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71" r:id="rId13"/>
    <p:sldId id="267" r:id="rId14"/>
    <p:sldId id="268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668A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2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XELPAELLA" userId="cbaf7227-bf71-40d4-85a2-f45938c4a751" providerId="ADAL" clId="{BCCDAF0E-2E17-416D-9CBD-D1913873FD5D}"/>
    <pc:docChg chg="undo custSel addSld modSld sldOrd modMainMaster">
      <pc:chgData name="PiXELPAELLA" userId="cbaf7227-bf71-40d4-85a2-f45938c4a751" providerId="ADAL" clId="{BCCDAF0E-2E17-416D-9CBD-D1913873FD5D}" dt="2025-06-21T23:26:40.544" v="154"/>
      <pc:docMkLst>
        <pc:docMk/>
      </pc:docMkLst>
      <pc:sldChg chg="addSp modSp">
        <pc:chgData name="PiXELPAELLA" userId="cbaf7227-bf71-40d4-85a2-f45938c4a751" providerId="ADAL" clId="{BCCDAF0E-2E17-416D-9CBD-D1913873FD5D}" dt="2025-06-21T23:10:54.096" v="7"/>
        <pc:sldMkLst>
          <pc:docMk/>
          <pc:sldMk cId="3531607879" sldId="256"/>
        </pc:sldMkLst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7" creationId="{A365D0AF-360A-2AAB-2A97-18AC0C66969E}"/>
          </ac:spMkLst>
        </pc:spChg>
        <pc:spChg chg="add mod">
          <ac:chgData name="PiXELPAELLA" userId="cbaf7227-bf71-40d4-85a2-f45938c4a751" providerId="ADAL" clId="{BCCDAF0E-2E17-416D-9CBD-D1913873FD5D}" dt="2025-06-21T23:10:54.096" v="7"/>
          <ac:spMkLst>
            <pc:docMk/>
            <pc:sldMk cId="3531607879" sldId="256"/>
            <ac:spMk id="8" creationId="{4075FF85-E27A-259A-1A69-66CA96E93828}"/>
          </ac:spMkLst>
        </pc:spChg>
      </pc:sldChg>
      <pc:sldChg chg="addSp modSp new mod">
        <pc:chgData name="PiXELPAELLA" userId="cbaf7227-bf71-40d4-85a2-f45938c4a751" providerId="ADAL" clId="{BCCDAF0E-2E17-416D-9CBD-D1913873FD5D}" dt="2025-06-21T23:24:52.219" v="151" actId="1076"/>
        <pc:sldMkLst>
          <pc:docMk/>
          <pc:sldMk cId="1099301315" sldId="257"/>
        </pc:sldMkLst>
        <pc:spChg chg="add mod">
          <ac:chgData name="PiXELPAELLA" userId="cbaf7227-bf71-40d4-85a2-f45938c4a751" providerId="ADAL" clId="{BCCDAF0E-2E17-416D-9CBD-D1913873FD5D}" dt="2025-06-21T23:22:36.826" v="145" actId="1076"/>
          <ac:spMkLst>
            <pc:docMk/>
            <pc:sldMk cId="1099301315" sldId="257"/>
            <ac:spMk id="3" creationId="{210A98E6-B44F-9A56-5639-5D33CE703E9E}"/>
          </ac:spMkLst>
        </pc:spChg>
        <pc:spChg chg="add mod ord">
          <ac:chgData name="PiXELPAELLA" userId="cbaf7227-bf71-40d4-85a2-f45938c4a751" providerId="ADAL" clId="{BCCDAF0E-2E17-416D-9CBD-D1913873FD5D}" dt="2025-06-21T23:22:16.435" v="141" actId="1076"/>
          <ac:spMkLst>
            <pc:docMk/>
            <pc:sldMk cId="1099301315" sldId="257"/>
            <ac:spMk id="4" creationId="{3CB7240F-E965-E76C-9D34-CF1AAC9BC4C2}"/>
          </ac:spMkLst>
        </pc:spChg>
        <pc:spChg chg="add mod ord">
          <ac:chgData name="PiXELPAELLA" userId="cbaf7227-bf71-40d4-85a2-f45938c4a751" providerId="ADAL" clId="{BCCDAF0E-2E17-416D-9CBD-D1913873FD5D}" dt="2025-06-21T23:24:52.219" v="151" actId="1076"/>
          <ac:spMkLst>
            <pc:docMk/>
            <pc:sldMk cId="1099301315" sldId="257"/>
            <ac:spMk id="5" creationId="{F41D32A0-0625-B2C3-C459-173FB3171C71}"/>
          </ac:spMkLst>
        </pc:spChg>
        <pc:spChg chg="add mod ord">
          <ac:chgData name="PiXELPAELLA" userId="cbaf7227-bf71-40d4-85a2-f45938c4a751" providerId="ADAL" clId="{BCCDAF0E-2E17-416D-9CBD-D1913873FD5D}" dt="2025-06-21T23:24:48.059" v="150" actId="1076"/>
          <ac:spMkLst>
            <pc:docMk/>
            <pc:sldMk cId="1099301315" sldId="257"/>
            <ac:spMk id="6" creationId="{51FA5C24-EC53-C1C5-B446-5CCF47C3521E}"/>
          </ac:spMkLst>
        </pc:spChg>
      </pc:sldChg>
      <pc:sldChg chg="addSp modSp new mod">
        <pc:chgData name="PiXELPAELLA" userId="cbaf7227-bf71-40d4-85a2-f45938c4a751" providerId="ADAL" clId="{BCCDAF0E-2E17-416D-9CBD-D1913873FD5D}" dt="2025-06-21T23:19:10.535" v="100" actId="114"/>
        <pc:sldMkLst>
          <pc:docMk/>
          <pc:sldMk cId="3446693452" sldId="258"/>
        </pc:sldMkLst>
        <pc:spChg chg="add mod">
          <ac:chgData name="PiXELPAELLA" userId="cbaf7227-bf71-40d4-85a2-f45938c4a751" providerId="ADAL" clId="{BCCDAF0E-2E17-416D-9CBD-D1913873FD5D}" dt="2025-06-21T23:13:46.524" v="22"/>
          <ac:spMkLst>
            <pc:docMk/>
            <pc:sldMk cId="3446693452" sldId="258"/>
            <ac:spMk id="2" creationId="{75B0F97B-3761-FA6F-6259-34F75924CA9C}"/>
          </ac:spMkLst>
        </pc:spChg>
        <pc:spChg chg="add mod">
          <ac:chgData name="PiXELPAELLA" userId="cbaf7227-bf71-40d4-85a2-f45938c4a751" providerId="ADAL" clId="{BCCDAF0E-2E17-416D-9CBD-D1913873FD5D}" dt="2025-06-21T23:19:10.535" v="100" actId="114"/>
          <ac:spMkLst>
            <pc:docMk/>
            <pc:sldMk cId="3446693452" sldId="258"/>
            <ac:spMk id="3" creationId="{D3F2DA46-7452-2CA4-C6F1-750C8E194041}"/>
          </ac:spMkLst>
        </pc:spChg>
      </pc:sldChg>
      <pc:sldChg chg="new ord">
        <pc:chgData name="PiXELPAELLA" userId="cbaf7227-bf71-40d4-85a2-f45938c4a751" providerId="ADAL" clId="{BCCDAF0E-2E17-416D-9CBD-D1913873FD5D}" dt="2025-06-21T23:26:40.544" v="154"/>
        <pc:sldMkLst>
          <pc:docMk/>
          <pc:sldMk cId="776710405" sldId="259"/>
        </pc:sldMkLst>
      </pc:sldChg>
      <pc:sldMasterChg chg="modSldLayout">
        <pc:chgData name="PiXELPAELLA" userId="cbaf7227-bf71-40d4-85a2-f45938c4a751" providerId="ADAL" clId="{BCCDAF0E-2E17-416D-9CBD-D1913873FD5D}" dt="2025-06-21T23:10:40.041" v="6" actId="21"/>
        <pc:sldMasterMkLst>
          <pc:docMk/>
          <pc:sldMasterMk cId="543476167" sldId="2147483648"/>
        </pc:sldMasterMkLst>
        <pc:sldLayoutChg chg="delSp modSp mod">
          <pc:chgData name="PiXELPAELLA" userId="cbaf7227-bf71-40d4-85a2-f45938c4a751" providerId="ADAL" clId="{BCCDAF0E-2E17-416D-9CBD-D1913873FD5D}" dt="2025-06-21T23:10:40.041" v="6" actId="21"/>
          <pc:sldLayoutMkLst>
            <pc:docMk/>
            <pc:sldMasterMk cId="543476167" sldId="2147483648"/>
            <pc:sldLayoutMk cId="4131022742" sldId="2147483649"/>
          </pc:sldLayoutMkLst>
          <pc:spChg chg="del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7" creationId="{A365D0AF-360A-2AAB-2A97-18AC0C66969E}"/>
            </ac:spMkLst>
          </pc:spChg>
          <pc:spChg chg="del mod">
            <ac:chgData name="PiXELPAELLA" userId="cbaf7227-bf71-40d4-85a2-f45938c4a751" providerId="ADAL" clId="{BCCDAF0E-2E17-416D-9CBD-D1913873FD5D}" dt="2025-06-21T23:10:40.041" v="6" actId="21"/>
            <ac:spMkLst>
              <pc:docMk/>
              <pc:sldMasterMk cId="543476167" sldId="2147483648"/>
              <pc:sldLayoutMk cId="4131022742" sldId="2147483649"/>
              <ac:spMk id="8" creationId="{4075FF85-E27A-259A-1A69-66CA96E93828}"/>
            </ac:spMkLst>
          </pc:spChg>
        </pc:sldLayoutChg>
        <pc:sldLayoutChg chg="delSp modSp mod">
          <pc:chgData name="PiXELPAELLA" userId="cbaf7227-bf71-40d4-85a2-f45938c4a751" providerId="ADAL" clId="{BCCDAF0E-2E17-416D-9CBD-D1913873FD5D}" dt="2025-06-21T23:09:52.591" v="3" actId="478"/>
          <pc:sldLayoutMkLst>
            <pc:docMk/>
            <pc:sldMasterMk cId="543476167" sldId="2147483648"/>
            <pc:sldLayoutMk cId="3981348903" sldId="2147483650"/>
          </pc:sldLayoutMkLst>
          <pc:spChg chg="del mod">
            <ac:chgData name="PiXELPAELLA" userId="cbaf7227-bf71-40d4-85a2-f45938c4a751" providerId="ADAL" clId="{BCCDAF0E-2E17-416D-9CBD-D1913873FD5D}" dt="2025-06-21T23:09:52.591" v="3" actId="478"/>
            <ac:spMkLst>
              <pc:docMk/>
              <pc:sldMasterMk cId="543476167" sldId="2147483648"/>
              <pc:sldLayoutMk cId="3981348903" sldId="2147483650"/>
              <ac:spMk id="4" creationId="{0189FFF9-F60C-B9B8-9A6B-21F66C327F61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7334/psicothema2014.27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429001" y="2743201"/>
            <a:ext cx="8763000" cy="2000250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b="1" dirty="0"/>
              <a:t>Methodological Quality Profiles in Basketball: A Systematic Review of Studies based on Observational Methodology</a:t>
            </a:r>
          </a:p>
          <a:p>
            <a:endParaRPr lang="en-US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3429001" y="4157663"/>
            <a:ext cx="8762999" cy="58578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0" i="0" dirty="0">
                <a:solidFill>
                  <a:schemeClr val="tx1"/>
                </a:solidFill>
              </a:rPr>
              <a:t>Daniel López-Arenas, Susana Sanduvete-Chaves, M. Teresa Anguera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b="0" i="0" dirty="0">
                <a:solidFill>
                  <a:schemeClr val="tx1"/>
                </a:solidFill>
              </a:rPr>
              <a:t>&amp; Salvador Chacón-Moscoso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A5529E6F-D986-5449-3D29-0A9FDF94A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715" y="4875247"/>
            <a:ext cx="850373" cy="737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 descr="Texto&#10;&#10;Descripción generada automáticamente">
            <a:extLst>
              <a:ext uri="{FF2B5EF4-FFF2-40B4-BE49-F238E27FC236}">
                <a16:creationId xmlns:a16="http://schemas.microsoft.com/office/drawing/2014/main" id="{9B3C27B1-7CE1-F754-25EF-ECD4A0980B9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1" y="5866161"/>
            <a:ext cx="1939951" cy="58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9F267-A4A0-5BB4-95B6-8492356CA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AB465108-6BCB-C3A7-8294-F961EE30B03C}"/>
              </a:ext>
            </a:extLst>
          </p:cNvPr>
          <p:cNvSpPr txBox="1">
            <a:spLocks/>
          </p:cNvSpPr>
          <p:nvPr/>
        </p:nvSpPr>
        <p:spPr>
          <a:xfrm>
            <a:off x="1066800" y="1101084"/>
            <a:ext cx="10058400" cy="7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Discussion (II)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472618F-5A77-ABB7-D005-D1770A4B8233}"/>
              </a:ext>
            </a:extLst>
          </p:cNvPr>
          <p:cNvSpPr txBox="1"/>
          <p:nvPr/>
        </p:nvSpPr>
        <p:spPr>
          <a:xfrm>
            <a:off x="1016000" y="1949995"/>
            <a:ext cx="10160000" cy="4257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P</a:t>
            </a:r>
            <a:r>
              <a:rPr lang="en-US" sz="2400" kern="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roportion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analysis in basketball matched some of the procedural positioning in football (e.g. coding manual or analysis software mainly specified, data type or quality control software mainly ignored, etc.), but represent a </a:t>
            </a: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methodological quality setback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in others: 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lang="en-US" sz="1400" kern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800100" lvl="1" indent="-342900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Observational design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and </a:t>
            </a: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observational instrument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are mainly </a:t>
            </a: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ignored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in basketball, while in football no significant differences were found</a:t>
            </a:r>
          </a:p>
          <a:p>
            <a:pPr lvl="1" algn="just">
              <a:spcAft>
                <a:spcPts val="800"/>
              </a:spcAft>
              <a:defRPr/>
            </a:pPr>
            <a:endParaRPr lang="en-US" sz="1400" kern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800100" lvl="1" indent="-342900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No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significant </a:t>
            </a: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differences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were found in basketball in terms of </a:t>
            </a: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recording software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or </a:t>
            </a: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data quality control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, while in football both elements were mainly specified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92837555-365F-E412-40B7-4812197C4362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10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97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6B343-81FD-A17E-448F-C5EABA910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73720D47-F851-B99C-4A28-CE3D2EE53ED4}"/>
              </a:ext>
            </a:extLst>
          </p:cNvPr>
          <p:cNvSpPr txBox="1">
            <a:spLocks/>
          </p:cNvSpPr>
          <p:nvPr/>
        </p:nvSpPr>
        <p:spPr>
          <a:xfrm>
            <a:off x="1066800" y="1245017"/>
            <a:ext cx="10058400" cy="7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Discussion (III)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C4CD7C9-34F6-9C85-EE07-897A84C53E74}"/>
              </a:ext>
            </a:extLst>
          </p:cNvPr>
          <p:cNvSpPr txBox="1"/>
          <p:nvPr/>
        </p:nvSpPr>
        <p:spPr>
          <a:xfrm>
            <a:off x="1016000" y="2032471"/>
            <a:ext cx="10160000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Cluster analysis allowed to distinguish between three procedural profiles in decreasing order of methodological quality: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Profile 1: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kern="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High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methodological quality level (</a:t>
            </a:r>
            <a:r>
              <a:rPr lang="en-US" sz="2400" b="1" kern="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both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Design and Measurement &amp; Analysis)</a:t>
            </a:r>
          </a:p>
          <a:p>
            <a:pPr lvl="1" algn="just">
              <a:spcAft>
                <a:spcPts val="800"/>
              </a:spcAft>
              <a:defRPr/>
            </a:pPr>
            <a:endParaRPr lang="en-US" sz="1200" kern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2: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 Low methodological quality 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low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Design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and </a:t>
            </a:r>
            <a:r>
              <a:rPr lang="en-US" sz="2400" b="1" kern="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moderate</a:t>
            </a:r>
            <a:r>
              <a:rPr lang="en-US" sz="2400" kern="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kern="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 Measurement &amp; Analysis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lvl="1" algn="just">
              <a:spcAft>
                <a:spcPts val="800"/>
              </a:spcAft>
              <a:defRPr/>
            </a:pPr>
            <a:endParaRPr lang="en-US" sz="1200" kern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907415" lvl="1" indent="-450215" algn="just"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Profile 3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Low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 methodological quality (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for both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Design and Measurement 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&amp; Analysis)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59D1D561-D5FD-4156-4C07-48C0640C6C38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11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91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2DA11-F680-7E98-882E-E8F9595EF7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3E80A357-2DC6-617C-87C3-59EC7679B243}"/>
              </a:ext>
            </a:extLst>
          </p:cNvPr>
          <p:cNvSpPr txBox="1">
            <a:spLocks/>
          </p:cNvSpPr>
          <p:nvPr/>
        </p:nvSpPr>
        <p:spPr>
          <a:xfrm>
            <a:off x="1066800" y="1245017"/>
            <a:ext cx="10058400" cy="7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50BB408-9D49-3C0D-81E5-0FC316F883CC}"/>
              </a:ext>
            </a:extLst>
          </p:cNvPr>
          <p:cNvSpPr txBox="1"/>
          <p:nvPr/>
        </p:nvSpPr>
        <p:spPr>
          <a:xfrm>
            <a:off x="1016000" y="2173571"/>
            <a:ext cx="10160000" cy="3929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best MQ profile in basketball matched the best MQ profile in football, but the 2</a:t>
            </a:r>
            <a:r>
              <a:rPr lang="en-US" sz="2400" kern="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nd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3</a:t>
            </a:r>
            <a:r>
              <a:rPr lang="en-US" sz="2400" kern="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rd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profiles matched the lowest profiles in football (4</a:t>
            </a:r>
            <a:r>
              <a:rPr lang="en-US" sz="2400" kern="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5</a:t>
            </a:r>
            <a:r>
              <a:rPr lang="en-US" sz="2400" kern="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</a:t>
            </a: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lvl="2" algn="just">
              <a:spcAft>
                <a:spcPts val="800"/>
              </a:spcAft>
              <a:defRPr/>
            </a:pP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Methodological Quality seems to be polarized in basketball research based on observational methodology</a:t>
            </a:r>
          </a:p>
          <a:p>
            <a:pPr lvl="2" algn="just">
              <a:spcAft>
                <a:spcPts val="800"/>
              </a:spcAft>
              <a:defRPr/>
            </a:pPr>
            <a:endParaRPr lang="en-US" sz="2400" kern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b="1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90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.91%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of studies scored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low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 (below 0.5) on the MQSOM scale</a:t>
            </a:r>
          </a:p>
          <a:p>
            <a:pPr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endParaRPr lang="en-US" sz="2400" kern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It is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essential to disseminate the scale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among applied basketball researchers and editorial boards 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6DB1EDE4-CC97-4908-D2C8-2929D55F48C2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0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98EEE-A511-6AF5-BCC9-FD9CFD52A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C9778-35F0-6A61-E962-E85BD58C3272}"/>
              </a:ext>
            </a:extLst>
          </p:cNvPr>
          <p:cNvSpPr txBox="1">
            <a:spLocks/>
          </p:cNvSpPr>
          <p:nvPr/>
        </p:nvSpPr>
        <p:spPr>
          <a:xfrm>
            <a:off x="1066800" y="1195848"/>
            <a:ext cx="10058400" cy="7874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References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144A179-0F26-252F-D3DF-7E9D0F517910}"/>
              </a:ext>
            </a:extLst>
          </p:cNvPr>
          <p:cNvSpPr txBox="1"/>
          <p:nvPr/>
        </p:nvSpPr>
        <p:spPr>
          <a:xfrm>
            <a:off x="1016000" y="1983302"/>
            <a:ext cx="10160000" cy="43806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Anguera, M. T. (1993). Observational Methods (General). In R. Fernández-Ballesteros (Ed.),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Encyclopedia of Psychological Assessment, Vol. 2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(pp. 632-637). Sage.</a:t>
            </a:r>
            <a:endParaRPr lang="en-US" noProof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Chacón-Moscoso, S., Anguera, M. T., Sanduvete-Chaves, S., Losada, J. L. y Portell, M. (2019). Methodological quality checklist for studies based on observational methodology (MQCOM).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Psicothema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31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(4), 458-464. https://doi.org/10.7334/ psicothema2019.116</a:t>
            </a:r>
            <a:endParaRPr lang="en-US" noProof="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Chacón-Moscoso, S., Sanduvete-Chaves, S., Anguera, M. T., Losada, J. L., Portell, M. y Lozano-Lozano, J. A. (2018). Preliminary checklist for reporting observational studies in sports areas: Content validity.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291. https://doi.org/10.3389/fpsyg.2018.00291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Portell, M., Anguera, M. T., Chacón-Moscoso, S. y Sanduvete-Chaves, S. (2015). Guidelines for reporting evaluations based on observational methodology.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Psicothema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i="1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(3), 283-289. </a:t>
            </a:r>
            <a:r>
              <a:rPr lang="en-US" noProof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https://doi.org/10.7334/psicothema2014.276</a:t>
            </a:r>
            <a:endParaRPr lang="en-US" noProof="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 defTabSz="914400">
              <a:spcAft>
                <a:spcPts val="8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Sanduvete-Chaves, D., López-Arenas, D., Anguera, M. T., &amp; Chacón-Moscoso, S. (2025).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Scale for Evaluating the Methodological Quality of studies based on Observational Methodology. </a:t>
            </a:r>
            <a:r>
              <a:rPr lang="es-E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Psicothema, 37</a:t>
            </a:r>
            <a:r>
              <a:rPr lang="es-E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(1), 1-10. https://doi.org/10.70478/psicothema.2025.37.01</a:t>
            </a:r>
            <a:endParaRPr lang="es-ES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16B3E41D-FFB3-A021-9663-F98E571142A8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13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58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D0049-0498-20A8-A2B7-F5E82A28C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095094D-D7E7-6ABF-C3D2-5953EAF05DC4}"/>
              </a:ext>
            </a:extLst>
          </p:cNvPr>
          <p:cNvSpPr txBox="1"/>
          <p:nvPr/>
        </p:nvSpPr>
        <p:spPr>
          <a:xfrm>
            <a:off x="3432628" y="3741979"/>
            <a:ext cx="5225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Thank you for your attention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CEAC648-D05C-8A40-3595-E36F9EBC977E}"/>
              </a:ext>
            </a:extLst>
          </p:cNvPr>
          <p:cNvSpPr txBox="1"/>
          <p:nvPr/>
        </p:nvSpPr>
        <p:spPr>
          <a:xfrm>
            <a:off x="1066800" y="4422330"/>
            <a:ext cx="100584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This work was supported by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research project PID2020-115486GB-I00 funded by the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Ministerio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de Ciencia,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Innovación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y </a:t>
            </a:r>
            <a:r>
              <a:rPr lang="en-US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Universidades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MICIU/AEI/10.13039/501100011033, Government of Spain.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 gratefully acknowledge the support of 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Chilean government project FONDECYT Regular 1250316 funded by the National Fund for Scientific and Technological Development, ANID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the Julio Olea Grant for Young Researchers from the Spanish Association for Methodology of Behavioral Sciences (AEMCCO); the Research Group of the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Generalitat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Catalunya (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Recerca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Innovació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Dissenys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[GRID] “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Tecnología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aplicació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multimedia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digital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dissenys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observacionals</a:t>
            </a:r>
            <a:r>
              <a:rPr lang="en-US" sz="140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[grant number 2021 SGR 00718] (2022-2024); and the support of the Project funded by the Spanish government “Integration between observational data and data from external sensors: Evolution of the LINCE PLUS software and development of the mobile application for the optimization of sport and physical activity beneficial to health” [EXP_74847] (2023), Ministry of Culture and Sport, Higher Council of Sport and the European Union.</a:t>
            </a:r>
            <a:endParaRPr lang="en-US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656A94C-74E7-1A61-5D94-2662549709A0}"/>
              </a:ext>
            </a:extLst>
          </p:cNvPr>
          <p:cNvSpPr txBox="1">
            <a:spLocks/>
          </p:cNvSpPr>
          <p:nvPr/>
        </p:nvSpPr>
        <p:spPr>
          <a:xfrm>
            <a:off x="1714500" y="1435545"/>
            <a:ext cx="8763000" cy="2000250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 fontScale="92500" lnSpcReduction="20000"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/>
              <a:t>Methodological Quality Profiles in Basketball: A Systematic Review of Studies based on Observational Methodology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2EFF6271-167B-08D6-64F1-2C80D5CCBFB8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14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0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ángulo 39">
            <a:extLst>
              <a:ext uri="{FF2B5EF4-FFF2-40B4-BE49-F238E27FC236}">
                <a16:creationId xmlns:a16="http://schemas.microsoft.com/office/drawing/2014/main" id="{1BFBB31F-79F3-0839-59BD-2AED15EB22D8}"/>
              </a:ext>
            </a:extLst>
          </p:cNvPr>
          <p:cNvSpPr/>
          <p:nvPr/>
        </p:nvSpPr>
        <p:spPr>
          <a:xfrm>
            <a:off x="4530876" y="2119086"/>
            <a:ext cx="6892695" cy="4552905"/>
          </a:xfrm>
          <a:prstGeom prst="rect">
            <a:avLst/>
          </a:prstGeom>
          <a:noFill/>
          <a:ln w="762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1A8A4BF8-B533-3C0A-F4F1-84838E685568}"/>
              </a:ext>
            </a:extLst>
          </p:cNvPr>
          <p:cNvSpPr txBox="1"/>
          <p:nvPr/>
        </p:nvSpPr>
        <p:spPr>
          <a:xfrm>
            <a:off x="488420" y="1148255"/>
            <a:ext cx="802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4C684597-27EB-09FA-F8FC-A008F3C0CB13}"/>
              </a:ext>
            </a:extLst>
          </p:cNvPr>
          <p:cNvSpPr txBox="1"/>
          <p:nvPr/>
        </p:nvSpPr>
        <p:spPr>
          <a:xfrm>
            <a:off x="4776260" y="2278915"/>
            <a:ext cx="6401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 as a Mixed Methods approach</a:t>
            </a:r>
          </a:p>
        </p:txBody>
      </p:sp>
      <p:pic>
        <p:nvPicPr>
          <p:cNvPr id="43" name="Imagen 42">
            <a:extLst>
              <a:ext uri="{FF2B5EF4-FFF2-40B4-BE49-F238E27FC236}">
                <a16:creationId xmlns:a16="http://schemas.microsoft.com/office/drawing/2014/main" id="{461BEA99-38B1-83BA-C5D0-FADDDA08E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20" y="4223322"/>
            <a:ext cx="3472100" cy="2308101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FEB5FF66-EE93-2948-4901-840D94F8911F}"/>
              </a:ext>
            </a:extLst>
          </p:cNvPr>
          <p:cNvSpPr txBox="1"/>
          <p:nvPr/>
        </p:nvSpPr>
        <p:spPr>
          <a:xfrm>
            <a:off x="1628702" y="2950803"/>
            <a:ext cx="119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Natural Context</a:t>
            </a:r>
          </a:p>
        </p:txBody>
      </p:sp>
      <p:pic>
        <p:nvPicPr>
          <p:cNvPr id="45" name="Imagen 44">
            <a:extLst>
              <a:ext uri="{FF2B5EF4-FFF2-40B4-BE49-F238E27FC236}">
                <a16:creationId xmlns:a16="http://schemas.microsoft.com/office/drawing/2014/main" id="{245429AA-EEA1-D7A6-2DE1-2F16FE4AA9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2421" y="3818372"/>
            <a:ext cx="1053177" cy="1025583"/>
          </a:xfrm>
          <a:prstGeom prst="rect">
            <a:avLst/>
          </a:prstGeom>
        </p:spPr>
      </p:pic>
      <p:pic>
        <p:nvPicPr>
          <p:cNvPr id="46" name="Picture 2" descr="Detección de T-pattern en los partidos de fútbol: relación ...">
            <a:extLst>
              <a:ext uri="{FF2B5EF4-FFF2-40B4-BE49-F238E27FC236}">
                <a16:creationId xmlns:a16="http://schemas.microsoft.com/office/drawing/2014/main" id="{EC0D64A0-30B0-01F3-2435-B02AF609C5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20" r="58825"/>
          <a:stretch/>
        </p:blipFill>
        <p:spPr bwMode="auto">
          <a:xfrm>
            <a:off x="10063200" y="3692292"/>
            <a:ext cx="1053177" cy="1140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lag sequential analysis - List of Frontiers' open access articles">
            <a:extLst>
              <a:ext uri="{FF2B5EF4-FFF2-40B4-BE49-F238E27FC236}">
                <a16:creationId xmlns:a16="http://schemas.microsoft.com/office/drawing/2014/main" id="{9CCE9DFF-9F4F-2F40-863F-679B8DFA5C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455" b="50000"/>
          <a:stretch/>
        </p:blipFill>
        <p:spPr bwMode="auto">
          <a:xfrm>
            <a:off x="10041124" y="2856125"/>
            <a:ext cx="1253978" cy="91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Testing Independence: Chi-Squared vs Fisher's Exact Test - Data Science  Blog: Understand. Implement. Succed.">
            <a:extLst>
              <a:ext uri="{FF2B5EF4-FFF2-40B4-BE49-F238E27FC236}">
                <a16:creationId xmlns:a16="http://schemas.microsoft.com/office/drawing/2014/main" id="{8B7BC66A-AA6D-4A8E-FDCA-62C138F647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1" t="5926" r="1172" b="10120"/>
          <a:stretch/>
        </p:blipFill>
        <p:spPr bwMode="auto">
          <a:xfrm>
            <a:off x="7515671" y="2888318"/>
            <a:ext cx="1253978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" name="Grupo 48">
            <a:extLst>
              <a:ext uri="{FF2B5EF4-FFF2-40B4-BE49-F238E27FC236}">
                <a16:creationId xmlns:a16="http://schemas.microsoft.com/office/drawing/2014/main" id="{B1D56840-14BF-0521-FDCF-551E66F6CC6C}"/>
              </a:ext>
            </a:extLst>
          </p:cNvPr>
          <p:cNvGrpSpPr/>
          <p:nvPr/>
        </p:nvGrpSpPr>
        <p:grpSpPr>
          <a:xfrm>
            <a:off x="3960520" y="4582527"/>
            <a:ext cx="7579169" cy="1603274"/>
            <a:chOff x="2340429" y="3966200"/>
            <a:chExt cx="7579169" cy="1603274"/>
          </a:xfrm>
        </p:grpSpPr>
        <p:grpSp>
          <p:nvGrpSpPr>
            <p:cNvPr id="50" name="Grupo 49">
              <a:extLst>
                <a:ext uri="{FF2B5EF4-FFF2-40B4-BE49-F238E27FC236}">
                  <a16:creationId xmlns:a16="http://schemas.microsoft.com/office/drawing/2014/main" id="{22E6FDD7-71D7-E084-F5A7-715714E676DE}"/>
                </a:ext>
              </a:extLst>
            </p:cNvPr>
            <p:cNvGrpSpPr/>
            <p:nvPr/>
          </p:nvGrpSpPr>
          <p:grpSpPr>
            <a:xfrm>
              <a:off x="2380341" y="4281714"/>
              <a:ext cx="1436915" cy="801915"/>
              <a:chOff x="2380341" y="4281714"/>
              <a:chExt cx="1436915" cy="801915"/>
            </a:xfrm>
          </p:grpSpPr>
          <p:sp>
            <p:nvSpPr>
              <p:cNvPr id="72" name="Flecha: cheurón 71">
                <a:extLst>
                  <a:ext uri="{FF2B5EF4-FFF2-40B4-BE49-F238E27FC236}">
                    <a16:creationId xmlns:a16="http://schemas.microsoft.com/office/drawing/2014/main" id="{E74F9BC3-2278-2E70-361E-A9DF8B6B30DD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3" name="CuadroTexto 72">
                <a:extLst>
                  <a:ext uri="{FF2B5EF4-FFF2-40B4-BE49-F238E27FC236}">
                    <a16:creationId xmlns:a16="http://schemas.microsoft.com/office/drawing/2014/main" id="{96209609-2FA9-EF78-47FA-9F5DB98B97B2}"/>
                  </a:ext>
                </a:extLst>
              </p:cNvPr>
              <p:cNvSpPr txBox="1"/>
              <p:nvPr/>
            </p:nvSpPr>
            <p:spPr>
              <a:xfrm>
                <a:off x="2496455" y="4467227"/>
                <a:ext cx="1320801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Observational Design</a:t>
                </a:r>
              </a:p>
            </p:txBody>
          </p:sp>
        </p:grpSp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DC423B0E-562D-938B-7635-514938258C9E}"/>
                </a:ext>
              </a:extLst>
            </p:cNvPr>
            <p:cNvGrpSpPr/>
            <p:nvPr/>
          </p:nvGrpSpPr>
          <p:grpSpPr>
            <a:xfrm>
              <a:off x="3592284" y="4281714"/>
              <a:ext cx="1378857" cy="801915"/>
              <a:chOff x="2380341" y="4281714"/>
              <a:chExt cx="1378857" cy="801915"/>
            </a:xfrm>
          </p:grpSpPr>
          <p:sp>
            <p:nvSpPr>
              <p:cNvPr id="70" name="Flecha: cheurón 69">
                <a:extLst>
                  <a:ext uri="{FF2B5EF4-FFF2-40B4-BE49-F238E27FC236}">
                    <a16:creationId xmlns:a16="http://schemas.microsoft.com/office/drawing/2014/main" id="{B5F70759-4908-7809-EB71-ED5BCEC9E8FE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71" name="CuadroTexto 70">
                <a:extLst>
                  <a:ext uri="{FF2B5EF4-FFF2-40B4-BE49-F238E27FC236}">
                    <a16:creationId xmlns:a16="http://schemas.microsoft.com/office/drawing/2014/main" id="{B884568F-A6C1-5239-4C72-68D473A63E91}"/>
                  </a:ext>
                </a:extLst>
              </p:cNvPr>
              <p:cNvSpPr txBox="1"/>
              <p:nvPr/>
            </p:nvSpPr>
            <p:spPr>
              <a:xfrm>
                <a:off x="2554511" y="4294706"/>
                <a:ext cx="1204687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Ad hoc observational Instrument</a:t>
                </a:r>
              </a:p>
            </p:txBody>
          </p:sp>
        </p:grpSp>
        <p:grpSp>
          <p:nvGrpSpPr>
            <p:cNvPr id="52" name="Grupo 51">
              <a:extLst>
                <a:ext uri="{FF2B5EF4-FFF2-40B4-BE49-F238E27FC236}">
                  <a16:creationId xmlns:a16="http://schemas.microsoft.com/office/drawing/2014/main" id="{FA6B5212-522C-01ED-7008-CFAA01F68CF0}"/>
                </a:ext>
              </a:extLst>
            </p:cNvPr>
            <p:cNvGrpSpPr/>
            <p:nvPr/>
          </p:nvGrpSpPr>
          <p:grpSpPr>
            <a:xfrm>
              <a:off x="4796969" y="4281711"/>
              <a:ext cx="1320801" cy="801915"/>
              <a:chOff x="2380341" y="4281714"/>
              <a:chExt cx="1320801" cy="801915"/>
            </a:xfrm>
          </p:grpSpPr>
          <p:sp>
            <p:nvSpPr>
              <p:cNvPr id="68" name="Flecha: cheurón 67">
                <a:extLst>
                  <a:ext uri="{FF2B5EF4-FFF2-40B4-BE49-F238E27FC236}">
                    <a16:creationId xmlns:a16="http://schemas.microsoft.com/office/drawing/2014/main" id="{2E6F7844-BA13-38CA-3272-28FDC975EDDB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9" name="CuadroTexto 68">
                <a:extLst>
                  <a:ext uri="{FF2B5EF4-FFF2-40B4-BE49-F238E27FC236}">
                    <a16:creationId xmlns:a16="http://schemas.microsoft.com/office/drawing/2014/main" id="{B3B7DA4E-93B4-B813-A555-93269B05AA45}"/>
                  </a:ext>
                </a:extLst>
              </p:cNvPr>
              <p:cNvSpPr txBox="1"/>
              <p:nvPr/>
            </p:nvSpPr>
            <p:spPr>
              <a:xfrm>
                <a:off x="2780536" y="4529510"/>
                <a:ext cx="74009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Register</a:t>
                </a:r>
              </a:p>
            </p:txBody>
          </p:sp>
        </p:grp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ABF396B2-459B-70F5-828F-B00344C3C5F0}"/>
                </a:ext>
              </a:extLst>
            </p:cNvPr>
            <p:cNvCxnSpPr>
              <a:cxnSpLocks/>
            </p:cNvCxnSpPr>
            <p:nvPr/>
          </p:nvCxnSpPr>
          <p:spPr>
            <a:xfrm>
              <a:off x="5457369" y="3966200"/>
              <a:ext cx="0" cy="594910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4" name="Grupo 53">
              <a:extLst>
                <a:ext uri="{FF2B5EF4-FFF2-40B4-BE49-F238E27FC236}">
                  <a16:creationId xmlns:a16="http://schemas.microsoft.com/office/drawing/2014/main" id="{75064154-F350-4618-1DC9-8BA970B2B09A}"/>
                </a:ext>
              </a:extLst>
            </p:cNvPr>
            <p:cNvGrpSpPr/>
            <p:nvPr/>
          </p:nvGrpSpPr>
          <p:grpSpPr>
            <a:xfrm>
              <a:off x="6001654" y="4281708"/>
              <a:ext cx="1320801" cy="801915"/>
              <a:chOff x="2380341" y="4281714"/>
              <a:chExt cx="1320801" cy="801915"/>
            </a:xfrm>
          </p:grpSpPr>
          <p:sp>
            <p:nvSpPr>
              <p:cNvPr id="66" name="Flecha: cheurón 65">
                <a:extLst>
                  <a:ext uri="{FF2B5EF4-FFF2-40B4-BE49-F238E27FC236}">
                    <a16:creationId xmlns:a16="http://schemas.microsoft.com/office/drawing/2014/main" id="{011AA625-F7F2-F6D9-7F59-98BC1F13496A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7" name="CuadroTexto 66">
                <a:extLst>
                  <a:ext uri="{FF2B5EF4-FFF2-40B4-BE49-F238E27FC236}">
                    <a16:creationId xmlns:a16="http://schemas.microsoft.com/office/drawing/2014/main" id="{CA223AC1-05EC-5C52-BD73-AD9D59A7C197}"/>
                  </a:ext>
                </a:extLst>
              </p:cNvPr>
              <p:cNvSpPr txBox="1"/>
              <p:nvPr/>
            </p:nvSpPr>
            <p:spPr>
              <a:xfrm>
                <a:off x="2685141" y="4382589"/>
                <a:ext cx="972455" cy="600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Data Quality Control</a:t>
                </a:r>
              </a:p>
            </p:txBody>
          </p:sp>
        </p:grpSp>
        <p:grpSp>
          <p:nvGrpSpPr>
            <p:cNvPr id="55" name="Grupo 54">
              <a:extLst>
                <a:ext uri="{FF2B5EF4-FFF2-40B4-BE49-F238E27FC236}">
                  <a16:creationId xmlns:a16="http://schemas.microsoft.com/office/drawing/2014/main" id="{0EFB132D-CCF6-24F2-CFBE-9A2C591BF016}"/>
                </a:ext>
              </a:extLst>
            </p:cNvPr>
            <p:cNvGrpSpPr/>
            <p:nvPr/>
          </p:nvGrpSpPr>
          <p:grpSpPr>
            <a:xfrm>
              <a:off x="7206339" y="4281705"/>
              <a:ext cx="1320801" cy="801915"/>
              <a:chOff x="2380341" y="4281714"/>
              <a:chExt cx="1320801" cy="801915"/>
            </a:xfrm>
          </p:grpSpPr>
          <p:sp>
            <p:nvSpPr>
              <p:cNvPr id="64" name="Flecha: cheurón 63">
                <a:extLst>
                  <a:ext uri="{FF2B5EF4-FFF2-40B4-BE49-F238E27FC236}">
                    <a16:creationId xmlns:a16="http://schemas.microsoft.com/office/drawing/2014/main" id="{45C73F1F-9830-19FD-AB71-5D6E0396DC31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5" name="CuadroTexto 64">
                <a:extLst>
                  <a:ext uri="{FF2B5EF4-FFF2-40B4-BE49-F238E27FC236}">
                    <a16:creationId xmlns:a16="http://schemas.microsoft.com/office/drawing/2014/main" id="{8CC5E903-DF67-84E3-EB29-58322D241A2A}"/>
                  </a:ext>
                </a:extLst>
              </p:cNvPr>
              <p:cNvSpPr txBox="1"/>
              <p:nvPr/>
            </p:nvSpPr>
            <p:spPr>
              <a:xfrm>
                <a:off x="2612571" y="4467235"/>
                <a:ext cx="97245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Data Analysis</a:t>
                </a:r>
              </a:p>
            </p:txBody>
          </p:sp>
        </p:grpSp>
        <p:grpSp>
          <p:nvGrpSpPr>
            <p:cNvPr id="56" name="Grupo 55">
              <a:extLst>
                <a:ext uri="{FF2B5EF4-FFF2-40B4-BE49-F238E27FC236}">
                  <a16:creationId xmlns:a16="http://schemas.microsoft.com/office/drawing/2014/main" id="{52B7FC54-EAE6-A51F-9444-568749CB0F65}"/>
                </a:ext>
              </a:extLst>
            </p:cNvPr>
            <p:cNvGrpSpPr/>
            <p:nvPr/>
          </p:nvGrpSpPr>
          <p:grpSpPr>
            <a:xfrm>
              <a:off x="8418282" y="4281702"/>
              <a:ext cx="1353528" cy="801915"/>
              <a:chOff x="2380341" y="4281714"/>
              <a:chExt cx="1353528" cy="801915"/>
            </a:xfrm>
          </p:grpSpPr>
          <p:sp>
            <p:nvSpPr>
              <p:cNvPr id="62" name="Flecha: cheurón 61">
                <a:extLst>
                  <a:ext uri="{FF2B5EF4-FFF2-40B4-BE49-F238E27FC236}">
                    <a16:creationId xmlns:a16="http://schemas.microsoft.com/office/drawing/2014/main" id="{AC8DE5B2-C961-C097-39B2-C3DB5D6DB25A}"/>
                  </a:ext>
                </a:extLst>
              </p:cNvPr>
              <p:cNvSpPr/>
              <p:nvPr/>
            </p:nvSpPr>
            <p:spPr>
              <a:xfrm>
                <a:off x="2380341" y="4281714"/>
                <a:ext cx="1320801" cy="801915"/>
              </a:xfrm>
              <a:prstGeom prst="chevron">
                <a:avLst/>
              </a:prstGeom>
              <a:solidFill>
                <a:srgbClr val="0668A9"/>
              </a:solidFill>
              <a:ln>
                <a:solidFill>
                  <a:srgbClr val="0668A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noProof="0" dirty="0">
                  <a:solidFill>
                    <a:schemeClr val="bg1"/>
                  </a:solidFill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  <p:sp>
            <p:nvSpPr>
              <p:cNvPr id="63" name="CuadroTexto 62">
                <a:extLst>
                  <a:ext uri="{FF2B5EF4-FFF2-40B4-BE49-F238E27FC236}">
                    <a16:creationId xmlns:a16="http://schemas.microsoft.com/office/drawing/2014/main" id="{3131F8B3-9D16-C424-4D60-CD458C89030E}"/>
                  </a:ext>
                </a:extLst>
              </p:cNvPr>
              <p:cNvSpPr txBox="1"/>
              <p:nvPr/>
            </p:nvSpPr>
            <p:spPr>
              <a:xfrm>
                <a:off x="2572722" y="4443273"/>
                <a:ext cx="116114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FFFF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Interpretation of results</a:t>
                </a:r>
              </a:p>
            </p:txBody>
          </p:sp>
        </p:grpSp>
        <p:cxnSp>
          <p:nvCxnSpPr>
            <p:cNvPr id="57" name="Conector recto 56">
              <a:extLst>
                <a:ext uri="{FF2B5EF4-FFF2-40B4-BE49-F238E27FC236}">
                  <a16:creationId xmlns:a16="http://schemas.microsoft.com/office/drawing/2014/main" id="{D6CB96BB-B6A6-7F1A-B585-A08F447DB946}"/>
                </a:ext>
              </a:extLst>
            </p:cNvPr>
            <p:cNvCxnSpPr>
              <a:cxnSpLocks/>
            </p:cNvCxnSpPr>
            <p:nvPr/>
          </p:nvCxnSpPr>
          <p:spPr>
            <a:xfrm>
              <a:off x="5450115" y="4786162"/>
              <a:ext cx="7254" cy="702631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CDE4BD0A-41C2-669F-F6FD-5FA3AE8F5AA2}"/>
                </a:ext>
              </a:extLst>
            </p:cNvPr>
            <p:cNvCxnSpPr>
              <a:cxnSpLocks/>
            </p:cNvCxnSpPr>
            <p:nvPr/>
          </p:nvCxnSpPr>
          <p:spPr>
            <a:xfrm>
              <a:off x="8585199" y="3966200"/>
              <a:ext cx="0" cy="1522593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CuadroTexto 58">
              <a:extLst>
                <a:ext uri="{FF2B5EF4-FFF2-40B4-BE49-F238E27FC236}">
                  <a16:creationId xmlns:a16="http://schemas.microsoft.com/office/drawing/2014/main" id="{2643CA9E-35ED-568B-D0A2-FDC69D7F4A3C}"/>
                </a:ext>
              </a:extLst>
            </p:cNvPr>
            <p:cNvSpPr txBox="1"/>
            <p:nvPr/>
          </p:nvSpPr>
          <p:spPr>
            <a:xfrm>
              <a:off x="2340429" y="5227183"/>
              <a:ext cx="295365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STEP</a:t>
              </a:r>
            </a:p>
          </p:txBody>
        </p:sp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7A012DC0-69EA-D8B6-6F38-4D1D9739A211}"/>
                </a:ext>
              </a:extLst>
            </p:cNvPr>
            <p:cNvSpPr txBox="1"/>
            <p:nvPr/>
          </p:nvSpPr>
          <p:spPr>
            <a:xfrm>
              <a:off x="5573487" y="5227183"/>
              <a:ext cx="295365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QUANTITATIVE STEP</a:t>
              </a:r>
            </a:p>
          </p:txBody>
        </p:sp>
        <p:sp>
          <p:nvSpPr>
            <p:cNvPr id="61" name="CuadroTexto 60">
              <a:extLst>
                <a:ext uri="{FF2B5EF4-FFF2-40B4-BE49-F238E27FC236}">
                  <a16:creationId xmlns:a16="http://schemas.microsoft.com/office/drawing/2014/main" id="{DB85CB55-30C0-3F7C-1B55-FABE69AC808D}"/>
                </a:ext>
              </a:extLst>
            </p:cNvPr>
            <p:cNvSpPr txBox="1"/>
            <p:nvPr/>
          </p:nvSpPr>
          <p:spPr>
            <a:xfrm>
              <a:off x="8577427" y="5138587"/>
              <a:ext cx="13421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C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STEP</a:t>
              </a:r>
            </a:p>
          </p:txBody>
        </p:sp>
      </p:grpSp>
      <p:cxnSp>
        <p:nvCxnSpPr>
          <p:cNvPr id="74" name="Conector: curvado 73">
            <a:extLst>
              <a:ext uri="{FF2B5EF4-FFF2-40B4-BE49-F238E27FC236}">
                <a16:creationId xmlns:a16="http://schemas.microsoft.com/office/drawing/2014/main" id="{7943D8EA-EB36-1210-BECE-186CDDB02425}"/>
              </a:ext>
            </a:extLst>
          </p:cNvPr>
          <p:cNvCxnSpPr>
            <a:endCxn id="47" idx="1"/>
          </p:cNvCxnSpPr>
          <p:nvPr/>
        </p:nvCxnSpPr>
        <p:spPr>
          <a:xfrm rot="5400000" flipH="1" flipV="1">
            <a:off x="8958090" y="3760921"/>
            <a:ext cx="1532620" cy="633448"/>
          </a:xfrm>
          <a:prstGeom prst="curvedConnector2">
            <a:avLst/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ector: curvado 74">
            <a:extLst>
              <a:ext uri="{FF2B5EF4-FFF2-40B4-BE49-F238E27FC236}">
                <a16:creationId xmlns:a16="http://schemas.microsoft.com/office/drawing/2014/main" id="{DD4E4EAC-5C38-6A92-888B-174740590806}"/>
              </a:ext>
            </a:extLst>
          </p:cNvPr>
          <p:cNvCxnSpPr>
            <a:cxnSpLocks/>
            <a:endCxn id="48" idx="3"/>
          </p:cNvCxnSpPr>
          <p:nvPr/>
        </p:nvCxnSpPr>
        <p:spPr>
          <a:xfrm rot="16200000" flipV="1">
            <a:off x="8311013" y="3753355"/>
            <a:ext cx="1544263" cy="626990"/>
          </a:xfrm>
          <a:prstGeom prst="curvedConnector2">
            <a:avLst/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: curvado 75">
            <a:extLst>
              <a:ext uri="{FF2B5EF4-FFF2-40B4-BE49-F238E27FC236}">
                <a16:creationId xmlns:a16="http://schemas.microsoft.com/office/drawing/2014/main" id="{F736BD77-F6E9-22BD-88D3-77F808413165}"/>
              </a:ext>
            </a:extLst>
          </p:cNvPr>
          <p:cNvCxnSpPr>
            <a:cxnSpLocks/>
            <a:endCxn id="46" idx="1"/>
          </p:cNvCxnSpPr>
          <p:nvPr/>
        </p:nvCxnSpPr>
        <p:spPr>
          <a:xfrm flipV="1">
            <a:off x="9396640" y="4262500"/>
            <a:ext cx="666560" cy="594143"/>
          </a:xfrm>
          <a:prstGeom prst="curvedConnector3">
            <a:avLst>
              <a:gd name="adj1" fmla="val -82"/>
            </a:avLst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: curvado 76">
            <a:extLst>
              <a:ext uri="{FF2B5EF4-FFF2-40B4-BE49-F238E27FC236}">
                <a16:creationId xmlns:a16="http://schemas.microsoft.com/office/drawing/2014/main" id="{60870A39-63D4-044E-3116-BA1876F8FF5D}"/>
              </a:ext>
            </a:extLst>
          </p:cNvPr>
          <p:cNvCxnSpPr>
            <a:cxnSpLocks/>
            <a:endCxn id="45" idx="3"/>
          </p:cNvCxnSpPr>
          <p:nvPr/>
        </p:nvCxnSpPr>
        <p:spPr>
          <a:xfrm rot="10800000">
            <a:off x="8735598" y="4331164"/>
            <a:ext cx="666560" cy="548434"/>
          </a:xfrm>
          <a:prstGeom prst="curvedConnector3">
            <a:avLst>
              <a:gd name="adj1" fmla="val -82"/>
            </a:avLst>
          </a:prstGeom>
          <a:ln w="28575">
            <a:solidFill>
              <a:srgbClr val="0668A9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Marcador de número de diapositiva 7">
            <a:extLst>
              <a:ext uri="{FF2B5EF4-FFF2-40B4-BE49-F238E27FC236}">
                <a16:creationId xmlns:a16="http://schemas.microsoft.com/office/drawing/2014/main" id="{21E4E9F9-C318-F5E4-6394-CE1DC8B678E5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2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10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05FAC5-5422-4517-C97A-59420BC46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35A63E0-53A9-C41C-D8D2-09ABFBCF4F70}"/>
              </a:ext>
            </a:extLst>
          </p:cNvPr>
          <p:cNvSpPr txBox="1"/>
          <p:nvPr/>
        </p:nvSpPr>
        <p:spPr>
          <a:xfrm>
            <a:off x="3812377" y="2336581"/>
            <a:ext cx="45575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Work line of the research group</a:t>
            </a:r>
          </a:p>
          <a:p>
            <a:pPr algn="ctr"/>
            <a:r>
              <a:rPr lang="en-US" sz="30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INNOEVALUA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532506B-D92D-8038-7401-EC328DF1E761}"/>
              </a:ext>
            </a:extLst>
          </p:cNvPr>
          <p:cNvSpPr txBox="1"/>
          <p:nvPr/>
        </p:nvSpPr>
        <p:spPr>
          <a:xfrm>
            <a:off x="602341" y="1177982"/>
            <a:ext cx="8098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A60B2D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Observational Methodology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F44C40F-5204-ECED-2D6C-48B66990F5FA}"/>
              </a:ext>
            </a:extLst>
          </p:cNvPr>
          <p:cNvGrpSpPr/>
          <p:nvPr/>
        </p:nvGrpSpPr>
        <p:grpSpPr>
          <a:xfrm>
            <a:off x="-4849" y="3956845"/>
            <a:ext cx="12192000" cy="2183565"/>
            <a:chOff x="0" y="2662481"/>
            <a:chExt cx="12192000" cy="218356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F591C7E3-1B81-EEDF-F477-7111BE2AFE85}"/>
                </a:ext>
              </a:extLst>
            </p:cNvPr>
            <p:cNvSpPr/>
            <p:nvPr/>
          </p:nvSpPr>
          <p:spPr>
            <a:xfrm>
              <a:off x="0" y="3211286"/>
              <a:ext cx="12192000" cy="163476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0E0BC2EB-F642-04E8-3756-76F39F1EDD58}"/>
                </a:ext>
              </a:extLst>
            </p:cNvPr>
            <p:cNvSpPr/>
            <p:nvPr/>
          </p:nvSpPr>
          <p:spPr>
            <a:xfrm>
              <a:off x="132893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4067A908-F3FE-16DD-004D-994246088863}"/>
                </a:ext>
              </a:extLst>
            </p:cNvPr>
            <p:cNvSpPr/>
            <p:nvPr/>
          </p:nvSpPr>
          <p:spPr>
            <a:xfrm>
              <a:off x="3088821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3732466F-C3E0-B2F2-B458-06FBFB9D7EA0}"/>
                </a:ext>
              </a:extLst>
            </p:cNvPr>
            <p:cNvSpPr/>
            <p:nvPr/>
          </p:nvSpPr>
          <p:spPr>
            <a:xfrm>
              <a:off x="6044749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4B9B7BE3-FF55-2586-7527-E08A18F0F4F4}"/>
                </a:ext>
              </a:extLst>
            </p:cNvPr>
            <p:cNvSpPr/>
            <p:nvPr/>
          </p:nvSpPr>
          <p:spPr>
            <a:xfrm>
              <a:off x="8998866" y="2996364"/>
              <a:ext cx="203200" cy="1849682"/>
            </a:xfrm>
            <a:prstGeom prst="roundRect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0EAA87E4-B449-405D-FAFC-A56F42727402}"/>
                </a:ext>
              </a:extLst>
            </p:cNvPr>
            <p:cNvSpPr txBox="1"/>
            <p:nvPr/>
          </p:nvSpPr>
          <p:spPr>
            <a:xfrm>
              <a:off x="132893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16F49829-B879-F6FA-3649-3DDB4F6C0324}"/>
                </a:ext>
              </a:extLst>
            </p:cNvPr>
            <p:cNvSpPr txBox="1"/>
            <p:nvPr/>
          </p:nvSpPr>
          <p:spPr>
            <a:xfrm>
              <a:off x="3086662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2018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FB20D526-B09D-E896-3204-B8B07DE5DB11}"/>
                </a:ext>
              </a:extLst>
            </p:cNvPr>
            <p:cNvSpPr txBox="1"/>
            <p:nvPr/>
          </p:nvSpPr>
          <p:spPr>
            <a:xfrm>
              <a:off x="6042938" y="2668762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2019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F3002CF2-A10C-3B4C-B967-6DB598E6F9EC}"/>
                </a:ext>
              </a:extLst>
            </p:cNvPr>
            <p:cNvSpPr txBox="1"/>
            <p:nvPr/>
          </p:nvSpPr>
          <p:spPr>
            <a:xfrm>
              <a:off x="8998866" y="2662481"/>
              <a:ext cx="725715" cy="369332"/>
            </a:xfrm>
            <a:prstGeom prst="rect">
              <a:avLst/>
            </a:prstGeom>
            <a:noFill/>
            <a:ln>
              <a:solidFill>
                <a:srgbClr val="0668A9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b="1" noProof="0" dirty="0">
                  <a:ln>
                    <a:solidFill>
                      <a:srgbClr val="0668A9"/>
                    </a:solidFill>
                  </a:ln>
                  <a:solidFill>
                    <a:srgbClr val="0668A9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2025</a:t>
              </a:r>
              <a:endParaRPr lang="en-US" b="1" noProof="0" dirty="0">
                <a:ln>
                  <a:solidFill>
                    <a:srgbClr val="0668A9"/>
                  </a:solidFill>
                </a:ln>
                <a:solidFill>
                  <a:srgbClr val="0668A9"/>
                </a:solidFill>
              </a:endParaRPr>
            </a:p>
          </p:txBody>
        </p:sp>
        <p:sp>
          <p:nvSpPr>
            <p:cNvPr id="14" name="CuadroTexto 13">
              <a:extLst>
                <a:ext uri="{FF2B5EF4-FFF2-40B4-BE49-F238E27FC236}">
                  <a16:creationId xmlns:a16="http://schemas.microsoft.com/office/drawing/2014/main" id="{048F40B5-BF4E-C296-76CC-211C446A1659}"/>
                </a:ext>
              </a:extLst>
            </p:cNvPr>
            <p:cNvSpPr txBox="1"/>
            <p:nvPr/>
          </p:nvSpPr>
          <p:spPr>
            <a:xfrm>
              <a:off x="372257" y="3429000"/>
              <a:ext cx="2728919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Guidelines for Reporting Experiments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(GREOM)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(Portell et al., 2015)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625A77FA-5E1F-8C57-5F10-934648430A95}"/>
                </a:ext>
              </a:extLst>
            </p:cNvPr>
            <p:cNvSpPr txBox="1"/>
            <p:nvPr/>
          </p:nvSpPr>
          <p:spPr>
            <a:xfrm>
              <a:off x="6177976" y="3280235"/>
              <a:ext cx="292249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Checklist for studies based on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(MQCOM)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2019)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FC48C2FE-2029-AE8D-3FC9-E23DE24EE112}"/>
                </a:ext>
              </a:extLst>
            </p:cNvPr>
            <p:cNvSpPr txBox="1"/>
            <p:nvPr/>
          </p:nvSpPr>
          <p:spPr>
            <a:xfrm>
              <a:off x="3290210" y="3546825"/>
              <a:ext cx="275453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Preliminary checklist for reporting observational studies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(Chacón-Moscoso et al., 2018)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3657B45D-564C-9BC7-340E-AB9D7CB5C190}"/>
                </a:ext>
              </a:extLst>
            </p:cNvPr>
            <p:cNvSpPr txBox="1"/>
            <p:nvPr/>
          </p:nvSpPr>
          <p:spPr>
            <a:xfrm>
              <a:off x="9172447" y="3546825"/>
              <a:ext cx="301955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Scale for Observational Methodology</a:t>
              </a:r>
            </a:p>
            <a:p>
              <a:pPr algn="ctr"/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(MQSOM) </a:t>
              </a:r>
            </a:p>
            <a:p>
              <a:pPr algn="ctr"/>
              <a:r>
                <a:rPr lang="en-US" sz="1500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(Sanduvete-Chaves et al., 2025)</a:t>
              </a:r>
              <a:r>
                <a:rPr lang="en-US" sz="1500" b="1" noProof="0" dirty="0">
                  <a:ln>
                    <a:solidFill>
                      <a:srgbClr val="A60B2D"/>
                    </a:solidFill>
                  </a:ln>
                  <a:solidFill>
                    <a:srgbClr val="A60B2D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</a:p>
          </p:txBody>
        </p:sp>
      </p:grpSp>
      <p:sp>
        <p:nvSpPr>
          <p:cNvPr id="18" name="Marcador de número de diapositiva 7">
            <a:extLst>
              <a:ext uri="{FF2B5EF4-FFF2-40B4-BE49-F238E27FC236}">
                <a16:creationId xmlns:a16="http://schemas.microsoft.com/office/drawing/2014/main" id="{F41EECB0-F4CB-B033-5588-5D69683BACD5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3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744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34A24-68CB-B87E-1530-DC3E1945A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9D84A9A-2E8D-C642-BEFD-706D1119DF82}"/>
              </a:ext>
            </a:extLst>
          </p:cNvPr>
          <p:cNvSpPr txBox="1"/>
          <p:nvPr/>
        </p:nvSpPr>
        <p:spPr>
          <a:xfrm>
            <a:off x="443293" y="1171869"/>
            <a:ext cx="1130541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Methodological Quality Scale for Observational Methodology (MQSOM) </a:t>
            </a:r>
            <a:r>
              <a:rPr lang="en-US" sz="2000" b="1" noProof="0" dirty="0">
                <a:solidFill>
                  <a:srgbClr val="0668A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(Sanduvete-Chaves et al., 2025)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2BC6E0A-C7D2-185D-72C8-A30C03A22398}"/>
              </a:ext>
            </a:extLst>
          </p:cNvPr>
          <p:cNvGrpSpPr/>
          <p:nvPr/>
        </p:nvGrpSpPr>
        <p:grpSpPr>
          <a:xfrm>
            <a:off x="1101938" y="1716793"/>
            <a:ext cx="9357459" cy="5059562"/>
            <a:chOff x="263525" y="909322"/>
            <a:chExt cx="9357459" cy="5059562"/>
          </a:xfrm>
        </p:grpSpPr>
        <p:sp>
          <p:nvSpPr>
            <p:cNvPr id="4" name="Arco 3">
              <a:extLst>
                <a:ext uri="{FF2B5EF4-FFF2-40B4-BE49-F238E27FC236}">
                  <a16:creationId xmlns:a16="http://schemas.microsoft.com/office/drawing/2014/main" id="{1490A446-7280-AF24-11EA-DE3D8C55D21D}"/>
                </a:ext>
              </a:extLst>
            </p:cNvPr>
            <p:cNvSpPr/>
            <p:nvPr/>
          </p:nvSpPr>
          <p:spPr>
            <a:xfrm rot="16200000">
              <a:off x="1864347" y="2053296"/>
              <a:ext cx="2605139" cy="2963045"/>
            </a:xfrm>
            <a:prstGeom prst="arc">
              <a:avLst>
                <a:gd name="adj1" fmla="val 10778135"/>
                <a:gd name="adj2" fmla="val 21567090"/>
              </a:avLst>
            </a:prstGeom>
            <a:ln w="57150">
              <a:solidFill>
                <a:schemeClr val="bg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5CC79300-33AE-0899-0CD4-C76D96C0C18B}"/>
                </a:ext>
              </a:extLst>
            </p:cNvPr>
            <p:cNvSpPr/>
            <p:nvPr/>
          </p:nvSpPr>
          <p:spPr>
            <a:xfrm>
              <a:off x="3182049" y="4413110"/>
              <a:ext cx="2213184" cy="848553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Factor 2</a:t>
              </a:r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F7466470-8430-70DD-4311-61963DEAD61F}"/>
                </a:ext>
              </a:extLst>
            </p:cNvPr>
            <p:cNvSpPr/>
            <p:nvPr/>
          </p:nvSpPr>
          <p:spPr>
            <a:xfrm>
              <a:off x="3170527" y="4413111"/>
              <a:ext cx="2236228" cy="848553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of Measurement &amp; Analysis</a:t>
              </a: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ACEA9795-E343-55A8-3AB6-2645FFC50D18}"/>
                </a:ext>
              </a:extLst>
            </p:cNvPr>
            <p:cNvSpPr/>
            <p:nvPr/>
          </p:nvSpPr>
          <p:spPr>
            <a:xfrm>
              <a:off x="905718" y="3050142"/>
              <a:ext cx="1706435" cy="830997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General Factor</a:t>
              </a:r>
            </a:p>
          </p:txBody>
        </p:sp>
        <p:sp>
          <p:nvSpPr>
            <p:cNvPr id="8" name="Rectángulo: esquinas redondeadas 7">
              <a:extLst>
                <a:ext uri="{FF2B5EF4-FFF2-40B4-BE49-F238E27FC236}">
                  <a16:creationId xmlns:a16="http://schemas.microsoft.com/office/drawing/2014/main" id="{0D2BA763-F626-CFC8-AA89-3DAF2699204C}"/>
                </a:ext>
              </a:extLst>
            </p:cNvPr>
            <p:cNvSpPr/>
            <p:nvPr/>
          </p:nvSpPr>
          <p:spPr>
            <a:xfrm>
              <a:off x="894190" y="3044501"/>
              <a:ext cx="1717963" cy="862233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Methodological Quality Overall</a:t>
              </a:r>
            </a:p>
          </p:txBody>
        </p:sp>
        <p:sp>
          <p:nvSpPr>
            <p:cNvPr id="9" name="Rectángulo: esquinas redondeadas 8">
              <a:extLst>
                <a:ext uri="{FF2B5EF4-FFF2-40B4-BE49-F238E27FC236}">
                  <a16:creationId xmlns:a16="http://schemas.microsoft.com/office/drawing/2014/main" id="{EACB49E1-48B1-EF22-4D4E-3CCA58F2166D}"/>
                </a:ext>
              </a:extLst>
            </p:cNvPr>
            <p:cNvSpPr/>
            <p:nvPr/>
          </p:nvSpPr>
          <p:spPr>
            <a:xfrm>
              <a:off x="3152585" y="1920377"/>
              <a:ext cx="2213184" cy="624114"/>
            </a:xfrm>
            <a:prstGeom prst="round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Factor 1</a:t>
              </a: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CCF76D68-A116-EEB0-D4A8-F34754C8D5CF}"/>
                </a:ext>
              </a:extLst>
            </p:cNvPr>
            <p:cNvSpPr txBox="1"/>
            <p:nvPr/>
          </p:nvSpPr>
          <p:spPr>
            <a:xfrm>
              <a:off x="263525" y="1447679"/>
              <a:ext cx="12044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200" b="1" noProof="0" dirty="0">
                  <a:solidFill>
                    <a:sysClr val="windowText" lastClr="000000"/>
                  </a:solidFill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Georgia" panose="02040502050405020303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= .87</a:t>
              </a:r>
              <a:endParaRPr lang="en-US" sz="2200" b="1" noProof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DBDAFF25-52BC-E452-67F9-05C675498E76}"/>
                </a:ext>
              </a:extLst>
            </p:cNvPr>
            <p:cNvSpPr txBox="1"/>
            <p:nvPr/>
          </p:nvSpPr>
          <p:spPr>
            <a:xfrm>
              <a:off x="1517215" y="1445899"/>
              <a:ext cx="1204471" cy="43088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200" b="1" noProof="0" dirty="0">
                  <a:solidFill>
                    <a:sysClr val="windowText" lastClr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D = .55</a:t>
              </a:r>
              <a:endParaRPr lang="en-US" sz="2200" b="1" noProof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130AFEC-461E-8F7A-E570-9685D9A404FF}"/>
                </a:ext>
              </a:extLst>
            </p:cNvPr>
            <p:cNvSpPr/>
            <p:nvPr/>
          </p:nvSpPr>
          <p:spPr>
            <a:xfrm>
              <a:off x="6073307" y="943964"/>
              <a:ext cx="3547677" cy="277487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Methodology employment</a:t>
              </a: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E964A914-B6ED-BF3D-3CEB-67A27D125A0A}"/>
                </a:ext>
              </a:extLst>
            </p:cNvPr>
            <p:cNvSpPr/>
            <p:nvPr/>
          </p:nvSpPr>
          <p:spPr>
            <a:xfrm>
              <a:off x="6073306" y="1388310"/>
              <a:ext cx="3547675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Unit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EF014875-845A-CBD0-40BA-0EF687EDDAEB}"/>
                </a:ext>
              </a:extLst>
            </p:cNvPr>
            <p:cNvSpPr/>
            <p:nvPr/>
          </p:nvSpPr>
          <p:spPr>
            <a:xfrm>
              <a:off x="6073305" y="1832657"/>
              <a:ext cx="3547677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Temporality</a:t>
              </a: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AE9DD7BA-D93C-0DEF-1138-31593ADF690B}"/>
                </a:ext>
              </a:extLst>
            </p:cNvPr>
            <p:cNvSpPr/>
            <p:nvPr/>
          </p:nvSpPr>
          <p:spPr>
            <a:xfrm>
              <a:off x="6073306" y="2277004"/>
              <a:ext cx="3547676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Dimensionality</a:t>
              </a: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D4E6DF1A-4636-946F-0326-8F7E740FB3F7}"/>
                </a:ext>
              </a:extLst>
            </p:cNvPr>
            <p:cNvSpPr/>
            <p:nvPr/>
          </p:nvSpPr>
          <p:spPr>
            <a:xfrm>
              <a:off x="6073305" y="2734966"/>
              <a:ext cx="3547677" cy="273034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Codification Manual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57EA9C8B-6423-57EC-F59B-802265A90077}"/>
                </a:ext>
              </a:extLst>
            </p:cNvPr>
            <p:cNvSpPr/>
            <p:nvPr/>
          </p:nvSpPr>
          <p:spPr>
            <a:xfrm>
              <a:off x="6073306" y="3199817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Type</a:t>
              </a: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216174C9-D82E-65EE-97AB-662822019264}"/>
                </a:ext>
              </a:extLst>
            </p:cNvPr>
            <p:cNvSpPr/>
            <p:nvPr/>
          </p:nvSpPr>
          <p:spPr>
            <a:xfrm>
              <a:off x="6073308" y="385415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Observational Instrument</a:t>
              </a: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08789FFF-D35E-3A55-AF17-BAABC8EBDB34}"/>
                </a:ext>
              </a:extLst>
            </p:cNvPr>
            <p:cNvSpPr/>
            <p:nvPr/>
          </p:nvSpPr>
          <p:spPr>
            <a:xfrm>
              <a:off x="6073308" y="4265099"/>
              <a:ext cx="3547676" cy="365125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Software de Recording, Quality Control &amp; Analysis Softwares</a:t>
              </a: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443F18F6-0F06-F55A-C54A-C241C6E3D73F}"/>
                </a:ext>
              </a:extLst>
            </p:cNvPr>
            <p:cNvSpPr/>
            <p:nvPr/>
          </p:nvSpPr>
          <p:spPr>
            <a:xfrm>
              <a:off x="6073307" y="476229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Type of Parameter</a:t>
              </a: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B8A5CCC9-BBC1-9A59-38B5-42EC634E3FF9}"/>
                </a:ext>
              </a:extLst>
            </p:cNvPr>
            <p:cNvSpPr/>
            <p:nvPr/>
          </p:nvSpPr>
          <p:spPr>
            <a:xfrm>
              <a:off x="6073306" y="5216369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Quality Control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C3CF65-265E-7E1C-AFE4-1BA8A22E6135}"/>
                </a:ext>
              </a:extLst>
            </p:cNvPr>
            <p:cNvSpPr/>
            <p:nvPr/>
          </p:nvSpPr>
          <p:spPr>
            <a:xfrm>
              <a:off x="6073305" y="5668871"/>
              <a:ext cx="3547676" cy="273033"/>
            </a:xfrm>
            <a:prstGeom prst="rect">
              <a:avLst/>
            </a:prstGeom>
            <a:solidFill>
              <a:schemeClr val="tx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Data Analysis</a:t>
              </a:r>
            </a:p>
          </p:txBody>
        </p:sp>
        <p:sp>
          <p:nvSpPr>
            <p:cNvPr id="23" name="Rectángulo: esquinas redondeadas 22">
              <a:extLst>
                <a:ext uri="{FF2B5EF4-FFF2-40B4-BE49-F238E27FC236}">
                  <a16:creationId xmlns:a16="http://schemas.microsoft.com/office/drawing/2014/main" id="{D6708242-49B7-C542-01FF-AD6746FE2739}"/>
                </a:ext>
              </a:extLst>
            </p:cNvPr>
            <p:cNvSpPr/>
            <p:nvPr/>
          </p:nvSpPr>
          <p:spPr>
            <a:xfrm>
              <a:off x="3141063" y="1918597"/>
              <a:ext cx="2236228" cy="637261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noProof="0" dirty="0">
                  <a:solidFill>
                    <a:sysClr val="windowText" lastClr="00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Quality of Design</a:t>
              </a:r>
            </a:p>
          </p:txBody>
        </p:sp>
        <p:sp>
          <p:nvSpPr>
            <p:cNvPr id="24" name="Abrir llave 23">
              <a:extLst>
                <a:ext uri="{FF2B5EF4-FFF2-40B4-BE49-F238E27FC236}">
                  <a16:creationId xmlns:a16="http://schemas.microsoft.com/office/drawing/2014/main" id="{DC79E155-60CC-3201-D3AE-111C80D1E3FA}"/>
                </a:ext>
              </a:extLst>
            </p:cNvPr>
            <p:cNvSpPr/>
            <p:nvPr/>
          </p:nvSpPr>
          <p:spPr>
            <a:xfrm>
              <a:off x="5365769" y="909322"/>
              <a:ext cx="690830" cy="2605140"/>
            </a:xfrm>
            <a:prstGeom prst="leftBrac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5" name="Abrir llave 24">
              <a:extLst>
                <a:ext uri="{FF2B5EF4-FFF2-40B4-BE49-F238E27FC236}">
                  <a16:creationId xmlns:a16="http://schemas.microsoft.com/office/drawing/2014/main" id="{8DB8D07C-5D07-25FD-AA6E-889E6D3E1F51}"/>
                </a:ext>
              </a:extLst>
            </p:cNvPr>
            <p:cNvSpPr/>
            <p:nvPr/>
          </p:nvSpPr>
          <p:spPr>
            <a:xfrm>
              <a:off x="5428114" y="3850001"/>
              <a:ext cx="628485" cy="2118883"/>
            </a:xfrm>
            <a:prstGeom prst="leftBrac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Marcador de número de diapositiva 7">
            <a:extLst>
              <a:ext uri="{FF2B5EF4-FFF2-40B4-BE49-F238E27FC236}">
                <a16:creationId xmlns:a16="http://schemas.microsoft.com/office/drawing/2014/main" id="{8DE3B6C3-80A7-05DE-D421-83D7A5ED665E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4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61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31339-A264-978D-6753-8C0D5C082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72454FB-99CE-E5A2-C57E-068068E07BAA}"/>
              </a:ext>
            </a:extLst>
          </p:cNvPr>
          <p:cNvSpPr txBox="1"/>
          <p:nvPr/>
        </p:nvSpPr>
        <p:spPr>
          <a:xfrm>
            <a:off x="700911" y="1463267"/>
            <a:ext cx="3106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Objectives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BD51E2FB-4C71-2D64-3C7B-5EA0378CF1A0}"/>
              </a:ext>
            </a:extLst>
          </p:cNvPr>
          <p:cNvSpPr/>
          <p:nvPr/>
        </p:nvSpPr>
        <p:spPr>
          <a:xfrm>
            <a:off x="2711007" y="3487058"/>
            <a:ext cx="3450307" cy="986971"/>
          </a:xfrm>
          <a:prstGeom prst="roundRect">
            <a:avLst>
              <a:gd name="adj" fmla="val 50000"/>
            </a:avLst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Significant differences between procedural characteristics</a:t>
            </a:r>
            <a:endParaRPr lang="en-US" noProof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1AD467ED-3110-8578-3145-F8112385F4E7}"/>
              </a:ext>
            </a:extLst>
          </p:cNvPr>
          <p:cNvSpPr/>
          <p:nvPr/>
        </p:nvSpPr>
        <p:spPr>
          <a:xfrm>
            <a:off x="6720597" y="5202608"/>
            <a:ext cx="3040044" cy="993103"/>
          </a:xfrm>
          <a:prstGeom prst="roundRect">
            <a:avLst>
              <a:gd name="adj" fmla="val 50000"/>
            </a:avLst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Obtention methodological quality profiles</a:t>
            </a:r>
            <a:endParaRPr lang="en-US" noProof="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Marcador de número de diapositiva 7">
            <a:extLst>
              <a:ext uri="{FF2B5EF4-FFF2-40B4-BE49-F238E27FC236}">
                <a16:creationId xmlns:a16="http://schemas.microsoft.com/office/drawing/2014/main" id="{F2CECB00-8110-7C2E-B394-89980DEF824C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5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286242-FF98-BB3E-7583-FE9F0EE0C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0DE0346F-ED81-ED67-8ABE-5228DF338249}"/>
              </a:ext>
            </a:extLst>
          </p:cNvPr>
          <p:cNvSpPr/>
          <p:nvPr/>
        </p:nvSpPr>
        <p:spPr>
          <a:xfrm>
            <a:off x="0" y="1525753"/>
            <a:ext cx="12192000" cy="4068521"/>
          </a:xfrm>
          <a:prstGeom prst="rightArrow">
            <a:avLst/>
          </a:prstGeom>
          <a:solidFill>
            <a:srgbClr val="FFFF00">
              <a:alpha val="50000"/>
            </a:srgbClr>
          </a:solidFill>
          <a:ln w="38100">
            <a:solidFill>
              <a:srgbClr val="0668A9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DC6E7AE-4DEE-6BE0-38C7-5B1AF174930E}"/>
              </a:ext>
            </a:extLst>
          </p:cNvPr>
          <p:cNvSpPr txBox="1"/>
          <p:nvPr/>
        </p:nvSpPr>
        <p:spPr>
          <a:xfrm>
            <a:off x="604007" y="1242893"/>
            <a:ext cx="23440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322DC9C6-4BDA-D7CA-DE52-9B6F86E3EB0A}"/>
              </a:ext>
            </a:extLst>
          </p:cNvPr>
          <p:cNvSpPr/>
          <p:nvPr/>
        </p:nvSpPr>
        <p:spPr>
          <a:xfrm>
            <a:off x="5638792" y="3039254"/>
            <a:ext cx="1944919" cy="1206175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Proportion Analysis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Ho = Proportion of 55 : 45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93376A26-ADB9-5263-E35F-C304EC2C8055}"/>
              </a:ext>
            </a:extLst>
          </p:cNvPr>
          <p:cNvSpPr/>
          <p:nvPr/>
        </p:nvSpPr>
        <p:spPr>
          <a:xfrm>
            <a:off x="5580738" y="2415141"/>
            <a:ext cx="2155128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Differences between characteristics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40F432F1-8E6E-EEF5-29D0-CD75919DB81E}"/>
              </a:ext>
            </a:extLst>
          </p:cNvPr>
          <p:cNvSpPr/>
          <p:nvPr/>
        </p:nvSpPr>
        <p:spPr>
          <a:xfrm>
            <a:off x="858126" y="2881890"/>
            <a:ext cx="2252166" cy="3053636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236 studies 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OM employed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Applied on </a:t>
            </a:r>
            <a:r>
              <a:rPr lang="en-US" sz="1400" kern="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basket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ball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Original empirical works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Written in English or Spanish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Following the standard publication format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801CF0B8-15DD-6CD6-C94F-33858B93926E}"/>
              </a:ext>
            </a:extLst>
          </p:cNvPr>
          <p:cNvSpPr/>
          <p:nvPr/>
        </p:nvSpPr>
        <p:spPr>
          <a:xfrm>
            <a:off x="818092" y="2415142"/>
            <a:ext cx="1915888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Participants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0EEA58A-5958-8E0E-DA3B-886AD2247249}"/>
              </a:ext>
            </a:extLst>
          </p:cNvPr>
          <p:cNvSpPr/>
          <p:nvPr/>
        </p:nvSpPr>
        <p:spPr>
          <a:xfrm>
            <a:off x="8033160" y="3039254"/>
            <a:ext cx="1944918" cy="2157897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Two-Step Cluster Analysis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Dimension reduction through PCA</a:t>
            </a: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0" marR="0" lvl="1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Cluster determination through BIC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A560B8EE-2D84-5311-D7F5-0EB256C426C8}"/>
              </a:ext>
            </a:extLst>
          </p:cNvPr>
          <p:cNvSpPr/>
          <p:nvPr/>
        </p:nvSpPr>
        <p:spPr>
          <a:xfrm>
            <a:off x="7975105" y="2415141"/>
            <a:ext cx="2002972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Methodological Quality Profiles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B22FD4F-0FDA-5713-DB1C-170191C54C78}"/>
              </a:ext>
            </a:extLst>
          </p:cNvPr>
          <p:cNvSpPr/>
          <p:nvPr/>
        </p:nvSpPr>
        <p:spPr>
          <a:xfrm>
            <a:off x="3273452" y="3039254"/>
            <a:ext cx="2097073" cy="1648862"/>
          </a:xfrm>
          <a:prstGeom prst="rect">
            <a:avLst/>
          </a:prstGeom>
          <a:solidFill>
            <a:srgbClr val="0668A9">
              <a:alpha val="50196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Methodological Quality Scale for Observational Methodology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(MQSOM)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(Sanduvete-Chaves et al., 2025) 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126D8CCA-4703-52D0-34AD-ABBD0F2E8EC2}"/>
              </a:ext>
            </a:extLst>
          </p:cNvPr>
          <p:cNvSpPr/>
          <p:nvPr/>
        </p:nvSpPr>
        <p:spPr>
          <a:xfrm>
            <a:off x="3215398" y="2415141"/>
            <a:ext cx="1915888" cy="624114"/>
          </a:xfrm>
          <a:prstGeom prst="roundRect">
            <a:avLst/>
          </a:prstGeom>
          <a:solidFill>
            <a:srgbClr val="FFFF7F"/>
          </a:solidFill>
          <a:ln w="38100" cap="flat" cmpd="sng" algn="ctr">
            <a:solidFill>
              <a:srgbClr val="0668A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Instrument</a:t>
            </a:r>
          </a:p>
        </p:txBody>
      </p:sp>
      <p:sp>
        <p:nvSpPr>
          <p:cNvPr id="12" name="Marcador de número de diapositiva 7">
            <a:extLst>
              <a:ext uri="{FF2B5EF4-FFF2-40B4-BE49-F238E27FC236}">
                <a16:creationId xmlns:a16="http://schemas.microsoft.com/office/drawing/2014/main" id="{3EBAEB5A-1CD5-8D6C-5261-55BF57A6D2CE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6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43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508B3-49ED-118A-F847-D3B3B473C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A980386D-C728-21F5-43CF-E15AE673AC92}"/>
              </a:ext>
            </a:extLst>
          </p:cNvPr>
          <p:cNvSpPr txBox="1"/>
          <p:nvPr/>
        </p:nvSpPr>
        <p:spPr>
          <a:xfrm>
            <a:off x="503344" y="1056441"/>
            <a:ext cx="6777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(I): Proportion Analysis</a:t>
            </a:r>
            <a:endParaRPr lang="en-US" sz="36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Marcador de número de diapositiva 7">
            <a:extLst>
              <a:ext uri="{FF2B5EF4-FFF2-40B4-BE49-F238E27FC236}">
                <a16:creationId xmlns:a16="http://schemas.microsoft.com/office/drawing/2014/main" id="{06E16973-D84F-163B-C1BA-C47A039560EF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7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A901957-1C5B-BC8F-5490-2FC5CD078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94609"/>
              </p:ext>
            </p:extLst>
          </p:nvPr>
        </p:nvGraphicFramePr>
        <p:xfrm>
          <a:off x="1548959" y="1702772"/>
          <a:ext cx="9094082" cy="5011824"/>
        </p:xfrm>
        <a:graphic>
          <a:graphicData uri="http://schemas.openxmlformats.org/drawingml/2006/table">
            <a:tbl>
              <a:tblPr/>
              <a:tblGrid>
                <a:gridCol w="2369428">
                  <a:extLst>
                    <a:ext uri="{9D8B030D-6E8A-4147-A177-3AD203B41FA5}">
                      <a16:colId xmlns:a16="http://schemas.microsoft.com/office/drawing/2014/main" val="2598210833"/>
                    </a:ext>
                  </a:extLst>
                </a:gridCol>
                <a:gridCol w="2408552">
                  <a:extLst>
                    <a:ext uri="{9D8B030D-6E8A-4147-A177-3AD203B41FA5}">
                      <a16:colId xmlns:a16="http://schemas.microsoft.com/office/drawing/2014/main" val="3696759292"/>
                    </a:ext>
                  </a:extLst>
                </a:gridCol>
                <a:gridCol w="753761">
                  <a:extLst>
                    <a:ext uri="{9D8B030D-6E8A-4147-A177-3AD203B41FA5}">
                      <a16:colId xmlns:a16="http://schemas.microsoft.com/office/drawing/2014/main" val="1902035694"/>
                    </a:ext>
                  </a:extLst>
                </a:gridCol>
                <a:gridCol w="753761">
                  <a:extLst>
                    <a:ext uri="{9D8B030D-6E8A-4147-A177-3AD203B41FA5}">
                      <a16:colId xmlns:a16="http://schemas.microsoft.com/office/drawing/2014/main" val="208156870"/>
                    </a:ext>
                  </a:extLst>
                </a:gridCol>
                <a:gridCol w="609564">
                  <a:extLst>
                    <a:ext uri="{9D8B030D-6E8A-4147-A177-3AD203B41FA5}">
                      <a16:colId xmlns:a16="http://schemas.microsoft.com/office/drawing/2014/main" val="896728885"/>
                    </a:ext>
                  </a:extLst>
                </a:gridCol>
                <a:gridCol w="609564">
                  <a:extLst>
                    <a:ext uri="{9D8B030D-6E8A-4147-A177-3AD203B41FA5}">
                      <a16:colId xmlns:a16="http://schemas.microsoft.com/office/drawing/2014/main" val="2594154374"/>
                    </a:ext>
                  </a:extLst>
                </a:gridCol>
                <a:gridCol w="884849">
                  <a:extLst>
                    <a:ext uri="{9D8B030D-6E8A-4147-A177-3AD203B41FA5}">
                      <a16:colId xmlns:a16="http://schemas.microsoft.com/office/drawing/2014/main" val="2116805817"/>
                    </a:ext>
                  </a:extLst>
                </a:gridCol>
                <a:gridCol w="704603">
                  <a:extLst>
                    <a:ext uri="{9D8B030D-6E8A-4147-A177-3AD203B41FA5}">
                      <a16:colId xmlns:a16="http://schemas.microsoft.com/office/drawing/2014/main" val="1309379894"/>
                    </a:ext>
                  </a:extLst>
                </a:gridCol>
              </a:tblGrid>
              <a:tr h="62858"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Ratios to compare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Estimate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95% CI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Z</a:t>
                      </a:r>
                      <a:r>
                        <a:rPr lang="es-ES" sz="1100" b="1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Estimate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s-E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7711"/>
                  </a:ext>
                </a:extLst>
              </a:tr>
              <a:tr h="94908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LL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UL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711864"/>
                  </a:ext>
                </a:extLst>
              </a:tr>
              <a:tr h="1856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methodology specified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observational methodology specified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3162755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104/220 = 0.47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116/220 = 0.53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.527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.459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.595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.74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.458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374444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design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observational design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9432155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37/220 = 0.17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.832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.776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.879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9.78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712680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Codification manual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codification manual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435944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82/220 = 0.37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.627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.560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.691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3.71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464121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Data type specified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data type specified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11888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46/220 = 0.21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0.79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.791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.731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.843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8.56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66653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instrument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observational instrument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111504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89/220 = 0.40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131/220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.595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.527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.661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2.76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80312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Recording software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recording software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8199927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105/220 = 0.48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115/220 = 0.52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.477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.410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.545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-.61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.544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390783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Quality control software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quality control software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8456976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30/220 = 0.14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190/220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.864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.811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.906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10.72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819789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Analysis software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analysis software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537711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0.66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75/220 = 0.34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.341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.279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.408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-4.65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188396"/>
                  </a:ext>
                </a:extLst>
              </a:tr>
              <a:tr h="18845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Sequency parameter</a:t>
                      </a:r>
                      <a:endParaRPr lang="es-ES" sz="1100" b="1" i="0" u="sng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Frequency parameter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378591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29/220 = 0.13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.868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.816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.910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10.86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9360925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Data quality control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No data quality control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617002"/>
                  </a:ext>
                </a:extLst>
              </a:tr>
              <a:tr h="15474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116/220 = 0.53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104/220 = 0.47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.473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.405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.541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-.742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.458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1458905"/>
                  </a:ext>
                </a:extLst>
              </a:tr>
              <a:tr h="1526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Regularity detection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sng" strike="noStrike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Inferential analysis</a:t>
                      </a:r>
                      <a:endParaRPr lang="es-ES" sz="1100" b="0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934895"/>
                  </a:ext>
                </a:extLst>
              </a:tr>
              <a:tr h="1526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21/220 = 0.09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.893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.933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10.97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1614666"/>
                  </a:ext>
                </a:extLst>
              </a:tr>
              <a:tr h="1526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sng" strike="noStrike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Inferential analysis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Descriptive/Qualitative analysis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721238"/>
                  </a:ext>
                </a:extLst>
              </a:tr>
              <a:tr h="15267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176/220 = </a:t>
                      </a:r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0.80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23/220 = 0.11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.884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.832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.925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10.78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.000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7133972"/>
                  </a:ext>
                </a:extLst>
              </a:tr>
              <a:tr h="1568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</a:rPr>
                        <a:t>Regularity detection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Descriptive/Qualitative analysis</a:t>
                      </a:r>
                      <a:endParaRPr lang="es-ES" sz="1100" b="0" i="0" u="none" strike="noStrike" dirty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126" marR="4126" marT="4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397420"/>
                  </a:ext>
                </a:extLst>
              </a:tr>
              <a:tr h="15680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21/220 = 0.09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23/220 = 0.11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.523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7.42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.367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.675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.151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.880</a:t>
                      </a:r>
                    </a:p>
                  </a:txBody>
                  <a:tcPr marL="4126" marR="4126" marT="41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030536"/>
                  </a:ext>
                </a:extLst>
              </a:tr>
              <a:tr h="94908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Note.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CI = confidence interval; LL = lower limit; UL = upper limit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126" marR="4126" marT="4126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522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582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EB4E7-0823-5652-76CE-A7D9034FD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8A96132-02F5-9B1B-3758-B57F4532A8AB}"/>
              </a:ext>
            </a:extLst>
          </p:cNvPr>
          <p:cNvSpPr txBox="1"/>
          <p:nvPr/>
        </p:nvSpPr>
        <p:spPr>
          <a:xfrm>
            <a:off x="353271" y="1092200"/>
            <a:ext cx="11485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Results (II): </a:t>
            </a:r>
            <a:r>
              <a:rPr lang="en-US" sz="3600" b="1" noProof="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Methodological Quality Profiles</a:t>
            </a:r>
            <a:endParaRPr lang="en-US" sz="3600" noProof="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5DF01AF-0211-893A-9EC8-5B557A43A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661115"/>
              </p:ext>
            </p:extLst>
          </p:nvPr>
        </p:nvGraphicFramePr>
        <p:xfrm>
          <a:off x="146263" y="2151502"/>
          <a:ext cx="11862087" cy="4181271"/>
        </p:xfrm>
        <a:graphic>
          <a:graphicData uri="http://schemas.openxmlformats.org/drawingml/2006/table">
            <a:tbl>
              <a:tblPr/>
              <a:tblGrid>
                <a:gridCol w="486247">
                  <a:extLst>
                    <a:ext uri="{9D8B030D-6E8A-4147-A177-3AD203B41FA5}">
                      <a16:colId xmlns:a16="http://schemas.microsoft.com/office/drawing/2014/main" val="306561656"/>
                    </a:ext>
                  </a:extLst>
                </a:gridCol>
                <a:gridCol w="633255">
                  <a:extLst>
                    <a:ext uri="{9D8B030D-6E8A-4147-A177-3AD203B41FA5}">
                      <a16:colId xmlns:a16="http://schemas.microsoft.com/office/drawing/2014/main" val="3999443801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2041304058"/>
                    </a:ext>
                  </a:extLst>
                </a:gridCol>
                <a:gridCol w="723113">
                  <a:extLst>
                    <a:ext uri="{9D8B030D-6E8A-4147-A177-3AD203B41FA5}">
                      <a16:colId xmlns:a16="http://schemas.microsoft.com/office/drawing/2014/main" val="410044422"/>
                    </a:ext>
                  </a:extLst>
                </a:gridCol>
                <a:gridCol w="1046039">
                  <a:extLst>
                    <a:ext uri="{9D8B030D-6E8A-4147-A177-3AD203B41FA5}">
                      <a16:colId xmlns:a16="http://schemas.microsoft.com/office/drawing/2014/main" val="638104847"/>
                    </a:ext>
                  </a:extLst>
                </a:gridCol>
                <a:gridCol w="72771">
                  <a:extLst>
                    <a:ext uri="{9D8B030D-6E8A-4147-A177-3AD203B41FA5}">
                      <a16:colId xmlns:a16="http://schemas.microsoft.com/office/drawing/2014/main" val="1589804875"/>
                    </a:ext>
                  </a:extLst>
                </a:gridCol>
                <a:gridCol w="825491">
                  <a:extLst>
                    <a:ext uri="{9D8B030D-6E8A-4147-A177-3AD203B41FA5}">
                      <a16:colId xmlns:a16="http://schemas.microsoft.com/office/drawing/2014/main" val="682556739"/>
                    </a:ext>
                  </a:extLst>
                </a:gridCol>
                <a:gridCol w="825491">
                  <a:extLst>
                    <a:ext uri="{9D8B030D-6E8A-4147-A177-3AD203B41FA5}">
                      <a16:colId xmlns:a16="http://schemas.microsoft.com/office/drawing/2014/main" val="3260515621"/>
                    </a:ext>
                  </a:extLst>
                </a:gridCol>
                <a:gridCol w="723719">
                  <a:extLst>
                    <a:ext uri="{9D8B030D-6E8A-4147-A177-3AD203B41FA5}">
                      <a16:colId xmlns:a16="http://schemas.microsoft.com/office/drawing/2014/main" val="2484329219"/>
                    </a:ext>
                  </a:extLst>
                </a:gridCol>
                <a:gridCol w="735027">
                  <a:extLst>
                    <a:ext uri="{9D8B030D-6E8A-4147-A177-3AD203B41FA5}">
                      <a16:colId xmlns:a16="http://schemas.microsoft.com/office/drawing/2014/main" val="84280997"/>
                    </a:ext>
                  </a:extLst>
                </a:gridCol>
                <a:gridCol w="80340">
                  <a:extLst>
                    <a:ext uri="{9D8B030D-6E8A-4147-A177-3AD203B41FA5}">
                      <a16:colId xmlns:a16="http://schemas.microsoft.com/office/drawing/2014/main" val="1816286097"/>
                    </a:ext>
                  </a:extLst>
                </a:gridCol>
                <a:gridCol w="701102">
                  <a:extLst>
                    <a:ext uri="{9D8B030D-6E8A-4147-A177-3AD203B41FA5}">
                      <a16:colId xmlns:a16="http://schemas.microsoft.com/office/drawing/2014/main" val="977402355"/>
                    </a:ext>
                  </a:extLst>
                </a:gridCol>
                <a:gridCol w="644562">
                  <a:extLst>
                    <a:ext uri="{9D8B030D-6E8A-4147-A177-3AD203B41FA5}">
                      <a16:colId xmlns:a16="http://schemas.microsoft.com/office/drawing/2014/main" val="776771511"/>
                    </a:ext>
                  </a:extLst>
                </a:gridCol>
                <a:gridCol w="836802">
                  <a:extLst>
                    <a:ext uri="{9D8B030D-6E8A-4147-A177-3AD203B41FA5}">
                      <a16:colId xmlns:a16="http://schemas.microsoft.com/office/drawing/2014/main" val="1102711224"/>
                    </a:ext>
                  </a:extLst>
                </a:gridCol>
                <a:gridCol w="701102">
                  <a:extLst>
                    <a:ext uri="{9D8B030D-6E8A-4147-A177-3AD203B41FA5}">
                      <a16:colId xmlns:a16="http://schemas.microsoft.com/office/drawing/2014/main" val="1294019288"/>
                    </a:ext>
                  </a:extLst>
                </a:gridCol>
                <a:gridCol w="746335">
                  <a:extLst>
                    <a:ext uri="{9D8B030D-6E8A-4147-A177-3AD203B41FA5}">
                      <a16:colId xmlns:a16="http://schemas.microsoft.com/office/drawing/2014/main" val="1560622650"/>
                    </a:ext>
                  </a:extLst>
                </a:gridCol>
                <a:gridCol w="701102">
                  <a:extLst>
                    <a:ext uri="{9D8B030D-6E8A-4147-A177-3AD203B41FA5}">
                      <a16:colId xmlns:a16="http://schemas.microsoft.com/office/drawing/2014/main" val="4210496042"/>
                    </a:ext>
                  </a:extLst>
                </a:gridCol>
                <a:gridCol w="735027">
                  <a:extLst>
                    <a:ext uri="{9D8B030D-6E8A-4147-A177-3AD203B41FA5}">
                      <a16:colId xmlns:a16="http://schemas.microsoft.com/office/drawing/2014/main" val="3011385618"/>
                    </a:ext>
                  </a:extLst>
                </a:gridCol>
              </a:tblGrid>
              <a:tr h="20611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Profiles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Frequency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General Dimension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Dimension 1        Quality of Design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Dimension 2 Quality of Measurement &amp; Analysis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Dimension 1: Quality of design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 gridSpan="7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Dimension 2: Quality of measurement &amp; analysis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184996"/>
                  </a:ext>
                </a:extLst>
              </a:tr>
              <a:tr h="2189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36031"/>
                  </a:ext>
                </a:extLst>
              </a:tr>
              <a:tr h="20611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methodology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Observational design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Codification manual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Type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Observation instrument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Software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Parameter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quality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Data analysis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712967"/>
                  </a:ext>
                </a:extLst>
              </a:tr>
              <a:tr h="2189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496615"/>
                  </a:ext>
                </a:extLst>
              </a:tr>
              <a:tr h="40412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Recording 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Quality control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Analysis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134246"/>
                  </a:ext>
                </a:extLst>
              </a:tr>
              <a:tr h="97299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0,88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0,87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0,89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Mostly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Frequently Type IV/  Rarely       Type II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Frequently employed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Employed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Sometimes duration/  Occasionally order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Quantitative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Usually regularity detection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02425"/>
                  </a:ext>
                </a:extLst>
              </a:tr>
              <a:tr h="972990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0,47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0,30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0,67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Sometimes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Rarely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Often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Occasionally Type II/   Rarely      Type IV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Sometimes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Sometimes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Rarely employed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Sometimes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employed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Mostly frequency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Usually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quantitative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Often inferential analysis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057322"/>
                  </a:ext>
                </a:extLst>
              </a:tr>
              <a:tr h="98109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0,24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0,08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0,41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Rarely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Not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Occasionally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Occasionally Type II/    Rarely        Type I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Rarely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Rarely specified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Not employed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9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Occasionaly employed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Mostly frequency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Usually not employed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68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Usually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s-E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inferential</a:t>
                      </a:r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analysis</a:t>
                      </a:r>
                    </a:p>
                  </a:txBody>
                  <a:tcPr marL="6241" marR="6241" marT="624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183793"/>
                  </a:ext>
                </a:extLst>
              </a:tr>
            </a:tbl>
          </a:graphicData>
        </a:graphic>
      </p:graphicFrame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BDE108DA-FACC-93F4-0A3D-38CA957719DD}"/>
              </a:ext>
            </a:extLst>
          </p:cNvPr>
          <p:cNvSpPr txBox="1">
            <a:spLocks/>
          </p:cNvSpPr>
          <p:nvPr/>
        </p:nvSpPr>
        <p:spPr>
          <a:xfrm>
            <a:off x="11523134" y="132050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8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61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1E708-7EA4-8F21-B499-314189EA61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2239C35-BD65-05EE-EF02-F10626FD110B}"/>
              </a:ext>
            </a:extLst>
          </p:cNvPr>
          <p:cNvSpPr txBox="1">
            <a:spLocks/>
          </p:cNvSpPr>
          <p:nvPr/>
        </p:nvSpPr>
        <p:spPr>
          <a:xfrm>
            <a:off x="1066800" y="1245017"/>
            <a:ext cx="10058400" cy="787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Discussion (I)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06AD569-6094-7B53-68D4-195A757C99EF}"/>
              </a:ext>
            </a:extLst>
          </p:cNvPr>
          <p:cNvSpPr txBox="1"/>
          <p:nvPr/>
        </p:nvSpPr>
        <p:spPr>
          <a:xfrm>
            <a:off x="265453" y="2495796"/>
            <a:ext cx="11650129" cy="1302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0215" marR="0" lvl="0" indent="-450215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Only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47%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of papers included are identified as observational methodology studies.</a:t>
            </a:r>
          </a:p>
          <a:p>
            <a:pPr lvl="1" algn="just">
              <a:spcAft>
                <a:spcPts val="800"/>
              </a:spcAft>
              <a:defRPr/>
            </a:pPr>
            <a:r>
              <a:rPr lang="en-US" sz="2400" kern="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Consequently, key observational-methodology elements are mainly ignored, such as observational design (83% of papers), observational instrument (60%) or data type (79%).</a:t>
            </a:r>
          </a:p>
        </p:txBody>
      </p:sp>
      <p:sp>
        <p:nvSpPr>
          <p:cNvPr id="6" name="Marcador de número de diapositiva 7">
            <a:extLst>
              <a:ext uri="{FF2B5EF4-FFF2-40B4-BE49-F238E27FC236}">
                <a16:creationId xmlns:a16="http://schemas.microsoft.com/office/drawing/2014/main" id="{3BE8E185-4929-693A-0562-815D10B1A42B}"/>
              </a:ext>
            </a:extLst>
          </p:cNvPr>
          <p:cNvSpPr txBox="1">
            <a:spLocks/>
          </p:cNvSpPr>
          <p:nvPr/>
        </p:nvSpPr>
        <p:spPr>
          <a:xfrm>
            <a:off x="11523134" y="6332785"/>
            <a:ext cx="485216" cy="365125"/>
          </a:xfrm>
          <a:prstGeom prst="rect">
            <a:avLst/>
          </a:prstGeom>
          <a:solidFill>
            <a:srgbClr val="0668A9"/>
          </a:solidFill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E0D6A8AE-7615-4519-8847-0070A1ED1837}" type="slidenum">
              <a:rPr lang="es-ES" smtClean="0">
                <a:ln>
                  <a:solidFill>
                    <a:srgbClr val="FFCC00"/>
                  </a:solidFill>
                </a:ln>
                <a:solidFill>
                  <a:srgbClr val="FFCC00"/>
                </a:solidFill>
              </a:rPr>
              <a:pPr algn="ctr"/>
              <a:t>9</a:t>
            </a:fld>
            <a:endParaRPr lang="es-ES" dirty="0">
              <a:ln>
                <a:solidFill>
                  <a:srgbClr val="FFCC00"/>
                </a:solidFill>
              </a:ln>
              <a:solidFill>
                <a:srgbClr val="FFCC00"/>
              </a:solidFill>
            </a:endParaRPr>
          </a:p>
        </p:txBody>
      </p:sp>
      <p:grpSp>
        <p:nvGrpSpPr>
          <p:cNvPr id="37" name="Grupo 36">
            <a:extLst>
              <a:ext uri="{FF2B5EF4-FFF2-40B4-BE49-F238E27FC236}">
                <a16:creationId xmlns:a16="http://schemas.microsoft.com/office/drawing/2014/main" id="{32F5D1DC-D570-CFC5-DFD4-9FAE5BA84E04}"/>
              </a:ext>
            </a:extLst>
          </p:cNvPr>
          <p:cNvGrpSpPr/>
          <p:nvPr/>
        </p:nvGrpSpPr>
        <p:grpSpPr>
          <a:xfrm>
            <a:off x="1206462" y="4574428"/>
            <a:ext cx="9779076" cy="1607230"/>
            <a:chOff x="2346327" y="4557494"/>
            <a:chExt cx="9779076" cy="1607230"/>
          </a:xfrm>
        </p:grpSpPr>
        <p:sp>
          <p:nvSpPr>
            <p:cNvPr id="32" name="Flecha: cheurón 31">
              <a:extLst>
                <a:ext uri="{FF2B5EF4-FFF2-40B4-BE49-F238E27FC236}">
                  <a16:creationId xmlns:a16="http://schemas.microsoft.com/office/drawing/2014/main" id="{A2275A23-239B-F2B6-07DC-B93809E256FA}"/>
                </a:ext>
              </a:extLst>
            </p:cNvPr>
            <p:cNvSpPr/>
            <p:nvPr/>
          </p:nvSpPr>
          <p:spPr>
            <a:xfrm>
              <a:off x="7158730" y="4904071"/>
              <a:ext cx="1320801" cy="801915"/>
            </a:xfrm>
            <a:prstGeom prst="chevron">
              <a:avLst/>
            </a:prstGeom>
            <a:solidFill>
              <a:srgbClr val="0668A9"/>
            </a:solidFill>
            <a:ln>
              <a:solidFill>
                <a:srgbClr val="0668A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grpSp>
          <p:nvGrpSpPr>
            <p:cNvPr id="2" name="Grupo 1">
              <a:extLst>
                <a:ext uri="{FF2B5EF4-FFF2-40B4-BE49-F238E27FC236}">
                  <a16:creationId xmlns:a16="http://schemas.microsoft.com/office/drawing/2014/main" id="{0724A052-9D0D-245E-0A3F-C6A96B76DD35}"/>
                </a:ext>
              </a:extLst>
            </p:cNvPr>
            <p:cNvGrpSpPr/>
            <p:nvPr/>
          </p:nvGrpSpPr>
          <p:grpSpPr>
            <a:xfrm>
              <a:off x="2346327" y="4590994"/>
              <a:ext cx="9779076" cy="1573730"/>
              <a:chOff x="2380341" y="3966200"/>
              <a:chExt cx="9779076" cy="1573730"/>
            </a:xfrm>
          </p:grpSpPr>
          <p:grpSp>
            <p:nvGrpSpPr>
              <p:cNvPr id="3" name="Grupo 2">
                <a:extLst>
                  <a:ext uri="{FF2B5EF4-FFF2-40B4-BE49-F238E27FC236}">
                    <a16:creationId xmlns:a16="http://schemas.microsoft.com/office/drawing/2014/main" id="{C5F1AB20-6A41-01A0-94E1-1BD967CAACB9}"/>
                  </a:ext>
                </a:extLst>
              </p:cNvPr>
              <p:cNvGrpSpPr/>
              <p:nvPr/>
            </p:nvGrpSpPr>
            <p:grpSpPr>
              <a:xfrm>
                <a:off x="2380341" y="4281714"/>
                <a:ext cx="1436915" cy="801915"/>
                <a:chOff x="2380341" y="4281714"/>
                <a:chExt cx="1436915" cy="801915"/>
              </a:xfrm>
            </p:grpSpPr>
            <p:sp>
              <p:nvSpPr>
                <p:cNvPr id="28" name="Flecha: cheurón 27">
                  <a:extLst>
                    <a:ext uri="{FF2B5EF4-FFF2-40B4-BE49-F238E27FC236}">
                      <a16:creationId xmlns:a16="http://schemas.microsoft.com/office/drawing/2014/main" id="{166D7FF6-CB04-11E2-1E3E-1C6C0DEF6C1F}"/>
                    </a:ext>
                  </a:extLst>
                </p:cNvPr>
                <p:cNvSpPr/>
                <p:nvPr/>
              </p:nvSpPr>
              <p:spPr>
                <a:xfrm>
                  <a:off x="2380341" y="4281714"/>
                  <a:ext cx="1320801" cy="801915"/>
                </a:xfrm>
                <a:prstGeom prst="chevron">
                  <a:avLst/>
                </a:prstGeom>
                <a:solidFill>
                  <a:schemeClr val="tx1">
                    <a:lumMod val="65000"/>
                  </a:schemeClr>
                </a:solidFill>
                <a:ln>
                  <a:solidFill>
                    <a:schemeClr val="tx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b="1" noProof="0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D2253B39-7CBA-2740-CF0C-039AFDA46175}"/>
                    </a:ext>
                  </a:extLst>
                </p:cNvPr>
                <p:cNvSpPr txBox="1"/>
                <p:nvPr/>
              </p:nvSpPr>
              <p:spPr>
                <a:xfrm>
                  <a:off x="2496455" y="4467227"/>
                  <a:ext cx="1320801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noProof="0" dirty="0">
                      <a:solidFill>
                        <a:schemeClr val="tx1">
                          <a:lumMod val="85000"/>
                        </a:schemeClr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Observational Design</a:t>
                  </a:r>
                </a:p>
              </p:txBody>
            </p:sp>
          </p:grpSp>
          <p:grpSp>
            <p:nvGrpSpPr>
              <p:cNvPr id="7" name="Grupo 6">
                <a:extLst>
                  <a:ext uri="{FF2B5EF4-FFF2-40B4-BE49-F238E27FC236}">
                    <a16:creationId xmlns:a16="http://schemas.microsoft.com/office/drawing/2014/main" id="{AAFF09D2-5EB8-285E-3F96-34697A964D6E}"/>
                  </a:ext>
                </a:extLst>
              </p:cNvPr>
              <p:cNvGrpSpPr/>
              <p:nvPr/>
            </p:nvGrpSpPr>
            <p:grpSpPr>
              <a:xfrm>
                <a:off x="3592284" y="4281714"/>
                <a:ext cx="1378855" cy="801915"/>
                <a:chOff x="2380341" y="4281714"/>
                <a:chExt cx="1378855" cy="801915"/>
              </a:xfrm>
            </p:grpSpPr>
            <p:sp>
              <p:nvSpPr>
                <p:cNvPr id="26" name="Flecha: cheurón 25">
                  <a:extLst>
                    <a:ext uri="{FF2B5EF4-FFF2-40B4-BE49-F238E27FC236}">
                      <a16:creationId xmlns:a16="http://schemas.microsoft.com/office/drawing/2014/main" id="{9FB54579-C23C-6933-3BC5-7CFE485ED3A1}"/>
                    </a:ext>
                  </a:extLst>
                </p:cNvPr>
                <p:cNvSpPr/>
                <p:nvPr/>
              </p:nvSpPr>
              <p:spPr>
                <a:xfrm>
                  <a:off x="2380341" y="4281714"/>
                  <a:ext cx="1320801" cy="801915"/>
                </a:xfrm>
                <a:prstGeom prst="chevron">
                  <a:avLst/>
                </a:prstGeom>
                <a:solidFill>
                  <a:schemeClr val="tx1">
                    <a:lumMod val="65000"/>
                  </a:schemeClr>
                </a:solidFill>
                <a:ln>
                  <a:solidFill>
                    <a:schemeClr val="tx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b="1" noProof="0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7" name="CuadroTexto 26">
                  <a:extLst>
                    <a:ext uri="{FF2B5EF4-FFF2-40B4-BE49-F238E27FC236}">
                      <a16:creationId xmlns:a16="http://schemas.microsoft.com/office/drawing/2014/main" id="{1EBE65D7-AB42-998D-AD7E-72BED41B0D13}"/>
                    </a:ext>
                  </a:extLst>
                </p:cNvPr>
                <p:cNvSpPr txBox="1"/>
                <p:nvPr/>
              </p:nvSpPr>
              <p:spPr>
                <a:xfrm>
                  <a:off x="2554509" y="4464790"/>
                  <a:ext cx="1204687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noProof="0" dirty="0">
                      <a:solidFill>
                        <a:schemeClr val="tx1">
                          <a:lumMod val="85000"/>
                        </a:schemeClr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Observational Instrument</a:t>
                  </a:r>
                </a:p>
              </p:txBody>
            </p:sp>
          </p:grpSp>
          <p:grpSp>
            <p:nvGrpSpPr>
              <p:cNvPr id="8" name="Grupo 7">
                <a:extLst>
                  <a:ext uri="{FF2B5EF4-FFF2-40B4-BE49-F238E27FC236}">
                    <a16:creationId xmlns:a16="http://schemas.microsoft.com/office/drawing/2014/main" id="{24E8D611-45C9-CDAA-ED8B-79239C09B0E7}"/>
                  </a:ext>
                </a:extLst>
              </p:cNvPr>
              <p:cNvGrpSpPr/>
              <p:nvPr/>
            </p:nvGrpSpPr>
            <p:grpSpPr>
              <a:xfrm>
                <a:off x="4796969" y="4281711"/>
                <a:ext cx="1320801" cy="801915"/>
                <a:chOff x="2380341" y="4281714"/>
                <a:chExt cx="1320801" cy="801915"/>
              </a:xfrm>
            </p:grpSpPr>
            <p:sp>
              <p:nvSpPr>
                <p:cNvPr id="24" name="Flecha: cheurón 23">
                  <a:extLst>
                    <a:ext uri="{FF2B5EF4-FFF2-40B4-BE49-F238E27FC236}">
                      <a16:creationId xmlns:a16="http://schemas.microsoft.com/office/drawing/2014/main" id="{CBCF7BFC-3EE0-4C57-FF22-3C4EAC636C59}"/>
                    </a:ext>
                  </a:extLst>
                </p:cNvPr>
                <p:cNvSpPr/>
                <p:nvPr/>
              </p:nvSpPr>
              <p:spPr>
                <a:xfrm>
                  <a:off x="2380341" y="4281714"/>
                  <a:ext cx="1320801" cy="801915"/>
                </a:xfrm>
                <a:prstGeom prst="chevron">
                  <a:avLst/>
                </a:prstGeom>
                <a:solidFill>
                  <a:srgbClr val="0668A9"/>
                </a:solidFill>
                <a:ln>
                  <a:solidFill>
                    <a:srgbClr val="0668A9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b="1" noProof="0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EF55BFFD-B898-4A3C-A010-32A5D5E1A4B9}"/>
                    </a:ext>
                  </a:extLst>
                </p:cNvPr>
                <p:cNvSpPr txBox="1"/>
                <p:nvPr/>
              </p:nvSpPr>
              <p:spPr>
                <a:xfrm>
                  <a:off x="2780536" y="4529510"/>
                  <a:ext cx="740093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noProof="0" dirty="0">
                      <a:solidFill>
                        <a:srgbClr val="FFFF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Register</a:t>
                  </a:r>
                </a:p>
              </p:txBody>
            </p:sp>
          </p:grpSp>
          <p:grpSp>
            <p:nvGrpSpPr>
              <p:cNvPr id="10" name="Grupo 9">
                <a:extLst>
                  <a:ext uri="{FF2B5EF4-FFF2-40B4-BE49-F238E27FC236}">
                    <a16:creationId xmlns:a16="http://schemas.microsoft.com/office/drawing/2014/main" id="{8BDE0CC7-15E9-2DC3-405D-FED37416D51E}"/>
                  </a:ext>
                </a:extLst>
              </p:cNvPr>
              <p:cNvGrpSpPr/>
              <p:nvPr/>
            </p:nvGrpSpPr>
            <p:grpSpPr>
              <a:xfrm>
                <a:off x="7472295" y="4281708"/>
                <a:ext cx="2237773" cy="801915"/>
                <a:chOff x="3850982" y="4281714"/>
                <a:chExt cx="2237773" cy="801915"/>
              </a:xfrm>
            </p:grpSpPr>
            <p:sp>
              <p:nvSpPr>
                <p:cNvPr id="22" name="Flecha: cheurón 21">
                  <a:extLst>
                    <a:ext uri="{FF2B5EF4-FFF2-40B4-BE49-F238E27FC236}">
                      <a16:creationId xmlns:a16="http://schemas.microsoft.com/office/drawing/2014/main" id="{6FD37A8F-FB71-0EFE-FD4F-3CD3213C0203}"/>
                    </a:ext>
                  </a:extLst>
                </p:cNvPr>
                <p:cNvSpPr/>
                <p:nvPr/>
              </p:nvSpPr>
              <p:spPr>
                <a:xfrm>
                  <a:off x="4767954" y="4281714"/>
                  <a:ext cx="1320801" cy="801915"/>
                </a:xfrm>
                <a:prstGeom prst="chevron">
                  <a:avLst/>
                </a:prstGeom>
                <a:solidFill>
                  <a:srgbClr val="0668A9"/>
                </a:solidFill>
                <a:ln>
                  <a:solidFill>
                    <a:srgbClr val="0668A9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b="1" noProof="0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3" name="CuadroTexto 22">
                  <a:extLst>
                    <a:ext uri="{FF2B5EF4-FFF2-40B4-BE49-F238E27FC236}">
                      <a16:creationId xmlns:a16="http://schemas.microsoft.com/office/drawing/2014/main" id="{63845DBB-7844-DC73-2E17-2DF36C82D463}"/>
                    </a:ext>
                  </a:extLst>
                </p:cNvPr>
                <p:cNvSpPr txBox="1"/>
                <p:nvPr/>
              </p:nvSpPr>
              <p:spPr>
                <a:xfrm>
                  <a:off x="3850982" y="4338039"/>
                  <a:ext cx="972455" cy="600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noProof="0" dirty="0">
                      <a:solidFill>
                        <a:srgbClr val="FFFF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Data Quality Control</a:t>
                  </a:r>
                </a:p>
              </p:txBody>
            </p:sp>
          </p:grpSp>
          <p:grpSp>
            <p:nvGrpSpPr>
              <p:cNvPr id="11" name="Grupo 10">
                <a:extLst>
                  <a:ext uri="{FF2B5EF4-FFF2-40B4-BE49-F238E27FC236}">
                    <a16:creationId xmlns:a16="http://schemas.microsoft.com/office/drawing/2014/main" id="{0A9ADA00-A2F1-CB72-4A24-5DE91419EAA7}"/>
                  </a:ext>
                </a:extLst>
              </p:cNvPr>
              <p:cNvGrpSpPr/>
              <p:nvPr/>
            </p:nvGrpSpPr>
            <p:grpSpPr>
              <a:xfrm>
                <a:off x="9593946" y="4281705"/>
                <a:ext cx="1320801" cy="801915"/>
                <a:chOff x="4767948" y="4281714"/>
                <a:chExt cx="1320801" cy="801915"/>
              </a:xfrm>
            </p:grpSpPr>
            <p:sp>
              <p:nvSpPr>
                <p:cNvPr id="20" name="Flecha: cheurón 19">
                  <a:extLst>
                    <a:ext uri="{FF2B5EF4-FFF2-40B4-BE49-F238E27FC236}">
                      <a16:creationId xmlns:a16="http://schemas.microsoft.com/office/drawing/2014/main" id="{47AA30DA-60A1-98F7-1AEF-DB392D6102EB}"/>
                    </a:ext>
                  </a:extLst>
                </p:cNvPr>
                <p:cNvSpPr/>
                <p:nvPr/>
              </p:nvSpPr>
              <p:spPr>
                <a:xfrm>
                  <a:off x="4767948" y="4281714"/>
                  <a:ext cx="1320801" cy="801915"/>
                </a:xfrm>
                <a:prstGeom prst="chevron">
                  <a:avLst/>
                </a:prstGeom>
                <a:solidFill>
                  <a:srgbClr val="0668A9"/>
                </a:solidFill>
                <a:ln>
                  <a:solidFill>
                    <a:srgbClr val="0668A9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b="1" noProof="0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21" name="CuadroTexto 20">
                  <a:extLst>
                    <a:ext uri="{FF2B5EF4-FFF2-40B4-BE49-F238E27FC236}">
                      <a16:creationId xmlns:a16="http://schemas.microsoft.com/office/drawing/2014/main" id="{4C4E2F5A-C49D-1321-0883-F9D7AFCBDB64}"/>
                    </a:ext>
                  </a:extLst>
                </p:cNvPr>
                <p:cNvSpPr txBox="1"/>
                <p:nvPr/>
              </p:nvSpPr>
              <p:spPr>
                <a:xfrm>
                  <a:off x="5000178" y="4467235"/>
                  <a:ext cx="972455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noProof="0" dirty="0">
                      <a:solidFill>
                        <a:srgbClr val="FFFF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Data Analysis</a:t>
                  </a:r>
                </a:p>
              </p:txBody>
            </p:sp>
          </p:grpSp>
          <p:grpSp>
            <p:nvGrpSpPr>
              <p:cNvPr id="12" name="Grupo 11">
                <a:extLst>
                  <a:ext uri="{FF2B5EF4-FFF2-40B4-BE49-F238E27FC236}">
                    <a16:creationId xmlns:a16="http://schemas.microsoft.com/office/drawing/2014/main" id="{92F6BF0D-0E48-AFF4-642C-EBD3B5D19716}"/>
                  </a:ext>
                </a:extLst>
              </p:cNvPr>
              <p:cNvGrpSpPr/>
              <p:nvPr/>
            </p:nvGrpSpPr>
            <p:grpSpPr>
              <a:xfrm>
                <a:off x="10805889" y="4281702"/>
                <a:ext cx="1353528" cy="801915"/>
                <a:chOff x="4767948" y="4281714"/>
                <a:chExt cx="1353528" cy="801915"/>
              </a:xfrm>
            </p:grpSpPr>
            <p:sp>
              <p:nvSpPr>
                <p:cNvPr id="18" name="Flecha: cheurón 17">
                  <a:extLst>
                    <a:ext uri="{FF2B5EF4-FFF2-40B4-BE49-F238E27FC236}">
                      <a16:creationId xmlns:a16="http://schemas.microsoft.com/office/drawing/2014/main" id="{58B8BF6D-49EF-F7CC-7E54-C92D761FA1B1}"/>
                    </a:ext>
                  </a:extLst>
                </p:cNvPr>
                <p:cNvSpPr/>
                <p:nvPr/>
              </p:nvSpPr>
              <p:spPr>
                <a:xfrm>
                  <a:off x="4767948" y="4281714"/>
                  <a:ext cx="1320801" cy="801915"/>
                </a:xfrm>
                <a:prstGeom prst="chevron">
                  <a:avLst/>
                </a:prstGeom>
                <a:solidFill>
                  <a:srgbClr val="0668A9"/>
                </a:solidFill>
                <a:ln>
                  <a:solidFill>
                    <a:srgbClr val="0668A9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100" b="1" noProof="0" dirty="0">
                    <a:solidFill>
                      <a:schemeClr val="bg1"/>
                    </a:solidFill>
                    <a:latin typeface="Cambria" panose="02040503050406030204" pitchFamily="18" charset="0"/>
                    <a:ea typeface="Cambria" panose="02040503050406030204" pitchFamily="18" charset="0"/>
                  </a:endParaRPr>
                </a:p>
              </p:txBody>
            </p:sp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B716C9E7-10E1-C23D-703E-AC065D50EE8A}"/>
                    </a:ext>
                  </a:extLst>
                </p:cNvPr>
                <p:cNvSpPr txBox="1"/>
                <p:nvPr/>
              </p:nvSpPr>
              <p:spPr>
                <a:xfrm>
                  <a:off x="4960329" y="4443273"/>
                  <a:ext cx="1161147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100" b="1" noProof="0" dirty="0">
                      <a:solidFill>
                        <a:srgbClr val="FFFF00"/>
                      </a:solidFill>
                      <a:latin typeface="Cambria" panose="02040503050406030204" pitchFamily="18" charset="0"/>
                      <a:ea typeface="Cambria" panose="02040503050406030204" pitchFamily="18" charset="0"/>
                    </a:rPr>
                    <a:t>Interpretation of results</a:t>
                  </a:r>
                </a:p>
              </p:txBody>
            </p:sp>
          </p:grpSp>
          <p:cxnSp>
            <p:nvCxnSpPr>
              <p:cNvPr id="14" name="Conector recto 13">
                <a:extLst>
                  <a:ext uri="{FF2B5EF4-FFF2-40B4-BE49-F238E27FC236}">
                    <a16:creationId xmlns:a16="http://schemas.microsoft.com/office/drawing/2014/main" id="{59CE7619-66C9-D177-2ADF-088E5B0E04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72806" y="3966200"/>
                <a:ext cx="0" cy="1522593"/>
              </a:xfrm>
              <a:prstGeom prst="line">
                <a:avLst/>
              </a:prstGeom>
              <a:ln w="38100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B5E72E79-B8BE-8E9B-EBB0-107346FD46B5}"/>
                  </a:ext>
                </a:extLst>
              </p:cNvPr>
              <p:cNvSpPr txBox="1"/>
              <p:nvPr/>
            </p:nvSpPr>
            <p:spPr>
              <a:xfrm>
                <a:off x="3436258" y="5193683"/>
                <a:ext cx="2953653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chemeClr val="tx1">
                        <a:lumMod val="6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QUALITATIVE STEP</a:t>
                </a:r>
              </a:p>
            </p:txBody>
          </p:sp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55A82867-B677-490C-AB17-C7BA5F9D04A3}"/>
                  </a:ext>
                </a:extLst>
              </p:cNvPr>
              <p:cNvSpPr txBox="1"/>
              <p:nvPr/>
            </p:nvSpPr>
            <p:spPr>
              <a:xfrm>
                <a:off x="7700367" y="5193682"/>
                <a:ext cx="2953653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C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QUANTITATIVE STEP</a:t>
                </a:r>
              </a:p>
            </p:txBody>
          </p:sp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21ADDD71-210A-A774-A428-BBE091906ECB}"/>
                  </a:ext>
                </a:extLst>
              </p:cNvPr>
              <p:cNvSpPr txBox="1"/>
              <p:nvPr/>
            </p:nvSpPr>
            <p:spPr>
              <a:xfrm>
                <a:off x="10985743" y="5109043"/>
                <a:ext cx="1161148" cy="4308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100" b="1" noProof="0" dirty="0">
                    <a:solidFill>
                      <a:srgbClr val="C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QUALITATIVE STEP</a:t>
                </a:r>
              </a:p>
            </p:txBody>
          </p:sp>
        </p:grpSp>
        <p:sp>
          <p:nvSpPr>
            <p:cNvPr id="30" name="Flecha: cheurón 29">
              <a:extLst>
                <a:ext uri="{FF2B5EF4-FFF2-40B4-BE49-F238E27FC236}">
                  <a16:creationId xmlns:a16="http://schemas.microsoft.com/office/drawing/2014/main" id="{BB124D3E-FCD5-1D19-62E8-15A90DDB9829}"/>
                </a:ext>
              </a:extLst>
            </p:cNvPr>
            <p:cNvSpPr/>
            <p:nvPr/>
          </p:nvSpPr>
          <p:spPr>
            <a:xfrm>
              <a:off x="5967639" y="4904071"/>
              <a:ext cx="1320801" cy="801915"/>
            </a:xfrm>
            <a:prstGeom prst="chevron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 noProof="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31" name="CuadroTexto 30">
              <a:extLst>
                <a:ext uri="{FF2B5EF4-FFF2-40B4-BE49-F238E27FC236}">
                  <a16:creationId xmlns:a16="http://schemas.microsoft.com/office/drawing/2014/main" id="{83E1962D-8C23-B19B-2FD4-940349B84E44}"/>
                </a:ext>
              </a:extLst>
            </p:cNvPr>
            <p:cNvSpPr txBox="1"/>
            <p:nvPr/>
          </p:nvSpPr>
          <p:spPr>
            <a:xfrm>
              <a:off x="6257928" y="5060873"/>
              <a:ext cx="9724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chemeClr val="tx1">
                      <a:lumMod val="8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Qualitative Data</a:t>
              </a:r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9ECE360A-6F3A-5C9F-EFF3-C4925700A4AC}"/>
                </a:ext>
              </a:extLst>
            </p:cNvPr>
            <p:cNvSpPr txBox="1"/>
            <p:nvPr/>
          </p:nvSpPr>
          <p:spPr>
            <a:xfrm>
              <a:off x="8609676" y="5055372"/>
              <a:ext cx="102417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noProof="0" dirty="0">
                  <a:solidFill>
                    <a:srgbClr val="FFFF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Quantitative Parameter</a:t>
              </a:r>
            </a:p>
          </p:txBody>
        </p:sp>
        <p:cxnSp>
          <p:nvCxnSpPr>
            <p:cNvPr id="36" name="Conector recto 35">
              <a:extLst>
                <a:ext uri="{FF2B5EF4-FFF2-40B4-BE49-F238E27FC236}">
                  <a16:creationId xmlns:a16="http://schemas.microsoft.com/office/drawing/2014/main" id="{174D45F1-5339-EAC0-0AD2-21F38A887094}"/>
                </a:ext>
              </a:extLst>
            </p:cNvPr>
            <p:cNvCxnSpPr>
              <a:cxnSpLocks/>
            </p:cNvCxnSpPr>
            <p:nvPr/>
          </p:nvCxnSpPr>
          <p:spPr>
            <a:xfrm>
              <a:off x="7347566" y="4557494"/>
              <a:ext cx="0" cy="1522593"/>
            </a:xfrm>
            <a:prstGeom prst="line">
              <a:avLst/>
            </a:prstGeom>
            <a:ln w="38100">
              <a:solidFill>
                <a:srgbClr val="C00000"/>
              </a:solidFill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9644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1635</Words>
  <Application>Microsoft Office PowerPoint</Application>
  <PresentationFormat>Panorámica</PresentationFormat>
  <Paragraphs>441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Aptos</vt:lpstr>
      <vt:lpstr>Arial</vt:lpstr>
      <vt:lpstr>Calibri</vt:lpstr>
      <vt:lpstr>Cambria</vt:lpstr>
      <vt:lpstr>Georgia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PiXELPAELLA</dc:creator>
  <cp:lastModifiedBy>SUSANA SANDUVETE CHAVES</cp:lastModifiedBy>
  <cp:revision>14</cp:revision>
  <dcterms:created xsi:type="dcterms:W3CDTF">2025-06-21T22:23:49Z</dcterms:created>
  <dcterms:modified xsi:type="dcterms:W3CDTF">2025-07-22T07:38:33Z</dcterms:modified>
</cp:coreProperties>
</file>