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8288000" cy="10287000"/>
  <p:notesSz cx="6858000" cy="9144000"/>
  <p:embeddedFontLst>
    <p:embeddedFont>
      <p:font typeface="Trebuchet MS Bold" charset="1" panose="020B0703020202020204"/>
      <p:regular r:id="rId35"/>
    </p:embeddedFont>
    <p:embeddedFont>
      <p:font typeface="Trebuchet MS" charset="1" panose="020B0603020202020204"/>
      <p:regular r:id="rId36"/>
    </p:embeddedFont>
    <p:embeddedFont>
      <p:font typeface="Dreaming Outloud Sans Alt" charset="1" panose="00000500000000000000"/>
      <p:regular r:id="rId37"/>
    </p:embeddedFont>
    <p:embeddedFont>
      <p:font typeface="Open Sans" charset="1" panose="020B0606030504020204"/>
      <p:regular r:id="rId38"/>
    </p:embeddedFont>
    <p:embeddedFont>
      <p:font typeface="Glacial Indifference" charset="1" panose="00000000000000000000"/>
      <p:regular r:id="rId39"/>
    </p:embeddedFont>
    <p:embeddedFont>
      <p:font typeface="Glacial Indifference Bold" charset="1" panose="00000800000000000000"/>
      <p:regular r:id="rId40"/>
    </p:embeddedFont>
    <p:embeddedFont>
      <p:font typeface="Trebuchet MS Italics" charset="1" panose="020B0603020202090204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2" Target="../media/image2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Relationship Id="rId7" Target="../media/image2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png" Type="http://schemas.openxmlformats.org/officeDocument/2006/relationships/image"/><Relationship Id="rId12" Target="../media/image42.png" Type="http://schemas.openxmlformats.org/officeDocument/2006/relationships/image"/><Relationship Id="rId13" Target="../media/image43.png" Type="http://schemas.openxmlformats.org/officeDocument/2006/relationships/image"/><Relationship Id="rId14" Target="../media/image44.png" Type="http://schemas.openxmlformats.org/officeDocument/2006/relationships/image"/><Relationship Id="rId15" Target="../media/image45.png" Type="http://schemas.openxmlformats.org/officeDocument/2006/relationships/image"/><Relationship Id="rId16" Target="../media/image46.png" Type="http://schemas.openxmlformats.org/officeDocument/2006/relationships/image"/><Relationship Id="rId17" Target="../media/image47.png" Type="http://schemas.openxmlformats.org/officeDocument/2006/relationships/image"/><Relationship Id="rId18" Target="../media/image48.png" Type="http://schemas.openxmlformats.org/officeDocument/2006/relationships/image"/><Relationship Id="rId2" Target="../media/image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png" Type="http://schemas.openxmlformats.org/officeDocument/2006/relationships/image"/><Relationship Id="rId12" Target="../media/image58.png" Type="http://schemas.openxmlformats.org/officeDocument/2006/relationships/image"/><Relationship Id="rId13" Target="../media/image59.png" Type="http://schemas.openxmlformats.org/officeDocument/2006/relationships/image"/><Relationship Id="rId14" Target="../media/image60.png" Type="http://schemas.openxmlformats.org/officeDocument/2006/relationships/image"/><Relationship Id="rId15" Target="../media/image61.png" Type="http://schemas.openxmlformats.org/officeDocument/2006/relationships/image"/><Relationship Id="rId16" Target="../media/image62.png" Type="http://schemas.openxmlformats.org/officeDocument/2006/relationships/image"/><Relationship Id="rId17" Target="../media/image63.png" Type="http://schemas.openxmlformats.org/officeDocument/2006/relationships/image"/><Relationship Id="rId18" Target="../media/image64.png" Type="http://schemas.openxmlformats.org/officeDocument/2006/relationships/image"/><Relationship Id="rId2" Target="../media/image2.png" Type="http://schemas.openxmlformats.org/officeDocument/2006/relationships/image"/><Relationship Id="rId3" Target="../media/image49.png" Type="http://schemas.openxmlformats.org/officeDocument/2006/relationships/image"/><Relationship Id="rId4" Target="../media/image50.png" Type="http://schemas.openxmlformats.org/officeDocument/2006/relationships/image"/><Relationship Id="rId5" Target="../media/image51.png" Type="http://schemas.openxmlformats.org/officeDocument/2006/relationships/image"/><Relationship Id="rId6" Target="../media/image52.png" Type="http://schemas.openxmlformats.org/officeDocument/2006/relationships/image"/><Relationship Id="rId7" Target="../media/image53.png" Type="http://schemas.openxmlformats.org/officeDocument/2006/relationships/image"/><Relationship Id="rId8" Target="../media/image54.pn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https://doi.org/10.2307/748467" TargetMode="External" Type="http://schemas.openxmlformats.org/officeDocument/2006/relationships/hyperlink"/><Relationship Id="rId4" Target="https://doi.org/10.2147/PRBM.S141421" TargetMode="External" Type="http://schemas.openxmlformats.org/officeDocument/2006/relationships/hyperlink"/><Relationship Id="rId5" Target="https://doi.org/10.17645/mac.v10i1.4439" TargetMode="External" Type="http://schemas.openxmlformats.org/officeDocument/2006/relationships/hyperlink"/><Relationship Id="rId6" Target="https://doi.org/10.17645/mac.v10i1.4439" TargetMode="External" Type="http://schemas.openxmlformats.org/officeDocument/2006/relationships/hyperlink"/><Relationship Id="rId7" Target="https://doi.org/10.17645/mac.v10i1.4439" TargetMode="External" Type="http://schemas.openxmlformats.org/officeDocument/2006/relationships/hyperlink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png" Type="http://schemas.openxmlformats.org/officeDocument/2006/relationships/image"/><Relationship Id="rId11" Target="../media/image10.png" Type="http://schemas.openxmlformats.org/officeDocument/2006/relationships/image"/><Relationship Id="rId12" Target="../media/image73.png" Type="http://schemas.openxmlformats.org/officeDocument/2006/relationships/image"/><Relationship Id="rId13" Target="https://orcid.org/0009-0007-1246-4653" TargetMode="External" Type="http://schemas.openxmlformats.org/officeDocument/2006/relationships/hyperlink"/><Relationship Id="rId2" Target="../media/image2.png" Type="http://schemas.openxmlformats.org/officeDocument/2006/relationships/image"/><Relationship Id="rId3" Target="../media/image65.png" Type="http://schemas.openxmlformats.org/officeDocument/2006/relationships/image"/><Relationship Id="rId4" Target="../media/image66.png" Type="http://schemas.openxmlformats.org/officeDocument/2006/relationships/image"/><Relationship Id="rId5" Target="../media/image67.svg" Type="http://schemas.openxmlformats.org/officeDocument/2006/relationships/image"/><Relationship Id="rId6" Target="../media/image68.png" Type="http://schemas.openxmlformats.org/officeDocument/2006/relationships/image"/><Relationship Id="rId7" Target="../media/image69.svg" Type="http://schemas.openxmlformats.org/officeDocument/2006/relationships/image"/><Relationship Id="rId8" Target="../media/image70.png" Type="http://schemas.openxmlformats.org/officeDocument/2006/relationships/image"/><Relationship Id="rId9" Target="../media/image7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https://doi.org/10.17645/mac.v10i1.4439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629273" y="4557712"/>
            <a:ext cx="12658726" cy="2085973"/>
            <a:chOff x="0" y="0"/>
            <a:chExt cx="16878302" cy="27812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878300" cy="2781300"/>
            </a:xfrm>
            <a:custGeom>
              <a:avLst/>
              <a:gdLst/>
              <a:ahLst/>
              <a:cxnLst/>
              <a:rect r="r" b="b" t="t" l="l"/>
              <a:pathLst>
                <a:path h="2781300" w="16878300">
                  <a:moveTo>
                    <a:pt x="0" y="0"/>
                  </a:moveTo>
                  <a:lnTo>
                    <a:pt x="16878300" y="0"/>
                  </a:lnTo>
                  <a:lnTo>
                    <a:pt x="16878300" y="2781300"/>
                  </a:lnTo>
                  <a:lnTo>
                    <a:pt x="0" y="2781300"/>
                  </a:lnTo>
                  <a:close/>
                </a:path>
              </a:pathLst>
            </a:custGeom>
            <a:solidFill>
              <a:srgbClr val="0668A9">
                <a:alpha val="48627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38100"/>
              <a:ext cx="16878302" cy="27431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96"/>
                </a:lnSpc>
              </a:pPr>
              <a:r>
                <a:rPr lang="en-US" sz="3700" b="true">
                  <a:solidFill>
                    <a:srgbClr val="FFCC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Instruments for measuring Mathematical Anxiety in the last 10 years: what we know and what we can do.</a:t>
              </a:r>
            </a:p>
            <a:p>
              <a:pPr algn="ctr">
                <a:lnSpc>
                  <a:spcPts val="3996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720714" y="6094394"/>
            <a:ext cx="12475845" cy="383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Laura Barrera Romero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969559" y="2102182"/>
            <a:ext cx="3229570" cy="2626902"/>
            <a:chOff x="0" y="0"/>
            <a:chExt cx="4306094" cy="35025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56989" y="0"/>
              <a:ext cx="3792116" cy="3502536"/>
            </a:xfrm>
            <a:custGeom>
              <a:avLst/>
              <a:gdLst/>
              <a:ahLst/>
              <a:cxnLst/>
              <a:rect r="r" b="b" t="t" l="l"/>
              <a:pathLst>
                <a:path h="3502536" w="3792116">
                  <a:moveTo>
                    <a:pt x="0" y="0"/>
                  </a:moveTo>
                  <a:lnTo>
                    <a:pt x="3792116" y="0"/>
                  </a:lnTo>
                  <a:lnTo>
                    <a:pt x="3792116" y="3502536"/>
                  </a:lnTo>
                  <a:lnTo>
                    <a:pt x="0" y="3502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1263351"/>
              <a:ext cx="4306094" cy="8901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MATH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281613" y="2102182"/>
            <a:ext cx="2844087" cy="2626902"/>
          </a:xfrm>
          <a:custGeom>
            <a:avLst/>
            <a:gdLst/>
            <a:ahLst/>
            <a:cxnLst/>
            <a:rect r="r" b="b" t="t" l="l"/>
            <a:pathLst>
              <a:path h="2626902" w="2844087">
                <a:moveTo>
                  <a:pt x="0" y="0"/>
                </a:moveTo>
                <a:lnTo>
                  <a:pt x="2844087" y="0"/>
                </a:lnTo>
                <a:lnTo>
                  <a:pt x="2844087" y="2626902"/>
                </a:lnTo>
                <a:lnTo>
                  <a:pt x="0" y="26269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6650">
            <a:off x="4169079" y="5507166"/>
            <a:ext cx="3869654" cy="778285"/>
          </a:xfrm>
          <a:custGeom>
            <a:avLst/>
            <a:gdLst/>
            <a:ahLst/>
            <a:cxnLst/>
            <a:rect r="r" b="b" t="t" l="l"/>
            <a:pathLst>
              <a:path h="778285" w="3869654">
                <a:moveTo>
                  <a:pt x="0" y="0"/>
                </a:moveTo>
                <a:lnTo>
                  <a:pt x="3869654" y="0"/>
                </a:lnTo>
                <a:lnTo>
                  <a:pt x="3869654" y="778285"/>
                </a:lnTo>
                <a:lnTo>
                  <a:pt x="0" y="778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703995" y="5637928"/>
            <a:ext cx="2799823" cy="45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INTERVENTION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106650">
            <a:off x="4169079" y="8743444"/>
            <a:ext cx="3869654" cy="778285"/>
          </a:xfrm>
          <a:custGeom>
            <a:avLst/>
            <a:gdLst/>
            <a:ahLst/>
            <a:cxnLst/>
            <a:rect r="r" b="b" t="t" l="l"/>
            <a:pathLst>
              <a:path h="778285" w="3869654">
                <a:moveTo>
                  <a:pt x="0" y="0"/>
                </a:moveTo>
                <a:lnTo>
                  <a:pt x="3869654" y="0"/>
                </a:lnTo>
                <a:lnTo>
                  <a:pt x="3869654" y="778284"/>
                </a:lnTo>
                <a:lnTo>
                  <a:pt x="0" y="7782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703995" y="8879148"/>
            <a:ext cx="2799823" cy="45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PROGRAM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78175">
            <a:off x="10008995" y="5507166"/>
            <a:ext cx="3869654" cy="778285"/>
          </a:xfrm>
          <a:custGeom>
            <a:avLst/>
            <a:gdLst/>
            <a:ahLst/>
            <a:cxnLst/>
            <a:rect r="r" b="b" t="t" l="l"/>
            <a:pathLst>
              <a:path h="778285" w="3869654">
                <a:moveTo>
                  <a:pt x="0" y="0"/>
                </a:moveTo>
                <a:lnTo>
                  <a:pt x="3869655" y="0"/>
                </a:lnTo>
                <a:lnTo>
                  <a:pt x="3869655" y="778285"/>
                </a:lnTo>
                <a:lnTo>
                  <a:pt x="0" y="778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543911" y="5637928"/>
            <a:ext cx="2799823" cy="45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STRATEGY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88871" y="3018740"/>
            <a:ext cx="3229570" cy="698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ANXIETY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106650">
            <a:off x="9964600" y="8743444"/>
            <a:ext cx="3869654" cy="778285"/>
          </a:xfrm>
          <a:custGeom>
            <a:avLst/>
            <a:gdLst/>
            <a:ahLst/>
            <a:cxnLst/>
            <a:rect r="r" b="b" t="t" l="l"/>
            <a:pathLst>
              <a:path h="778285" w="3869654">
                <a:moveTo>
                  <a:pt x="0" y="0"/>
                </a:moveTo>
                <a:lnTo>
                  <a:pt x="3869655" y="0"/>
                </a:lnTo>
                <a:lnTo>
                  <a:pt x="3869655" y="778284"/>
                </a:lnTo>
                <a:lnTo>
                  <a:pt x="0" y="7782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543911" y="8879148"/>
            <a:ext cx="2799823" cy="45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TEST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-106650">
            <a:off x="12692552" y="7129815"/>
            <a:ext cx="3869654" cy="778285"/>
          </a:xfrm>
          <a:custGeom>
            <a:avLst/>
            <a:gdLst/>
            <a:ahLst/>
            <a:cxnLst/>
            <a:rect r="r" b="b" t="t" l="l"/>
            <a:pathLst>
              <a:path h="778285" w="3869654">
                <a:moveTo>
                  <a:pt x="0" y="0"/>
                </a:moveTo>
                <a:lnTo>
                  <a:pt x="3869654" y="0"/>
                </a:lnTo>
                <a:lnTo>
                  <a:pt x="3869654" y="778285"/>
                </a:lnTo>
                <a:lnTo>
                  <a:pt x="0" y="778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3227612" y="7256553"/>
            <a:ext cx="2799823" cy="45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MODEL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106650">
            <a:off x="7209173" y="7127776"/>
            <a:ext cx="3869654" cy="778285"/>
          </a:xfrm>
          <a:custGeom>
            <a:avLst/>
            <a:gdLst/>
            <a:ahLst/>
            <a:cxnLst/>
            <a:rect r="r" b="b" t="t" l="l"/>
            <a:pathLst>
              <a:path h="778285" w="3869654">
                <a:moveTo>
                  <a:pt x="0" y="0"/>
                </a:moveTo>
                <a:lnTo>
                  <a:pt x="3869654" y="0"/>
                </a:lnTo>
                <a:lnTo>
                  <a:pt x="3869654" y="778285"/>
                </a:lnTo>
                <a:lnTo>
                  <a:pt x="0" y="778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744089" y="7256553"/>
            <a:ext cx="2799823" cy="459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QUESTIONNAIRE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106650">
            <a:off x="1725794" y="7125737"/>
            <a:ext cx="3869654" cy="778285"/>
          </a:xfrm>
          <a:custGeom>
            <a:avLst/>
            <a:gdLst/>
            <a:ahLst/>
            <a:cxnLst/>
            <a:rect r="r" b="b" t="t" l="l"/>
            <a:pathLst>
              <a:path h="778285" w="3869654">
                <a:moveTo>
                  <a:pt x="0" y="0"/>
                </a:moveTo>
                <a:lnTo>
                  <a:pt x="3869654" y="0"/>
                </a:lnTo>
                <a:lnTo>
                  <a:pt x="3869654" y="778284"/>
                </a:lnTo>
                <a:lnTo>
                  <a:pt x="0" y="7782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260709" y="7256553"/>
            <a:ext cx="2799823" cy="459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SCALE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2513798">
            <a:off x="8137877" y="2554949"/>
            <a:ext cx="2012245" cy="1726872"/>
          </a:xfrm>
          <a:custGeom>
            <a:avLst/>
            <a:gdLst/>
            <a:ahLst/>
            <a:cxnLst/>
            <a:rect r="r" b="b" t="t" l="l"/>
            <a:pathLst>
              <a:path h="1726872" w="2012245">
                <a:moveTo>
                  <a:pt x="0" y="0"/>
                </a:moveTo>
                <a:lnTo>
                  <a:pt x="2012246" y="0"/>
                </a:lnTo>
                <a:lnTo>
                  <a:pt x="2012246" y="1726873"/>
                </a:lnTo>
                <a:lnTo>
                  <a:pt x="0" y="17268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969559" y="2102182"/>
            <a:ext cx="3229570" cy="2626902"/>
            <a:chOff x="0" y="0"/>
            <a:chExt cx="4306094" cy="35025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56989" y="0"/>
              <a:ext cx="3792116" cy="3502536"/>
            </a:xfrm>
            <a:custGeom>
              <a:avLst/>
              <a:gdLst/>
              <a:ahLst/>
              <a:cxnLst/>
              <a:rect r="r" b="b" t="t" l="l"/>
              <a:pathLst>
                <a:path h="3502536" w="3792116">
                  <a:moveTo>
                    <a:pt x="0" y="0"/>
                  </a:moveTo>
                  <a:lnTo>
                    <a:pt x="3792116" y="0"/>
                  </a:lnTo>
                  <a:lnTo>
                    <a:pt x="3792116" y="3502536"/>
                  </a:lnTo>
                  <a:lnTo>
                    <a:pt x="0" y="3502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1263351"/>
              <a:ext cx="4306094" cy="8901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MATH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281613" y="2102182"/>
            <a:ext cx="2844087" cy="2626902"/>
          </a:xfrm>
          <a:custGeom>
            <a:avLst/>
            <a:gdLst/>
            <a:ahLst/>
            <a:cxnLst/>
            <a:rect r="r" b="b" t="t" l="l"/>
            <a:pathLst>
              <a:path h="2626902" w="2844087">
                <a:moveTo>
                  <a:pt x="0" y="0"/>
                </a:moveTo>
                <a:lnTo>
                  <a:pt x="2844087" y="0"/>
                </a:lnTo>
                <a:lnTo>
                  <a:pt x="2844087" y="2626902"/>
                </a:lnTo>
                <a:lnTo>
                  <a:pt x="0" y="26269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6650">
            <a:off x="4169079" y="5507166"/>
            <a:ext cx="3869654" cy="778285"/>
          </a:xfrm>
          <a:custGeom>
            <a:avLst/>
            <a:gdLst/>
            <a:ahLst/>
            <a:cxnLst/>
            <a:rect r="r" b="b" t="t" l="l"/>
            <a:pathLst>
              <a:path h="778285" w="3869654">
                <a:moveTo>
                  <a:pt x="0" y="0"/>
                </a:moveTo>
                <a:lnTo>
                  <a:pt x="3869654" y="0"/>
                </a:lnTo>
                <a:lnTo>
                  <a:pt x="3869654" y="778285"/>
                </a:lnTo>
                <a:lnTo>
                  <a:pt x="0" y="778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6650">
            <a:off x="4169079" y="8743444"/>
            <a:ext cx="3869654" cy="778285"/>
          </a:xfrm>
          <a:custGeom>
            <a:avLst/>
            <a:gdLst/>
            <a:ahLst/>
            <a:cxnLst/>
            <a:rect r="r" b="b" t="t" l="l"/>
            <a:pathLst>
              <a:path h="778285" w="3869654">
                <a:moveTo>
                  <a:pt x="0" y="0"/>
                </a:moveTo>
                <a:lnTo>
                  <a:pt x="3869654" y="0"/>
                </a:lnTo>
                <a:lnTo>
                  <a:pt x="3869654" y="778284"/>
                </a:lnTo>
                <a:lnTo>
                  <a:pt x="0" y="7782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78175">
            <a:off x="10008995" y="5507166"/>
            <a:ext cx="3869654" cy="778285"/>
          </a:xfrm>
          <a:custGeom>
            <a:avLst/>
            <a:gdLst/>
            <a:ahLst/>
            <a:cxnLst/>
            <a:rect r="r" b="b" t="t" l="l"/>
            <a:pathLst>
              <a:path h="778285" w="3869654">
                <a:moveTo>
                  <a:pt x="0" y="0"/>
                </a:moveTo>
                <a:lnTo>
                  <a:pt x="3869655" y="0"/>
                </a:lnTo>
                <a:lnTo>
                  <a:pt x="3869655" y="778285"/>
                </a:lnTo>
                <a:lnTo>
                  <a:pt x="0" y="778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6650">
            <a:off x="9964600" y="8743444"/>
            <a:ext cx="3869654" cy="778285"/>
          </a:xfrm>
          <a:custGeom>
            <a:avLst/>
            <a:gdLst/>
            <a:ahLst/>
            <a:cxnLst/>
            <a:rect r="r" b="b" t="t" l="l"/>
            <a:pathLst>
              <a:path h="778285" w="3869654">
                <a:moveTo>
                  <a:pt x="0" y="0"/>
                </a:moveTo>
                <a:lnTo>
                  <a:pt x="3869655" y="0"/>
                </a:lnTo>
                <a:lnTo>
                  <a:pt x="3869655" y="778284"/>
                </a:lnTo>
                <a:lnTo>
                  <a:pt x="0" y="7782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6650">
            <a:off x="12692552" y="7129815"/>
            <a:ext cx="3869654" cy="778285"/>
          </a:xfrm>
          <a:custGeom>
            <a:avLst/>
            <a:gdLst/>
            <a:ahLst/>
            <a:cxnLst/>
            <a:rect r="r" b="b" t="t" l="l"/>
            <a:pathLst>
              <a:path h="778285" w="3869654">
                <a:moveTo>
                  <a:pt x="0" y="0"/>
                </a:moveTo>
                <a:lnTo>
                  <a:pt x="3869654" y="0"/>
                </a:lnTo>
                <a:lnTo>
                  <a:pt x="3869654" y="778285"/>
                </a:lnTo>
                <a:lnTo>
                  <a:pt x="0" y="778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6650">
            <a:off x="7209173" y="7127776"/>
            <a:ext cx="3869654" cy="778285"/>
          </a:xfrm>
          <a:custGeom>
            <a:avLst/>
            <a:gdLst/>
            <a:ahLst/>
            <a:cxnLst/>
            <a:rect r="r" b="b" t="t" l="l"/>
            <a:pathLst>
              <a:path h="778285" w="3869654">
                <a:moveTo>
                  <a:pt x="0" y="0"/>
                </a:moveTo>
                <a:lnTo>
                  <a:pt x="3869654" y="0"/>
                </a:lnTo>
                <a:lnTo>
                  <a:pt x="3869654" y="778285"/>
                </a:lnTo>
                <a:lnTo>
                  <a:pt x="0" y="778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6650">
            <a:off x="1725794" y="7125737"/>
            <a:ext cx="3869654" cy="778285"/>
          </a:xfrm>
          <a:custGeom>
            <a:avLst/>
            <a:gdLst/>
            <a:ahLst/>
            <a:cxnLst/>
            <a:rect r="r" b="b" t="t" l="l"/>
            <a:pathLst>
              <a:path h="778285" w="3869654">
                <a:moveTo>
                  <a:pt x="0" y="0"/>
                </a:moveTo>
                <a:lnTo>
                  <a:pt x="3869654" y="0"/>
                </a:lnTo>
                <a:lnTo>
                  <a:pt x="3869654" y="778284"/>
                </a:lnTo>
                <a:lnTo>
                  <a:pt x="0" y="7782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513798">
            <a:off x="8137877" y="2554949"/>
            <a:ext cx="2012245" cy="1726872"/>
          </a:xfrm>
          <a:custGeom>
            <a:avLst/>
            <a:gdLst/>
            <a:ahLst/>
            <a:cxnLst/>
            <a:rect r="r" b="b" t="t" l="l"/>
            <a:pathLst>
              <a:path h="1726872" w="2012245">
                <a:moveTo>
                  <a:pt x="0" y="0"/>
                </a:moveTo>
                <a:lnTo>
                  <a:pt x="2012246" y="0"/>
                </a:lnTo>
                <a:lnTo>
                  <a:pt x="2012246" y="1726873"/>
                </a:lnTo>
                <a:lnTo>
                  <a:pt x="0" y="17268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088871" y="3018740"/>
            <a:ext cx="3229570" cy="698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ANXIETY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703995" y="5637928"/>
            <a:ext cx="2799823" cy="45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true">
                <a:solidFill>
                  <a:srgbClr val="737373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INTERVENTION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703995" y="8879148"/>
            <a:ext cx="2799823" cy="45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true">
                <a:solidFill>
                  <a:srgbClr val="737373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PROGRAM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43911" y="5637928"/>
            <a:ext cx="2799823" cy="45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true">
                <a:solidFill>
                  <a:srgbClr val="737373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STRATEGY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543911" y="8879148"/>
            <a:ext cx="2799823" cy="45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true">
                <a:solidFill>
                  <a:srgbClr val="737373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TEST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227612" y="7256553"/>
            <a:ext cx="2799823" cy="45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MODEL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744089" y="7256553"/>
            <a:ext cx="2799823" cy="459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QUESTIONNAIRE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260709" y="7256553"/>
            <a:ext cx="2799823" cy="459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687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SCALE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90383" y="2781985"/>
            <a:ext cx="16997617" cy="646537"/>
            <a:chOff x="0" y="0"/>
            <a:chExt cx="4834988" cy="1839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975213" y="2919343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2. MATHEMATICS ANXIETY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90383" y="3604906"/>
            <a:ext cx="16997617" cy="646537"/>
            <a:chOff x="0" y="0"/>
            <a:chExt cx="4834988" cy="1839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975213" y="3745308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 SYSTEMATIC REVIEW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90383" y="4427827"/>
            <a:ext cx="16997617" cy="646537"/>
            <a:chOff x="0" y="0"/>
            <a:chExt cx="4834988" cy="1839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495163" y="4565186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3.1. Inclusion and Exclusion Criteria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290383" y="5250749"/>
            <a:ext cx="16997617" cy="646537"/>
            <a:chOff x="0" y="0"/>
            <a:chExt cx="4834988" cy="18390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495163" y="5391151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3.2. Search String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645192" y="6069080"/>
            <a:ext cx="17642808" cy="646537"/>
            <a:chOff x="0" y="0"/>
            <a:chExt cx="5018513" cy="18390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018513" cy="183908"/>
            </a:xfrm>
            <a:custGeom>
              <a:avLst/>
              <a:gdLst/>
              <a:ahLst/>
              <a:cxnLst/>
              <a:rect r="r" b="b" t="t" l="l"/>
              <a:pathLst>
                <a:path h="183908" w="5018513">
                  <a:moveTo>
                    <a:pt x="0" y="0"/>
                  </a:moveTo>
                  <a:lnTo>
                    <a:pt x="5018513" y="0"/>
                  </a:lnTo>
                  <a:lnTo>
                    <a:pt x="5018513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49804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5018513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849971" y="620948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3.3. Screening Results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290383" y="6896592"/>
            <a:ext cx="16997617" cy="646537"/>
            <a:chOff x="0" y="0"/>
            <a:chExt cx="4834988" cy="18390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975213" y="7033950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 RESULTS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290383" y="7719513"/>
            <a:ext cx="16997617" cy="646537"/>
            <a:chOff x="0" y="0"/>
            <a:chExt cx="4834988" cy="18390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495163" y="78568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4.1. Some Information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290383" y="8542435"/>
            <a:ext cx="16997617" cy="646537"/>
            <a:chOff x="0" y="0"/>
            <a:chExt cx="4834988" cy="18390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2495163" y="8674018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4.2. Instruments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290383" y="9369946"/>
            <a:ext cx="16997617" cy="646537"/>
            <a:chOff x="0" y="0"/>
            <a:chExt cx="4834988" cy="18390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975213" y="9507305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5. CONCLUSIONS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290383" y="1957178"/>
            <a:ext cx="16997617" cy="646537"/>
            <a:chOff x="0" y="0"/>
            <a:chExt cx="4834988" cy="18390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975213" y="2103476"/>
            <a:ext cx="15962125" cy="353939"/>
            <a:chOff x="0" y="0"/>
            <a:chExt cx="21282833" cy="471919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667178" y="-7966"/>
              <a:ext cx="20615655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WHO AM I?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-9525"/>
              <a:ext cx="667178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1.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574709" y="1953610"/>
            <a:ext cx="11138582" cy="8073867"/>
            <a:chOff x="0" y="0"/>
            <a:chExt cx="14851443" cy="1076515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656329" y="690914"/>
              <a:ext cx="7285018" cy="1142189"/>
              <a:chOff x="0" y="0"/>
              <a:chExt cx="3374028" cy="5290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374028" cy="529000"/>
              </a:xfrm>
              <a:custGeom>
                <a:avLst/>
                <a:gdLst/>
                <a:ahLst/>
                <a:cxnLst/>
                <a:rect r="r" b="b" t="t" l="l"/>
                <a:pathLst>
                  <a:path h="529000" w="3374028">
                    <a:moveTo>
                      <a:pt x="0" y="0"/>
                    </a:moveTo>
                    <a:lnTo>
                      <a:pt x="3374028" y="0"/>
                    </a:lnTo>
                    <a:lnTo>
                      <a:pt x="3374028" y="529000"/>
                    </a:lnTo>
                    <a:lnTo>
                      <a:pt x="0" y="529000"/>
                    </a:lnTo>
                    <a:close/>
                  </a:path>
                </a:pathLst>
              </a:custGeom>
              <a:solidFill>
                <a:srgbClr val="FFDA45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3374028" cy="5575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99"/>
                  </a:lnSpc>
                </a:pPr>
                <a:r>
                  <a:rPr lang="en-US" sz="1499" b="true">
                    <a:solidFill>
                      <a:srgbClr val="363434"/>
                    </a:solidFill>
                    <a:latin typeface="Trebuchet MS Bold"/>
                    <a:ea typeface="Trebuchet MS Bold"/>
                    <a:cs typeface="Trebuchet MS Bold"/>
                    <a:sym typeface="Trebuchet MS Bold"/>
                  </a:rPr>
                  <a:t>PUBLICATIONS INDEXED IN DATABASES</a:t>
                </a:r>
              </a:p>
              <a:p>
                <a:pPr algn="ctr">
                  <a:lnSpc>
                    <a:spcPts val="2099"/>
                  </a:lnSpc>
                </a:pPr>
                <a:r>
                  <a:rPr lang="en-US" sz="1499" b="true">
                    <a:solidFill>
                      <a:srgbClr val="363434"/>
                    </a:solidFill>
                    <a:latin typeface="Trebuchet MS Bold"/>
                    <a:ea typeface="Trebuchet MS Bold"/>
                    <a:cs typeface="Trebuchet MS Bold"/>
                    <a:sym typeface="Trebuchet MS Bold"/>
                  </a:rPr>
                  <a:t>n = 2.931</a:t>
                </a: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656329" y="3453919"/>
              <a:ext cx="7285018" cy="1142189"/>
              <a:chOff x="0" y="0"/>
              <a:chExt cx="3374028" cy="529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374028" cy="529000"/>
              </a:xfrm>
              <a:custGeom>
                <a:avLst/>
                <a:gdLst/>
                <a:ahLst/>
                <a:cxnLst/>
                <a:rect r="r" b="b" t="t" l="l"/>
                <a:pathLst>
                  <a:path h="529000" w="3374028">
                    <a:moveTo>
                      <a:pt x="0" y="0"/>
                    </a:moveTo>
                    <a:lnTo>
                      <a:pt x="3374028" y="0"/>
                    </a:lnTo>
                    <a:lnTo>
                      <a:pt x="3374028" y="529000"/>
                    </a:lnTo>
                    <a:lnTo>
                      <a:pt x="0" y="529000"/>
                    </a:lnTo>
                    <a:close/>
                  </a:path>
                </a:pathLst>
              </a:custGeom>
              <a:solidFill>
                <a:srgbClr val="FFDA45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3374028" cy="5575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99"/>
                  </a:lnSpc>
                </a:pPr>
                <a:r>
                  <a:rPr lang="en-US" sz="1499" b="true">
                    <a:solidFill>
                      <a:srgbClr val="363434"/>
                    </a:solidFill>
                    <a:latin typeface="Trebuchet MS Bold"/>
                    <a:ea typeface="Trebuchet MS Bold"/>
                    <a:cs typeface="Trebuchet MS Bold"/>
                    <a:sym typeface="Trebuchet MS Bold"/>
                  </a:rPr>
                  <a:t>REMAINING PUBLICATIONS AFTER THE SCREENING PROCESS</a:t>
                </a:r>
              </a:p>
              <a:p>
                <a:pPr algn="ctr">
                  <a:lnSpc>
                    <a:spcPts val="2099"/>
                  </a:lnSpc>
                </a:pPr>
                <a:r>
                  <a:rPr lang="en-US" sz="1499" b="true">
                    <a:solidFill>
                      <a:srgbClr val="363434"/>
                    </a:solidFill>
                    <a:latin typeface="Trebuchet MS Bold"/>
                    <a:ea typeface="Trebuchet MS Bold"/>
                    <a:cs typeface="Trebuchet MS Bold"/>
                    <a:sym typeface="Trebuchet MS Bold"/>
                  </a:rPr>
                  <a:t>n = 571</a:t>
                </a: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656329" y="6216925"/>
              <a:ext cx="7285018" cy="1142189"/>
              <a:chOff x="0" y="0"/>
              <a:chExt cx="3374028" cy="529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374028" cy="529000"/>
              </a:xfrm>
              <a:custGeom>
                <a:avLst/>
                <a:gdLst/>
                <a:ahLst/>
                <a:cxnLst/>
                <a:rect r="r" b="b" t="t" l="l"/>
                <a:pathLst>
                  <a:path h="529000" w="3374028">
                    <a:moveTo>
                      <a:pt x="0" y="0"/>
                    </a:moveTo>
                    <a:lnTo>
                      <a:pt x="3374028" y="0"/>
                    </a:lnTo>
                    <a:lnTo>
                      <a:pt x="3374028" y="529000"/>
                    </a:lnTo>
                    <a:lnTo>
                      <a:pt x="0" y="529000"/>
                    </a:lnTo>
                    <a:close/>
                  </a:path>
                </a:pathLst>
              </a:custGeom>
              <a:solidFill>
                <a:srgbClr val="FFDA45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3374028" cy="5575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99"/>
                  </a:lnSpc>
                </a:pPr>
                <a:r>
                  <a:rPr lang="en-US" sz="1499" b="true">
                    <a:solidFill>
                      <a:srgbClr val="363434"/>
                    </a:solidFill>
                    <a:latin typeface="Trebuchet MS Bold"/>
                    <a:ea typeface="Trebuchet MS Bold"/>
                    <a:cs typeface="Trebuchet MS Bold"/>
                    <a:sym typeface="Trebuchet MS Bold"/>
                  </a:rPr>
                  <a:t>ELIGIBLE LITERATURE</a:t>
                </a:r>
              </a:p>
              <a:p>
                <a:pPr algn="ctr">
                  <a:lnSpc>
                    <a:spcPts val="2099"/>
                  </a:lnSpc>
                </a:pPr>
                <a:r>
                  <a:rPr lang="en-US" sz="1499" b="true">
                    <a:solidFill>
                      <a:srgbClr val="363434"/>
                    </a:solidFill>
                    <a:latin typeface="Trebuchet MS Bold"/>
                    <a:ea typeface="Trebuchet MS Bold"/>
                    <a:cs typeface="Trebuchet MS Bold"/>
                    <a:sym typeface="Trebuchet MS Bold"/>
                  </a:rPr>
                  <a:t>n = 108</a:t>
                </a: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9389175" y="2498742"/>
              <a:ext cx="5462268" cy="1666038"/>
              <a:chOff x="0" y="0"/>
              <a:chExt cx="2529828" cy="771619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529829" cy="771619"/>
              </a:xfrm>
              <a:custGeom>
                <a:avLst/>
                <a:gdLst/>
                <a:ahLst/>
                <a:cxnLst/>
                <a:rect r="r" b="b" t="t" l="l"/>
                <a:pathLst>
                  <a:path h="771619" w="2529829">
                    <a:moveTo>
                      <a:pt x="0" y="0"/>
                    </a:moveTo>
                    <a:lnTo>
                      <a:pt x="2529829" y="0"/>
                    </a:lnTo>
                    <a:lnTo>
                      <a:pt x="2529829" y="771619"/>
                    </a:lnTo>
                    <a:lnTo>
                      <a:pt x="0" y="771619"/>
                    </a:lnTo>
                    <a:close/>
                  </a:path>
                </a:pathLst>
              </a:custGeom>
              <a:solidFill>
                <a:srgbClr val="FBEFBE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2529828" cy="80019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363434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Excluded publications: n = 32</a:t>
                </a:r>
              </a:p>
              <a:p>
                <a:pPr algn="ctr">
                  <a:lnSpc>
                    <a:spcPts val="2099"/>
                  </a:lnSpc>
                </a:pPr>
              </a:p>
              <a:p>
                <a:pPr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363434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3 articles were duplicated</a:t>
                </a:r>
              </a:p>
              <a:p>
                <a:pPr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363434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29 articles were inaccessible</a:t>
                </a: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9389175" y="6216925"/>
              <a:ext cx="5462268" cy="1142189"/>
              <a:chOff x="0" y="0"/>
              <a:chExt cx="2529828" cy="5290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529829" cy="529000"/>
              </a:xfrm>
              <a:custGeom>
                <a:avLst/>
                <a:gdLst/>
                <a:ahLst/>
                <a:cxnLst/>
                <a:rect r="r" b="b" t="t" l="l"/>
                <a:pathLst>
                  <a:path h="529000" w="2529829">
                    <a:moveTo>
                      <a:pt x="0" y="0"/>
                    </a:moveTo>
                    <a:lnTo>
                      <a:pt x="2529829" y="0"/>
                    </a:lnTo>
                    <a:lnTo>
                      <a:pt x="2529829" y="529000"/>
                    </a:lnTo>
                    <a:lnTo>
                      <a:pt x="0" y="529000"/>
                    </a:lnTo>
                    <a:close/>
                  </a:path>
                </a:pathLst>
              </a:custGeom>
              <a:solidFill>
                <a:srgbClr val="FBEFBE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2529828" cy="5575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363434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Excluded full texts, since they do not meet the PICO model criteria</a:t>
                </a:r>
              </a:p>
              <a:p>
                <a:pPr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363434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 n = 75</a:t>
                </a: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656329" y="8979930"/>
              <a:ext cx="7285018" cy="1142189"/>
              <a:chOff x="0" y="0"/>
              <a:chExt cx="3374028" cy="5290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3374028" cy="529000"/>
              </a:xfrm>
              <a:custGeom>
                <a:avLst/>
                <a:gdLst/>
                <a:ahLst/>
                <a:cxnLst/>
                <a:rect r="r" b="b" t="t" l="l"/>
                <a:pathLst>
                  <a:path h="529000" w="3374028">
                    <a:moveTo>
                      <a:pt x="0" y="0"/>
                    </a:moveTo>
                    <a:lnTo>
                      <a:pt x="3374028" y="0"/>
                    </a:lnTo>
                    <a:lnTo>
                      <a:pt x="3374028" y="529000"/>
                    </a:lnTo>
                    <a:lnTo>
                      <a:pt x="0" y="529000"/>
                    </a:lnTo>
                    <a:close/>
                  </a:path>
                </a:pathLst>
              </a:custGeom>
              <a:solidFill>
                <a:srgbClr val="FFDA45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28575"/>
                <a:ext cx="3374028" cy="5575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99"/>
                  </a:lnSpc>
                </a:pPr>
                <a:r>
                  <a:rPr lang="en-US" sz="1499" b="true">
                    <a:solidFill>
                      <a:srgbClr val="363434"/>
                    </a:solidFill>
                    <a:latin typeface="Trebuchet MS Bold"/>
                    <a:ea typeface="Trebuchet MS Bold"/>
                    <a:cs typeface="Trebuchet MS Bold"/>
                    <a:sym typeface="Trebuchet MS Bold"/>
                  </a:rPr>
                  <a:t>PUBLICATIONS INCLUDED IN THE QUALITATIVE SYNTHESIS</a:t>
                </a:r>
              </a:p>
              <a:p>
                <a:pPr algn="ctr">
                  <a:lnSpc>
                    <a:spcPts val="2099"/>
                  </a:lnSpc>
                </a:pPr>
                <a:r>
                  <a:rPr lang="en-US" sz="1499" b="true">
                    <a:solidFill>
                      <a:srgbClr val="363434"/>
                    </a:solidFill>
                    <a:latin typeface="Trebuchet MS Bold"/>
                    <a:ea typeface="Trebuchet MS Bold"/>
                    <a:cs typeface="Trebuchet MS Bold"/>
                    <a:sym typeface="Trebuchet MS Bold"/>
                  </a:rPr>
                  <a:t>n = 33</a:t>
                </a: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-5400000">
              <a:off x="-1026626" y="3794615"/>
              <a:ext cx="2476141" cy="422888"/>
              <a:chOff x="0" y="0"/>
              <a:chExt cx="1146815" cy="195859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146815" cy="195859"/>
              </a:xfrm>
              <a:custGeom>
                <a:avLst/>
                <a:gdLst/>
                <a:ahLst/>
                <a:cxnLst/>
                <a:rect r="r" b="b" t="t" l="l"/>
                <a:pathLst>
                  <a:path h="195859" w="1146815">
                    <a:moveTo>
                      <a:pt x="21225" y="0"/>
                    </a:moveTo>
                    <a:lnTo>
                      <a:pt x="1125590" y="0"/>
                    </a:lnTo>
                    <a:cubicBezTo>
                      <a:pt x="1137312" y="0"/>
                      <a:pt x="1146815" y="9503"/>
                      <a:pt x="1146815" y="21225"/>
                    </a:cubicBezTo>
                    <a:lnTo>
                      <a:pt x="1146815" y="174634"/>
                    </a:lnTo>
                    <a:cubicBezTo>
                      <a:pt x="1146815" y="180263"/>
                      <a:pt x="1144579" y="185662"/>
                      <a:pt x="1140598" y="189642"/>
                    </a:cubicBezTo>
                    <a:cubicBezTo>
                      <a:pt x="1136618" y="193623"/>
                      <a:pt x="1131219" y="195859"/>
                      <a:pt x="1125590" y="195859"/>
                    </a:cubicBezTo>
                    <a:lnTo>
                      <a:pt x="21225" y="195859"/>
                    </a:lnTo>
                    <a:cubicBezTo>
                      <a:pt x="9503" y="195859"/>
                      <a:pt x="0" y="186356"/>
                      <a:pt x="0" y="174634"/>
                    </a:cubicBezTo>
                    <a:lnTo>
                      <a:pt x="0" y="21225"/>
                    </a:lnTo>
                    <a:cubicBezTo>
                      <a:pt x="0" y="9503"/>
                      <a:pt x="9503" y="0"/>
                      <a:pt x="21225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28575"/>
                <a:ext cx="1146815" cy="22443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true">
                    <a:solidFill>
                      <a:srgbClr val="F0F2EB"/>
                    </a:solidFill>
                    <a:latin typeface="Trebuchet MS Bold"/>
                    <a:ea typeface="Trebuchet MS Bold"/>
                    <a:cs typeface="Trebuchet MS Bold"/>
                    <a:sym typeface="Trebuchet MS Bold"/>
                  </a:rPr>
                  <a:t>SCREENING PROCESS</a:t>
                </a: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-5400000">
              <a:off x="-1026626" y="1026626"/>
              <a:ext cx="2476141" cy="422888"/>
              <a:chOff x="0" y="0"/>
              <a:chExt cx="1146815" cy="195859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146815" cy="195859"/>
              </a:xfrm>
              <a:custGeom>
                <a:avLst/>
                <a:gdLst/>
                <a:ahLst/>
                <a:cxnLst/>
                <a:rect r="r" b="b" t="t" l="l"/>
                <a:pathLst>
                  <a:path h="195859" w="1146815">
                    <a:moveTo>
                      <a:pt x="21225" y="0"/>
                    </a:moveTo>
                    <a:lnTo>
                      <a:pt x="1125590" y="0"/>
                    </a:lnTo>
                    <a:cubicBezTo>
                      <a:pt x="1137312" y="0"/>
                      <a:pt x="1146815" y="9503"/>
                      <a:pt x="1146815" y="21225"/>
                    </a:cubicBezTo>
                    <a:lnTo>
                      <a:pt x="1146815" y="174634"/>
                    </a:lnTo>
                    <a:cubicBezTo>
                      <a:pt x="1146815" y="180263"/>
                      <a:pt x="1144579" y="185662"/>
                      <a:pt x="1140598" y="189642"/>
                    </a:cubicBezTo>
                    <a:cubicBezTo>
                      <a:pt x="1136618" y="193623"/>
                      <a:pt x="1131219" y="195859"/>
                      <a:pt x="1125590" y="195859"/>
                    </a:cubicBezTo>
                    <a:lnTo>
                      <a:pt x="21225" y="195859"/>
                    </a:lnTo>
                    <a:cubicBezTo>
                      <a:pt x="9503" y="195859"/>
                      <a:pt x="0" y="186356"/>
                      <a:pt x="0" y="174634"/>
                    </a:cubicBezTo>
                    <a:lnTo>
                      <a:pt x="0" y="21225"/>
                    </a:lnTo>
                    <a:cubicBezTo>
                      <a:pt x="0" y="9503"/>
                      <a:pt x="9503" y="0"/>
                      <a:pt x="21225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28575"/>
                <a:ext cx="1146815" cy="22443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true">
                    <a:solidFill>
                      <a:srgbClr val="F0F2EB"/>
                    </a:solidFill>
                    <a:latin typeface="Trebuchet MS Bold"/>
                    <a:ea typeface="Trebuchet MS Bold"/>
                    <a:cs typeface="Trebuchet MS Bold"/>
                    <a:sym typeface="Trebuchet MS Bold"/>
                  </a:rPr>
                  <a:t>IDENTIFICATION</a:t>
                </a: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-5400000">
              <a:off x="-1026626" y="6552637"/>
              <a:ext cx="2476141" cy="422888"/>
              <a:chOff x="0" y="0"/>
              <a:chExt cx="1146815" cy="195859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146815" cy="195859"/>
              </a:xfrm>
              <a:custGeom>
                <a:avLst/>
                <a:gdLst/>
                <a:ahLst/>
                <a:cxnLst/>
                <a:rect r="r" b="b" t="t" l="l"/>
                <a:pathLst>
                  <a:path h="195859" w="1146815">
                    <a:moveTo>
                      <a:pt x="21225" y="0"/>
                    </a:moveTo>
                    <a:lnTo>
                      <a:pt x="1125590" y="0"/>
                    </a:lnTo>
                    <a:cubicBezTo>
                      <a:pt x="1137312" y="0"/>
                      <a:pt x="1146815" y="9503"/>
                      <a:pt x="1146815" y="21225"/>
                    </a:cubicBezTo>
                    <a:lnTo>
                      <a:pt x="1146815" y="174634"/>
                    </a:lnTo>
                    <a:cubicBezTo>
                      <a:pt x="1146815" y="180263"/>
                      <a:pt x="1144579" y="185662"/>
                      <a:pt x="1140598" y="189642"/>
                    </a:cubicBezTo>
                    <a:cubicBezTo>
                      <a:pt x="1136618" y="193623"/>
                      <a:pt x="1131219" y="195859"/>
                      <a:pt x="1125590" y="195859"/>
                    </a:cubicBezTo>
                    <a:lnTo>
                      <a:pt x="21225" y="195859"/>
                    </a:lnTo>
                    <a:cubicBezTo>
                      <a:pt x="9503" y="195859"/>
                      <a:pt x="0" y="186356"/>
                      <a:pt x="0" y="174634"/>
                    </a:cubicBezTo>
                    <a:lnTo>
                      <a:pt x="0" y="21225"/>
                    </a:lnTo>
                    <a:cubicBezTo>
                      <a:pt x="0" y="9503"/>
                      <a:pt x="9503" y="0"/>
                      <a:pt x="21225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28575"/>
                <a:ext cx="1146815" cy="22443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true">
                    <a:solidFill>
                      <a:srgbClr val="F0F2EB"/>
                    </a:solidFill>
                    <a:latin typeface="Trebuchet MS Bold"/>
                    <a:ea typeface="Trebuchet MS Bold"/>
                    <a:cs typeface="Trebuchet MS Bold"/>
                    <a:sym typeface="Trebuchet MS Bold"/>
                  </a:rPr>
                  <a:t>SUITABILITY</a:t>
                </a: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-5400000">
              <a:off x="-1026626" y="9315642"/>
              <a:ext cx="2476141" cy="422888"/>
              <a:chOff x="0" y="0"/>
              <a:chExt cx="1146815" cy="195859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146815" cy="195859"/>
              </a:xfrm>
              <a:custGeom>
                <a:avLst/>
                <a:gdLst/>
                <a:ahLst/>
                <a:cxnLst/>
                <a:rect r="r" b="b" t="t" l="l"/>
                <a:pathLst>
                  <a:path h="195859" w="1146815">
                    <a:moveTo>
                      <a:pt x="21225" y="0"/>
                    </a:moveTo>
                    <a:lnTo>
                      <a:pt x="1125590" y="0"/>
                    </a:lnTo>
                    <a:cubicBezTo>
                      <a:pt x="1137312" y="0"/>
                      <a:pt x="1146815" y="9503"/>
                      <a:pt x="1146815" y="21225"/>
                    </a:cubicBezTo>
                    <a:lnTo>
                      <a:pt x="1146815" y="174634"/>
                    </a:lnTo>
                    <a:cubicBezTo>
                      <a:pt x="1146815" y="180263"/>
                      <a:pt x="1144579" y="185662"/>
                      <a:pt x="1140598" y="189642"/>
                    </a:cubicBezTo>
                    <a:cubicBezTo>
                      <a:pt x="1136618" y="193623"/>
                      <a:pt x="1131219" y="195859"/>
                      <a:pt x="1125590" y="195859"/>
                    </a:cubicBezTo>
                    <a:lnTo>
                      <a:pt x="21225" y="195859"/>
                    </a:lnTo>
                    <a:cubicBezTo>
                      <a:pt x="9503" y="195859"/>
                      <a:pt x="0" y="186356"/>
                      <a:pt x="0" y="174634"/>
                    </a:cubicBezTo>
                    <a:lnTo>
                      <a:pt x="0" y="21225"/>
                    </a:lnTo>
                    <a:cubicBezTo>
                      <a:pt x="0" y="9503"/>
                      <a:pt x="9503" y="0"/>
                      <a:pt x="21225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28575"/>
                <a:ext cx="1146815" cy="22443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true">
                    <a:solidFill>
                      <a:srgbClr val="F0F2EB"/>
                    </a:solidFill>
                    <a:latin typeface="Trebuchet MS Bold"/>
                    <a:ea typeface="Trebuchet MS Bold"/>
                    <a:cs typeface="Trebuchet MS Bold"/>
                    <a:sym typeface="Trebuchet MS Bold"/>
                  </a:rPr>
                  <a:t>INCLUSION</a:t>
                </a:r>
              </a:p>
            </p:txBody>
          </p:sp>
        </p:grpSp>
        <p:sp>
          <p:nvSpPr>
            <p:cNvPr name="AutoShape 34" id="34"/>
            <p:cNvSpPr/>
            <p:nvPr/>
          </p:nvSpPr>
          <p:spPr>
            <a:xfrm flipH="true">
              <a:off x="4298838" y="1833103"/>
              <a:ext cx="0" cy="1620817"/>
            </a:xfrm>
            <a:prstGeom prst="line">
              <a:avLst/>
            </a:prstGeom>
            <a:ln cap="flat" w="32330">
              <a:solidFill>
                <a:srgbClr val="363434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35" id="35"/>
            <p:cNvSpPr/>
            <p:nvPr/>
          </p:nvSpPr>
          <p:spPr>
            <a:xfrm>
              <a:off x="4298838" y="4596108"/>
              <a:ext cx="0" cy="1620817"/>
            </a:xfrm>
            <a:prstGeom prst="line">
              <a:avLst/>
            </a:prstGeom>
            <a:ln cap="flat" w="32330">
              <a:solidFill>
                <a:srgbClr val="363434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36" id="36"/>
            <p:cNvSpPr/>
            <p:nvPr/>
          </p:nvSpPr>
          <p:spPr>
            <a:xfrm>
              <a:off x="4298838" y="7359113"/>
              <a:ext cx="0" cy="1620817"/>
            </a:xfrm>
            <a:prstGeom prst="line">
              <a:avLst/>
            </a:prstGeom>
            <a:ln cap="flat" w="32330">
              <a:solidFill>
                <a:srgbClr val="363434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37" id="37"/>
            <p:cNvSpPr/>
            <p:nvPr/>
          </p:nvSpPr>
          <p:spPr>
            <a:xfrm flipV="true">
              <a:off x="7941347" y="3331761"/>
              <a:ext cx="1447828" cy="693253"/>
            </a:xfrm>
            <a:prstGeom prst="line">
              <a:avLst/>
            </a:prstGeom>
            <a:ln cap="flat" w="32330">
              <a:solidFill>
                <a:srgbClr val="363434"/>
              </a:solidFill>
              <a:prstDash val="sysDot"/>
              <a:headEnd type="none" len="sm" w="sm"/>
              <a:tailEnd type="arrow" len="sm" w="med"/>
            </a:ln>
          </p:spPr>
        </p:sp>
        <p:grpSp>
          <p:nvGrpSpPr>
            <p:cNvPr name="Group 38" id="38"/>
            <p:cNvGrpSpPr/>
            <p:nvPr/>
          </p:nvGrpSpPr>
          <p:grpSpPr>
            <a:xfrm rot="0">
              <a:off x="9389175" y="683929"/>
              <a:ext cx="5462268" cy="1152987"/>
              <a:chOff x="0" y="0"/>
              <a:chExt cx="2529828" cy="534001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2529829" cy="534001"/>
              </a:xfrm>
              <a:custGeom>
                <a:avLst/>
                <a:gdLst/>
                <a:ahLst/>
                <a:cxnLst/>
                <a:rect r="r" b="b" t="t" l="l"/>
                <a:pathLst>
                  <a:path h="534001" w="2529829">
                    <a:moveTo>
                      <a:pt x="0" y="0"/>
                    </a:moveTo>
                    <a:lnTo>
                      <a:pt x="2529829" y="0"/>
                    </a:lnTo>
                    <a:lnTo>
                      <a:pt x="2529829" y="534001"/>
                    </a:lnTo>
                    <a:lnTo>
                      <a:pt x="0" y="534001"/>
                    </a:lnTo>
                    <a:close/>
                  </a:path>
                </a:pathLst>
              </a:custGeom>
              <a:solidFill>
                <a:srgbClr val="FBEFBE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28575"/>
                <a:ext cx="2529828" cy="5625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363434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Scopus: n = 2.794</a:t>
                </a:r>
              </a:p>
              <a:p>
                <a:pPr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363434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WOS: n = 137</a:t>
                </a:r>
              </a:p>
            </p:txBody>
          </p:sp>
        </p:grpSp>
        <p:sp>
          <p:nvSpPr>
            <p:cNvPr name="AutoShape 41" id="41"/>
            <p:cNvSpPr/>
            <p:nvPr/>
          </p:nvSpPr>
          <p:spPr>
            <a:xfrm flipV="true">
              <a:off x="7941347" y="1260422"/>
              <a:ext cx="1447828" cy="1586"/>
            </a:xfrm>
            <a:prstGeom prst="line">
              <a:avLst/>
            </a:prstGeom>
            <a:ln cap="flat" w="32330">
              <a:solidFill>
                <a:srgbClr val="363434"/>
              </a:solidFill>
              <a:prstDash val="sysDot"/>
              <a:headEnd type="none" len="sm" w="sm"/>
              <a:tailEnd type="arrow" len="sm" w="med"/>
            </a:ln>
          </p:spPr>
        </p:sp>
        <p:sp>
          <p:nvSpPr>
            <p:cNvPr name="AutoShape 42" id="42"/>
            <p:cNvSpPr/>
            <p:nvPr/>
          </p:nvSpPr>
          <p:spPr>
            <a:xfrm>
              <a:off x="7941347" y="4025014"/>
              <a:ext cx="1447828" cy="786470"/>
            </a:xfrm>
            <a:prstGeom prst="line">
              <a:avLst/>
            </a:prstGeom>
            <a:ln cap="flat" w="32330">
              <a:solidFill>
                <a:srgbClr val="363434"/>
              </a:solidFill>
              <a:prstDash val="sysDot"/>
              <a:headEnd type="none" len="sm" w="sm"/>
              <a:tailEnd type="arrow" len="sm" w="med"/>
            </a:ln>
          </p:spPr>
        </p:sp>
        <p:grpSp>
          <p:nvGrpSpPr>
            <p:cNvPr name="Group 43" id="43"/>
            <p:cNvGrpSpPr/>
            <p:nvPr/>
          </p:nvGrpSpPr>
          <p:grpSpPr>
            <a:xfrm rot="0">
              <a:off x="9389175" y="4240390"/>
              <a:ext cx="5462268" cy="1142189"/>
              <a:chOff x="0" y="0"/>
              <a:chExt cx="2529828" cy="52900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2529829" cy="529000"/>
              </a:xfrm>
              <a:custGeom>
                <a:avLst/>
                <a:gdLst/>
                <a:ahLst/>
                <a:cxnLst/>
                <a:rect r="r" b="b" t="t" l="l"/>
                <a:pathLst>
                  <a:path h="529000" w="2529829">
                    <a:moveTo>
                      <a:pt x="0" y="0"/>
                    </a:moveTo>
                    <a:lnTo>
                      <a:pt x="2529829" y="0"/>
                    </a:lnTo>
                    <a:lnTo>
                      <a:pt x="2529829" y="529000"/>
                    </a:lnTo>
                    <a:lnTo>
                      <a:pt x="0" y="529000"/>
                    </a:lnTo>
                    <a:close/>
                  </a:path>
                </a:pathLst>
              </a:custGeom>
              <a:solidFill>
                <a:srgbClr val="FBEFBE"/>
              </a:solidFill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28575"/>
                <a:ext cx="2529828" cy="5575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363434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Excluded publications after reading titles and asbtracts:</a:t>
                </a:r>
              </a:p>
              <a:p>
                <a:pPr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363434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n = 2.328</a:t>
                </a:r>
              </a:p>
            </p:txBody>
          </p:sp>
        </p:grpSp>
        <p:sp>
          <p:nvSpPr>
            <p:cNvPr name="AutoShape 46" id="46"/>
            <p:cNvSpPr/>
            <p:nvPr/>
          </p:nvSpPr>
          <p:spPr>
            <a:xfrm>
              <a:off x="7941347" y="6788019"/>
              <a:ext cx="1447828" cy="0"/>
            </a:xfrm>
            <a:prstGeom prst="line">
              <a:avLst/>
            </a:prstGeom>
            <a:ln cap="flat" w="32330">
              <a:solidFill>
                <a:srgbClr val="363434"/>
              </a:solidFill>
              <a:prstDash val="sysDot"/>
              <a:headEnd type="none" len="sm" w="sm"/>
              <a:tailEnd type="arrow" len="sm" w="med"/>
            </a:ln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90383" y="2781985"/>
            <a:ext cx="16997617" cy="646537"/>
            <a:chOff x="0" y="0"/>
            <a:chExt cx="4834988" cy="1839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975213" y="2919343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2. MATHEMATICS ANXIETY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90383" y="3604906"/>
            <a:ext cx="16997617" cy="646537"/>
            <a:chOff x="0" y="0"/>
            <a:chExt cx="4834988" cy="1839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975213" y="3745308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 SYSTEMATIC REVIEW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90383" y="4427827"/>
            <a:ext cx="16997617" cy="646537"/>
            <a:chOff x="0" y="0"/>
            <a:chExt cx="4834988" cy="1839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495163" y="4565186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3.1. Inclusion and Exclusion Criteria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290383" y="5250749"/>
            <a:ext cx="16997617" cy="646537"/>
            <a:chOff x="0" y="0"/>
            <a:chExt cx="4834988" cy="18390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495163" y="5391151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3.2. Search String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290383" y="6073670"/>
            <a:ext cx="16997617" cy="646537"/>
            <a:chOff x="0" y="0"/>
            <a:chExt cx="4834988" cy="18390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495163" y="62140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3.3. Screening Results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645192" y="6892002"/>
            <a:ext cx="17642808" cy="646537"/>
            <a:chOff x="0" y="0"/>
            <a:chExt cx="5018513" cy="18390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018513" cy="183908"/>
            </a:xfrm>
            <a:custGeom>
              <a:avLst/>
              <a:gdLst/>
              <a:ahLst/>
              <a:cxnLst/>
              <a:rect r="r" b="b" t="t" l="l"/>
              <a:pathLst>
                <a:path h="183908" w="5018513">
                  <a:moveTo>
                    <a:pt x="0" y="0"/>
                  </a:moveTo>
                  <a:lnTo>
                    <a:pt x="5018513" y="0"/>
                  </a:lnTo>
                  <a:lnTo>
                    <a:pt x="5018513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49804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5018513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330021" y="7029360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 RESULTS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290383" y="7719513"/>
            <a:ext cx="16997617" cy="646537"/>
            <a:chOff x="0" y="0"/>
            <a:chExt cx="4834988" cy="18390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495163" y="78568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4.1. Some Information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290383" y="8542435"/>
            <a:ext cx="16997617" cy="646537"/>
            <a:chOff x="0" y="0"/>
            <a:chExt cx="4834988" cy="18390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2495163" y="8674018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4.2. Instruments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290383" y="9369946"/>
            <a:ext cx="16997617" cy="646537"/>
            <a:chOff x="0" y="0"/>
            <a:chExt cx="4834988" cy="18390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975213" y="9507305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5. CONCLUSIONS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290383" y="1957178"/>
            <a:ext cx="16997617" cy="646537"/>
            <a:chOff x="0" y="0"/>
            <a:chExt cx="4834988" cy="18390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975213" y="2103476"/>
            <a:ext cx="15962125" cy="353939"/>
            <a:chOff x="0" y="0"/>
            <a:chExt cx="21282833" cy="471919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667178" y="-7966"/>
              <a:ext cx="20615655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WHO AM I?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-9525"/>
              <a:ext cx="667178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1.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90383" y="2781985"/>
            <a:ext cx="16997617" cy="646537"/>
            <a:chOff x="0" y="0"/>
            <a:chExt cx="4834988" cy="1839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975213" y="2919343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2. MATHEMATICS ANXIETY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90383" y="3604906"/>
            <a:ext cx="16997617" cy="646537"/>
            <a:chOff x="0" y="0"/>
            <a:chExt cx="4834988" cy="1839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975213" y="3745308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 SYSTEMATIC REVIEW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90383" y="4427827"/>
            <a:ext cx="16997617" cy="646537"/>
            <a:chOff x="0" y="0"/>
            <a:chExt cx="4834988" cy="1839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495163" y="4565186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3.1. Inclusion and Exclusion Criteria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290383" y="5250749"/>
            <a:ext cx="16997617" cy="646537"/>
            <a:chOff x="0" y="0"/>
            <a:chExt cx="4834988" cy="18390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495163" y="5391151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3.2. Search String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290383" y="6073670"/>
            <a:ext cx="16997617" cy="646537"/>
            <a:chOff x="0" y="0"/>
            <a:chExt cx="4834988" cy="18390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495163" y="62140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3.3. Screening Results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290383" y="6896592"/>
            <a:ext cx="16997617" cy="646537"/>
            <a:chOff x="0" y="0"/>
            <a:chExt cx="4834988" cy="18390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975213" y="7033950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 RESULTS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645192" y="7714923"/>
            <a:ext cx="17642808" cy="646537"/>
            <a:chOff x="0" y="0"/>
            <a:chExt cx="5018513" cy="18390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018513" cy="183908"/>
            </a:xfrm>
            <a:custGeom>
              <a:avLst/>
              <a:gdLst/>
              <a:ahLst/>
              <a:cxnLst/>
              <a:rect r="r" b="b" t="t" l="l"/>
              <a:pathLst>
                <a:path h="183908" w="5018513">
                  <a:moveTo>
                    <a:pt x="0" y="0"/>
                  </a:moveTo>
                  <a:lnTo>
                    <a:pt x="5018513" y="0"/>
                  </a:lnTo>
                  <a:lnTo>
                    <a:pt x="5018513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49804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5018513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1849971" y="7852281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4.1. Some Information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290383" y="8542435"/>
            <a:ext cx="16997617" cy="646537"/>
            <a:chOff x="0" y="0"/>
            <a:chExt cx="4834988" cy="18390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2495163" y="8674018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4.2. Instruments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290383" y="9369946"/>
            <a:ext cx="16997617" cy="646537"/>
            <a:chOff x="0" y="0"/>
            <a:chExt cx="4834988" cy="18390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975213" y="9507305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5. CONCLUSIONS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290383" y="1957178"/>
            <a:ext cx="16997617" cy="646537"/>
            <a:chOff x="0" y="0"/>
            <a:chExt cx="4834988" cy="18390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975213" y="2103476"/>
            <a:ext cx="15962125" cy="353939"/>
            <a:chOff x="0" y="0"/>
            <a:chExt cx="21282833" cy="471919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667178" y="-7966"/>
              <a:ext cx="20615655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WHO AM I?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-9525"/>
              <a:ext cx="667178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1.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265371" y="3938789"/>
            <a:ext cx="3966458" cy="396645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466420" y="3937514"/>
            <a:ext cx="3966458" cy="396645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062886" y="3938789"/>
            <a:ext cx="3966458" cy="396645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692537" y="5732955"/>
            <a:ext cx="1504056" cy="4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9"/>
              </a:lnSpc>
            </a:pPr>
            <a:r>
              <a:rPr lang="en-US" sz="298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3%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96572" y="5731681"/>
            <a:ext cx="1504056" cy="4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9"/>
              </a:lnSpc>
            </a:pPr>
            <a:r>
              <a:rPr lang="en-US" sz="298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15%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185421" y="5731681"/>
            <a:ext cx="1721388" cy="4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9"/>
              </a:lnSpc>
            </a:pPr>
            <a:r>
              <a:rPr lang="en-US" sz="298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24%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614410" y="7923420"/>
            <a:ext cx="3662436" cy="749214"/>
            <a:chOff x="0" y="0"/>
            <a:chExt cx="873461" cy="1786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873461" cy="235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80"/>
                </a:lnSpc>
              </a:pPr>
              <a:r>
                <a:rPr lang="en-US" b="true" sz="2700">
                  <a:solidFill>
                    <a:srgbClr val="363434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AFRICA</a:t>
              </a:r>
            </a:p>
          </p:txBody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60401" y="3937514"/>
            <a:ext cx="3966458" cy="3966458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3982936" y="5730406"/>
            <a:ext cx="1721388" cy="4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9"/>
              </a:lnSpc>
            </a:pPr>
            <a:r>
              <a:rPr lang="en-US" sz="298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61%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416123" y="7923420"/>
            <a:ext cx="3662436" cy="749214"/>
            <a:chOff x="0" y="0"/>
            <a:chExt cx="873461" cy="1786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873461" cy="235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80"/>
                </a:lnSpc>
              </a:pPr>
              <a:r>
                <a:rPr lang="en-US" b="true" sz="2700">
                  <a:solidFill>
                    <a:srgbClr val="363434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AMERICA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215304" y="7923420"/>
            <a:ext cx="3662436" cy="749214"/>
            <a:chOff x="0" y="0"/>
            <a:chExt cx="873461" cy="17868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873461" cy="235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80"/>
                </a:lnSpc>
              </a:pPr>
              <a:r>
                <a:rPr lang="en-US" b="true" sz="2700">
                  <a:solidFill>
                    <a:srgbClr val="363434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ASIA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011154" y="7923420"/>
            <a:ext cx="3662436" cy="749214"/>
            <a:chOff x="0" y="0"/>
            <a:chExt cx="873461" cy="17868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873461" cy="235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80"/>
                </a:lnSpc>
              </a:pPr>
              <a:r>
                <a:rPr lang="en-US" b="true" sz="2700">
                  <a:solidFill>
                    <a:srgbClr val="363434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EUROPE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013405" y="2563756"/>
            <a:ext cx="8261190" cy="836584"/>
            <a:chOff x="0" y="0"/>
            <a:chExt cx="1970226" cy="19951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970226" cy="199518"/>
            </a:xfrm>
            <a:custGeom>
              <a:avLst/>
              <a:gdLst/>
              <a:ahLst/>
              <a:cxnLst/>
              <a:rect r="r" b="b" t="t" l="l"/>
              <a:pathLst>
                <a:path h="199518" w="1970226">
                  <a:moveTo>
                    <a:pt x="0" y="0"/>
                  </a:moveTo>
                  <a:lnTo>
                    <a:pt x="1970226" y="0"/>
                  </a:lnTo>
                  <a:lnTo>
                    <a:pt x="1970226" y="199518"/>
                  </a:lnTo>
                  <a:lnTo>
                    <a:pt x="0" y="1995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85725"/>
              <a:ext cx="1970226" cy="2852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36343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ORIGIN OF THE POPULATION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13405" y="2563756"/>
            <a:ext cx="8261190" cy="836584"/>
            <a:chOff x="0" y="0"/>
            <a:chExt cx="1970226" cy="19951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70226" cy="199518"/>
            </a:xfrm>
            <a:custGeom>
              <a:avLst/>
              <a:gdLst/>
              <a:ahLst/>
              <a:cxnLst/>
              <a:rect r="r" b="b" t="t" l="l"/>
              <a:pathLst>
                <a:path h="199518" w="1970226">
                  <a:moveTo>
                    <a:pt x="0" y="0"/>
                  </a:moveTo>
                  <a:lnTo>
                    <a:pt x="1970226" y="0"/>
                  </a:lnTo>
                  <a:lnTo>
                    <a:pt x="1970226" y="199518"/>
                  </a:lnTo>
                  <a:lnTo>
                    <a:pt x="0" y="1995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1970226" cy="2852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36343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ORIGIN OF THE AUTHORS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910171" y="4096310"/>
            <a:ext cx="3591722" cy="359172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70131" y="4095156"/>
            <a:ext cx="3591722" cy="359172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348910" y="4096310"/>
            <a:ext cx="3591722" cy="3591722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580409" y="5715045"/>
            <a:ext cx="1361958" cy="382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4"/>
              </a:lnSpc>
            </a:pPr>
            <a:r>
              <a:rPr lang="en-US" sz="2699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25052" y="5713891"/>
            <a:ext cx="1361958" cy="382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4"/>
              </a:lnSpc>
            </a:pPr>
            <a:r>
              <a:rPr lang="en-US" sz="2699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18%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65392" y="5713891"/>
            <a:ext cx="1558757" cy="382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4"/>
              </a:lnSpc>
            </a:pPr>
            <a:r>
              <a:rPr lang="en-US" sz="2699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24%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05391" y="7906457"/>
            <a:ext cx="3316422" cy="678431"/>
            <a:chOff x="0" y="0"/>
            <a:chExt cx="873461" cy="1786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873461" cy="235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80"/>
                </a:lnSpc>
              </a:pPr>
              <a:r>
                <a:rPr lang="en-US" b="true" sz="27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AFRICA</a:t>
              </a:r>
            </a:p>
          </p:txBody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787649" y="4095156"/>
            <a:ext cx="3591722" cy="3591722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1804132" y="5712736"/>
            <a:ext cx="1558757" cy="382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4"/>
              </a:lnSpc>
            </a:pPr>
            <a:r>
              <a:rPr lang="en-US" sz="2699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67%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228426" y="4094002"/>
            <a:ext cx="3591722" cy="3591722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5244908" y="5711582"/>
            <a:ext cx="1558757" cy="382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4"/>
              </a:lnSpc>
            </a:pPr>
            <a:r>
              <a:rPr lang="en-US" sz="2699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3%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4047932" y="7906457"/>
            <a:ext cx="3316422" cy="678431"/>
            <a:chOff x="0" y="0"/>
            <a:chExt cx="873461" cy="17868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873461" cy="235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80"/>
                </a:lnSpc>
              </a:pPr>
              <a:r>
                <a:rPr lang="en-US" b="true" sz="27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AMERICA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488179" y="7906457"/>
            <a:ext cx="3316422" cy="678431"/>
            <a:chOff x="0" y="0"/>
            <a:chExt cx="873461" cy="17868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873461" cy="235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80"/>
                </a:lnSpc>
              </a:pPr>
              <a:r>
                <a:rPr lang="en-US" b="true" sz="27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ASIA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925410" y="7906457"/>
            <a:ext cx="3316422" cy="678431"/>
            <a:chOff x="0" y="0"/>
            <a:chExt cx="873461" cy="17868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57150"/>
              <a:ext cx="873461" cy="235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80"/>
                </a:lnSpc>
              </a:pPr>
              <a:r>
                <a:rPr lang="en-US" b="true" sz="27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EUROPE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4366187" y="7906457"/>
            <a:ext cx="3316422" cy="678431"/>
            <a:chOff x="0" y="0"/>
            <a:chExt cx="873461" cy="17868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57150"/>
              <a:ext cx="873461" cy="235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80"/>
                </a:lnSpc>
              </a:pPr>
              <a:r>
                <a:rPr lang="en-US" b="true" sz="27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OCEANIA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13405" y="2563756"/>
            <a:ext cx="8261190" cy="836584"/>
            <a:chOff x="0" y="0"/>
            <a:chExt cx="1970226" cy="19951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70226" cy="199518"/>
            </a:xfrm>
            <a:custGeom>
              <a:avLst/>
              <a:gdLst/>
              <a:ahLst/>
              <a:cxnLst/>
              <a:rect r="r" b="b" t="t" l="l"/>
              <a:pathLst>
                <a:path h="199518" w="1970226">
                  <a:moveTo>
                    <a:pt x="0" y="0"/>
                  </a:moveTo>
                  <a:lnTo>
                    <a:pt x="1970226" y="0"/>
                  </a:lnTo>
                  <a:lnTo>
                    <a:pt x="1970226" y="199518"/>
                  </a:lnTo>
                  <a:lnTo>
                    <a:pt x="0" y="1995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1970226" cy="2852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36343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METHODOLOGY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163295" y="3938789"/>
            <a:ext cx="3966458" cy="396645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364345" y="3937514"/>
            <a:ext cx="3966458" cy="396645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60811" y="3938789"/>
            <a:ext cx="3966458" cy="3966458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4590462" y="5732955"/>
            <a:ext cx="1504056" cy="4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9"/>
              </a:lnSpc>
            </a:pPr>
            <a:r>
              <a:rPr lang="en-US" sz="298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88%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394497" y="5731681"/>
            <a:ext cx="1504056" cy="4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9"/>
              </a:lnSpc>
            </a:pPr>
            <a:r>
              <a:rPr lang="en-US" sz="298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083346" y="5731681"/>
            <a:ext cx="1721388" cy="4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9"/>
              </a:lnSpc>
            </a:pPr>
            <a:r>
              <a:rPr lang="en-US" sz="298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6%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3512335" y="7923420"/>
            <a:ext cx="3662436" cy="749214"/>
            <a:chOff x="0" y="0"/>
            <a:chExt cx="873461" cy="1786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873461" cy="235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80"/>
                </a:lnSpc>
              </a:pPr>
              <a:r>
                <a:rPr lang="en-US" b="true" sz="2700">
                  <a:solidFill>
                    <a:srgbClr val="363434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QUANTITATIVE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314048" y="7923420"/>
            <a:ext cx="3662436" cy="749214"/>
            <a:chOff x="0" y="0"/>
            <a:chExt cx="873461" cy="17868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873461" cy="235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80"/>
                </a:lnSpc>
              </a:pPr>
              <a:r>
                <a:rPr lang="en-US" b="true" sz="2700">
                  <a:solidFill>
                    <a:srgbClr val="363434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QUALITATIVE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113229" y="7923420"/>
            <a:ext cx="3662436" cy="749214"/>
            <a:chOff x="0" y="0"/>
            <a:chExt cx="873461" cy="17868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873461" cy="235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80"/>
                </a:lnSpc>
              </a:pPr>
              <a:r>
                <a:rPr lang="en-US" b="true" sz="2700">
                  <a:solidFill>
                    <a:srgbClr val="363434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MIXED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90383" y="2781985"/>
            <a:ext cx="16997617" cy="646537"/>
            <a:chOff x="0" y="0"/>
            <a:chExt cx="4834988" cy="1839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975213" y="2919343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2. MATHEMATICS ANXIETY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90383" y="3604906"/>
            <a:ext cx="16997617" cy="646537"/>
            <a:chOff x="0" y="0"/>
            <a:chExt cx="4834988" cy="1839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975213" y="3745308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 SYSTEMATIC REVIEW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90383" y="4427827"/>
            <a:ext cx="16997617" cy="646537"/>
            <a:chOff x="0" y="0"/>
            <a:chExt cx="4834988" cy="1839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495163" y="4565186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3.1. Inclusion and Exclusion Criteria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290383" y="5250749"/>
            <a:ext cx="16997617" cy="646537"/>
            <a:chOff x="0" y="0"/>
            <a:chExt cx="4834988" cy="18390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495163" y="5391151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3.2. Search String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290383" y="6073670"/>
            <a:ext cx="16997617" cy="646537"/>
            <a:chOff x="0" y="0"/>
            <a:chExt cx="4834988" cy="18390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495163" y="62140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3.3. Screening Results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290383" y="6896592"/>
            <a:ext cx="16997617" cy="646537"/>
            <a:chOff x="0" y="0"/>
            <a:chExt cx="4834988" cy="18390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975213" y="7033950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 RESULTS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290383" y="7719513"/>
            <a:ext cx="16997617" cy="646537"/>
            <a:chOff x="0" y="0"/>
            <a:chExt cx="4834988" cy="18390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495163" y="78568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4.1. Some Information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645192" y="8547025"/>
            <a:ext cx="17642808" cy="646537"/>
            <a:chOff x="0" y="0"/>
            <a:chExt cx="5018513" cy="18390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018513" cy="183908"/>
            </a:xfrm>
            <a:custGeom>
              <a:avLst/>
              <a:gdLst/>
              <a:ahLst/>
              <a:cxnLst/>
              <a:rect r="r" b="b" t="t" l="l"/>
              <a:pathLst>
                <a:path h="183908" w="5018513">
                  <a:moveTo>
                    <a:pt x="0" y="0"/>
                  </a:moveTo>
                  <a:lnTo>
                    <a:pt x="5018513" y="0"/>
                  </a:lnTo>
                  <a:lnTo>
                    <a:pt x="5018513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49804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5018513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849971" y="8678608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4.2. Instruments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290383" y="9369946"/>
            <a:ext cx="16997617" cy="646537"/>
            <a:chOff x="0" y="0"/>
            <a:chExt cx="4834988" cy="18390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975213" y="9507305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5. CONCLUSIONS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290383" y="1957178"/>
            <a:ext cx="16997617" cy="646537"/>
            <a:chOff x="0" y="0"/>
            <a:chExt cx="4834988" cy="18390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975213" y="2103476"/>
            <a:ext cx="15962125" cy="353939"/>
            <a:chOff x="0" y="0"/>
            <a:chExt cx="21282833" cy="471919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667178" y="-7966"/>
              <a:ext cx="20615655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WHO AM I?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-9525"/>
              <a:ext cx="667178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1.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5192" y="1954473"/>
            <a:ext cx="17642808" cy="646537"/>
            <a:chOff x="0" y="0"/>
            <a:chExt cx="5018513" cy="1839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18513" cy="183908"/>
            </a:xfrm>
            <a:custGeom>
              <a:avLst/>
              <a:gdLst/>
              <a:ahLst/>
              <a:cxnLst/>
              <a:rect r="r" b="b" t="t" l="l"/>
              <a:pathLst>
                <a:path h="183908" w="5018513">
                  <a:moveTo>
                    <a:pt x="0" y="0"/>
                  </a:moveTo>
                  <a:lnTo>
                    <a:pt x="5018513" y="0"/>
                  </a:lnTo>
                  <a:lnTo>
                    <a:pt x="5018513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4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18513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90383" y="2781985"/>
            <a:ext cx="16997617" cy="646537"/>
            <a:chOff x="0" y="0"/>
            <a:chExt cx="4834988" cy="18390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975213" y="2919343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2. MATHEMATICS ANXIETY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290383" y="3604906"/>
            <a:ext cx="16997617" cy="646537"/>
            <a:chOff x="0" y="0"/>
            <a:chExt cx="4834988" cy="18390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975213" y="3745308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 SYSTEMATIC REVIEW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290383" y="4427827"/>
            <a:ext cx="16997617" cy="646537"/>
            <a:chOff x="0" y="0"/>
            <a:chExt cx="4834988" cy="18390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495163" y="4565186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3.1. Inclusion and Exclusion Criteria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290383" y="5250749"/>
            <a:ext cx="16997617" cy="646537"/>
            <a:chOff x="0" y="0"/>
            <a:chExt cx="4834988" cy="18390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2495163" y="5391151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3.2. Search String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290383" y="6073670"/>
            <a:ext cx="16997617" cy="646537"/>
            <a:chOff x="0" y="0"/>
            <a:chExt cx="4834988" cy="1839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2495163" y="62140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3.3. Screening Results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290383" y="6896592"/>
            <a:ext cx="16997617" cy="646537"/>
            <a:chOff x="0" y="0"/>
            <a:chExt cx="4834988" cy="18390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975213" y="7033950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 RESULTS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290383" y="7719513"/>
            <a:ext cx="16997617" cy="646537"/>
            <a:chOff x="0" y="0"/>
            <a:chExt cx="4834988" cy="183908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2495163" y="78568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4.1. Some Information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290383" y="8542435"/>
            <a:ext cx="16997617" cy="646537"/>
            <a:chOff x="0" y="0"/>
            <a:chExt cx="4834988" cy="18390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2495163" y="8674018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4.2. Instruments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330021" y="2100772"/>
            <a:ext cx="15962125" cy="353939"/>
            <a:chOff x="0" y="0"/>
            <a:chExt cx="21282833" cy="471919"/>
          </a:xfrm>
        </p:grpSpPr>
        <p:sp>
          <p:nvSpPr>
            <p:cNvPr name="TextBox 39" id="39"/>
            <p:cNvSpPr txBox="true"/>
            <p:nvPr/>
          </p:nvSpPr>
          <p:spPr>
            <a:xfrm rot="0">
              <a:off x="667178" y="-7966"/>
              <a:ext cx="20615655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WHO AM I?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-9525"/>
              <a:ext cx="667178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1.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290383" y="9369946"/>
            <a:ext cx="16997617" cy="646537"/>
            <a:chOff x="0" y="0"/>
            <a:chExt cx="4834988" cy="183908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1975213" y="9507305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5. CONCLUSIONS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8937218"/>
            <a:ext cx="18288000" cy="17515"/>
            <a:chOff x="0" y="0"/>
            <a:chExt cx="21661546" cy="2074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3843" y="0"/>
              <a:ext cx="21640800" cy="27686"/>
            </a:xfrm>
            <a:custGeom>
              <a:avLst/>
              <a:gdLst/>
              <a:ahLst/>
              <a:cxnLst/>
              <a:rect r="r" b="b" t="t" l="l"/>
              <a:pathLst>
                <a:path h="27686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27686"/>
                  </a:lnTo>
                  <a:lnTo>
                    <a:pt x="0" y="2768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45707" y="8784209"/>
            <a:ext cx="17515" cy="306020"/>
            <a:chOff x="0" y="0"/>
            <a:chExt cx="20746" cy="3624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575724" y="8784209"/>
            <a:ext cx="17515" cy="306020"/>
            <a:chOff x="0" y="0"/>
            <a:chExt cx="20746" cy="36247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05741" y="8784209"/>
            <a:ext cx="17515" cy="306020"/>
            <a:chOff x="0" y="0"/>
            <a:chExt cx="20746" cy="36247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35758" y="8784209"/>
            <a:ext cx="17515" cy="306020"/>
            <a:chOff x="0" y="0"/>
            <a:chExt cx="20746" cy="36247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765776" y="8784209"/>
            <a:ext cx="17515" cy="306020"/>
            <a:chOff x="0" y="0"/>
            <a:chExt cx="20746" cy="36247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495793" y="8784209"/>
            <a:ext cx="17515" cy="306020"/>
            <a:chOff x="0" y="0"/>
            <a:chExt cx="20746" cy="3624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655655" y="8784209"/>
            <a:ext cx="17515" cy="306020"/>
            <a:chOff x="0" y="0"/>
            <a:chExt cx="20746" cy="36247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2385672" y="8784209"/>
            <a:ext cx="17515" cy="306020"/>
            <a:chOff x="0" y="0"/>
            <a:chExt cx="20746" cy="36247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115690" y="8784209"/>
            <a:ext cx="17515" cy="306020"/>
            <a:chOff x="0" y="0"/>
            <a:chExt cx="20746" cy="36247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4275552" y="8784209"/>
            <a:ext cx="17515" cy="306020"/>
            <a:chOff x="0" y="0"/>
            <a:chExt cx="20746" cy="36247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4005570" y="8784209"/>
            <a:ext cx="17515" cy="306020"/>
            <a:chOff x="0" y="0"/>
            <a:chExt cx="20746" cy="36247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3735587" y="8784209"/>
            <a:ext cx="17515" cy="306020"/>
            <a:chOff x="0" y="0"/>
            <a:chExt cx="20746" cy="36247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3465604" y="8784209"/>
            <a:ext cx="17515" cy="306020"/>
            <a:chOff x="0" y="0"/>
            <a:chExt cx="20746" cy="36247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3195621" y="8784209"/>
            <a:ext cx="17515" cy="306020"/>
            <a:chOff x="0" y="0"/>
            <a:chExt cx="20746" cy="36247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2925638" y="8784209"/>
            <a:ext cx="17515" cy="306020"/>
            <a:chOff x="0" y="0"/>
            <a:chExt cx="20746" cy="36247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5085500" y="8784209"/>
            <a:ext cx="17515" cy="306020"/>
            <a:chOff x="0" y="0"/>
            <a:chExt cx="20746" cy="36247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4815517" y="8784209"/>
            <a:ext cx="17515" cy="306020"/>
            <a:chOff x="0" y="0"/>
            <a:chExt cx="20746" cy="36247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4545535" y="8784209"/>
            <a:ext cx="17515" cy="306020"/>
            <a:chOff x="0" y="0"/>
            <a:chExt cx="20746" cy="362471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6705397" y="8784209"/>
            <a:ext cx="17515" cy="306020"/>
            <a:chOff x="0" y="0"/>
            <a:chExt cx="20746" cy="362471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6435415" y="8784209"/>
            <a:ext cx="17515" cy="306020"/>
            <a:chOff x="0" y="0"/>
            <a:chExt cx="20746" cy="362471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6165432" y="8784209"/>
            <a:ext cx="17515" cy="306020"/>
            <a:chOff x="0" y="0"/>
            <a:chExt cx="20746" cy="362471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5895449" y="8784209"/>
            <a:ext cx="17515" cy="306020"/>
            <a:chOff x="0" y="0"/>
            <a:chExt cx="20746" cy="362471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5625466" y="8784209"/>
            <a:ext cx="17515" cy="306020"/>
            <a:chOff x="0" y="0"/>
            <a:chExt cx="20746" cy="362471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5355483" y="8784209"/>
            <a:ext cx="17515" cy="306020"/>
            <a:chOff x="0" y="0"/>
            <a:chExt cx="20746" cy="362471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7515345" y="8784209"/>
            <a:ext cx="17515" cy="306020"/>
            <a:chOff x="0" y="0"/>
            <a:chExt cx="20746" cy="362471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5" id="55"/>
          <p:cNvGrpSpPr/>
          <p:nvPr/>
        </p:nvGrpSpPr>
        <p:grpSpPr>
          <a:xfrm rot="0">
            <a:off x="7245363" y="8784209"/>
            <a:ext cx="17515" cy="306020"/>
            <a:chOff x="0" y="0"/>
            <a:chExt cx="20746" cy="362471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6975380" y="8784209"/>
            <a:ext cx="17515" cy="306020"/>
            <a:chOff x="0" y="0"/>
            <a:chExt cx="20746" cy="362471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9135242" y="8784209"/>
            <a:ext cx="17515" cy="306020"/>
            <a:chOff x="0" y="0"/>
            <a:chExt cx="20746" cy="362471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8865260" y="8784209"/>
            <a:ext cx="17515" cy="306020"/>
            <a:chOff x="0" y="0"/>
            <a:chExt cx="20746" cy="362471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3" id="63"/>
          <p:cNvGrpSpPr/>
          <p:nvPr/>
        </p:nvGrpSpPr>
        <p:grpSpPr>
          <a:xfrm rot="0">
            <a:off x="8595277" y="8784209"/>
            <a:ext cx="17515" cy="306020"/>
            <a:chOff x="0" y="0"/>
            <a:chExt cx="20746" cy="362471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65" id="65"/>
          <p:cNvGrpSpPr/>
          <p:nvPr/>
        </p:nvGrpSpPr>
        <p:grpSpPr>
          <a:xfrm rot="0">
            <a:off x="8325294" y="8784209"/>
            <a:ext cx="17515" cy="306020"/>
            <a:chOff x="0" y="0"/>
            <a:chExt cx="20746" cy="362471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7" id="67"/>
          <p:cNvGrpSpPr/>
          <p:nvPr/>
        </p:nvGrpSpPr>
        <p:grpSpPr>
          <a:xfrm rot="0">
            <a:off x="8055311" y="8784209"/>
            <a:ext cx="17515" cy="306020"/>
            <a:chOff x="0" y="0"/>
            <a:chExt cx="20746" cy="362471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9" id="69"/>
          <p:cNvGrpSpPr/>
          <p:nvPr/>
        </p:nvGrpSpPr>
        <p:grpSpPr>
          <a:xfrm rot="0">
            <a:off x="7785328" y="8784209"/>
            <a:ext cx="17515" cy="306020"/>
            <a:chOff x="0" y="0"/>
            <a:chExt cx="20746" cy="362471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1" id="71"/>
          <p:cNvGrpSpPr/>
          <p:nvPr/>
        </p:nvGrpSpPr>
        <p:grpSpPr>
          <a:xfrm rot="0">
            <a:off x="9945191" y="8784209"/>
            <a:ext cx="17515" cy="306020"/>
            <a:chOff x="0" y="0"/>
            <a:chExt cx="20746" cy="362471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3" id="73"/>
          <p:cNvGrpSpPr/>
          <p:nvPr/>
        </p:nvGrpSpPr>
        <p:grpSpPr>
          <a:xfrm rot="0">
            <a:off x="9675208" y="8784209"/>
            <a:ext cx="17515" cy="306020"/>
            <a:chOff x="0" y="0"/>
            <a:chExt cx="20746" cy="362471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5" id="75"/>
          <p:cNvGrpSpPr/>
          <p:nvPr/>
        </p:nvGrpSpPr>
        <p:grpSpPr>
          <a:xfrm rot="0">
            <a:off x="9405225" y="8784209"/>
            <a:ext cx="17515" cy="306020"/>
            <a:chOff x="0" y="0"/>
            <a:chExt cx="20746" cy="362471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7" id="77"/>
          <p:cNvGrpSpPr/>
          <p:nvPr/>
        </p:nvGrpSpPr>
        <p:grpSpPr>
          <a:xfrm rot="0">
            <a:off x="11565087" y="8784209"/>
            <a:ext cx="17515" cy="306020"/>
            <a:chOff x="0" y="0"/>
            <a:chExt cx="20746" cy="362471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9" id="79"/>
          <p:cNvGrpSpPr/>
          <p:nvPr/>
        </p:nvGrpSpPr>
        <p:grpSpPr>
          <a:xfrm rot="0">
            <a:off x="11295105" y="8784209"/>
            <a:ext cx="17515" cy="306020"/>
            <a:chOff x="0" y="0"/>
            <a:chExt cx="20746" cy="362471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81" id="81"/>
          <p:cNvGrpSpPr/>
          <p:nvPr/>
        </p:nvGrpSpPr>
        <p:grpSpPr>
          <a:xfrm rot="0">
            <a:off x="11025122" y="8784209"/>
            <a:ext cx="17515" cy="306020"/>
            <a:chOff x="0" y="0"/>
            <a:chExt cx="20746" cy="362471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3" id="83"/>
          <p:cNvGrpSpPr/>
          <p:nvPr/>
        </p:nvGrpSpPr>
        <p:grpSpPr>
          <a:xfrm rot="0">
            <a:off x="10755140" y="8784209"/>
            <a:ext cx="17515" cy="306020"/>
            <a:chOff x="0" y="0"/>
            <a:chExt cx="20746" cy="362471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5" id="85"/>
          <p:cNvGrpSpPr/>
          <p:nvPr/>
        </p:nvGrpSpPr>
        <p:grpSpPr>
          <a:xfrm rot="0">
            <a:off x="10485157" y="8784209"/>
            <a:ext cx="17515" cy="306020"/>
            <a:chOff x="0" y="0"/>
            <a:chExt cx="20746" cy="362471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7" id="87"/>
          <p:cNvGrpSpPr/>
          <p:nvPr/>
        </p:nvGrpSpPr>
        <p:grpSpPr>
          <a:xfrm rot="0">
            <a:off x="10215174" y="8784209"/>
            <a:ext cx="17515" cy="306020"/>
            <a:chOff x="0" y="0"/>
            <a:chExt cx="20746" cy="362471"/>
          </a:xfrm>
        </p:grpSpPr>
        <p:sp>
          <p:nvSpPr>
            <p:cNvPr name="Freeform 88" id="88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9" id="89"/>
          <p:cNvGrpSpPr/>
          <p:nvPr/>
        </p:nvGrpSpPr>
        <p:grpSpPr>
          <a:xfrm rot="0">
            <a:off x="12375036" y="8784209"/>
            <a:ext cx="17515" cy="306020"/>
            <a:chOff x="0" y="0"/>
            <a:chExt cx="20746" cy="362471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1" id="91"/>
          <p:cNvGrpSpPr/>
          <p:nvPr/>
        </p:nvGrpSpPr>
        <p:grpSpPr>
          <a:xfrm rot="0">
            <a:off x="12105053" y="8784209"/>
            <a:ext cx="17515" cy="306020"/>
            <a:chOff x="0" y="0"/>
            <a:chExt cx="20746" cy="362471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3" id="93"/>
          <p:cNvGrpSpPr/>
          <p:nvPr/>
        </p:nvGrpSpPr>
        <p:grpSpPr>
          <a:xfrm rot="0">
            <a:off x="11835070" y="8784209"/>
            <a:ext cx="17515" cy="306020"/>
            <a:chOff x="0" y="0"/>
            <a:chExt cx="20746" cy="362471"/>
          </a:xfrm>
        </p:grpSpPr>
        <p:sp>
          <p:nvSpPr>
            <p:cNvPr name="Freeform 94" id="94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5" id="95"/>
          <p:cNvGrpSpPr/>
          <p:nvPr/>
        </p:nvGrpSpPr>
        <p:grpSpPr>
          <a:xfrm rot="0">
            <a:off x="13994933" y="8784209"/>
            <a:ext cx="17515" cy="306020"/>
            <a:chOff x="0" y="0"/>
            <a:chExt cx="20746" cy="362471"/>
          </a:xfrm>
        </p:grpSpPr>
        <p:sp>
          <p:nvSpPr>
            <p:cNvPr name="Freeform 96" id="96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97" id="97"/>
          <p:cNvGrpSpPr/>
          <p:nvPr/>
        </p:nvGrpSpPr>
        <p:grpSpPr>
          <a:xfrm rot="0">
            <a:off x="13724950" y="8784209"/>
            <a:ext cx="17515" cy="306020"/>
            <a:chOff x="0" y="0"/>
            <a:chExt cx="20746" cy="362471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9" id="99"/>
          <p:cNvGrpSpPr/>
          <p:nvPr/>
        </p:nvGrpSpPr>
        <p:grpSpPr>
          <a:xfrm rot="0">
            <a:off x="13454968" y="8784209"/>
            <a:ext cx="17515" cy="306020"/>
            <a:chOff x="0" y="0"/>
            <a:chExt cx="20746" cy="362471"/>
          </a:xfrm>
        </p:grpSpPr>
        <p:sp>
          <p:nvSpPr>
            <p:cNvPr name="Freeform 100" id="100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1" id="101"/>
          <p:cNvGrpSpPr/>
          <p:nvPr/>
        </p:nvGrpSpPr>
        <p:grpSpPr>
          <a:xfrm rot="0">
            <a:off x="13184985" y="8784209"/>
            <a:ext cx="17515" cy="306020"/>
            <a:chOff x="0" y="0"/>
            <a:chExt cx="20746" cy="362471"/>
          </a:xfrm>
        </p:grpSpPr>
        <p:sp>
          <p:nvSpPr>
            <p:cNvPr name="Freeform 102" id="102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3" id="103"/>
          <p:cNvGrpSpPr/>
          <p:nvPr/>
        </p:nvGrpSpPr>
        <p:grpSpPr>
          <a:xfrm rot="0">
            <a:off x="12915002" y="8784209"/>
            <a:ext cx="17515" cy="306020"/>
            <a:chOff x="0" y="0"/>
            <a:chExt cx="20746" cy="362471"/>
          </a:xfrm>
        </p:grpSpPr>
        <p:sp>
          <p:nvSpPr>
            <p:cNvPr name="Freeform 104" id="104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5" id="105"/>
          <p:cNvGrpSpPr/>
          <p:nvPr/>
        </p:nvGrpSpPr>
        <p:grpSpPr>
          <a:xfrm rot="0">
            <a:off x="12645019" y="8784209"/>
            <a:ext cx="17515" cy="306020"/>
            <a:chOff x="0" y="0"/>
            <a:chExt cx="20746" cy="362471"/>
          </a:xfrm>
        </p:grpSpPr>
        <p:sp>
          <p:nvSpPr>
            <p:cNvPr name="Freeform 106" id="106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7" id="107"/>
          <p:cNvGrpSpPr/>
          <p:nvPr/>
        </p:nvGrpSpPr>
        <p:grpSpPr>
          <a:xfrm rot="0">
            <a:off x="14804881" y="8784209"/>
            <a:ext cx="17515" cy="306020"/>
            <a:chOff x="0" y="0"/>
            <a:chExt cx="20746" cy="362471"/>
          </a:xfrm>
        </p:grpSpPr>
        <p:sp>
          <p:nvSpPr>
            <p:cNvPr name="Freeform 108" id="108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9" id="109"/>
          <p:cNvGrpSpPr/>
          <p:nvPr/>
        </p:nvGrpSpPr>
        <p:grpSpPr>
          <a:xfrm rot="0">
            <a:off x="14534898" y="8784209"/>
            <a:ext cx="17515" cy="306020"/>
            <a:chOff x="0" y="0"/>
            <a:chExt cx="20746" cy="362471"/>
          </a:xfrm>
        </p:grpSpPr>
        <p:sp>
          <p:nvSpPr>
            <p:cNvPr name="Freeform 110" id="110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1" id="111"/>
          <p:cNvGrpSpPr/>
          <p:nvPr/>
        </p:nvGrpSpPr>
        <p:grpSpPr>
          <a:xfrm rot="0">
            <a:off x="14264915" y="8784209"/>
            <a:ext cx="17515" cy="306020"/>
            <a:chOff x="0" y="0"/>
            <a:chExt cx="20746" cy="362471"/>
          </a:xfrm>
        </p:grpSpPr>
        <p:sp>
          <p:nvSpPr>
            <p:cNvPr name="Freeform 112" id="112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3" id="113"/>
          <p:cNvGrpSpPr/>
          <p:nvPr/>
        </p:nvGrpSpPr>
        <p:grpSpPr>
          <a:xfrm rot="0">
            <a:off x="16424778" y="8784209"/>
            <a:ext cx="17515" cy="306020"/>
            <a:chOff x="0" y="0"/>
            <a:chExt cx="20746" cy="362471"/>
          </a:xfrm>
        </p:grpSpPr>
        <p:sp>
          <p:nvSpPr>
            <p:cNvPr name="Freeform 114" id="114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5" id="115"/>
          <p:cNvGrpSpPr/>
          <p:nvPr/>
        </p:nvGrpSpPr>
        <p:grpSpPr>
          <a:xfrm rot="0">
            <a:off x="16154795" y="8784209"/>
            <a:ext cx="17515" cy="306020"/>
            <a:chOff x="0" y="0"/>
            <a:chExt cx="20746" cy="362471"/>
          </a:xfrm>
        </p:grpSpPr>
        <p:sp>
          <p:nvSpPr>
            <p:cNvPr name="Freeform 116" id="116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7" id="117"/>
          <p:cNvGrpSpPr/>
          <p:nvPr/>
        </p:nvGrpSpPr>
        <p:grpSpPr>
          <a:xfrm rot="0">
            <a:off x="15884813" y="8784209"/>
            <a:ext cx="17515" cy="306020"/>
            <a:chOff x="0" y="0"/>
            <a:chExt cx="20746" cy="362471"/>
          </a:xfrm>
        </p:grpSpPr>
        <p:sp>
          <p:nvSpPr>
            <p:cNvPr name="Freeform 118" id="118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9" id="119"/>
          <p:cNvGrpSpPr/>
          <p:nvPr/>
        </p:nvGrpSpPr>
        <p:grpSpPr>
          <a:xfrm rot="0">
            <a:off x="15614830" y="8784209"/>
            <a:ext cx="17515" cy="306020"/>
            <a:chOff x="0" y="0"/>
            <a:chExt cx="20746" cy="362471"/>
          </a:xfrm>
        </p:grpSpPr>
        <p:sp>
          <p:nvSpPr>
            <p:cNvPr name="Freeform 120" id="120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1" id="121"/>
          <p:cNvGrpSpPr/>
          <p:nvPr/>
        </p:nvGrpSpPr>
        <p:grpSpPr>
          <a:xfrm rot="0">
            <a:off x="15344847" y="8784209"/>
            <a:ext cx="17515" cy="306020"/>
            <a:chOff x="0" y="0"/>
            <a:chExt cx="20746" cy="362471"/>
          </a:xfrm>
        </p:grpSpPr>
        <p:sp>
          <p:nvSpPr>
            <p:cNvPr name="Freeform 122" id="122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3" id="123"/>
          <p:cNvGrpSpPr/>
          <p:nvPr/>
        </p:nvGrpSpPr>
        <p:grpSpPr>
          <a:xfrm rot="0">
            <a:off x="15074864" y="8784209"/>
            <a:ext cx="17515" cy="306020"/>
            <a:chOff x="0" y="0"/>
            <a:chExt cx="20746" cy="362471"/>
          </a:xfrm>
        </p:grpSpPr>
        <p:sp>
          <p:nvSpPr>
            <p:cNvPr name="Freeform 124" id="124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5" id="125"/>
          <p:cNvGrpSpPr/>
          <p:nvPr/>
        </p:nvGrpSpPr>
        <p:grpSpPr>
          <a:xfrm rot="0">
            <a:off x="17234727" y="8784209"/>
            <a:ext cx="17515" cy="306020"/>
            <a:chOff x="0" y="0"/>
            <a:chExt cx="20746" cy="362471"/>
          </a:xfrm>
        </p:grpSpPr>
        <p:sp>
          <p:nvSpPr>
            <p:cNvPr name="Freeform 126" id="126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7" id="127"/>
          <p:cNvGrpSpPr/>
          <p:nvPr/>
        </p:nvGrpSpPr>
        <p:grpSpPr>
          <a:xfrm rot="0">
            <a:off x="16964744" y="8784209"/>
            <a:ext cx="17515" cy="306020"/>
            <a:chOff x="0" y="0"/>
            <a:chExt cx="20746" cy="362471"/>
          </a:xfrm>
        </p:grpSpPr>
        <p:sp>
          <p:nvSpPr>
            <p:cNvPr name="Freeform 128" id="128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9" id="129"/>
          <p:cNvGrpSpPr/>
          <p:nvPr/>
        </p:nvGrpSpPr>
        <p:grpSpPr>
          <a:xfrm rot="0">
            <a:off x="16694761" y="8784209"/>
            <a:ext cx="17515" cy="306020"/>
            <a:chOff x="0" y="0"/>
            <a:chExt cx="20746" cy="362471"/>
          </a:xfrm>
        </p:grpSpPr>
        <p:sp>
          <p:nvSpPr>
            <p:cNvPr name="Freeform 130" id="130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31" id="131"/>
          <p:cNvGrpSpPr/>
          <p:nvPr/>
        </p:nvGrpSpPr>
        <p:grpSpPr>
          <a:xfrm rot="0">
            <a:off x="17774692" y="8784209"/>
            <a:ext cx="17515" cy="306020"/>
            <a:chOff x="0" y="0"/>
            <a:chExt cx="20746" cy="362471"/>
          </a:xfrm>
        </p:grpSpPr>
        <p:sp>
          <p:nvSpPr>
            <p:cNvPr name="Freeform 132" id="132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3" id="133"/>
          <p:cNvGrpSpPr/>
          <p:nvPr/>
        </p:nvGrpSpPr>
        <p:grpSpPr>
          <a:xfrm rot="0">
            <a:off x="17504709" y="8784209"/>
            <a:ext cx="17515" cy="306020"/>
            <a:chOff x="0" y="0"/>
            <a:chExt cx="20746" cy="362471"/>
          </a:xfrm>
        </p:grpSpPr>
        <p:sp>
          <p:nvSpPr>
            <p:cNvPr name="Freeform 134" id="134"/>
            <p:cNvSpPr/>
            <p:nvPr/>
          </p:nvSpPr>
          <p:spPr>
            <a:xfrm flipH="false" flipV="false" rot="0">
              <a:off x="0" y="13843"/>
              <a:ext cx="27686" cy="341757"/>
            </a:xfrm>
            <a:custGeom>
              <a:avLst/>
              <a:gdLst/>
              <a:ahLst/>
              <a:cxnLst/>
              <a:rect r="r" b="b" t="t" l="l"/>
              <a:pathLst>
                <a:path h="341757" w="27686">
                  <a:moveTo>
                    <a:pt x="27686" y="0"/>
                  </a:moveTo>
                  <a:lnTo>
                    <a:pt x="27686" y="341757"/>
                  </a:lnTo>
                  <a:lnTo>
                    <a:pt x="0" y="34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35" id="135"/>
          <p:cNvSpPr txBox="true"/>
          <p:nvPr/>
        </p:nvSpPr>
        <p:spPr>
          <a:xfrm rot="-5400000">
            <a:off x="575997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1961</a:t>
            </a:r>
          </a:p>
        </p:txBody>
      </p:sp>
      <p:sp>
        <p:nvSpPr>
          <p:cNvPr name="TextBox 136" id="136"/>
          <p:cNvSpPr txBox="true"/>
          <p:nvPr/>
        </p:nvSpPr>
        <p:spPr>
          <a:xfrm rot="-5400000">
            <a:off x="3545809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1972</a:t>
            </a:r>
          </a:p>
        </p:txBody>
      </p:sp>
      <p:sp>
        <p:nvSpPr>
          <p:cNvPr name="TextBox 137" id="137"/>
          <p:cNvSpPr txBox="true"/>
          <p:nvPr/>
        </p:nvSpPr>
        <p:spPr>
          <a:xfrm rot="-5400000">
            <a:off x="5165705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1978</a:t>
            </a:r>
          </a:p>
        </p:txBody>
      </p:sp>
      <p:sp>
        <p:nvSpPr>
          <p:cNvPr name="TextBox 138" id="138"/>
          <p:cNvSpPr txBox="true"/>
          <p:nvPr/>
        </p:nvSpPr>
        <p:spPr>
          <a:xfrm rot="-5400000">
            <a:off x="8135427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1989</a:t>
            </a:r>
          </a:p>
        </p:txBody>
      </p:sp>
      <p:sp>
        <p:nvSpPr>
          <p:cNvPr name="TextBox 139" id="139"/>
          <p:cNvSpPr txBox="true"/>
          <p:nvPr/>
        </p:nvSpPr>
        <p:spPr>
          <a:xfrm rot="-5400000">
            <a:off x="11375310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2001</a:t>
            </a:r>
          </a:p>
        </p:txBody>
      </p:sp>
      <p:sp>
        <p:nvSpPr>
          <p:cNvPr name="TextBox 140" id="140"/>
          <p:cNvSpPr txBox="true"/>
          <p:nvPr/>
        </p:nvSpPr>
        <p:spPr>
          <a:xfrm rot="-5400000">
            <a:off x="11915275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2003</a:t>
            </a:r>
          </a:p>
        </p:txBody>
      </p:sp>
      <p:sp>
        <p:nvSpPr>
          <p:cNvPr name="TextBox 141" id="141"/>
          <p:cNvSpPr txBox="true"/>
          <p:nvPr/>
        </p:nvSpPr>
        <p:spPr>
          <a:xfrm rot="-5400000">
            <a:off x="12455240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2005</a:t>
            </a:r>
          </a:p>
        </p:txBody>
      </p:sp>
      <p:sp>
        <p:nvSpPr>
          <p:cNvPr name="TextBox 142" id="142"/>
          <p:cNvSpPr txBox="true"/>
          <p:nvPr/>
        </p:nvSpPr>
        <p:spPr>
          <a:xfrm rot="-5400000">
            <a:off x="12725223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2006</a:t>
            </a:r>
          </a:p>
        </p:txBody>
      </p:sp>
      <p:sp>
        <p:nvSpPr>
          <p:cNvPr name="TextBox 143" id="143"/>
          <p:cNvSpPr txBox="true"/>
          <p:nvPr/>
        </p:nvSpPr>
        <p:spPr>
          <a:xfrm rot="-5400000">
            <a:off x="13805155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2010</a:t>
            </a:r>
          </a:p>
        </p:txBody>
      </p:sp>
      <p:sp>
        <p:nvSpPr>
          <p:cNvPr name="TextBox 144" id="144"/>
          <p:cNvSpPr txBox="true"/>
          <p:nvPr/>
        </p:nvSpPr>
        <p:spPr>
          <a:xfrm rot="-5400000">
            <a:off x="13535172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2009</a:t>
            </a:r>
          </a:p>
        </p:txBody>
      </p:sp>
      <p:sp>
        <p:nvSpPr>
          <p:cNvPr name="TextBox 145" id="145"/>
          <p:cNvSpPr txBox="true"/>
          <p:nvPr/>
        </p:nvSpPr>
        <p:spPr>
          <a:xfrm rot="-5400000">
            <a:off x="14075138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2011</a:t>
            </a:r>
          </a:p>
        </p:txBody>
      </p:sp>
      <p:sp>
        <p:nvSpPr>
          <p:cNvPr name="TextBox 146" id="146"/>
          <p:cNvSpPr txBox="true"/>
          <p:nvPr/>
        </p:nvSpPr>
        <p:spPr>
          <a:xfrm rot="-5400000">
            <a:off x="14347591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2012</a:t>
            </a:r>
          </a:p>
        </p:txBody>
      </p:sp>
      <p:sp>
        <p:nvSpPr>
          <p:cNvPr name="TextBox 147" id="147"/>
          <p:cNvSpPr txBox="true"/>
          <p:nvPr/>
        </p:nvSpPr>
        <p:spPr>
          <a:xfrm rot="-5400000">
            <a:off x="14620044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2013</a:t>
            </a:r>
          </a:p>
        </p:txBody>
      </p:sp>
      <p:sp>
        <p:nvSpPr>
          <p:cNvPr name="TextBox 148" id="148"/>
          <p:cNvSpPr txBox="true"/>
          <p:nvPr/>
        </p:nvSpPr>
        <p:spPr>
          <a:xfrm rot="-5400000">
            <a:off x="15164950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2015</a:t>
            </a:r>
          </a:p>
        </p:txBody>
      </p:sp>
      <p:sp>
        <p:nvSpPr>
          <p:cNvPr name="TextBox 149" id="149"/>
          <p:cNvSpPr txBox="true"/>
          <p:nvPr/>
        </p:nvSpPr>
        <p:spPr>
          <a:xfrm rot="-5400000">
            <a:off x="15427522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2016</a:t>
            </a:r>
          </a:p>
        </p:txBody>
      </p:sp>
      <p:sp>
        <p:nvSpPr>
          <p:cNvPr name="TextBox 150" id="150"/>
          <p:cNvSpPr txBox="true"/>
          <p:nvPr/>
        </p:nvSpPr>
        <p:spPr>
          <a:xfrm rot="-5400000">
            <a:off x="15952664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2018</a:t>
            </a:r>
          </a:p>
        </p:txBody>
      </p:sp>
      <p:sp>
        <p:nvSpPr>
          <p:cNvPr name="TextBox 151" id="151"/>
          <p:cNvSpPr txBox="true"/>
          <p:nvPr/>
        </p:nvSpPr>
        <p:spPr>
          <a:xfrm rot="-5400000">
            <a:off x="16235001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2019</a:t>
            </a:r>
          </a:p>
        </p:txBody>
      </p:sp>
      <p:sp>
        <p:nvSpPr>
          <p:cNvPr name="TextBox 152" id="152"/>
          <p:cNvSpPr txBox="true"/>
          <p:nvPr/>
        </p:nvSpPr>
        <p:spPr>
          <a:xfrm rot="-5400000">
            <a:off x="16504983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2020</a:t>
            </a:r>
          </a:p>
        </p:txBody>
      </p:sp>
      <p:sp>
        <p:nvSpPr>
          <p:cNvPr name="TextBox 153" id="153"/>
          <p:cNvSpPr txBox="true"/>
          <p:nvPr/>
        </p:nvSpPr>
        <p:spPr>
          <a:xfrm rot="-5400000">
            <a:off x="16774966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2021</a:t>
            </a:r>
          </a:p>
        </p:txBody>
      </p:sp>
      <p:sp>
        <p:nvSpPr>
          <p:cNvPr name="TextBox 154" id="154"/>
          <p:cNvSpPr txBox="true"/>
          <p:nvPr/>
        </p:nvSpPr>
        <p:spPr>
          <a:xfrm rot="-5400000">
            <a:off x="17044949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2022</a:t>
            </a:r>
          </a:p>
        </p:txBody>
      </p:sp>
      <p:sp>
        <p:nvSpPr>
          <p:cNvPr name="TextBox 155" id="155"/>
          <p:cNvSpPr txBox="true"/>
          <p:nvPr/>
        </p:nvSpPr>
        <p:spPr>
          <a:xfrm rot="-5400000">
            <a:off x="17314932" y="8482269"/>
            <a:ext cx="335993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2023</a:t>
            </a:r>
          </a:p>
        </p:txBody>
      </p:sp>
      <p:sp>
        <p:nvSpPr>
          <p:cNvPr name="TextBox 156" id="156"/>
          <p:cNvSpPr txBox="true"/>
          <p:nvPr/>
        </p:nvSpPr>
        <p:spPr>
          <a:xfrm rot="0">
            <a:off x="657451" y="9184286"/>
            <a:ext cx="234164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A10</a:t>
            </a:r>
          </a:p>
        </p:txBody>
      </p:sp>
      <p:sp>
        <p:nvSpPr>
          <p:cNvPr name="TextBox 157" id="157"/>
          <p:cNvSpPr txBox="true"/>
          <p:nvPr/>
        </p:nvSpPr>
        <p:spPr>
          <a:xfrm rot="0">
            <a:off x="3627262" y="9184286"/>
            <a:ext cx="234164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A31</a:t>
            </a:r>
          </a:p>
        </p:txBody>
      </p:sp>
      <p:sp>
        <p:nvSpPr>
          <p:cNvPr name="TextBox 158" id="158"/>
          <p:cNvSpPr txBox="true"/>
          <p:nvPr/>
        </p:nvSpPr>
        <p:spPr>
          <a:xfrm rot="0">
            <a:off x="5247159" y="9184286"/>
            <a:ext cx="234164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A33</a:t>
            </a:r>
          </a:p>
        </p:txBody>
      </p:sp>
      <p:sp>
        <p:nvSpPr>
          <p:cNvPr name="TextBox 159" id="159"/>
          <p:cNvSpPr txBox="true"/>
          <p:nvPr/>
        </p:nvSpPr>
        <p:spPr>
          <a:xfrm rot="0">
            <a:off x="8216969" y="9184286"/>
            <a:ext cx="234164" cy="805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A07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A08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A20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A21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A23</a:t>
            </a:r>
          </a:p>
        </p:txBody>
      </p:sp>
      <p:sp>
        <p:nvSpPr>
          <p:cNvPr name="TextBox 160" id="160"/>
          <p:cNvSpPr txBox="true"/>
          <p:nvPr/>
        </p:nvSpPr>
        <p:spPr>
          <a:xfrm rot="0">
            <a:off x="11456763" y="9184286"/>
            <a:ext cx="234164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A22</a:t>
            </a:r>
          </a:p>
        </p:txBody>
      </p:sp>
      <p:sp>
        <p:nvSpPr>
          <p:cNvPr name="TextBox 161" id="161"/>
          <p:cNvSpPr txBox="true"/>
          <p:nvPr/>
        </p:nvSpPr>
        <p:spPr>
          <a:xfrm rot="0">
            <a:off x="11996729" y="9184286"/>
            <a:ext cx="234164" cy="967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A09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A03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A10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A28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A22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A28</a:t>
            </a:r>
          </a:p>
        </p:txBody>
      </p:sp>
      <p:sp>
        <p:nvSpPr>
          <p:cNvPr name="TextBox 162" id="162"/>
          <p:cNvSpPr txBox="true"/>
          <p:nvPr/>
        </p:nvSpPr>
        <p:spPr>
          <a:xfrm rot="0">
            <a:off x="12536694" y="9184286"/>
            <a:ext cx="234164" cy="319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A14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A22</a:t>
            </a:r>
          </a:p>
        </p:txBody>
      </p:sp>
      <p:sp>
        <p:nvSpPr>
          <p:cNvPr name="TextBox 163" id="163"/>
          <p:cNvSpPr txBox="true"/>
          <p:nvPr/>
        </p:nvSpPr>
        <p:spPr>
          <a:xfrm rot="0">
            <a:off x="12806677" y="9184286"/>
            <a:ext cx="234164" cy="319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A17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A13</a:t>
            </a:r>
          </a:p>
        </p:txBody>
      </p:sp>
      <p:sp>
        <p:nvSpPr>
          <p:cNvPr name="TextBox 164" id="164"/>
          <p:cNvSpPr txBox="true"/>
          <p:nvPr/>
        </p:nvSpPr>
        <p:spPr>
          <a:xfrm rot="0">
            <a:off x="13616625" y="9184286"/>
            <a:ext cx="234164" cy="319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A01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A05</a:t>
            </a:r>
          </a:p>
        </p:txBody>
      </p:sp>
      <p:sp>
        <p:nvSpPr>
          <p:cNvPr name="TextBox 165" id="165"/>
          <p:cNvSpPr txBox="true"/>
          <p:nvPr/>
        </p:nvSpPr>
        <p:spPr>
          <a:xfrm rot="0">
            <a:off x="13886608" y="9184286"/>
            <a:ext cx="234164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A32</a:t>
            </a:r>
          </a:p>
        </p:txBody>
      </p:sp>
      <p:sp>
        <p:nvSpPr>
          <p:cNvPr name="TextBox 166" id="166"/>
          <p:cNvSpPr txBox="true"/>
          <p:nvPr/>
        </p:nvSpPr>
        <p:spPr>
          <a:xfrm rot="0">
            <a:off x="14156591" y="9184286"/>
            <a:ext cx="234164" cy="643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A18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A15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A12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A12</a:t>
            </a:r>
          </a:p>
        </p:txBody>
      </p:sp>
      <p:sp>
        <p:nvSpPr>
          <p:cNvPr name="TextBox 167" id="167"/>
          <p:cNvSpPr txBox="true"/>
          <p:nvPr/>
        </p:nvSpPr>
        <p:spPr>
          <a:xfrm rot="0">
            <a:off x="14429044" y="9184286"/>
            <a:ext cx="234164" cy="319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A03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A29</a:t>
            </a:r>
          </a:p>
        </p:txBody>
      </p:sp>
      <p:sp>
        <p:nvSpPr>
          <p:cNvPr name="TextBox 168" id="168"/>
          <p:cNvSpPr txBox="true"/>
          <p:nvPr/>
        </p:nvSpPr>
        <p:spPr>
          <a:xfrm rot="0">
            <a:off x="14701498" y="9184286"/>
            <a:ext cx="234164" cy="319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A32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A33</a:t>
            </a:r>
          </a:p>
        </p:txBody>
      </p:sp>
      <p:sp>
        <p:nvSpPr>
          <p:cNvPr name="TextBox 169" id="169"/>
          <p:cNvSpPr txBox="true"/>
          <p:nvPr/>
        </p:nvSpPr>
        <p:spPr>
          <a:xfrm rot="0">
            <a:off x="15236522" y="9184286"/>
            <a:ext cx="234164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A12</a:t>
            </a:r>
          </a:p>
        </p:txBody>
      </p:sp>
      <p:sp>
        <p:nvSpPr>
          <p:cNvPr name="TextBox 170" id="170"/>
          <p:cNvSpPr txBox="true"/>
          <p:nvPr/>
        </p:nvSpPr>
        <p:spPr>
          <a:xfrm rot="0">
            <a:off x="15508975" y="9184286"/>
            <a:ext cx="234164" cy="643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A22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A30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A25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A29</a:t>
            </a:r>
          </a:p>
        </p:txBody>
      </p:sp>
      <p:sp>
        <p:nvSpPr>
          <p:cNvPr name="TextBox 171" id="171"/>
          <p:cNvSpPr txBox="true"/>
          <p:nvPr/>
        </p:nvSpPr>
        <p:spPr>
          <a:xfrm rot="0">
            <a:off x="16034118" y="9184286"/>
            <a:ext cx="234164" cy="481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A24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A26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A28</a:t>
            </a:r>
          </a:p>
        </p:txBody>
      </p:sp>
      <p:sp>
        <p:nvSpPr>
          <p:cNvPr name="TextBox 172" id="172"/>
          <p:cNvSpPr txBox="true"/>
          <p:nvPr/>
        </p:nvSpPr>
        <p:spPr>
          <a:xfrm rot="0">
            <a:off x="16316454" y="9184286"/>
            <a:ext cx="234164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A33</a:t>
            </a:r>
          </a:p>
        </p:txBody>
      </p:sp>
      <p:sp>
        <p:nvSpPr>
          <p:cNvPr name="TextBox 173" id="173"/>
          <p:cNvSpPr txBox="true"/>
          <p:nvPr/>
        </p:nvSpPr>
        <p:spPr>
          <a:xfrm rot="0">
            <a:off x="17396384" y="9184286"/>
            <a:ext cx="234164" cy="319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A19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A21</a:t>
            </a:r>
          </a:p>
        </p:txBody>
      </p:sp>
      <p:sp>
        <p:nvSpPr>
          <p:cNvPr name="TextBox 174" id="174"/>
          <p:cNvSpPr txBox="true"/>
          <p:nvPr/>
        </p:nvSpPr>
        <p:spPr>
          <a:xfrm rot="0">
            <a:off x="16586437" y="9184286"/>
            <a:ext cx="234164" cy="15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A22</a:t>
            </a:r>
          </a:p>
        </p:txBody>
      </p:sp>
      <p:sp>
        <p:nvSpPr>
          <p:cNvPr name="TextBox 175" id="175"/>
          <p:cNvSpPr txBox="true"/>
          <p:nvPr/>
        </p:nvSpPr>
        <p:spPr>
          <a:xfrm rot="0">
            <a:off x="16856419" y="9184286"/>
            <a:ext cx="234164" cy="481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A04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A04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A26</a:t>
            </a:r>
          </a:p>
        </p:txBody>
      </p:sp>
      <p:sp>
        <p:nvSpPr>
          <p:cNvPr name="TextBox 176" id="176"/>
          <p:cNvSpPr txBox="true"/>
          <p:nvPr/>
        </p:nvSpPr>
        <p:spPr>
          <a:xfrm rot="0">
            <a:off x="17126401" y="9184286"/>
            <a:ext cx="234164" cy="805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A11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A16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A16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A16</a:t>
            </a:r>
          </a:p>
          <a:p>
            <a:pPr algn="ctr">
              <a:lnSpc>
                <a:spcPts val="1286"/>
              </a:lnSpc>
            </a:pPr>
            <a:r>
              <a:rPr lang="en-US" sz="918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A27</a:t>
            </a:r>
          </a:p>
        </p:txBody>
      </p:sp>
      <p:grpSp>
        <p:nvGrpSpPr>
          <p:cNvPr name="Group 177" id="177"/>
          <p:cNvGrpSpPr/>
          <p:nvPr/>
        </p:nvGrpSpPr>
        <p:grpSpPr>
          <a:xfrm rot="0">
            <a:off x="3464535" y="2067611"/>
            <a:ext cx="459865" cy="10714"/>
            <a:chOff x="0" y="0"/>
            <a:chExt cx="575504" cy="13408"/>
          </a:xfrm>
        </p:grpSpPr>
        <p:sp>
          <p:nvSpPr>
            <p:cNvPr name="Freeform 178" id="178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79" id="179"/>
          <p:cNvGrpSpPr/>
          <p:nvPr/>
        </p:nvGrpSpPr>
        <p:grpSpPr>
          <a:xfrm rot="0">
            <a:off x="10331520" y="2039196"/>
            <a:ext cx="456895" cy="10714"/>
            <a:chOff x="0" y="0"/>
            <a:chExt cx="571788" cy="13408"/>
          </a:xfrm>
        </p:grpSpPr>
        <p:sp>
          <p:nvSpPr>
            <p:cNvPr name="Freeform 180" id="180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81" id="181"/>
          <p:cNvSpPr txBox="true"/>
          <p:nvPr/>
        </p:nvSpPr>
        <p:spPr>
          <a:xfrm rot="0">
            <a:off x="3048470" y="1908649"/>
            <a:ext cx="318622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1961</a:t>
            </a:r>
          </a:p>
        </p:txBody>
      </p:sp>
      <p:sp>
        <p:nvSpPr>
          <p:cNvPr name="TextBox 182" id="182"/>
          <p:cNvSpPr txBox="true"/>
          <p:nvPr/>
        </p:nvSpPr>
        <p:spPr>
          <a:xfrm rot="0">
            <a:off x="4000851" y="1908649"/>
            <a:ext cx="2252596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Mathematics Attitudes Scale (MAS)</a:t>
            </a:r>
          </a:p>
        </p:txBody>
      </p:sp>
      <p:sp>
        <p:nvSpPr>
          <p:cNvPr name="TextBox 183" id="183"/>
          <p:cNvSpPr txBox="true"/>
          <p:nvPr/>
        </p:nvSpPr>
        <p:spPr>
          <a:xfrm rot="0">
            <a:off x="3048470" y="2234318"/>
            <a:ext cx="318622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1972</a:t>
            </a:r>
          </a:p>
        </p:txBody>
      </p:sp>
      <p:sp>
        <p:nvSpPr>
          <p:cNvPr name="TextBox 184" id="184"/>
          <p:cNvSpPr txBox="true"/>
          <p:nvPr/>
        </p:nvSpPr>
        <p:spPr>
          <a:xfrm rot="0">
            <a:off x="4000851" y="2234318"/>
            <a:ext cx="2722277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Mathematics Anxiety Rating Scale (MARS)</a:t>
            </a:r>
          </a:p>
        </p:txBody>
      </p:sp>
      <p:grpSp>
        <p:nvGrpSpPr>
          <p:cNvPr name="Group 185" id="185"/>
          <p:cNvGrpSpPr/>
          <p:nvPr/>
        </p:nvGrpSpPr>
        <p:grpSpPr>
          <a:xfrm rot="0">
            <a:off x="3454039" y="2368991"/>
            <a:ext cx="459865" cy="10714"/>
            <a:chOff x="0" y="0"/>
            <a:chExt cx="575504" cy="13408"/>
          </a:xfrm>
        </p:grpSpPr>
        <p:sp>
          <p:nvSpPr>
            <p:cNvPr name="Freeform 186" id="186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87" id="187"/>
          <p:cNvSpPr txBox="true"/>
          <p:nvPr/>
        </p:nvSpPr>
        <p:spPr>
          <a:xfrm rot="0">
            <a:off x="3048470" y="2563738"/>
            <a:ext cx="318622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1978</a:t>
            </a:r>
          </a:p>
        </p:txBody>
      </p:sp>
      <p:sp>
        <p:nvSpPr>
          <p:cNvPr name="TextBox 188" id="188"/>
          <p:cNvSpPr txBox="true"/>
          <p:nvPr/>
        </p:nvSpPr>
        <p:spPr>
          <a:xfrm rot="0">
            <a:off x="4000851" y="2563738"/>
            <a:ext cx="3335185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Revised Children’s Manifest Anxiety Scale (RCMAS)</a:t>
            </a:r>
          </a:p>
        </p:txBody>
      </p:sp>
      <p:grpSp>
        <p:nvGrpSpPr>
          <p:cNvPr name="Group 189" id="189"/>
          <p:cNvGrpSpPr/>
          <p:nvPr/>
        </p:nvGrpSpPr>
        <p:grpSpPr>
          <a:xfrm rot="0">
            <a:off x="3454039" y="2698411"/>
            <a:ext cx="459865" cy="10714"/>
            <a:chOff x="0" y="0"/>
            <a:chExt cx="575504" cy="13408"/>
          </a:xfrm>
        </p:grpSpPr>
        <p:sp>
          <p:nvSpPr>
            <p:cNvPr name="Freeform 190" id="190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91" id="191"/>
          <p:cNvSpPr txBox="true"/>
          <p:nvPr/>
        </p:nvSpPr>
        <p:spPr>
          <a:xfrm rot="0">
            <a:off x="3048470" y="2893159"/>
            <a:ext cx="318622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1989</a:t>
            </a:r>
          </a:p>
        </p:txBody>
      </p:sp>
      <p:sp>
        <p:nvSpPr>
          <p:cNvPr name="TextBox 192" id="192"/>
          <p:cNvSpPr txBox="true"/>
          <p:nvPr/>
        </p:nvSpPr>
        <p:spPr>
          <a:xfrm rot="0">
            <a:off x="4000851" y="2893159"/>
            <a:ext cx="3382880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Revised Mathematics Anxiety Rating Scale (RMARS)</a:t>
            </a:r>
          </a:p>
        </p:txBody>
      </p:sp>
      <p:grpSp>
        <p:nvGrpSpPr>
          <p:cNvPr name="Group 193" id="193"/>
          <p:cNvGrpSpPr/>
          <p:nvPr/>
        </p:nvGrpSpPr>
        <p:grpSpPr>
          <a:xfrm rot="0">
            <a:off x="3454039" y="3027831"/>
            <a:ext cx="459865" cy="10714"/>
            <a:chOff x="0" y="0"/>
            <a:chExt cx="575504" cy="13408"/>
          </a:xfrm>
        </p:grpSpPr>
        <p:sp>
          <p:nvSpPr>
            <p:cNvPr name="Freeform 194" id="194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95" id="195"/>
          <p:cNvSpPr txBox="true"/>
          <p:nvPr/>
        </p:nvSpPr>
        <p:spPr>
          <a:xfrm rot="0">
            <a:off x="4000851" y="3129866"/>
            <a:ext cx="1774942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 Anxiety Scale (MANX)</a:t>
            </a:r>
          </a:p>
        </p:txBody>
      </p:sp>
      <p:grpSp>
        <p:nvGrpSpPr>
          <p:cNvPr name="Group 196" id="196"/>
          <p:cNvGrpSpPr/>
          <p:nvPr/>
        </p:nvGrpSpPr>
        <p:grpSpPr>
          <a:xfrm rot="0">
            <a:off x="3454039" y="3255586"/>
            <a:ext cx="459865" cy="10714"/>
            <a:chOff x="0" y="0"/>
            <a:chExt cx="575504" cy="13408"/>
          </a:xfrm>
        </p:grpSpPr>
        <p:sp>
          <p:nvSpPr>
            <p:cNvPr name="Freeform 197" id="197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98" id="198"/>
          <p:cNvSpPr txBox="true"/>
          <p:nvPr/>
        </p:nvSpPr>
        <p:spPr>
          <a:xfrm rot="0">
            <a:off x="3048470" y="3459286"/>
            <a:ext cx="318622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2001</a:t>
            </a:r>
          </a:p>
        </p:txBody>
      </p:sp>
      <p:sp>
        <p:nvSpPr>
          <p:cNvPr name="TextBox 199" id="199"/>
          <p:cNvSpPr txBox="true"/>
          <p:nvPr/>
        </p:nvSpPr>
        <p:spPr>
          <a:xfrm rot="0">
            <a:off x="4000851" y="3459286"/>
            <a:ext cx="3502888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Calculation Subtests of the Woodcock-Johnson III tests</a:t>
            </a:r>
          </a:p>
        </p:txBody>
      </p:sp>
      <p:grpSp>
        <p:nvGrpSpPr>
          <p:cNvPr name="Group 200" id="200"/>
          <p:cNvGrpSpPr/>
          <p:nvPr/>
        </p:nvGrpSpPr>
        <p:grpSpPr>
          <a:xfrm rot="0">
            <a:off x="3454039" y="3593958"/>
            <a:ext cx="459865" cy="10714"/>
            <a:chOff x="0" y="0"/>
            <a:chExt cx="575504" cy="13408"/>
          </a:xfrm>
        </p:grpSpPr>
        <p:sp>
          <p:nvSpPr>
            <p:cNvPr name="Freeform 201" id="201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02" id="202"/>
          <p:cNvSpPr txBox="true"/>
          <p:nvPr/>
        </p:nvSpPr>
        <p:spPr>
          <a:xfrm rot="0">
            <a:off x="3048470" y="3788706"/>
            <a:ext cx="318622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2003</a:t>
            </a:r>
          </a:p>
        </p:txBody>
      </p:sp>
      <p:sp>
        <p:nvSpPr>
          <p:cNvPr name="TextBox 203" id="203"/>
          <p:cNvSpPr txBox="true"/>
          <p:nvPr/>
        </p:nvSpPr>
        <p:spPr>
          <a:xfrm rot="0">
            <a:off x="4000851" y="3788706"/>
            <a:ext cx="684800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PISA 2003</a:t>
            </a:r>
          </a:p>
        </p:txBody>
      </p:sp>
      <p:grpSp>
        <p:nvGrpSpPr>
          <p:cNvPr name="Group 204" id="204"/>
          <p:cNvGrpSpPr/>
          <p:nvPr/>
        </p:nvGrpSpPr>
        <p:grpSpPr>
          <a:xfrm rot="0">
            <a:off x="3454039" y="3923379"/>
            <a:ext cx="459865" cy="10714"/>
            <a:chOff x="0" y="0"/>
            <a:chExt cx="575504" cy="13408"/>
          </a:xfrm>
        </p:grpSpPr>
        <p:sp>
          <p:nvSpPr>
            <p:cNvPr name="Freeform 205" id="205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06" id="206"/>
          <p:cNvSpPr txBox="true"/>
          <p:nvPr/>
        </p:nvSpPr>
        <p:spPr>
          <a:xfrm rot="0">
            <a:off x="4000851" y="4025413"/>
            <a:ext cx="2571218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Abbreviated Math Anxiety Scale (AMAS)</a:t>
            </a:r>
          </a:p>
        </p:txBody>
      </p:sp>
      <p:grpSp>
        <p:nvGrpSpPr>
          <p:cNvPr name="Group 207" id="207"/>
          <p:cNvGrpSpPr/>
          <p:nvPr/>
        </p:nvGrpSpPr>
        <p:grpSpPr>
          <a:xfrm rot="0">
            <a:off x="3454039" y="4151133"/>
            <a:ext cx="459865" cy="10714"/>
            <a:chOff x="0" y="0"/>
            <a:chExt cx="575504" cy="13408"/>
          </a:xfrm>
        </p:grpSpPr>
        <p:sp>
          <p:nvSpPr>
            <p:cNvPr name="Freeform 208" id="208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09" id="209"/>
          <p:cNvSpPr txBox="true"/>
          <p:nvPr/>
        </p:nvSpPr>
        <p:spPr>
          <a:xfrm rot="0">
            <a:off x="4000851" y="4265317"/>
            <a:ext cx="2737803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Test of Early Mathematics Ability (TEMA-3)</a:t>
            </a:r>
          </a:p>
        </p:txBody>
      </p:sp>
      <p:grpSp>
        <p:nvGrpSpPr>
          <p:cNvPr name="Group 210" id="210"/>
          <p:cNvGrpSpPr/>
          <p:nvPr/>
        </p:nvGrpSpPr>
        <p:grpSpPr>
          <a:xfrm rot="0">
            <a:off x="3454039" y="4391037"/>
            <a:ext cx="459865" cy="10714"/>
            <a:chOff x="0" y="0"/>
            <a:chExt cx="575504" cy="13408"/>
          </a:xfrm>
        </p:grpSpPr>
        <p:sp>
          <p:nvSpPr>
            <p:cNvPr name="Freeform 211" id="211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12" id="212"/>
          <p:cNvSpPr txBox="true"/>
          <p:nvPr/>
        </p:nvSpPr>
        <p:spPr>
          <a:xfrm rot="0">
            <a:off x="4000851" y="4474618"/>
            <a:ext cx="3621917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Motivation to Learn Mathematics Scale (SMOT)</a:t>
            </a:r>
          </a:p>
        </p:txBody>
      </p:sp>
      <p:grpSp>
        <p:nvGrpSpPr>
          <p:cNvPr name="Group 213" id="213"/>
          <p:cNvGrpSpPr/>
          <p:nvPr/>
        </p:nvGrpSpPr>
        <p:grpSpPr>
          <a:xfrm rot="0">
            <a:off x="3454039" y="4600339"/>
            <a:ext cx="459865" cy="10714"/>
            <a:chOff x="0" y="0"/>
            <a:chExt cx="575504" cy="13408"/>
          </a:xfrm>
        </p:grpSpPr>
        <p:sp>
          <p:nvSpPr>
            <p:cNvPr name="Freeform 214" id="214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15" id="215"/>
          <p:cNvSpPr txBox="true"/>
          <p:nvPr/>
        </p:nvSpPr>
        <p:spPr>
          <a:xfrm rot="0">
            <a:off x="3048470" y="4804038"/>
            <a:ext cx="318622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2005</a:t>
            </a:r>
          </a:p>
        </p:txBody>
      </p:sp>
      <p:sp>
        <p:nvSpPr>
          <p:cNvPr name="TextBox 216" id="216"/>
          <p:cNvSpPr txBox="true"/>
          <p:nvPr/>
        </p:nvSpPr>
        <p:spPr>
          <a:xfrm rot="0">
            <a:off x="4000851" y="4804038"/>
            <a:ext cx="1774942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 Anxiety Scale (MAS)</a:t>
            </a:r>
          </a:p>
        </p:txBody>
      </p:sp>
      <p:grpSp>
        <p:nvGrpSpPr>
          <p:cNvPr name="Group 217" id="217"/>
          <p:cNvGrpSpPr/>
          <p:nvPr/>
        </p:nvGrpSpPr>
        <p:grpSpPr>
          <a:xfrm rot="0">
            <a:off x="3454039" y="4938711"/>
            <a:ext cx="459865" cy="10714"/>
            <a:chOff x="0" y="0"/>
            <a:chExt cx="575504" cy="13408"/>
          </a:xfrm>
        </p:grpSpPr>
        <p:sp>
          <p:nvSpPr>
            <p:cNvPr name="Freeform 218" id="218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19" id="219"/>
          <p:cNvSpPr txBox="true"/>
          <p:nvPr/>
        </p:nvSpPr>
        <p:spPr>
          <a:xfrm rot="0">
            <a:off x="4000851" y="5040745"/>
            <a:ext cx="5015015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Curriculum-based Mathematics Assessment for Learning and Teaching (MaLT)</a:t>
            </a:r>
          </a:p>
        </p:txBody>
      </p:sp>
      <p:grpSp>
        <p:nvGrpSpPr>
          <p:cNvPr name="Group 220" id="220"/>
          <p:cNvGrpSpPr/>
          <p:nvPr/>
        </p:nvGrpSpPr>
        <p:grpSpPr>
          <a:xfrm rot="0">
            <a:off x="3454039" y="5166466"/>
            <a:ext cx="459865" cy="10714"/>
            <a:chOff x="0" y="0"/>
            <a:chExt cx="575504" cy="13408"/>
          </a:xfrm>
        </p:grpSpPr>
        <p:sp>
          <p:nvSpPr>
            <p:cNvPr name="Freeform 221" id="221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22" id="222"/>
          <p:cNvSpPr txBox="true"/>
          <p:nvPr/>
        </p:nvSpPr>
        <p:spPr>
          <a:xfrm rot="0">
            <a:off x="3048470" y="5370166"/>
            <a:ext cx="318622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2006</a:t>
            </a:r>
          </a:p>
        </p:txBody>
      </p:sp>
      <p:sp>
        <p:nvSpPr>
          <p:cNvPr name="TextBox 223" id="223"/>
          <p:cNvSpPr txBox="true"/>
          <p:nvPr/>
        </p:nvSpPr>
        <p:spPr>
          <a:xfrm rot="0">
            <a:off x="4000851" y="5370166"/>
            <a:ext cx="3271824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Escala de Ansiedad hacia las Matemáticas (MARS)</a:t>
            </a:r>
          </a:p>
        </p:txBody>
      </p:sp>
      <p:grpSp>
        <p:nvGrpSpPr>
          <p:cNvPr name="Group 224" id="224"/>
          <p:cNvGrpSpPr/>
          <p:nvPr/>
        </p:nvGrpSpPr>
        <p:grpSpPr>
          <a:xfrm rot="0">
            <a:off x="3454039" y="5504838"/>
            <a:ext cx="459865" cy="10714"/>
            <a:chOff x="0" y="0"/>
            <a:chExt cx="575504" cy="13408"/>
          </a:xfrm>
        </p:grpSpPr>
        <p:sp>
          <p:nvSpPr>
            <p:cNvPr name="Freeform 225" id="225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26" id="226"/>
          <p:cNvSpPr txBox="true"/>
          <p:nvPr/>
        </p:nvSpPr>
        <p:spPr>
          <a:xfrm rot="0">
            <a:off x="4000851" y="5606872"/>
            <a:ext cx="3502608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Differential and General Aptitude Test Battery (BADyG)</a:t>
            </a:r>
          </a:p>
        </p:txBody>
      </p:sp>
      <p:grpSp>
        <p:nvGrpSpPr>
          <p:cNvPr name="Group 227" id="227"/>
          <p:cNvGrpSpPr/>
          <p:nvPr/>
        </p:nvGrpSpPr>
        <p:grpSpPr>
          <a:xfrm rot="0">
            <a:off x="3454039" y="5732593"/>
            <a:ext cx="459865" cy="10714"/>
            <a:chOff x="0" y="0"/>
            <a:chExt cx="575504" cy="13408"/>
          </a:xfrm>
        </p:grpSpPr>
        <p:sp>
          <p:nvSpPr>
            <p:cNvPr name="Freeform 228" id="228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29" id="229"/>
          <p:cNvSpPr txBox="true"/>
          <p:nvPr/>
        </p:nvSpPr>
        <p:spPr>
          <a:xfrm rot="0">
            <a:off x="3058965" y="5936292"/>
            <a:ext cx="318622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2009</a:t>
            </a:r>
          </a:p>
        </p:txBody>
      </p:sp>
      <p:sp>
        <p:nvSpPr>
          <p:cNvPr name="TextBox 230" id="230"/>
          <p:cNvSpPr txBox="true"/>
          <p:nvPr/>
        </p:nvSpPr>
        <p:spPr>
          <a:xfrm rot="0">
            <a:off x="4011346" y="5936292"/>
            <a:ext cx="3924314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Mathematics Self-fficacy and Anxiety Questionnaire (MSEAQ)</a:t>
            </a:r>
          </a:p>
        </p:txBody>
      </p:sp>
      <p:grpSp>
        <p:nvGrpSpPr>
          <p:cNvPr name="Group 231" id="231"/>
          <p:cNvGrpSpPr/>
          <p:nvPr/>
        </p:nvGrpSpPr>
        <p:grpSpPr>
          <a:xfrm rot="0">
            <a:off x="3464535" y="6070966"/>
            <a:ext cx="459865" cy="10714"/>
            <a:chOff x="0" y="0"/>
            <a:chExt cx="575504" cy="13408"/>
          </a:xfrm>
        </p:grpSpPr>
        <p:sp>
          <p:nvSpPr>
            <p:cNvPr name="Freeform 232" id="232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33" id="233"/>
          <p:cNvSpPr txBox="true"/>
          <p:nvPr/>
        </p:nvSpPr>
        <p:spPr>
          <a:xfrm rot="0">
            <a:off x="4011346" y="6172999"/>
            <a:ext cx="1719414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Mathematics Anxiety Scale</a:t>
            </a:r>
          </a:p>
        </p:txBody>
      </p:sp>
      <p:grpSp>
        <p:nvGrpSpPr>
          <p:cNvPr name="Group 234" id="234"/>
          <p:cNvGrpSpPr/>
          <p:nvPr/>
        </p:nvGrpSpPr>
        <p:grpSpPr>
          <a:xfrm rot="0">
            <a:off x="3464535" y="6298720"/>
            <a:ext cx="459865" cy="10714"/>
            <a:chOff x="0" y="0"/>
            <a:chExt cx="575504" cy="13408"/>
          </a:xfrm>
        </p:grpSpPr>
        <p:sp>
          <p:nvSpPr>
            <p:cNvPr name="Freeform 235" id="235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36" id="236"/>
          <p:cNvSpPr txBox="true"/>
          <p:nvPr/>
        </p:nvSpPr>
        <p:spPr>
          <a:xfrm rot="0">
            <a:off x="3048470" y="6502420"/>
            <a:ext cx="318622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2010</a:t>
            </a:r>
          </a:p>
        </p:txBody>
      </p:sp>
      <p:sp>
        <p:nvSpPr>
          <p:cNvPr name="TextBox 237" id="237"/>
          <p:cNvSpPr txBox="true"/>
          <p:nvPr/>
        </p:nvSpPr>
        <p:spPr>
          <a:xfrm rot="0">
            <a:off x="4000851" y="6502420"/>
            <a:ext cx="4505611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Mathematics Anxiety Scale for Elementary School Students (MASESS)</a:t>
            </a:r>
          </a:p>
        </p:txBody>
      </p:sp>
      <p:grpSp>
        <p:nvGrpSpPr>
          <p:cNvPr name="Group 238" id="238"/>
          <p:cNvGrpSpPr/>
          <p:nvPr/>
        </p:nvGrpSpPr>
        <p:grpSpPr>
          <a:xfrm rot="0">
            <a:off x="3454039" y="6637092"/>
            <a:ext cx="459865" cy="10714"/>
            <a:chOff x="0" y="0"/>
            <a:chExt cx="575504" cy="13408"/>
          </a:xfrm>
        </p:grpSpPr>
        <p:sp>
          <p:nvSpPr>
            <p:cNvPr name="Freeform 239" id="239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40" id="240"/>
          <p:cNvSpPr txBox="true"/>
          <p:nvPr/>
        </p:nvSpPr>
        <p:spPr>
          <a:xfrm rot="0">
            <a:off x="3048470" y="6831840"/>
            <a:ext cx="318622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2011</a:t>
            </a:r>
          </a:p>
        </p:txBody>
      </p:sp>
      <p:sp>
        <p:nvSpPr>
          <p:cNvPr name="TextBox 241" id="241"/>
          <p:cNvSpPr txBox="true"/>
          <p:nvPr/>
        </p:nvSpPr>
        <p:spPr>
          <a:xfrm rot="0">
            <a:off x="4000851" y="6831840"/>
            <a:ext cx="2411627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Mathematics Anxiety Scale (MAS-UK)</a:t>
            </a:r>
          </a:p>
        </p:txBody>
      </p:sp>
      <p:grpSp>
        <p:nvGrpSpPr>
          <p:cNvPr name="Group 242" id="242"/>
          <p:cNvGrpSpPr/>
          <p:nvPr/>
        </p:nvGrpSpPr>
        <p:grpSpPr>
          <a:xfrm rot="0">
            <a:off x="3454039" y="6966513"/>
            <a:ext cx="459865" cy="10714"/>
            <a:chOff x="0" y="0"/>
            <a:chExt cx="575504" cy="13408"/>
          </a:xfrm>
        </p:grpSpPr>
        <p:sp>
          <p:nvSpPr>
            <p:cNvPr name="Freeform 243" id="243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44" id="244"/>
          <p:cNvSpPr txBox="true"/>
          <p:nvPr/>
        </p:nvSpPr>
        <p:spPr>
          <a:xfrm rot="0">
            <a:off x="4000851" y="7068547"/>
            <a:ext cx="1759277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Mathematics Anxiety Scale </a:t>
            </a:r>
          </a:p>
        </p:txBody>
      </p:sp>
      <p:grpSp>
        <p:nvGrpSpPr>
          <p:cNvPr name="Group 245" id="245"/>
          <p:cNvGrpSpPr/>
          <p:nvPr/>
        </p:nvGrpSpPr>
        <p:grpSpPr>
          <a:xfrm rot="0">
            <a:off x="3454039" y="7194268"/>
            <a:ext cx="459865" cy="10714"/>
            <a:chOff x="0" y="0"/>
            <a:chExt cx="575504" cy="13408"/>
          </a:xfrm>
        </p:grpSpPr>
        <p:sp>
          <p:nvSpPr>
            <p:cNvPr name="Freeform 246" id="246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47" id="247"/>
          <p:cNvSpPr txBox="true"/>
          <p:nvPr/>
        </p:nvSpPr>
        <p:spPr>
          <a:xfrm rot="0">
            <a:off x="4000851" y="7308450"/>
            <a:ext cx="2133707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Science Motivation Questionnaire</a:t>
            </a:r>
          </a:p>
        </p:txBody>
      </p:sp>
      <p:grpSp>
        <p:nvGrpSpPr>
          <p:cNvPr name="Group 248" id="248"/>
          <p:cNvGrpSpPr/>
          <p:nvPr/>
        </p:nvGrpSpPr>
        <p:grpSpPr>
          <a:xfrm rot="0">
            <a:off x="3454039" y="7434172"/>
            <a:ext cx="459865" cy="10714"/>
            <a:chOff x="0" y="0"/>
            <a:chExt cx="575504" cy="13408"/>
          </a:xfrm>
        </p:grpSpPr>
        <p:sp>
          <p:nvSpPr>
            <p:cNvPr name="Freeform 249" id="249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50" id="250"/>
          <p:cNvSpPr txBox="true"/>
          <p:nvPr/>
        </p:nvSpPr>
        <p:spPr>
          <a:xfrm rot="0">
            <a:off x="4000851" y="7517753"/>
            <a:ext cx="4450363" cy="18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7"/>
              </a:lnSpc>
            </a:pPr>
            <a:r>
              <a:rPr lang="en-US" sz="102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Career Motivation Subscale of the Science Motivation Questionnaire II</a:t>
            </a:r>
          </a:p>
        </p:txBody>
      </p:sp>
      <p:grpSp>
        <p:nvGrpSpPr>
          <p:cNvPr name="Group 251" id="251"/>
          <p:cNvGrpSpPr/>
          <p:nvPr/>
        </p:nvGrpSpPr>
        <p:grpSpPr>
          <a:xfrm rot="0">
            <a:off x="3454039" y="7643473"/>
            <a:ext cx="459865" cy="10714"/>
            <a:chOff x="0" y="0"/>
            <a:chExt cx="575504" cy="13408"/>
          </a:xfrm>
        </p:grpSpPr>
        <p:sp>
          <p:nvSpPr>
            <p:cNvPr name="Freeform 252" id="252"/>
            <p:cNvSpPr/>
            <p:nvPr/>
          </p:nvSpPr>
          <p:spPr>
            <a:xfrm flipH="false" flipV="false" rot="0">
              <a:off x="8890" y="0"/>
              <a:ext cx="562102" cy="17907"/>
            </a:xfrm>
            <a:custGeom>
              <a:avLst/>
              <a:gdLst/>
              <a:ahLst/>
              <a:cxnLst/>
              <a:rect r="r" b="b" t="t" l="l"/>
              <a:pathLst>
                <a:path h="17907" w="562102">
                  <a:moveTo>
                    <a:pt x="0" y="0"/>
                  </a:moveTo>
                  <a:lnTo>
                    <a:pt x="562102" y="0"/>
                  </a:lnTo>
                  <a:lnTo>
                    <a:pt x="562102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53" id="253"/>
          <p:cNvSpPr txBox="true"/>
          <p:nvPr/>
        </p:nvSpPr>
        <p:spPr>
          <a:xfrm rot="0">
            <a:off x="9928667" y="1908649"/>
            <a:ext cx="316516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2012</a:t>
            </a:r>
          </a:p>
        </p:txBody>
      </p:sp>
      <p:sp>
        <p:nvSpPr>
          <p:cNvPr name="TextBox 254" id="254"/>
          <p:cNvSpPr txBox="true"/>
          <p:nvPr/>
        </p:nvSpPr>
        <p:spPr>
          <a:xfrm rot="0">
            <a:off x="10874148" y="1908649"/>
            <a:ext cx="4216835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Revised Children’s Manifest Anxiety Scale: Second Edition (RCMAS-2)</a:t>
            </a:r>
          </a:p>
        </p:txBody>
      </p:sp>
      <p:sp>
        <p:nvSpPr>
          <p:cNvPr name="TextBox 255" id="255"/>
          <p:cNvSpPr txBox="true"/>
          <p:nvPr/>
        </p:nvSpPr>
        <p:spPr>
          <a:xfrm rot="0">
            <a:off x="10874148" y="2143791"/>
            <a:ext cx="2651999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Scale for Early Mathematics Anxiety (SEMA)</a:t>
            </a:r>
          </a:p>
        </p:txBody>
      </p:sp>
      <p:grpSp>
        <p:nvGrpSpPr>
          <p:cNvPr name="Group 256" id="256"/>
          <p:cNvGrpSpPr/>
          <p:nvPr/>
        </p:nvGrpSpPr>
        <p:grpSpPr>
          <a:xfrm rot="0">
            <a:off x="10331520" y="2268985"/>
            <a:ext cx="456895" cy="10714"/>
            <a:chOff x="0" y="0"/>
            <a:chExt cx="571788" cy="13408"/>
          </a:xfrm>
        </p:grpSpPr>
        <p:sp>
          <p:nvSpPr>
            <p:cNvPr name="Freeform 257" id="257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58" id="258"/>
          <p:cNvSpPr txBox="true"/>
          <p:nvPr/>
        </p:nvSpPr>
        <p:spPr>
          <a:xfrm rot="0">
            <a:off x="9928667" y="2471034"/>
            <a:ext cx="316516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2013</a:t>
            </a:r>
          </a:p>
        </p:txBody>
      </p:sp>
      <p:sp>
        <p:nvSpPr>
          <p:cNvPr name="TextBox 259" id="259"/>
          <p:cNvSpPr txBox="true"/>
          <p:nvPr/>
        </p:nvSpPr>
        <p:spPr>
          <a:xfrm rot="0">
            <a:off x="10874148" y="2471034"/>
            <a:ext cx="2219882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Mathematics Motivation Scale (MMS)</a:t>
            </a:r>
          </a:p>
        </p:txBody>
      </p:sp>
      <p:grpSp>
        <p:nvGrpSpPr>
          <p:cNvPr name="Group 260" id="260"/>
          <p:cNvGrpSpPr/>
          <p:nvPr/>
        </p:nvGrpSpPr>
        <p:grpSpPr>
          <a:xfrm rot="0">
            <a:off x="10331520" y="2605120"/>
            <a:ext cx="456895" cy="10714"/>
            <a:chOff x="0" y="0"/>
            <a:chExt cx="571788" cy="13408"/>
          </a:xfrm>
        </p:grpSpPr>
        <p:sp>
          <p:nvSpPr>
            <p:cNvPr name="Freeform 261" id="261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62" id="262"/>
          <p:cNvSpPr txBox="true"/>
          <p:nvPr/>
        </p:nvSpPr>
        <p:spPr>
          <a:xfrm rot="0">
            <a:off x="10874148" y="2706175"/>
            <a:ext cx="2905431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 Anxiety Questionnaire for Children (MAQC)</a:t>
            </a:r>
          </a:p>
        </p:txBody>
      </p:sp>
      <p:grpSp>
        <p:nvGrpSpPr>
          <p:cNvPr name="Group 263" id="263"/>
          <p:cNvGrpSpPr/>
          <p:nvPr/>
        </p:nvGrpSpPr>
        <p:grpSpPr>
          <a:xfrm rot="0">
            <a:off x="10331520" y="2831370"/>
            <a:ext cx="456895" cy="10714"/>
            <a:chOff x="0" y="0"/>
            <a:chExt cx="571788" cy="13408"/>
          </a:xfrm>
        </p:grpSpPr>
        <p:sp>
          <p:nvSpPr>
            <p:cNvPr name="Freeform 264" id="264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65" id="265"/>
          <p:cNvSpPr txBox="true"/>
          <p:nvPr/>
        </p:nvSpPr>
        <p:spPr>
          <a:xfrm rot="0">
            <a:off x="9928667" y="3033418"/>
            <a:ext cx="316516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2015</a:t>
            </a:r>
          </a:p>
        </p:txBody>
      </p:sp>
      <p:sp>
        <p:nvSpPr>
          <p:cNvPr name="TextBox 266" id="266"/>
          <p:cNvSpPr txBox="true"/>
          <p:nvPr/>
        </p:nvSpPr>
        <p:spPr>
          <a:xfrm rot="0">
            <a:off x="10874148" y="3033418"/>
            <a:ext cx="3285971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Trends in International Mathematics and Science Study</a:t>
            </a:r>
          </a:p>
        </p:txBody>
      </p:sp>
      <p:grpSp>
        <p:nvGrpSpPr>
          <p:cNvPr name="Group 267" id="267"/>
          <p:cNvGrpSpPr/>
          <p:nvPr/>
        </p:nvGrpSpPr>
        <p:grpSpPr>
          <a:xfrm rot="0">
            <a:off x="10331520" y="3167505"/>
            <a:ext cx="456895" cy="10714"/>
            <a:chOff x="0" y="0"/>
            <a:chExt cx="571788" cy="13408"/>
          </a:xfrm>
        </p:grpSpPr>
        <p:sp>
          <p:nvSpPr>
            <p:cNvPr name="Freeform 268" id="268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69" id="269"/>
          <p:cNvSpPr txBox="true"/>
          <p:nvPr/>
        </p:nvSpPr>
        <p:spPr>
          <a:xfrm rot="0">
            <a:off x="9928667" y="3360661"/>
            <a:ext cx="316516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2016</a:t>
            </a:r>
          </a:p>
        </p:txBody>
      </p:sp>
      <p:sp>
        <p:nvSpPr>
          <p:cNvPr name="TextBox 270" id="270"/>
          <p:cNvSpPr txBox="true"/>
          <p:nvPr/>
        </p:nvSpPr>
        <p:spPr>
          <a:xfrm rot="0">
            <a:off x="10874148" y="3360661"/>
            <a:ext cx="3180986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Revised Child Math Anxiety Questionnaire (CMAQ-R)</a:t>
            </a:r>
          </a:p>
        </p:txBody>
      </p:sp>
      <p:grpSp>
        <p:nvGrpSpPr>
          <p:cNvPr name="Group 271" id="271"/>
          <p:cNvGrpSpPr/>
          <p:nvPr/>
        </p:nvGrpSpPr>
        <p:grpSpPr>
          <a:xfrm rot="0">
            <a:off x="10331520" y="3494748"/>
            <a:ext cx="456895" cy="10714"/>
            <a:chOff x="0" y="0"/>
            <a:chExt cx="571788" cy="13408"/>
          </a:xfrm>
        </p:grpSpPr>
        <p:sp>
          <p:nvSpPr>
            <p:cNvPr name="Freeform 272" id="272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73" id="273"/>
          <p:cNvSpPr txBox="true"/>
          <p:nvPr/>
        </p:nvSpPr>
        <p:spPr>
          <a:xfrm rot="0">
            <a:off x="10874148" y="3595802"/>
            <a:ext cx="3352340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Brief Mathematics Anxiety Rating Scale (MARS-30 brief)</a:t>
            </a:r>
          </a:p>
        </p:txBody>
      </p:sp>
      <p:grpSp>
        <p:nvGrpSpPr>
          <p:cNvPr name="Group 274" id="274"/>
          <p:cNvGrpSpPr/>
          <p:nvPr/>
        </p:nvGrpSpPr>
        <p:grpSpPr>
          <a:xfrm rot="0">
            <a:off x="10331520" y="3720997"/>
            <a:ext cx="456895" cy="10714"/>
            <a:chOff x="0" y="0"/>
            <a:chExt cx="571788" cy="13408"/>
          </a:xfrm>
        </p:grpSpPr>
        <p:sp>
          <p:nvSpPr>
            <p:cNvPr name="Freeform 275" id="275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76" id="276"/>
          <p:cNvSpPr txBox="true"/>
          <p:nvPr/>
        </p:nvSpPr>
        <p:spPr>
          <a:xfrm rot="0">
            <a:off x="10874148" y="3834121"/>
            <a:ext cx="4343682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Calculation and Math Fluency Subtests of the WJ-III Achievement battery</a:t>
            </a:r>
          </a:p>
        </p:txBody>
      </p:sp>
      <p:grpSp>
        <p:nvGrpSpPr>
          <p:cNvPr name="Group 277" id="277"/>
          <p:cNvGrpSpPr/>
          <p:nvPr/>
        </p:nvGrpSpPr>
        <p:grpSpPr>
          <a:xfrm rot="0">
            <a:off x="10331520" y="3959315"/>
            <a:ext cx="456895" cy="10714"/>
            <a:chOff x="0" y="0"/>
            <a:chExt cx="571788" cy="13408"/>
          </a:xfrm>
        </p:grpSpPr>
        <p:sp>
          <p:nvSpPr>
            <p:cNvPr name="Freeform 278" id="278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79" id="279"/>
          <p:cNvSpPr txBox="true"/>
          <p:nvPr/>
        </p:nvSpPr>
        <p:spPr>
          <a:xfrm rot="0">
            <a:off x="9918241" y="4161363"/>
            <a:ext cx="316516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2018</a:t>
            </a:r>
          </a:p>
        </p:txBody>
      </p:sp>
      <p:sp>
        <p:nvSpPr>
          <p:cNvPr name="TextBox 280" id="280"/>
          <p:cNvSpPr txBox="true"/>
          <p:nvPr/>
        </p:nvSpPr>
        <p:spPr>
          <a:xfrm rot="0">
            <a:off x="10864326" y="4161363"/>
            <a:ext cx="3218031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Children’s Mathematics Anxiety Scale-UK (CMAS-UK)</a:t>
            </a:r>
          </a:p>
        </p:txBody>
      </p:sp>
      <p:grpSp>
        <p:nvGrpSpPr>
          <p:cNvPr name="Group 281" id="281"/>
          <p:cNvGrpSpPr/>
          <p:nvPr/>
        </p:nvGrpSpPr>
        <p:grpSpPr>
          <a:xfrm rot="0">
            <a:off x="10321094" y="4295450"/>
            <a:ext cx="456895" cy="10714"/>
            <a:chOff x="0" y="0"/>
            <a:chExt cx="571788" cy="13408"/>
          </a:xfrm>
        </p:grpSpPr>
        <p:sp>
          <p:nvSpPr>
            <p:cNvPr name="Freeform 282" id="282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83" id="283"/>
          <p:cNvSpPr txBox="true"/>
          <p:nvPr/>
        </p:nvSpPr>
        <p:spPr>
          <a:xfrm rot="0">
            <a:off x="10864326" y="4396505"/>
            <a:ext cx="1646520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Mathematics Anxiety Scale </a:t>
            </a:r>
          </a:p>
        </p:txBody>
      </p:sp>
      <p:grpSp>
        <p:nvGrpSpPr>
          <p:cNvPr name="Group 284" id="284"/>
          <p:cNvGrpSpPr/>
          <p:nvPr/>
        </p:nvGrpSpPr>
        <p:grpSpPr>
          <a:xfrm rot="0">
            <a:off x="10321094" y="4521699"/>
            <a:ext cx="456895" cy="10714"/>
            <a:chOff x="0" y="0"/>
            <a:chExt cx="571788" cy="13408"/>
          </a:xfrm>
        </p:grpSpPr>
        <p:sp>
          <p:nvSpPr>
            <p:cNvPr name="Freeform 285" id="285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86" id="286"/>
          <p:cNvSpPr txBox="true"/>
          <p:nvPr/>
        </p:nvSpPr>
        <p:spPr>
          <a:xfrm rot="0">
            <a:off x="10864326" y="4634823"/>
            <a:ext cx="1646651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 Anxiety Questionnaire</a:t>
            </a:r>
          </a:p>
        </p:txBody>
      </p:sp>
      <p:grpSp>
        <p:nvGrpSpPr>
          <p:cNvPr name="Group 287" id="287"/>
          <p:cNvGrpSpPr/>
          <p:nvPr/>
        </p:nvGrpSpPr>
        <p:grpSpPr>
          <a:xfrm rot="0">
            <a:off x="10321094" y="4760017"/>
            <a:ext cx="456895" cy="10714"/>
            <a:chOff x="0" y="0"/>
            <a:chExt cx="571788" cy="13408"/>
          </a:xfrm>
        </p:grpSpPr>
        <p:sp>
          <p:nvSpPr>
            <p:cNvPr name="Freeform 288" id="288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89" id="289"/>
          <p:cNvSpPr txBox="true"/>
          <p:nvPr/>
        </p:nvSpPr>
        <p:spPr>
          <a:xfrm rot="0">
            <a:off x="9924499" y="4967361"/>
            <a:ext cx="316516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2019</a:t>
            </a:r>
          </a:p>
        </p:txBody>
      </p:sp>
      <p:sp>
        <p:nvSpPr>
          <p:cNvPr name="TextBox 290" id="290"/>
          <p:cNvSpPr txBox="true"/>
          <p:nvPr/>
        </p:nvSpPr>
        <p:spPr>
          <a:xfrm rot="0">
            <a:off x="10870222" y="4967361"/>
            <a:ext cx="3106632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Modified Abbreviated Math Anxiety Scale (m-AMAS)</a:t>
            </a:r>
          </a:p>
        </p:txBody>
      </p:sp>
      <p:grpSp>
        <p:nvGrpSpPr>
          <p:cNvPr name="Group 291" id="291"/>
          <p:cNvGrpSpPr/>
          <p:nvPr/>
        </p:nvGrpSpPr>
        <p:grpSpPr>
          <a:xfrm rot="0">
            <a:off x="10327352" y="5101448"/>
            <a:ext cx="456895" cy="10714"/>
            <a:chOff x="0" y="0"/>
            <a:chExt cx="571788" cy="13408"/>
          </a:xfrm>
        </p:grpSpPr>
        <p:sp>
          <p:nvSpPr>
            <p:cNvPr name="Freeform 292" id="292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93" id="293"/>
          <p:cNvSpPr txBox="true"/>
          <p:nvPr/>
        </p:nvSpPr>
        <p:spPr>
          <a:xfrm rot="0">
            <a:off x="9928667" y="5299899"/>
            <a:ext cx="316516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2020</a:t>
            </a:r>
          </a:p>
        </p:txBody>
      </p:sp>
      <p:sp>
        <p:nvSpPr>
          <p:cNvPr name="TextBox 294" id="294"/>
          <p:cNvSpPr txBox="true"/>
          <p:nvPr/>
        </p:nvSpPr>
        <p:spPr>
          <a:xfrm rot="0">
            <a:off x="10874148" y="5299899"/>
            <a:ext cx="4224296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Early Elementary School Abbreviated Math Anxiety Scale (EES-AMAS)</a:t>
            </a:r>
          </a:p>
        </p:txBody>
      </p:sp>
      <p:grpSp>
        <p:nvGrpSpPr>
          <p:cNvPr name="Group 295" id="295"/>
          <p:cNvGrpSpPr/>
          <p:nvPr/>
        </p:nvGrpSpPr>
        <p:grpSpPr>
          <a:xfrm rot="0">
            <a:off x="10331520" y="5433985"/>
            <a:ext cx="456895" cy="10714"/>
            <a:chOff x="0" y="0"/>
            <a:chExt cx="571788" cy="13408"/>
          </a:xfrm>
        </p:grpSpPr>
        <p:sp>
          <p:nvSpPr>
            <p:cNvPr name="Freeform 296" id="296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97" id="297"/>
          <p:cNvSpPr txBox="true"/>
          <p:nvPr/>
        </p:nvSpPr>
        <p:spPr>
          <a:xfrm rot="0">
            <a:off x="9928667" y="5632437"/>
            <a:ext cx="316516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2021</a:t>
            </a:r>
          </a:p>
        </p:txBody>
      </p:sp>
      <p:sp>
        <p:nvSpPr>
          <p:cNvPr name="TextBox 298" id="298"/>
          <p:cNvSpPr txBox="true"/>
          <p:nvPr/>
        </p:nvSpPr>
        <p:spPr>
          <a:xfrm rot="0">
            <a:off x="10874148" y="5632437"/>
            <a:ext cx="1147380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 Anxiety Scale</a:t>
            </a:r>
          </a:p>
        </p:txBody>
      </p:sp>
      <p:grpSp>
        <p:nvGrpSpPr>
          <p:cNvPr name="Group 299" id="299"/>
          <p:cNvGrpSpPr/>
          <p:nvPr/>
        </p:nvGrpSpPr>
        <p:grpSpPr>
          <a:xfrm rot="0">
            <a:off x="10331520" y="5766523"/>
            <a:ext cx="456895" cy="10714"/>
            <a:chOff x="0" y="0"/>
            <a:chExt cx="571788" cy="13408"/>
          </a:xfrm>
        </p:grpSpPr>
        <p:sp>
          <p:nvSpPr>
            <p:cNvPr name="Freeform 300" id="300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01" id="301"/>
          <p:cNvSpPr txBox="true"/>
          <p:nvPr/>
        </p:nvSpPr>
        <p:spPr>
          <a:xfrm rot="0">
            <a:off x="10874148" y="5867579"/>
            <a:ext cx="4619236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Mathematics Motivation Questionnaire (MMQ) for Secondary School Students</a:t>
            </a:r>
          </a:p>
        </p:txBody>
      </p:sp>
      <p:grpSp>
        <p:nvGrpSpPr>
          <p:cNvPr name="Group 302" id="302"/>
          <p:cNvGrpSpPr/>
          <p:nvPr/>
        </p:nvGrpSpPr>
        <p:grpSpPr>
          <a:xfrm rot="0">
            <a:off x="10331520" y="5992773"/>
            <a:ext cx="456895" cy="10714"/>
            <a:chOff x="0" y="0"/>
            <a:chExt cx="571788" cy="13408"/>
          </a:xfrm>
        </p:grpSpPr>
        <p:sp>
          <p:nvSpPr>
            <p:cNvPr name="Freeform 303" id="303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04" id="304"/>
          <p:cNvSpPr txBox="true"/>
          <p:nvPr/>
        </p:nvSpPr>
        <p:spPr>
          <a:xfrm rot="0">
            <a:off x="10864326" y="6105625"/>
            <a:ext cx="3375248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Questionnaire of factors influencing Mathematics Anxiety</a:t>
            </a:r>
          </a:p>
        </p:txBody>
      </p:sp>
      <p:grpSp>
        <p:nvGrpSpPr>
          <p:cNvPr name="Group 305" id="305"/>
          <p:cNvGrpSpPr/>
          <p:nvPr/>
        </p:nvGrpSpPr>
        <p:grpSpPr>
          <a:xfrm rot="0">
            <a:off x="10321094" y="6230820"/>
            <a:ext cx="456895" cy="10714"/>
            <a:chOff x="0" y="0"/>
            <a:chExt cx="571788" cy="13408"/>
          </a:xfrm>
        </p:grpSpPr>
        <p:sp>
          <p:nvSpPr>
            <p:cNvPr name="Freeform 306" id="306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07" id="307"/>
          <p:cNvSpPr txBox="true"/>
          <p:nvPr/>
        </p:nvSpPr>
        <p:spPr>
          <a:xfrm rot="0">
            <a:off x="9924499" y="6438163"/>
            <a:ext cx="316516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2022</a:t>
            </a:r>
          </a:p>
        </p:txBody>
      </p:sp>
      <p:sp>
        <p:nvSpPr>
          <p:cNvPr name="TextBox 308" id="308"/>
          <p:cNvSpPr txBox="true"/>
          <p:nvPr/>
        </p:nvSpPr>
        <p:spPr>
          <a:xfrm rot="0">
            <a:off x="10870222" y="6438163"/>
            <a:ext cx="4298388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Cognitive, Emotiona, Physical - Mathematics Anxiety Rating (CEP-MAR)</a:t>
            </a:r>
          </a:p>
        </p:txBody>
      </p:sp>
      <p:grpSp>
        <p:nvGrpSpPr>
          <p:cNvPr name="Group 309" id="309"/>
          <p:cNvGrpSpPr/>
          <p:nvPr/>
        </p:nvGrpSpPr>
        <p:grpSpPr>
          <a:xfrm rot="0">
            <a:off x="10327352" y="6572249"/>
            <a:ext cx="456895" cy="10714"/>
            <a:chOff x="0" y="0"/>
            <a:chExt cx="571788" cy="13408"/>
          </a:xfrm>
        </p:grpSpPr>
        <p:sp>
          <p:nvSpPr>
            <p:cNvPr name="Freeform 310" id="310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11" id="311"/>
          <p:cNvSpPr txBox="true"/>
          <p:nvPr/>
        </p:nvSpPr>
        <p:spPr>
          <a:xfrm rot="0">
            <a:off x="10870222" y="6673305"/>
            <a:ext cx="1639189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Mathematics Content Scale</a:t>
            </a:r>
          </a:p>
        </p:txBody>
      </p:sp>
      <p:grpSp>
        <p:nvGrpSpPr>
          <p:cNvPr name="Group 312" id="312"/>
          <p:cNvGrpSpPr/>
          <p:nvPr/>
        </p:nvGrpSpPr>
        <p:grpSpPr>
          <a:xfrm rot="0">
            <a:off x="10327352" y="6798499"/>
            <a:ext cx="456895" cy="10714"/>
            <a:chOff x="0" y="0"/>
            <a:chExt cx="571788" cy="13408"/>
          </a:xfrm>
        </p:grpSpPr>
        <p:sp>
          <p:nvSpPr>
            <p:cNvPr name="Freeform 313" id="313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14" id="314"/>
          <p:cNvSpPr txBox="true"/>
          <p:nvPr/>
        </p:nvSpPr>
        <p:spPr>
          <a:xfrm rot="0">
            <a:off x="10870222" y="6911623"/>
            <a:ext cx="1609343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Academic Motivation Scale</a:t>
            </a:r>
          </a:p>
        </p:txBody>
      </p:sp>
      <p:grpSp>
        <p:nvGrpSpPr>
          <p:cNvPr name="Group 315" id="315"/>
          <p:cNvGrpSpPr/>
          <p:nvPr/>
        </p:nvGrpSpPr>
        <p:grpSpPr>
          <a:xfrm rot="0">
            <a:off x="10327352" y="7036817"/>
            <a:ext cx="456895" cy="10714"/>
            <a:chOff x="0" y="0"/>
            <a:chExt cx="571788" cy="13408"/>
          </a:xfrm>
        </p:grpSpPr>
        <p:sp>
          <p:nvSpPr>
            <p:cNvPr name="Freeform 316" id="316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17" id="317"/>
          <p:cNvSpPr txBox="true"/>
          <p:nvPr/>
        </p:nvSpPr>
        <p:spPr>
          <a:xfrm rot="0">
            <a:off x="10870222" y="7119541"/>
            <a:ext cx="1720874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Simplified version of RMARS</a:t>
            </a:r>
          </a:p>
        </p:txBody>
      </p:sp>
      <p:grpSp>
        <p:nvGrpSpPr>
          <p:cNvPr name="Group 318" id="318"/>
          <p:cNvGrpSpPr/>
          <p:nvPr/>
        </p:nvGrpSpPr>
        <p:grpSpPr>
          <a:xfrm rot="0">
            <a:off x="10327352" y="7244735"/>
            <a:ext cx="456895" cy="10714"/>
            <a:chOff x="0" y="0"/>
            <a:chExt cx="571788" cy="13408"/>
          </a:xfrm>
        </p:grpSpPr>
        <p:sp>
          <p:nvSpPr>
            <p:cNvPr name="Freeform 319" id="319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20" id="320"/>
          <p:cNvSpPr txBox="true"/>
          <p:nvPr/>
        </p:nvSpPr>
        <p:spPr>
          <a:xfrm rot="0">
            <a:off x="10864326" y="7322153"/>
            <a:ext cx="680273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PISA 2022</a:t>
            </a:r>
          </a:p>
        </p:txBody>
      </p:sp>
      <p:grpSp>
        <p:nvGrpSpPr>
          <p:cNvPr name="Group 321" id="321"/>
          <p:cNvGrpSpPr/>
          <p:nvPr/>
        </p:nvGrpSpPr>
        <p:grpSpPr>
          <a:xfrm rot="0">
            <a:off x="10321094" y="7447347"/>
            <a:ext cx="456895" cy="10714"/>
            <a:chOff x="0" y="0"/>
            <a:chExt cx="571788" cy="13408"/>
          </a:xfrm>
        </p:grpSpPr>
        <p:sp>
          <p:nvSpPr>
            <p:cNvPr name="Freeform 322" id="322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23" id="323"/>
          <p:cNvSpPr txBox="true"/>
          <p:nvPr/>
        </p:nvSpPr>
        <p:spPr>
          <a:xfrm rot="0">
            <a:off x="9924499" y="7654691"/>
            <a:ext cx="316516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2023</a:t>
            </a:r>
          </a:p>
        </p:txBody>
      </p:sp>
      <p:sp>
        <p:nvSpPr>
          <p:cNvPr name="TextBox 324" id="324"/>
          <p:cNvSpPr txBox="true"/>
          <p:nvPr/>
        </p:nvSpPr>
        <p:spPr>
          <a:xfrm rot="0">
            <a:off x="10870222" y="7654691"/>
            <a:ext cx="4365804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Arabic version of the Modified Abbreviated Math Anxiety Scale (m-AMAS)</a:t>
            </a:r>
          </a:p>
        </p:txBody>
      </p:sp>
      <p:grpSp>
        <p:nvGrpSpPr>
          <p:cNvPr name="Group 325" id="325"/>
          <p:cNvGrpSpPr/>
          <p:nvPr/>
        </p:nvGrpSpPr>
        <p:grpSpPr>
          <a:xfrm rot="0">
            <a:off x="10327352" y="7788778"/>
            <a:ext cx="456895" cy="10714"/>
            <a:chOff x="0" y="0"/>
            <a:chExt cx="571788" cy="13408"/>
          </a:xfrm>
        </p:grpSpPr>
        <p:sp>
          <p:nvSpPr>
            <p:cNvPr name="Freeform 326" id="326"/>
            <p:cNvSpPr/>
            <p:nvPr/>
          </p:nvSpPr>
          <p:spPr>
            <a:xfrm flipH="false" flipV="false" rot="0">
              <a:off x="8890" y="0"/>
              <a:ext cx="558419" cy="17907"/>
            </a:xfrm>
            <a:custGeom>
              <a:avLst/>
              <a:gdLst/>
              <a:ahLst/>
              <a:cxnLst/>
              <a:rect r="r" b="b" t="t" l="l"/>
              <a:pathLst>
                <a:path h="17907" w="558419">
                  <a:moveTo>
                    <a:pt x="0" y="0"/>
                  </a:moveTo>
                  <a:lnTo>
                    <a:pt x="558419" y="0"/>
                  </a:lnTo>
                  <a:lnTo>
                    <a:pt x="558419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27" id="327"/>
          <p:cNvSpPr txBox="true"/>
          <p:nvPr/>
        </p:nvSpPr>
        <p:spPr>
          <a:xfrm rot="0">
            <a:off x="10870222" y="7889833"/>
            <a:ext cx="1966713" cy="17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7"/>
              </a:lnSpc>
            </a:pPr>
            <a:r>
              <a:rPr lang="en-US" sz="101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Brief Math Anxiety Scale (BMAS)</a:t>
            </a:r>
          </a:p>
        </p:txBody>
      </p:sp>
      <p:grpSp>
        <p:nvGrpSpPr>
          <p:cNvPr name="Group 328" id="328"/>
          <p:cNvGrpSpPr/>
          <p:nvPr/>
        </p:nvGrpSpPr>
        <p:grpSpPr>
          <a:xfrm rot="0">
            <a:off x="2812131" y="1944835"/>
            <a:ext cx="30444" cy="6178806"/>
            <a:chOff x="0" y="0"/>
            <a:chExt cx="38100" cy="7732552"/>
          </a:xfrm>
        </p:grpSpPr>
        <p:sp>
          <p:nvSpPr>
            <p:cNvPr name="Freeform 329" id="329"/>
            <p:cNvSpPr/>
            <p:nvPr/>
          </p:nvSpPr>
          <p:spPr>
            <a:xfrm flipH="false" flipV="false" rot="0">
              <a:off x="0" y="19050"/>
              <a:ext cx="38100" cy="7694422"/>
            </a:xfrm>
            <a:custGeom>
              <a:avLst/>
              <a:gdLst/>
              <a:ahLst/>
              <a:cxnLst/>
              <a:rect r="r" b="b" t="t" l="l"/>
              <a:pathLst>
                <a:path h="7694422" w="38100">
                  <a:moveTo>
                    <a:pt x="38100" y="0"/>
                  </a:moveTo>
                  <a:lnTo>
                    <a:pt x="38100" y="7694422"/>
                  </a:lnTo>
                  <a:lnTo>
                    <a:pt x="0" y="769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30" id="330"/>
          <p:cNvGrpSpPr/>
          <p:nvPr/>
        </p:nvGrpSpPr>
        <p:grpSpPr>
          <a:xfrm rot="0">
            <a:off x="9678252" y="1944835"/>
            <a:ext cx="30444" cy="6178806"/>
            <a:chOff x="0" y="0"/>
            <a:chExt cx="38100" cy="7732552"/>
          </a:xfrm>
        </p:grpSpPr>
        <p:sp>
          <p:nvSpPr>
            <p:cNvPr name="Freeform 331" id="331"/>
            <p:cNvSpPr/>
            <p:nvPr/>
          </p:nvSpPr>
          <p:spPr>
            <a:xfrm flipH="false" flipV="false" rot="0">
              <a:off x="0" y="19050"/>
              <a:ext cx="38100" cy="7694422"/>
            </a:xfrm>
            <a:custGeom>
              <a:avLst/>
              <a:gdLst/>
              <a:ahLst/>
              <a:cxnLst/>
              <a:rect r="r" b="b" t="t" l="l"/>
              <a:pathLst>
                <a:path h="7694422" w="38100">
                  <a:moveTo>
                    <a:pt x="38100" y="0"/>
                  </a:moveTo>
                  <a:lnTo>
                    <a:pt x="38100" y="7694422"/>
                  </a:lnTo>
                  <a:lnTo>
                    <a:pt x="0" y="769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749276" y="2240353"/>
            <a:ext cx="8794229" cy="836522"/>
            <a:chOff x="0" y="0"/>
            <a:chExt cx="2097351" cy="1995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97351" cy="199504"/>
            </a:xfrm>
            <a:custGeom>
              <a:avLst/>
              <a:gdLst/>
              <a:ahLst/>
              <a:cxnLst/>
              <a:rect r="r" b="b" t="t" l="l"/>
              <a:pathLst>
                <a:path h="199504" w="2097351">
                  <a:moveTo>
                    <a:pt x="0" y="0"/>
                  </a:moveTo>
                  <a:lnTo>
                    <a:pt x="2097351" y="0"/>
                  </a:lnTo>
                  <a:lnTo>
                    <a:pt x="2097351" y="199504"/>
                  </a:lnTo>
                  <a:lnTo>
                    <a:pt x="0" y="199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2097351" cy="2852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36343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AGES SERVED BY THE INSTRUMENTS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988788" y="3713675"/>
            <a:ext cx="2130275" cy="213027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8477" y="3712990"/>
            <a:ext cx="2130275" cy="213027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028327" y="3713675"/>
            <a:ext cx="2130275" cy="2130275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06990" y="4685384"/>
            <a:ext cx="807787" cy="215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50032" y="4684733"/>
            <a:ext cx="807787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31210" y="4684733"/>
            <a:ext cx="924510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9%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28700" y="5973499"/>
            <a:ext cx="1966993" cy="402382"/>
            <a:chOff x="0" y="0"/>
            <a:chExt cx="873461" cy="1786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4</a:t>
              </a:r>
            </a:p>
          </p:txBody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067867" y="3712990"/>
            <a:ext cx="2130275" cy="2130275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7670750" y="4684048"/>
            <a:ext cx="924510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12%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108615" y="3712306"/>
            <a:ext cx="2130275" cy="2130275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9711498" y="4683364"/>
            <a:ext cx="924510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15%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3070495" y="5973499"/>
            <a:ext cx="1966993" cy="402382"/>
            <a:chOff x="0" y="0"/>
            <a:chExt cx="873461" cy="17868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5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110929" y="5973499"/>
            <a:ext cx="1966993" cy="402382"/>
            <a:chOff x="0" y="0"/>
            <a:chExt cx="873461" cy="17868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6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149574" y="5973499"/>
            <a:ext cx="1966993" cy="402382"/>
            <a:chOff x="0" y="0"/>
            <a:chExt cx="873461" cy="17868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7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190323" y="5973499"/>
            <a:ext cx="1966993" cy="402382"/>
            <a:chOff x="0" y="0"/>
            <a:chExt cx="873461" cy="17868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8</a:t>
              </a:r>
            </a:p>
          </p:txBody>
        </p:sp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193603" y="3715044"/>
            <a:ext cx="2130275" cy="2130275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153292" y="3714359"/>
            <a:ext cx="2130275" cy="2130275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233143" y="3715044"/>
            <a:ext cx="2130275" cy="2130275"/>
          </a:xfrm>
          <a:prstGeom prst="rect">
            <a:avLst/>
          </a:prstGeom>
        </p:spPr>
      </p:pic>
      <p:sp>
        <p:nvSpPr>
          <p:cNvPr name="TextBox 34" id="34"/>
          <p:cNvSpPr txBox="true"/>
          <p:nvPr/>
        </p:nvSpPr>
        <p:spPr>
          <a:xfrm rot="0">
            <a:off x="11811806" y="4686787"/>
            <a:ext cx="807787" cy="215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15%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854847" y="4686069"/>
            <a:ext cx="807787" cy="215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18%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5836026" y="4686069"/>
            <a:ext cx="924510" cy="215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24%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1233515" y="5974868"/>
            <a:ext cx="1966993" cy="402382"/>
            <a:chOff x="0" y="0"/>
            <a:chExt cx="873461" cy="17868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9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3275310" y="5974868"/>
            <a:ext cx="1966993" cy="402382"/>
            <a:chOff x="0" y="0"/>
            <a:chExt cx="873461" cy="178681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10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5315744" y="5974868"/>
            <a:ext cx="1966993" cy="402382"/>
            <a:chOff x="0" y="0"/>
            <a:chExt cx="873461" cy="178681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11</a:t>
              </a:r>
            </a:p>
          </p:txBody>
        </p:sp>
      </p:grpSp>
      <p:pic>
        <p:nvPicPr>
          <p:cNvPr name="Picture 46" id="4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023391" y="6988158"/>
            <a:ext cx="2130275" cy="2130275"/>
          </a:xfrm>
          <a:prstGeom prst="rect">
            <a:avLst/>
          </a:prstGeom>
        </p:spPr>
      </p:pic>
      <p:pic>
        <p:nvPicPr>
          <p:cNvPr name="Picture 47" id="47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983080" y="6987473"/>
            <a:ext cx="2130275" cy="2130275"/>
          </a:xfrm>
          <a:prstGeom prst="rect">
            <a:avLst/>
          </a:prstGeom>
        </p:spPr>
      </p:pic>
      <p:pic>
        <p:nvPicPr>
          <p:cNvPr name="Picture 48" id="48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5062931" y="6988158"/>
            <a:ext cx="2130275" cy="2130275"/>
          </a:xfrm>
          <a:prstGeom prst="rect">
            <a:avLst/>
          </a:prstGeom>
        </p:spPr>
      </p:pic>
      <p:sp>
        <p:nvSpPr>
          <p:cNvPr name="TextBox 49" id="49"/>
          <p:cNvSpPr txBox="true"/>
          <p:nvPr/>
        </p:nvSpPr>
        <p:spPr>
          <a:xfrm rot="0">
            <a:off x="1641594" y="7959900"/>
            <a:ext cx="807787" cy="215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21%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684636" y="7959216"/>
            <a:ext cx="807787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21%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665814" y="7959216"/>
            <a:ext cx="924510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36%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063304" y="9247982"/>
            <a:ext cx="1966993" cy="402382"/>
            <a:chOff x="0" y="0"/>
            <a:chExt cx="873461" cy="178681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12</a:t>
              </a:r>
            </a:p>
          </p:txBody>
        </p:sp>
      </p:grpSp>
      <p:pic>
        <p:nvPicPr>
          <p:cNvPr name="Picture 55" id="5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7102471" y="6987473"/>
            <a:ext cx="2130275" cy="2130275"/>
          </a:xfrm>
          <a:prstGeom prst="rect">
            <a:avLst/>
          </a:prstGeom>
        </p:spPr>
      </p:pic>
      <p:sp>
        <p:nvSpPr>
          <p:cNvPr name="TextBox 56" id="56"/>
          <p:cNvSpPr txBox="true"/>
          <p:nvPr/>
        </p:nvSpPr>
        <p:spPr>
          <a:xfrm rot="0">
            <a:off x="7705354" y="7958531"/>
            <a:ext cx="924510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39%</a:t>
            </a:r>
          </a:p>
        </p:txBody>
      </p:sp>
      <p:pic>
        <p:nvPicPr>
          <p:cNvPr name="Picture 57" id="57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143219" y="6986788"/>
            <a:ext cx="2130275" cy="2130275"/>
          </a:xfrm>
          <a:prstGeom prst="rect">
            <a:avLst/>
          </a:prstGeom>
        </p:spPr>
      </p:pic>
      <p:sp>
        <p:nvSpPr>
          <p:cNvPr name="TextBox 58" id="58"/>
          <p:cNvSpPr txBox="true"/>
          <p:nvPr/>
        </p:nvSpPr>
        <p:spPr>
          <a:xfrm rot="0">
            <a:off x="9746102" y="7957847"/>
            <a:ext cx="924510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36%</a:t>
            </a:r>
          </a:p>
        </p:txBody>
      </p:sp>
      <p:grpSp>
        <p:nvGrpSpPr>
          <p:cNvPr name="Group 59" id="59"/>
          <p:cNvGrpSpPr/>
          <p:nvPr/>
        </p:nvGrpSpPr>
        <p:grpSpPr>
          <a:xfrm rot="0">
            <a:off x="3105099" y="9247982"/>
            <a:ext cx="1966993" cy="402382"/>
            <a:chOff x="0" y="0"/>
            <a:chExt cx="873461" cy="178681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61" id="61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13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5145533" y="9247982"/>
            <a:ext cx="1966993" cy="402382"/>
            <a:chOff x="0" y="0"/>
            <a:chExt cx="873461" cy="178681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64" id="64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14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7184178" y="9247982"/>
            <a:ext cx="1966993" cy="402382"/>
            <a:chOff x="0" y="0"/>
            <a:chExt cx="873461" cy="178681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67" id="67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15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9224927" y="9247982"/>
            <a:ext cx="1966993" cy="402382"/>
            <a:chOff x="0" y="0"/>
            <a:chExt cx="873461" cy="178681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0" id="70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16</a:t>
              </a:r>
            </a:p>
          </p:txBody>
        </p:sp>
      </p:grpSp>
      <p:pic>
        <p:nvPicPr>
          <p:cNvPr name="Picture 71" id="71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3228207" y="6989527"/>
            <a:ext cx="2130275" cy="2130275"/>
          </a:xfrm>
          <a:prstGeom prst="rect">
            <a:avLst/>
          </a:prstGeom>
        </p:spPr>
      </p:pic>
      <p:pic>
        <p:nvPicPr>
          <p:cNvPr name="Picture 72" id="72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1187896" y="6988842"/>
            <a:ext cx="2130275" cy="2130275"/>
          </a:xfrm>
          <a:prstGeom prst="rect">
            <a:avLst/>
          </a:prstGeom>
        </p:spPr>
      </p:pic>
      <p:pic>
        <p:nvPicPr>
          <p:cNvPr name="Picture 73" id="73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5267747" y="6989527"/>
            <a:ext cx="2130275" cy="2130275"/>
          </a:xfrm>
          <a:prstGeom prst="rect">
            <a:avLst/>
          </a:prstGeom>
        </p:spPr>
      </p:pic>
      <p:sp>
        <p:nvSpPr>
          <p:cNvPr name="TextBox 74" id="74"/>
          <p:cNvSpPr txBox="true"/>
          <p:nvPr/>
        </p:nvSpPr>
        <p:spPr>
          <a:xfrm rot="0">
            <a:off x="11846410" y="7961269"/>
            <a:ext cx="807787" cy="215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27%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13889451" y="7960585"/>
            <a:ext cx="807787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36%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15870630" y="7960585"/>
            <a:ext cx="924510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27%</a:t>
            </a:r>
          </a:p>
        </p:txBody>
      </p:sp>
      <p:grpSp>
        <p:nvGrpSpPr>
          <p:cNvPr name="Group 77" id="77"/>
          <p:cNvGrpSpPr/>
          <p:nvPr/>
        </p:nvGrpSpPr>
        <p:grpSpPr>
          <a:xfrm rot="0">
            <a:off x="11268119" y="9249351"/>
            <a:ext cx="1966993" cy="402382"/>
            <a:chOff x="0" y="0"/>
            <a:chExt cx="873461" cy="178681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9" id="79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17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3309914" y="9249351"/>
            <a:ext cx="1966993" cy="402382"/>
            <a:chOff x="0" y="0"/>
            <a:chExt cx="873461" cy="178681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2" id="82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18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5350348" y="9249351"/>
            <a:ext cx="1966993" cy="402382"/>
            <a:chOff x="0" y="0"/>
            <a:chExt cx="873461" cy="178681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5" id="85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+18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749276" y="2240353"/>
            <a:ext cx="8794229" cy="836522"/>
            <a:chOff x="0" y="0"/>
            <a:chExt cx="2097351" cy="1995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97351" cy="199504"/>
            </a:xfrm>
            <a:custGeom>
              <a:avLst/>
              <a:gdLst/>
              <a:ahLst/>
              <a:cxnLst/>
              <a:rect r="r" b="b" t="t" l="l"/>
              <a:pathLst>
                <a:path h="199504" w="2097351">
                  <a:moveTo>
                    <a:pt x="0" y="0"/>
                  </a:moveTo>
                  <a:lnTo>
                    <a:pt x="2097351" y="0"/>
                  </a:lnTo>
                  <a:lnTo>
                    <a:pt x="2097351" y="199504"/>
                  </a:lnTo>
                  <a:lnTo>
                    <a:pt x="0" y="199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2097351" cy="2852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36343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AGES SERVED BY THE INSTRUMENTS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988788" y="3713675"/>
            <a:ext cx="2130275" cy="213027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8477" y="3712990"/>
            <a:ext cx="2130275" cy="213027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028327" y="3713675"/>
            <a:ext cx="2130275" cy="2130275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06990" y="4685384"/>
            <a:ext cx="807787" cy="215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50032" y="4684733"/>
            <a:ext cx="807787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31210" y="4684733"/>
            <a:ext cx="924510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9%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28700" y="5973499"/>
            <a:ext cx="1966993" cy="402382"/>
            <a:chOff x="0" y="0"/>
            <a:chExt cx="873461" cy="1786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4</a:t>
              </a:r>
            </a:p>
          </p:txBody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067867" y="3712990"/>
            <a:ext cx="2130275" cy="2130275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7670750" y="4684048"/>
            <a:ext cx="924510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12%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108615" y="3712306"/>
            <a:ext cx="2130275" cy="2130275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9711498" y="4683364"/>
            <a:ext cx="924510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15%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3070495" y="5973499"/>
            <a:ext cx="1966993" cy="402382"/>
            <a:chOff x="0" y="0"/>
            <a:chExt cx="873461" cy="17868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5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110929" y="5973499"/>
            <a:ext cx="1966993" cy="402382"/>
            <a:chOff x="0" y="0"/>
            <a:chExt cx="873461" cy="17868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6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149574" y="5973499"/>
            <a:ext cx="1966993" cy="402382"/>
            <a:chOff x="0" y="0"/>
            <a:chExt cx="873461" cy="17868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7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190323" y="5973499"/>
            <a:ext cx="1966993" cy="402382"/>
            <a:chOff x="0" y="0"/>
            <a:chExt cx="873461" cy="17868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8</a:t>
              </a:r>
            </a:p>
          </p:txBody>
        </p:sp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193603" y="3715044"/>
            <a:ext cx="2130275" cy="2130275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153292" y="3714359"/>
            <a:ext cx="2130275" cy="2130275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233143" y="3715044"/>
            <a:ext cx="2130275" cy="2130275"/>
          </a:xfrm>
          <a:prstGeom prst="rect">
            <a:avLst/>
          </a:prstGeom>
        </p:spPr>
      </p:pic>
      <p:sp>
        <p:nvSpPr>
          <p:cNvPr name="TextBox 34" id="34"/>
          <p:cNvSpPr txBox="true"/>
          <p:nvPr/>
        </p:nvSpPr>
        <p:spPr>
          <a:xfrm rot="0">
            <a:off x="11811806" y="4686787"/>
            <a:ext cx="807787" cy="215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15%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854847" y="4686069"/>
            <a:ext cx="807787" cy="215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18%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5836026" y="4686069"/>
            <a:ext cx="924510" cy="215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24%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1233515" y="5974868"/>
            <a:ext cx="1966993" cy="402382"/>
            <a:chOff x="0" y="0"/>
            <a:chExt cx="873461" cy="17868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9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3275310" y="5974868"/>
            <a:ext cx="1966993" cy="402382"/>
            <a:chOff x="0" y="0"/>
            <a:chExt cx="873461" cy="178681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10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5315744" y="5974868"/>
            <a:ext cx="1966993" cy="402382"/>
            <a:chOff x="0" y="0"/>
            <a:chExt cx="873461" cy="178681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11</a:t>
              </a:r>
            </a:p>
          </p:txBody>
        </p:sp>
      </p:grpSp>
      <p:pic>
        <p:nvPicPr>
          <p:cNvPr name="Picture 46" id="4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023391" y="6988158"/>
            <a:ext cx="2130275" cy="2130275"/>
          </a:xfrm>
          <a:prstGeom prst="rect">
            <a:avLst/>
          </a:prstGeom>
        </p:spPr>
      </p:pic>
      <p:pic>
        <p:nvPicPr>
          <p:cNvPr name="Picture 47" id="47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983080" y="6987473"/>
            <a:ext cx="2130275" cy="2130275"/>
          </a:xfrm>
          <a:prstGeom prst="rect">
            <a:avLst/>
          </a:prstGeom>
        </p:spPr>
      </p:pic>
      <p:pic>
        <p:nvPicPr>
          <p:cNvPr name="Picture 48" id="48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5062931" y="6988158"/>
            <a:ext cx="2130275" cy="2130275"/>
          </a:xfrm>
          <a:prstGeom prst="rect">
            <a:avLst/>
          </a:prstGeom>
        </p:spPr>
      </p:pic>
      <p:sp>
        <p:nvSpPr>
          <p:cNvPr name="TextBox 49" id="49"/>
          <p:cNvSpPr txBox="true"/>
          <p:nvPr/>
        </p:nvSpPr>
        <p:spPr>
          <a:xfrm rot="0">
            <a:off x="1641594" y="7959900"/>
            <a:ext cx="807787" cy="215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21%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684636" y="7959216"/>
            <a:ext cx="807787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21%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665814" y="7959216"/>
            <a:ext cx="924510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36%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063304" y="9247982"/>
            <a:ext cx="1966993" cy="402382"/>
            <a:chOff x="0" y="0"/>
            <a:chExt cx="873461" cy="178681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12</a:t>
              </a:r>
            </a:p>
          </p:txBody>
        </p:sp>
      </p:grpSp>
      <p:pic>
        <p:nvPicPr>
          <p:cNvPr name="Picture 55" id="5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7102471" y="6987473"/>
            <a:ext cx="2130275" cy="2130275"/>
          </a:xfrm>
          <a:prstGeom prst="rect">
            <a:avLst/>
          </a:prstGeom>
        </p:spPr>
      </p:pic>
      <p:sp>
        <p:nvSpPr>
          <p:cNvPr name="TextBox 56" id="56"/>
          <p:cNvSpPr txBox="true"/>
          <p:nvPr/>
        </p:nvSpPr>
        <p:spPr>
          <a:xfrm rot="0">
            <a:off x="7705354" y="7958531"/>
            <a:ext cx="924510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39%</a:t>
            </a:r>
          </a:p>
        </p:txBody>
      </p:sp>
      <p:pic>
        <p:nvPicPr>
          <p:cNvPr name="Picture 57" id="57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143219" y="6986788"/>
            <a:ext cx="2130275" cy="2130275"/>
          </a:xfrm>
          <a:prstGeom prst="rect">
            <a:avLst/>
          </a:prstGeom>
        </p:spPr>
      </p:pic>
      <p:sp>
        <p:nvSpPr>
          <p:cNvPr name="TextBox 58" id="58"/>
          <p:cNvSpPr txBox="true"/>
          <p:nvPr/>
        </p:nvSpPr>
        <p:spPr>
          <a:xfrm rot="0">
            <a:off x="9746102" y="7957847"/>
            <a:ext cx="924510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36%</a:t>
            </a:r>
          </a:p>
        </p:txBody>
      </p:sp>
      <p:grpSp>
        <p:nvGrpSpPr>
          <p:cNvPr name="Group 59" id="59"/>
          <p:cNvGrpSpPr/>
          <p:nvPr/>
        </p:nvGrpSpPr>
        <p:grpSpPr>
          <a:xfrm rot="0">
            <a:off x="3105099" y="9247982"/>
            <a:ext cx="1966993" cy="402382"/>
            <a:chOff x="0" y="0"/>
            <a:chExt cx="873461" cy="178681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61" id="61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13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5145533" y="9247982"/>
            <a:ext cx="1966993" cy="402382"/>
            <a:chOff x="0" y="0"/>
            <a:chExt cx="873461" cy="178681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64" id="64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14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7184178" y="9247982"/>
            <a:ext cx="1966993" cy="402382"/>
            <a:chOff x="0" y="0"/>
            <a:chExt cx="873461" cy="178681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67" id="67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15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9224927" y="9247982"/>
            <a:ext cx="1966993" cy="402382"/>
            <a:chOff x="0" y="0"/>
            <a:chExt cx="873461" cy="178681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0" id="70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16</a:t>
              </a:r>
            </a:p>
          </p:txBody>
        </p:sp>
      </p:grpSp>
      <p:pic>
        <p:nvPicPr>
          <p:cNvPr name="Picture 71" id="71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3228207" y="6989527"/>
            <a:ext cx="2130275" cy="2130275"/>
          </a:xfrm>
          <a:prstGeom prst="rect">
            <a:avLst/>
          </a:prstGeom>
        </p:spPr>
      </p:pic>
      <p:pic>
        <p:nvPicPr>
          <p:cNvPr name="Picture 72" id="72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1187896" y="6988842"/>
            <a:ext cx="2130275" cy="2130275"/>
          </a:xfrm>
          <a:prstGeom prst="rect">
            <a:avLst/>
          </a:prstGeom>
        </p:spPr>
      </p:pic>
      <p:pic>
        <p:nvPicPr>
          <p:cNvPr name="Picture 73" id="73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5267747" y="6989527"/>
            <a:ext cx="2130275" cy="2130275"/>
          </a:xfrm>
          <a:prstGeom prst="rect">
            <a:avLst/>
          </a:prstGeom>
        </p:spPr>
      </p:pic>
      <p:sp>
        <p:nvSpPr>
          <p:cNvPr name="TextBox 74" id="74"/>
          <p:cNvSpPr txBox="true"/>
          <p:nvPr/>
        </p:nvSpPr>
        <p:spPr>
          <a:xfrm rot="0">
            <a:off x="11846410" y="7961269"/>
            <a:ext cx="807787" cy="215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27%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13889451" y="7960585"/>
            <a:ext cx="807787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36%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15870630" y="7960585"/>
            <a:ext cx="924510" cy="21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600">
                <a:solidFill>
                  <a:srgbClr val="36343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27%</a:t>
            </a:r>
          </a:p>
        </p:txBody>
      </p:sp>
      <p:grpSp>
        <p:nvGrpSpPr>
          <p:cNvPr name="Group 77" id="77"/>
          <p:cNvGrpSpPr/>
          <p:nvPr/>
        </p:nvGrpSpPr>
        <p:grpSpPr>
          <a:xfrm rot="0">
            <a:off x="11268119" y="9249351"/>
            <a:ext cx="1966993" cy="402382"/>
            <a:chOff x="0" y="0"/>
            <a:chExt cx="873461" cy="178681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9" id="79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17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3309914" y="9249351"/>
            <a:ext cx="1966993" cy="402382"/>
            <a:chOff x="0" y="0"/>
            <a:chExt cx="873461" cy="178681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2" id="82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18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5350348" y="9249351"/>
            <a:ext cx="1966993" cy="402382"/>
            <a:chOff x="0" y="0"/>
            <a:chExt cx="873461" cy="178681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873461" cy="178681"/>
            </a:xfrm>
            <a:custGeom>
              <a:avLst/>
              <a:gdLst/>
              <a:ahLst/>
              <a:cxnLst/>
              <a:rect r="r" b="b" t="t" l="l"/>
              <a:pathLst>
                <a:path h="178681" w="873461">
                  <a:moveTo>
                    <a:pt x="0" y="0"/>
                  </a:moveTo>
                  <a:lnTo>
                    <a:pt x="873461" y="0"/>
                  </a:lnTo>
                  <a:lnTo>
                    <a:pt x="873461" y="178681"/>
                  </a:lnTo>
                  <a:lnTo>
                    <a:pt x="0" y="178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5" id="85"/>
            <p:cNvSpPr txBox="true"/>
            <p:nvPr/>
          </p:nvSpPr>
          <p:spPr>
            <a:xfrm>
              <a:off x="0" y="-38100"/>
              <a:ext cx="873461" cy="216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  <a:r>
                <a:rPr lang="en-US" b="true" sz="1800">
                  <a:solidFill>
                    <a:srgbClr val="363434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+18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240353"/>
            <a:ext cx="16211550" cy="836522"/>
            <a:chOff x="0" y="0"/>
            <a:chExt cx="3866322" cy="1995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66322" cy="199504"/>
            </a:xfrm>
            <a:custGeom>
              <a:avLst/>
              <a:gdLst/>
              <a:ahLst/>
              <a:cxnLst/>
              <a:rect r="r" b="b" t="t" l="l"/>
              <a:pathLst>
                <a:path h="199504" w="3866322">
                  <a:moveTo>
                    <a:pt x="0" y="0"/>
                  </a:moveTo>
                  <a:lnTo>
                    <a:pt x="3866322" y="0"/>
                  </a:lnTo>
                  <a:lnTo>
                    <a:pt x="3866322" y="199504"/>
                  </a:lnTo>
                  <a:lnTo>
                    <a:pt x="0" y="199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3866322" cy="2852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36343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COMPARISON BETWEEN SOME INSTRUMENTS</a:t>
              </a:r>
            </a:p>
          </p:txBody>
        </p:sp>
      </p:grp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028700" y="3626921"/>
          <a:ext cx="16211550" cy="5612329"/>
        </p:xfrm>
        <a:graphic>
          <a:graphicData uri="http://schemas.openxmlformats.org/drawingml/2006/table">
            <a:tbl>
              <a:tblPr/>
              <a:tblGrid>
                <a:gridCol w="3942478"/>
                <a:gridCol w="6910890"/>
                <a:gridCol w="5358182"/>
              </a:tblGrid>
              <a:tr h="56123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1142124" y="3765168"/>
            <a:ext cx="3694439" cy="1067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Student´s Mathematics Anxiety assessed through some items from the Science Motivation Questionnaire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(Glynn &amp; Kobana, 2006)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42124" y="5013916"/>
            <a:ext cx="3694439" cy="2400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 am nervous about how I will do on the mathematics tests.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 become anxious when it is time to take a mathematics test.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 worry about failing mathematics tests.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 am concerned that the other students are better in methematics.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 hate taking mathematics tests.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2124" y="7595861"/>
            <a:ext cx="3694439" cy="2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Likert: 1 - 5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25788" y="3765168"/>
            <a:ext cx="6579319" cy="2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Abbreviated Math Anxiety Scale (AMAS)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125788" y="4271078"/>
            <a:ext cx="6579319" cy="4268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 Learning Anxiety (MLA):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Having to use the diagrams and multiplication tables in the back of a math textbook (item 1).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Watching the teacher break down a complex problem on the blackboard (item 3).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Carefully listening to the math lesson (item 6).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Watching another student solve a math problem (item 7).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Starting a new topic in mathematics (item 9).</a:t>
            </a:r>
          </a:p>
          <a:p>
            <a:pPr algn="l">
              <a:lnSpc>
                <a:spcPts val="2100"/>
              </a:lnSpc>
            </a:pP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 Testing Anxiety (MTA):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Thinking about the upcoming written math test you have tomorrow (item 2).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Doing a written math/examination test (item 4).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Having to solve many difficult math problems for homework due the next class lesson (item 5).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Having an oral test on math without knowing in advance (item 8).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25788" y="8777594"/>
            <a:ext cx="6579319" cy="2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Likert: 1 - 5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981331" y="3765168"/>
            <a:ext cx="5167694" cy="2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Semi-structured interview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981331" y="4271078"/>
            <a:ext cx="5167694" cy="3734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student-related factors that cause students to create fear and anxiety towards mathematics?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factors related with teachers that can cause students to create fear and anxiety towards mathematics?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factors related with parents that cause students to develop fear and anxiety towards math course?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other factors which may cause students to create fear and anxiety towards mathematics?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Which strategies do the teachers use to reduce and eliminate the factors that cause students to develop fear and anxiety towards mathematics?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981331" y="8244045"/>
            <a:ext cx="5167694" cy="2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Likert: 1 - 5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981331" y="8748944"/>
            <a:ext cx="5167694" cy="2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Open part of the interview: how, why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240353"/>
            <a:ext cx="16211550" cy="836522"/>
            <a:chOff x="0" y="0"/>
            <a:chExt cx="3866322" cy="1995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66322" cy="199504"/>
            </a:xfrm>
            <a:custGeom>
              <a:avLst/>
              <a:gdLst/>
              <a:ahLst/>
              <a:cxnLst/>
              <a:rect r="r" b="b" t="t" l="l"/>
              <a:pathLst>
                <a:path h="199504" w="3866322">
                  <a:moveTo>
                    <a:pt x="0" y="0"/>
                  </a:moveTo>
                  <a:lnTo>
                    <a:pt x="3866322" y="0"/>
                  </a:lnTo>
                  <a:lnTo>
                    <a:pt x="3866322" y="199504"/>
                  </a:lnTo>
                  <a:lnTo>
                    <a:pt x="0" y="199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3866322" cy="2852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36343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COMPARISON BETWEEN SOME INSTRUMENTS</a:t>
              </a:r>
            </a:p>
          </p:txBody>
        </p:sp>
      </p:grp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028700" y="3626921"/>
          <a:ext cx="16211550" cy="5612329"/>
        </p:xfrm>
        <a:graphic>
          <a:graphicData uri="http://schemas.openxmlformats.org/drawingml/2006/table">
            <a:tbl>
              <a:tblPr/>
              <a:tblGrid>
                <a:gridCol w="3942478"/>
                <a:gridCol w="6910890"/>
                <a:gridCol w="5358182"/>
              </a:tblGrid>
              <a:tr h="56123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1142124" y="3765168"/>
            <a:ext cx="3694439" cy="1067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Student´s Mathematics Anxiety assessed through some items from the Science Motivation Questionnaire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(Glynn &amp; Kobana, 2006)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42124" y="5013916"/>
            <a:ext cx="3694439" cy="2400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FF5757"/>
                </a:solidFill>
                <a:latin typeface="Trebuchet MS"/>
                <a:ea typeface="Trebuchet MS"/>
                <a:cs typeface="Trebuchet MS"/>
                <a:sym typeface="Trebuchet MS"/>
              </a:rPr>
              <a:t>I am nervous about how I will do on the mathematics tests.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FF5757"/>
                </a:solidFill>
                <a:latin typeface="Trebuchet MS"/>
                <a:ea typeface="Trebuchet MS"/>
                <a:cs typeface="Trebuchet MS"/>
                <a:sym typeface="Trebuchet MS"/>
              </a:rPr>
              <a:t>I become anxious when it is time to take a mathematics test.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FF5757"/>
                </a:solidFill>
                <a:latin typeface="Trebuchet MS"/>
                <a:ea typeface="Trebuchet MS"/>
                <a:cs typeface="Trebuchet MS"/>
                <a:sym typeface="Trebuchet MS"/>
              </a:rPr>
              <a:t>I worry about failing mathematics tests.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FF5757"/>
                </a:solidFill>
                <a:latin typeface="Trebuchet MS"/>
                <a:ea typeface="Trebuchet MS"/>
                <a:cs typeface="Trebuchet MS"/>
                <a:sym typeface="Trebuchet MS"/>
              </a:rPr>
              <a:t>I am concerned that the other students are better in methematics.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FF5757"/>
                </a:solidFill>
                <a:latin typeface="Trebuchet MS"/>
                <a:ea typeface="Trebuchet MS"/>
                <a:cs typeface="Trebuchet MS"/>
                <a:sym typeface="Trebuchet MS"/>
              </a:rPr>
              <a:t>I hate taking mathematics tests.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2124" y="7595861"/>
            <a:ext cx="3694439" cy="2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Likert: 1 - 5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25788" y="3765168"/>
            <a:ext cx="6579319" cy="2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Abbreviated Math Anxiety Scale (AMAS)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125788" y="4271078"/>
            <a:ext cx="6579319" cy="4268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 Learning Anxiety (MLA):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FF5757"/>
                </a:solidFill>
                <a:latin typeface="Trebuchet MS"/>
                <a:ea typeface="Trebuchet MS"/>
                <a:cs typeface="Trebuchet MS"/>
                <a:sym typeface="Trebuchet MS"/>
              </a:rPr>
              <a:t>Having to use the diagrams and multiplication tables in the back of a math textbook (item 1).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FF5757"/>
                </a:solidFill>
                <a:latin typeface="Trebuchet MS"/>
                <a:ea typeface="Trebuchet MS"/>
                <a:cs typeface="Trebuchet MS"/>
                <a:sym typeface="Trebuchet MS"/>
              </a:rPr>
              <a:t>Watching the teacher break down a complex problem on the blackboard (item 3).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FF5757"/>
                </a:solidFill>
                <a:latin typeface="Trebuchet MS"/>
                <a:ea typeface="Trebuchet MS"/>
                <a:cs typeface="Trebuchet MS"/>
                <a:sym typeface="Trebuchet MS"/>
              </a:rPr>
              <a:t>Carefully listening to the math lesson (item 6).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FF5757"/>
                </a:solidFill>
                <a:latin typeface="Trebuchet MS"/>
                <a:ea typeface="Trebuchet MS"/>
                <a:cs typeface="Trebuchet MS"/>
                <a:sym typeface="Trebuchet MS"/>
              </a:rPr>
              <a:t>Watching another student solve a math problem (item 7).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FF5757"/>
                </a:solidFill>
                <a:latin typeface="Trebuchet MS"/>
                <a:ea typeface="Trebuchet MS"/>
                <a:cs typeface="Trebuchet MS"/>
                <a:sym typeface="Trebuchet MS"/>
              </a:rPr>
              <a:t>Starting a new topic in mathematics (item 9).</a:t>
            </a:r>
          </a:p>
          <a:p>
            <a:pPr algn="l">
              <a:lnSpc>
                <a:spcPts val="2100"/>
              </a:lnSpc>
            </a:pP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 Testing Anxiety (MTA):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Thinking about the upcoming written math test you have tomorrow (item 2).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Doing a written math/examination test (item 4).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Having to solve many difficult math problems for homework due the next class lesson (item 5).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Having an oral test on math without knowing in advance (item 8).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25788" y="8777594"/>
            <a:ext cx="6579319" cy="2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Likert: 1 - 5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981331" y="3765168"/>
            <a:ext cx="5167694" cy="2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Semi-structured interview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981331" y="4271078"/>
            <a:ext cx="5167694" cy="3734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FF313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student-related factors that cause students to create fear and anxiety towards mathematics?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factors related with teachers that can cause students to create fear and anxiety towards mathematics?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59B379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factors related with parents that cause students to develop fear and anxiety towards math course?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FF914D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other factors which may cause students to create fear and anxiety towards mathematics?</a:t>
            </a:r>
          </a:p>
          <a:p>
            <a:pPr algn="l" marL="323850" indent="-161925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Which strategies do the teachers use to reduce and eliminate the factors that cause students to develop fear and anxiety towards mathematics?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981331" y="8244045"/>
            <a:ext cx="5167694" cy="2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Likert: 1 - 5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981331" y="8748944"/>
            <a:ext cx="5167694" cy="2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Open part of the interview: how, why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90383" y="2781985"/>
            <a:ext cx="16997617" cy="646537"/>
            <a:chOff x="0" y="0"/>
            <a:chExt cx="4834988" cy="1839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975213" y="2919343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2. MATHEMATICS ANXIETY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90383" y="3604906"/>
            <a:ext cx="16997617" cy="646537"/>
            <a:chOff x="0" y="0"/>
            <a:chExt cx="4834988" cy="1839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975213" y="3745308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 SYSTEMATIC REVIEW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90383" y="4427827"/>
            <a:ext cx="16997617" cy="646537"/>
            <a:chOff x="0" y="0"/>
            <a:chExt cx="4834988" cy="1839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495163" y="4565186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3.1. Inclusion and Exclusion Criteria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290383" y="5250749"/>
            <a:ext cx="16997617" cy="646537"/>
            <a:chOff x="0" y="0"/>
            <a:chExt cx="4834988" cy="18390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495163" y="5391151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3.2. Search String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290383" y="6073670"/>
            <a:ext cx="16997617" cy="646537"/>
            <a:chOff x="0" y="0"/>
            <a:chExt cx="4834988" cy="18390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495163" y="62140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3.3. Screening Results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290383" y="6896592"/>
            <a:ext cx="16997617" cy="646537"/>
            <a:chOff x="0" y="0"/>
            <a:chExt cx="4834988" cy="18390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975213" y="7033950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 RESULTS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290383" y="7719513"/>
            <a:ext cx="16997617" cy="646537"/>
            <a:chOff x="0" y="0"/>
            <a:chExt cx="4834988" cy="18390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495163" y="78568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4.1. Some Information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290383" y="8542435"/>
            <a:ext cx="16997617" cy="646537"/>
            <a:chOff x="0" y="0"/>
            <a:chExt cx="4834988" cy="18390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2495163" y="8674018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4.2. Instruments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645192" y="9369946"/>
            <a:ext cx="17642808" cy="646537"/>
            <a:chOff x="0" y="0"/>
            <a:chExt cx="5018513" cy="18390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5018513" cy="183908"/>
            </a:xfrm>
            <a:custGeom>
              <a:avLst/>
              <a:gdLst/>
              <a:ahLst/>
              <a:cxnLst/>
              <a:rect r="r" b="b" t="t" l="l"/>
              <a:pathLst>
                <a:path h="183908" w="5018513">
                  <a:moveTo>
                    <a:pt x="0" y="0"/>
                  </a:moveTo>
                  <a:lnTo>
                    <a:pt x="5018513" y="0"/>
                  </a:lnTo>
                  <a:lnTo>
                    <a:pt x="5018513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49804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5018513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330021" y="9507305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5. CONCLUSIONS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290383" y="1957178"/>
            <a:ext cx="16997617" cy="646537"/>
            <a:chOff x="0" y="0"/>
            <a:chExt cx="4834988" cy="18390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975213" y="2103476"/>
            <a:ext cx="15962125" cy="353939"/>
            <a:chOff x="0" y="0"/>
            <a:chExt cx="21282833" cy="471919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667178" y="-7966"/>
              <a:ext cx="20615655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WHO AM I?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-9525"/>
              <a:ext cx="667178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1.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749276" y="2240353"/>
            <a:ext cx="8794229" cy="836522"/>
            <a:chOff x="0" y="0"/>
            <a:chExt cx="2097351" cy="1995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97351" cy="199504"/>
            </a:xfrm>
            <a:custGeom>
              <a:avLst/>
              <a:gdLst/>
              <a:ahLst/>
              <a:cxnLst/>
              <a:rect r="r" b="b" t="t" l="l"/>
              <a:pathLst>
                <a:path h="199504" w="2097351">
                  <a:moveTo>
                    <a:pt x="0" y="0"/>
                  </a:moveTo>
                  <a:lnTo>
                    <a:pt x="2097351" y="0"/>
                  </a:lnTo>
                  <a:lnTo>
                    <a:pt x="2097351" y="199504"/>
                  </a:lnTo>
                  <a:lnTo>
                    <a:pt x="0" y="199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2097351" cy="2852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36343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WHAT DO WE KNOW?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343881" y="3849866"/>
            <a:ext cx="15944119" cy="878005"/>
            <a:chOff x="0" y="0"/>
            <a:chExt cx="3339674" cy="18390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39674" cy="183908"/>
            </a:xfrm>
            <a:custGeom>
              <a:avLst/>
              <a:gdLst/>
              <a:ahLst/>
              <a:cxnLst/>
              <a:rect r="r" b="b" t="t" l="l"/>
              <a:pathLst>
                <a:path h="183908" w="3339674">
                  <a:moveTo>
                    <a:pt x="0" y="0"/>
                  </a:moveTo>
                  <a:lnTo>
                    <a:pt x="3339674" y="0"/>
                  </a:lnTo>
                  <a:lnTo>
                    <a:pt x="3339674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0668A9">
                <a:alpha val="14902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3339674" cy="241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672775" y="4052630"/>
            <a:ext cx="9056288" cy="41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studies focus mainly on students in higher education stages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343881" y="6561401"/>
            <a:ext cx="15944119" cy="878005"/>
            <a:chOff x="0" y="0"/>
            <a:chExt cx="3339674" cy="18390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339674" cy="183908"/>
            </a:xfrm>
            <a:custGeom>
              <a:avLst/>
              <a:gdLst/>
              <a:ahLst/>
              <a:cxnLst/>
              <a:rect r="r" b="b" t="t" l="l"/>
              <a:pathLst>
                <a:path h="183908" w="3339674">
                  <a:moveTo>
                    <a:pt x="0" y="0"/>
                  </a:moveTo>
                  <a:lnTo>
                    <a:pt x="3339674" y="0"/>
                  </a:lnTo>
                  <a:lnTo>
                    <a:pt x="3339674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0668A9">
                <a:alpha val="34902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3339674" cy="241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0" y="5205634"/>
            <a:ext cx="15944119" cy="878005"/>
            <a:chOff x="0" y="0"/>
            <a:chExt cx="3339674" cy="18390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339674" cy="183908"/>
            </a:xfrm>
            <a:custGeom>
              <a:avLst/>
              <a:gdLst/>
              <a:ahLst/>
              <a:cxnLst/>
              <a:rect r="r" b="b" t="t" l="l"/>
              <a:pathLst>
                <a:path h="183908" w="3339674">
                  <a:moveTo>
                    <a:pt x="0" y="0"/>
                  </a:moveTo>
                  <a:lnTo>
                    <a:pt x="3339674" y="0"/>
                  </a:lnTo>
                  <a:lnTo>
                    <a:pt x="3339674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0668A9">
                <a:alpha val="24706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3339674" cy="241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0" y="7915656"/>
            <a:ext cx="15944119" cy="878005"/>
            <a:chOff x="0" y="0"/>
            <a:chExt cx="3339674" cy="18390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339674" cy="183908"/>
            </a:xfrm>
            <a:custGeom>
              <a:avLst/>
              <a:gdLst/>
              <a:ahLst/>
              <a:cxnLst/>
              <a:rect r="r" b="b" t="t" l="l"/>
              <a:pathLst>
                <a:path h="183908" w="3339674">
                  <a:moveTo>
                    <a:pt x="0" y="0"/>
                  </a:moveTo>
                  <a:lnTo>
                    <a:pt x="3339674" y="0"/>
                  </a:lnTo>
                  <a:lnTo>
                    <a:pt x="3339674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0668A9">
                <a:alpha val="44706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3339674" cy="241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801673" y="5408397"/>
            <a:ext cx="14844098" cy="41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Most studies follow a quantitative methodology (the opinions are not given much consideration)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672775" y="6759913"/>
            <a:ext cx="11987390" cy="41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instruments used in the last decade are mainly modifications of existing ones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0" y="8118419"/>
            <a:ext cx="15645771" cy="41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There is no theoretical model of Mathematical Anxiety that defines all the possible indicators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43881" y="3849866"/>
            <a:ext cx="15944119" cy="878005"/>
            <a:chOff x="0" y="0"/>
            <a:chExt cx="3339674" cy="1839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39674" cy="183908"/>
            </a:xfrm>
            <a:custGeom>
              <a:avLst/>
              <a:gdLst/>
              <a:ahLst/>
              <a:cxnLst/>
              <a:rect r="r" b="b" t="t" l="l"/>
              <a:pathLst>
                <a:path h="183908" w="3339674">
                  <a:moveTo>
                    <a:pt x="0" y="0"/>
                  </a:moveTo>
                  <a:lnTo>
                    <a:pt x="3339674" y="0"/>
                  </a:lnTo>
                  <a:lnTo>
                    <a:pt x="3339674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3339674" cy="241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672775" y="4052630"/>
            <a:ext cx="13787711" cy="41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Developing a theoretical model of Mathematics Anxiety that includes the indicators involved in it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343881" y="6561401"/>
            <a:ext cx="15944119" cy="878005"/>
            <a:chOff x="0" y="0"/>
            <a:chExt cx="3339674" cy="1839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39674" cy="183908"/>
            </a:xfrm>
            <a:custGeom>
              <a:avLst/>
              <a:gdLst/>
              <a:ahLst/>
              <a:cxnLst/>
              <a:rect r="r" b="b" t="t" l="l"/>
              <a:pathLst>
                <a:path h="183908" w="3339674">
                  <a:moveTo>
                    <a:pt x="0" y="0"/>
                  </a:moveTo>
                  <a:lnTo>
                    <a:pt x="3339674" y="0"/>
                  </a:lnTo>
                  <a:lnTo>
                    <a:pt x="3339674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34902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3339674" cy="241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0" y="5205634"/>
            <a:ext cx="15944119" cy="878005"/>
            <a:chOff x="0" y="0"/>
            <a:chExt cx="3339674" cy="18390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339674" cy="183908"/>
            </a:xfrm>
            <a:custGeom>
              <a:avLst/>
              <a:gdLst/>
              <a:ahLst/>
              <a:cxnLst/>
              <a:rect r="r" b="b" t="t" l="l"/>
              <a:pathLst>
                <a:path h="183908" w="3339674">
                  <a:moveTo>
                    <a:pt x="0" y="0"/>
                  </a:moveTo>
                  <a:lnTo>
                    <a:pt x="3339674" y="0"/>
                  </a:lnTo>
                  <a:lnTo>
                    <a:pt x="3339674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24706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3339674" cy="241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0" y="7915656"/>
            <a:ext cx="15944119" cy="878005"/>
            <a:chOff x="0" y="0"/>
            <a:chExt cx="3339674" cy="18390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339674" cy="183908"/>
            </a:xfrm>
            <a:custGeom>
              <a:avLst/>
              <a:gdLst/>
              <a:ahLst/>
              <a:cxnLst/>
              <a:rect r="r" b="b" t="t" l="l"/>
              <a:pathLst>
                <a:path h="183908" w="3339674">
                  <a:moveTo>
                    <a:pt x="0" y="0"/>
                  </a:moveTo>
                  <a:lnTo>
                    <a:pt x="3339674" y="0"/>
                  </a:lnTo>
                  <a:lnTo>
                    <a:pt x="3339674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44706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3339674" cy="241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801673" y="5408397"/>
            <a:ext cx="14844098" cy="41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Designing an instrument based on the theoretical model, which evaluates these indicators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672775" y="6759913"/>
            <a:ext cx="15409488" cy="41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Establishing profiles (from high risk to low risk) of Math Anxiety by age and stage of cognitive development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0" y="8118419"/>
            <a:ext cx="15645771" cy="41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Designing interventions tailored to the needs of each individual, prioritizing risk profiles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4749276" y="2240353"/>
            <a:ext cx="8794229" cy="836522"/>
            <a:chOff x="0" y="0"/>
            <a:chExt cx="2097351" cy="1995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097351" cy="199504"/>
            </a:xfrm>
            <a:custGeom>
              <a:avLst/>
              <a:gdLst/>
              <a:ahLst/>
              <a:cxnLst/>
              <a:rect r="r" b="b" t="t" l="l"/>
              <a:pathLst>
                <a:path h="199504" w="2097351">
                  <a:moveTo>
                    <a:pt x="0" y="0"/>
                  </a:moveTo>
                  <a:lnTo>
                    <a:pt x="2097351" y="0"/>
                  </a:lnTo>
                  <a:lnTo>
                    <a:pt x="2097351" y="199504"/>
                  </a:lnTo>
                  <a:lnTo>
                    <a:pt x="0" y="199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85725"/>
              <a:ext cx="2097351" cy="2852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36343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WHAT CAN WE DO?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749276" y="2240353"/>
            <a:ext cx="8794229" cy="836522"/>
            <a:chOff x="0" y="0"/>
            <a:chExt cx="2097351" cy="1995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97351" cy="199504"/>
            </a:xfrm>
            <a:custGeom>
              <a:avLst/>
              <a:gdLst/>
              <a:ahLst/>
              <a:cxnLst/>
              <a:rect r="r" b="b" t="t" l="l"/>
              <a:pathLst>
                <a:path h="199504" w="2097351">
                  <a:moveTo>
                    <a:pt x="0" y="0"/>
                  </a:moveTo>
                  <a:lnTo>
                    <a:pt x="2097351" y="0"/>
                  </a:lnTo>
                  <a:lnTo>
                    <a:pt x="2097351" y="199504"/>
                  </a:lnTo>
                  <a:lnTo>
                    <a:pt x="0" y="199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2097351" cy="2852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36343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REFERENCES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31506" y="3237786"/>
            <a:ext cx="17424987" cy="6073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Arteaga, J. C. C. (2021). Conociendo la ansiedad matemática. El rol del docente: Knowing math anxiety. The role of the teacher. </a:t>
            </a:r>
            <a:r>
              <a:rPr lang="en-US" sz="1600" i="true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Franz Tamayo-Revista de Educación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600" i="true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3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(7), 260-276.</a:t>
            </a:r>
          </a:p>
          <a:p>
            <a:pPr algn="l">
              <a:lnSpc>
                <a:spcPts val="2240"/>
              </a:lnSpc>
            </a:pPr>
          </a:p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Barranco, V. T., Ruiz, J. G. S., &amp; Furlong, A. D. (2024). Ansiedad matemática y engagement académico en estudiantes de educación media superior en México. </a:t>
            </a:r>
            <a:r>
              <a:rPr lang="en-US" sz="1600" i="true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Educatio Siglo XXI, 42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(2), 97-120. </a:t>
            </a:r>
          </a:p>
          <a:p>
            <a:pPr algn="l">
              <a:lnSpc>
                <a:spcPts val="2240"/>
              </a:lnSpc>
            </a:pPr>
          </a:p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Fennema, E., &amp; Sherman, J. A. (1976). Fennema-Sherman Mathematics Attitudes Scales: Instruments Designed to Measure Attitudes toward the Learning of Mathematics by Females and Males. </a:t>
            </a:r>
            <a:r>
              <a:rPr lang="en-US" sz="1600" i="true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Journal for Research in Mathematics Education, 7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(5), 324. </a:t>
            </a:r>
            <a:r>
              <a:rPr lang="en-US" sz="16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3" tooltip="https://doi.org/10.2307/748467"/>
              </a:rPr>
              <a:t>https://doi.org/10.2307/748467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algn="l">
              <a:lnSpc>
                <a:spcPts val="2240"/>
              </a:lnSpc>
            </a:pPr>
          </a:p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Lukowski, S. L., DiTrapani, J., Jeon, M., Wang, Z., Schenker, V. J., Doran, M. M., ... &amp; Petrill, S. A. (2019). Multidimensionality in the measurement of math-specific anxiety and its relationship with mathematical performance. </a:t>
            </a:r>
            <a:r>
              <a:rPr lang="en-US" sz="1600" i="true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Learning and individual differences, 70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228-235. </a:t>
            </a:r>
          </a:p>
          <a:p>
            <a:pPr algn="l">
              <a:lnSpc>
                <a:spcPts val="2240"/>
              </a:lnSpc>
            </a:pPr>
          </a:p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Luttenberger, S., Wimmer, S., &amp; Paechter, M. (2018). Spotlight on math anxiety. </a:t>
            </a:r>
            <a:r>
              <a:rPr lang="en-US" sz="1600" i="true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Psychology Research and Behavior Management, 11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311–322. </a:t>
            </a:r>
            <a:r>
              <a:rPr lang="en-US" sz="16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doi.org/10.2147/PRBM.S141421"/>
              </a:rPr>
              <a:t>https://doi.org/10.2147/PRBM.S141421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algn="l">
              <a:lnSpc>
                <a:spcPts val="2240"/>
              </a:lnSpc>
            </a:pPr>
          </a:p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Maldonado, M., &amp; Sotomayor, V. (2021). Análisis de la ansiedad matemática en futuros emprendedores - [Analysis of math anxiety in future entrepreneurs]. </a:t>
            </a:r>
            <a:r>
              <a:rPr lang="en-US" sz="1600" i="true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Innovaciones docentes en tiempos de pandemia.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algn="l">
              <a:lnSpc>
                <a:spcPts val="2240"/>
              </a:lnSpc>
            </a:pPr>
          </a:p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Nerio Delgado, O. G., &amp; Ramírez Puente, T. E. (2024). Ansiedad matemática. </a:t>
            </a:r>
            <a:r>
              <a:rPr lang="en-US" sz="1600" i="true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CIENMS, 2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(2), 135-155. </a:t>
            </a:r>
          </a:p>
          <a:p>
            <a:pPr algn="l">
              <a:lnSpc>
                <a:spcPts val="2240"/>
              </a:lnSpc>
            </a:pPr>
          </a:p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Reyes-de-Cózar, S., Pérez-Escolar, M., &amp; Navazo-Ostúa, P. (2022). Digital Competencies f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New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Journali</a:t>
            </a:r>
            <a:r>
              <a:rPr lang="en-US" sz="160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r>
              <a:rPr lang="en-US" sz="160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 W</a:t>
            </a:r>
            <a:r>
              <a:rPr lang="en-US" sz="160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 in Media Out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let</a:t>
            </a:r>
            <a:r>
              <a:rPr lang="en-US" sz="160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s: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 Systematic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Review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Media and Comm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unication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-US" sz="160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(1), 2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–42. </a:t>
            </a:r>
            <a:r>
              <a:rPr lang="en-US" sz="16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doi.org/10.17645/mac.v10i1.4439"/>
              </a:rPr>
              <a:t>https://doi.org/10.17645/mac.</a:t>
            </a:r>
            <a:r>
              <a:rPr lang="en-US" sz="16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6" tooltip="https://doi.org/10.17645/mac.v10i1.4439"/>
              </a:rPr>
              <a:t>v</a:t>
            </a:r>
            <a:r>
              <a:rPr lang="en-US" sz="16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7" tooltip="https://doi.org/10.17645/mac.v10i1.4439"/>
              </a:rPr>
              <a:t>10i1.4439</a:t>
            </a:r>
          </a:p>
          <a:p>
            <a:pPr algn="l">
              <a:lnSpc>
                <a:spcPts val="2240"/>
              </a:lnSpc>
              <a:spcBef>
                <a:spcPct val="0"/>
              </a:spcBef>
            </a:pPr>
          </a:p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Sagasti-Escalona, M. (2019). La ansiedad matemática. Matemáticas, Educación y Sociedad, 2(2), 1-18.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45869" y="2814979"/>
            <a:ext cx="4713132" cy="1761533"/>
          </a:xfrm>
          <a:custGeom>
            <a:avLst/>
            <a:gdLst/>
            <a:ahLst/>
            <a:cxnLst/>
            <a:rect r="r" b="b" t="t" l="l"/>
            <a:pathLst>
              <a:path h="1761533" w="4713132">
                <a:moveTo>
                  <a:pt x="0" y="0"/>
                </a:moveTo>
                <a:lnTo>
                  <a:pt x="4713132" y="0"/>
                </a:lnTo>
                <a:lnTo>
                  <a:pt x="4713132" y="1761534"/>
                </a:lnTo>
                <a:lnTo>
                  <a:pt x="0" y="1761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9224" y="8621661"/>
            <a:ext cx="16230301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80"/>
              </a:lnSpc>
            </a:pPr>
            <a:r>
              <a:rPr lang="en-US" sz="1900">
                <a:solidFill>
                  <a:srgbClr val="19191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Laura Barrera-Romero       Carlos Fresneda-Portillo       Salvador Reyes-de-Cózar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37456" y="9098126"/>
            <a:ext cx="270939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80"/>
              </a:lnSpc>
            </a:pPr>
            <a:r>
              <a:rPr lang="en-US" sz="19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lbarrera@uloyola.es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446853" y="8585752"/>
            <a:ext cx="9525" cy="887009"/>
            <a:chOff x="0" y="0"/>
            <a:chExt cx="12700" cy="118267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6350"/>
              <a:ext cx="12700" cy="1169924"/>
            </a:xfrm>
            <a:custGeom>
              <a:avLst/>
              <a:gdLst/>
              <a:ahLst/>
              <a:cxnLst/>
              <a:rect r="r" b="b" t="t" l="l"/>
              <a:pathLst>
                <a:path h="1169924" w="12700">
                  <a:moveTo>
                    <a:pt x="0" y="1169924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1699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425863" y="8585752"/>
            <a:ext cx="9525" cy="887009"/>
            <a:chOff x="0" y="0"/>
            <a:chExt cx="12700" cy="11826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6350"/>
              <a:ext cx="12700" cy="1169924"/>
            </a:xfrm>
            <a:custGeom>
              <a:avLst/>
              <a:gdLst/>
              <a:ahLst/>
              <a:cxnLst/>
              <a:rect r="r" b="b" t="t" l="l"/>
              <a:pathLst>
                <a:path h="1169924" w="12700">
                  <a:moveTo>
                    <a:pt x="0" y="1169924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1699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9224" y="2458069"/>
            <a:ext cx="4970996" cy="2475353"/>
            <a:chOff x="0" y="0"/>
            <a:chExt cx="6627995" cy="330047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96435" cy="796435"/>
            </a:xfrm>
            <a:custGeom>
              <a:avLst/>
              <a:gdLst/>
              <a:ahLst/>
              <a:cxnLst/>
              <a:rect r="r" b="b" t="t" l="l"/>
              <a:pathLst>
                <a:path h="796435" w="796435">
                  <a:moveTo>
                    <a:pt x="0" y="0"/>
                  </a:moveTo>
                  <a:lnTo>
                    <a:pt x="796435" y="0"/>
                  </a:lnTo>
                  <a:lnTo>
                    <a:pt x="796435" y="796435"/>
                  </a:lnTo>
                  <a:lnTo>
                    <a:pt x="0" y="796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253635"/>
              <a:ext cx="797667" cy="797667"/>
            </a:xfrm>
            <a:custGeom>
              <a:avLst/>
              <a:gdLst/>
              <a:ahLst/>
              <a:cxnLst/>
              <a:rect r="r" b="b" t="t" l="l"/>
              <a:pathLst>
                <a:path h="797667" w="797667">
                  <a:moveTo>
                    <a:pt x="0" y="0"/>
                  </a:moveTo>
                  <a:lnTo>
                    <a:pt x="797667" y="0"/>
                  </a:lnTo>
                  <a:lnTo>
                    <a:pt x="797667" y="797666"/>
                  </a:lnTo>
                  <a:lnTo>
                    <a:pt x="0" y="797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2502804"/>
              <a:ext cx="797667" cy="797667"/>
            </a:xfrm>
            <a:custGeom>
              <a:avLst/>
              <a:gdLst/>
              <a:ahLst/>
              <a:cxnLst/>
              <a:rect r="r" b="b" t="t" l="l"/>
              <a:pathLst>
                <a:path h="797667" w="797667">
                  <a:moveTo>
                    <a:pt x="0" y="0"/>
                  </a:moveTo>
                  <a:lnTo>
                    <a:pt x="797667" y="0"/>
                  </a:lnTo>
                  <a:lnTo>
                    <a:pt x="797667" y="797667"/>
                  </a:lnTo>
                  <a:lnTo>
                    <a:pt x="0" y="797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997984" y="309365"/>
              <a:ext cx="4288640" cy="345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41"/>
                </a:lnSpc>
              </a:pPr>
              <a:r>
                <a:rPr lang="en-US" sz="2483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Laura Barrera Romero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97984" y="1556134"/>
              <a:ext cx="5470865" cy="345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41"/>
                </a:lnSpc>
              </a:pPr>
              <a:r>
                <a:rPr lang="en-US" sz="2483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lbarrera@uloyola.es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997984" y="2805303"/>
              <a:ext cx="5630011" cy="345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41"/>
                </a:lnSpc>
              </a:pPr>
              <a:r>
                <a:rPr lang="en-US" sz="2483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Loyola University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28700" y="5794779"/>
            <a:ext cx="16230301" cy="1781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ORAL COMMUNICATION:</a:t>
            </a:r>
          </a:p>
          <a:p>
            <a:pPr algn="l">
              <a:lnSpc>
                <a:spcPts val="1800"/>
              </a:lnSpc>
            </a:pPr>
          </a:p>
          <a:p>
            <a:pPr algn="l">
              <a:lnSpc>
                <a:spcPts val="4079"/>
              </a:lnSpc>
            </a:pPr>
            <a:r>
              <a:rPr lang="en-US" sz="3399">
                <a:solidFill>
                  <a:srgbClr val="191919"/>
                </a:solidFill>
                <a:latin typeface="Trebuchet MS"/>
                <a:ea typeface="Trebuchet MS"/>
                <a:cs typeface="Trebuchet MS"/>
                <a:sym typeface="Trebuchet MS"/>
              </a:rPr>
              <a:t>“Instruments for measuring Mathematical Anxiety in the last 10 years: what we know and what we can do.”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677295" y="9098126"/>
            <a:ext cx="255699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80"/>
              </a:lnSpc>
            </a:pPr>
            <a:r>
              <a:rPr lang="en-US" sz="19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cfresneda@uloyola.es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741505" y="9098126"/>
            <a:ext cx="255699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80"/>
              </a:lnSpc>
            </a:pPr>
            <a:r>
              <a:rPr lang="en-US" sz="19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sreyes@uloyola.es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6874874" y="2747872"/>
            <a:ext cx="4161838" cy="1895748"/>
            <a:chOff x="0" y="0"/>
            <a:chExt cx="5549118" cy="252766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57975" y="1229062"/>
              <a:ext cx="797666" cy="265275"/>
            </a:xfrm>
            <a:custGeom>
              <a:avLst/>
              <a:gdLst/>
              <a:ahLst/>
              <a:cxnLst/>
              <a:rect r="r" b="b" t="t" l="l"/>
              <a:pathLst>
                <a:path h="265275" w="797666">
                  <a:moveTo>
                    <a:pt x="0" y="0"/>
                  </a:moveTo>
                  <a:lnTo>
                    <a:pt x="797665" y="0"/>
                  </a:lnTo>
                  <a:lnTo>
                    <a:pt x="797665" y="265275"/>
                  </a:lnTo>
                  <a:lnTo>
                    <a:pt x="0" y="265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grpSp>
          <p:nvGrpSpPr>
            <p:cNvPr name="Group 22" id="22"/>
            <p:cNvGrpSpPr/>
            <p:nvPr/>
          </p:nvGrpSpPr>
          <p:grpSpPr>
            <a:xfrm rot="0">
              <a:off x="157975" y="0"/>
              <a:ext cx="797666" cy="672779"/>
              <a:chOff x="0" y="0"/>
              <a:chExt cx="797666" cy="672779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797687" cy="672719"/>
              </a:xfrm>
              <a:custGeom>
                <a:avLst/>
                <a:gdLst/>
                <a:ahLst/>
                <a:cxnLst/>
                <a:rect r="r" b="b" t="t" l="l"/>
                <a:pathLst>
                  <a:path h="672719" w="797687">
                    <a:moveTo>
                      <a:pt x="0" y="0"/>
                    </a:moveTo>
                    <a:lnTo>
                      <a:pt x="797687" y="0"/>
                    </a:lnTo>
                    <a:lnTo>
                      <a:pt x="797687" y="672719"/>
                    </a:lnTo>
                    <a:lnTo>
                      <a:pt x="0" y="6727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 l="0" t="-9288" r="0" b="-9288"/>
                </a:stretch>
              </a:blipFill>
            </p:spPr>
          </p:sp>
        </p:grpSp>
        <p:sp>
          <p:nvSpPr>
            <p:cNvPr name="Freeform 24" id="24"/>
            <p:cNvSpPr/>
            <p:nvPr/>
          </p:nvSpPr>
          <p:spPr>
            <a:xfrm flipH="false" flipV="false" rot="0">
              <a:off x="0" y="2159001"/>
              <a:ext cx="1113615" cy="248734"/>
            </a:xfrm>
            <a:custGeom>
              <a:avLst/>
              <a:gdLst/>
              <a:ahLst/>
              <a:cxnLst/>
              <a:rect r="r" b="b" t="t" l="l"/>
              <a:pathLst>
                <a:path h="248734" w="1113615">
                  <a:moveTo>
                    <a:pt x="0" y="0"/>
                  </a:moveTo>
                  <a:lnTo>
                    <a:pt x="1113615" y="0"/>
                  </a:lnTo>
                  <a:lnTo>
                    <a:pt x="1113615" y="248734"/>
                  </a:lnTo>
                  <a:lnTo>
                    <a:pt x="0" y="248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1155958" y="1400506"/>
              <a:ext cx="4393159" cy="299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74"/>
                </a:lnSpc>
              </a:pPr>
              <a:r>
                <a:rPr lang="en-US" sz="2148" u="sng">
                  <a:solidFill>
                    <a:srgbClr val="0000FF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13" tooltip="https://orcid.org/0009-0007-1246-4653"/>
                </a:rPr>
                <a:t>0009-0007-1246-4653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1155958" y="398971"/>
              <a:ext cx="4288639" cy="345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41"/>
                </a:lnSpc>
              </a:pPr>
              <a:r>
                <a:rPr lang="en-US" sz="2483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Laura Barrera Romero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1155958" y="2182595"/>
              <a:ext cx="4288639" cy="345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41"/>
                </a:lnSpc>
              </a:pPr>
              <a:r>
                <a:rPr lang="en-US" sz="2483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Laura Barrera-Romero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77772">
            <a:off x="8952766" y="2641094"/>
            <a:ext cx="5056571" cy="3350472"/>
          </a:xfrm>
          <a:custGeom>
            <a:avLst/>
            <a:gdLst/>
            <a:ahLst/>
            <a:cxnLst/>
            <a:rect r="r" b="b" t="t" l="l"/>
            <a:pathLst>
              <a:path h="3350472" w="5056571">
                <a:moveTo>
                  <a:pt x="0" y="0"/>
                </a:moveTo>
                <a:lnTo>
                  <a:pt x="5056571" y="0"/>
                </a:lnTo>
                <a:lnTo>
                  <a:pt x="5056571" y="3350472"/>
                </a:lnTo>
                <a:lnTo>
                  <a:pt x="0" y="33504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" t="0" r="-58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25464">
            <a:off x="10228787" y="5571558"/>
            <a:ext cx="5091827" cy="3820187"/>
          </a:xfrm>
          <a:custGeom>
            <a:avLst/>
            <a:gdLst/>
            <a:ahLst/>
            <a:cxnLst/>
            <a:rect r="r" b="b" t="t" l="l"/>
            <a:pathLst>
              <a:path h="3820187" w="5091827">
                <a:moveTo>
                  <a:pt x="0" y="0"/>
                </a:moveTo>
                <a:lnTo>
                  <a:pt x="5091827" y="0"/>
                </a:lnTo>
                <a:lnTo>
                  <a:pt x="5091827" y="3820187"/>
                </a:lnTo>
                <a:lnTo>
                  <a:pt x="0" y="38201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7" t="0" r="-77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28853">
            <a:off x="13821790" y="2450306"/>
            <a:ext cx="3223067" cy="4644594"/>
          </a:xfrm>
          <a:custGeom>
            <a:avLst/>
            <a:gdLst/>
            <a:ahLst/>
            <a:cxnLst/>
            <a:rect r="r" b="b" t="t" l="l"/>
            <a:pathLst>
              <a:path h="4644594" w="3223067">
                <a:moveTo>
                  <a:pt x="0" y="0"/>
                </a:moveTo>
                <a:lnTo>
                  <a:pt x="3223066" y="0"/>
                </a:lnTo>
                <a:lnTo>
                  <a:pt x="3223066" y="4644593"/>
                </a:lnTo>
                <a:lnTo>
                  <a:pt x="0" y="46445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7" r="0" b="-87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192533" y="2306999"/>
            <a:ext cx="5963544" cy="7419651"/>
          </a:xfrm>
          <a:custGeom>
            <a:avLst/>
            <a:gdLst/>
            <a:ahLst/>
            <a:cxnLst/>
            <a:rect r="r" b="b" t="t" l="l"/>
            <a:pathLst>
              <a:path h="7419651" w="5963544">
                <a:moveTo>
                  <a:pt x="5963545" y="0"/>
                </a:moveTo>
                <a:lnTo>
                  <a:pt x="0" y="0"/>
                </a:lnTo>
                <a:lnTo>
                  <a:pt x="0" y="7419651"/>
                </a:lnTo>
                <a:lnTo>
                  <a:pt x="5963545" y="7419651"/>
                </a:lnTo>
                <a:lnTo>
                  <a:pt x="5963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15281" y="6106420"/>
            <a:ext cx="500347" cy="500347"/>
          </a:xfrm>
          <a:custGeom>
            <a:avLst/>
            <a:gdLst/>
            <a:ahLst/>
            <a:cxnLst/>
            <a:rect r="r" b="b" t="t" l="l"/>
            <a:pathLst>
              <a:path h="500347" w="500347">
                <a:moveTo>
                  <a:pt x="0" y="0"/>
                </a:moveTo>
                <a:lnTo>
                  <a:pt x="500348" y="0"/>
                </a:lnTo>
                <a:lnTo>
                  <a:pt x="500348" y="500347"/>
                </a:lnTo>
                <a:lnTo>
                  <a:pt x="0" y="5003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515281" y="6737858"/>
            <a:ext cx="500347" cy="500347"/>
          </a:xfrm>
          <a:custGeom>
            <a:avLst/>
            <a:gdLst/>
            <a:ahLst/>
            <a:cxnLst/>
            <a:rect r="r" b="b" t="t" l="l"/>
            <a:pathLst>
              <a:path h="500347" w="500347">
                <a:moveTo>
                  <a:pt x="0" y="0"/>
                </a:moveTo>
                <a:lnTo>
                  <a:pt x="500348" y="0"/>
                </a:lnTo>
                <a:lnTo>
                  <a:pt x="500348" y="500348"/>
                </a:lnTo>
                <a:lnTo>
                  <a:pt x="0" y="5003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515281" y="7723981"/>
            <a:ext cx="500347" cy="500347"/>
          </a:xfrm>
          <a:custGeom>
            <a:avLst/>
            <a:gdLst/>
            <a:ahLst/>
            <a:cxnLst/>
            <a:rect r="r" b="b" t="t" l="l"/>
            <a:pathLst>
              <a:path h="500347" w="500347">
                <a:moveTo>
                  <a:pt x="0" y="0"/>
                </a:moveTo>
                <a:lnTo>
                  <a:pt x="500348" y="0"/>
                </a:lnTo>
                <a:lnTo>
                  <a:pt x="500348" y="500347"/>
                </a:lnTo>
                <a:lnTo>
                  <a:pt x="0" y="5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842221" y="3056366"/>
            <a:ext cx="3339868" cy="2563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Laura Barrera Romero</a:t>
            </a:r>
          </a:p>
          <a:p>
            <a:pPr algn="l">
              <a:lnSpc>
                <a:spcPts val="839"/>
              </a:lnSpc>
            </a:pPr>
          </a:p>
          <a:p>
            <a:pPr algn="l" marL="604523" indent="-302262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Loyola University</a:t>
            </a:r>
          </a:p>
          <a:p>
            <a:pPr algn="l" marL="604523" indent="-302262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Data Science</a:t>
            </a:r>
          </a:p>
          <a:p>
            <a:pPr algn="l" marL="604523" indent="-302262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1st grade</a:t>
            </a:r>
          </a:p>
          <a:p>
            <a:pPr algn="l" marL="604523" indent="-302262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TEACHER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296856" y="6087370"/>
            <a:ext cx="2880403" cy="481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lbarrera@uloyola.es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96856" y="6718809"/>
            <a:ext cx="3339868" cy="481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Laura Barrera Romero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2515281" y="8357678"/>
            <a:ext cx="500347" cy="500347"/>
          </a:xfrm>
          <a:custGeom>
            <a:avLst/>
            <a:gdLst/>
            <a:ahLst/>
            <a:cxnLst/>
            <a:rect r="r" b="b" t="t" l="l"/>
            <a:pathLst>
              <a:path h="500347" w="500347">
                <a:moveTo>
                  <a:pt x="0" y="0"/>
                </a:moveTo>
                <a:lnTo>
                  <a:pt x="500348" y="0"/>
                </a:lnTo>
                <a:lnTo>
                  <a:pt x="500348" y="500348"/>
                </a:lnTo>
                <a:lnTo>
                  <a:pt x="0" y="5003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301686" y="7704931"/>
            <a:ext cx="3601558" cy="481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Carlos Fresneda Portillo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296856" y="8338628"/>
            <a:ext cx="3662329" cy="481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Salvador Reyes de Cózar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5192" y="2777394"/>
            <a:ext cx="17642808" cy="646537"/>
            <a:chOff x="0" y="0"/>
            <a:chExt cx="5018513" cy="1839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18513" cy="183908"/>
            </a:xfrm>
            <a:custGeom>
              <a:avLst/>
              <a:gdLst/>
              <a:ahLst/>
              <a:cxnLst/>
              <a:rect r="r" b="b" t="t" l="l"/>
              <a:pathLst>
                <a:path h="183908" w="5018513">
                  <a:moveTo>
                    <a:pt x="0" y="0"/>
                  </a:moveTo>
                  <a:lnTo>
                    <a:pt x="5018513" y="0"/>
                  </a:lnTo>
                  <a:lnTo>
                    <a:pt x="5018513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4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18513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330021" y="2914753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2. MATHEMATICS ANXIETY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90383" y="3604906"/>
            <a:ext cx="16997617" cy="646537"/>
            <a:chOff x="0" y="0"/>
            <a:chExt cx="4834988" cy="1839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975213" y="3745308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 SYSTEMATIC REVIEW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90383" y="4427827"/>
            <a:ext cx="16997617" cy="646537"/>
            <a:chOff x="0" y="0"/>
            <a:chExt cx="4834988" cy="1839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495163" y="4565186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3.1. Inclusion and Exclusion Criteria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290383" y="5250749"/>
            <a:ext cx="16997617" cy="646537"/>
            <a:chOff x="0" y="0"/>
            <a:chExt cx="4834988" cy="18390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495163" y="5391151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3.2. Search String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290383" y="6073670"/>
            <a:ext cx="16997617" cy="646537"/>
            <a:chOff x="0" y="0"/>
            <a:chExt cx="4834988" cy="18390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495163" y="62140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3.3. Screening Results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290383" y="6896592"/>
            <a:ext cx="16997617" cy="646537"/>
            <a:chOff x="0" y="0"/>
            <a:chExt cx="4834988" cy="18390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975213" y="7033950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 RESULTS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290383" y="7719513"/>
            <a:ext cx="16997617" cy="646537"/>
            <a:chOff x="0" y="0"/>
            <a:chExt cx="4834988" cy="18390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495163" y="78568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4.1. Some Information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290383" y="8542435"/>
            <a:ext cx="16997617" cy="646537"/>
            <a:chOff x="0" y="0"/>
            <a:chExt cx="4834988" cy="18390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2495163" y="8674018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4.2. Instruments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290383" y="9369946"/>
            <a:ext cx="16997617" cy="646537"/>
            <a:chOff x="0" y="0"/>
            <a:chExt cx="4834988" cy="18390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975213" y="9507305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5. CONCLUSIONS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290383" y="1957178"/>
            <a:ext cx="16997617" cy="646537"/>
            <a:chOff x="0" y="0"/>
            <a:chExt cx="4834988" cy="18390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975213" y="2103476"/>
            <a:ext cx="15962125" cy="353939"/>
            <a:chOff x="0" y="0"/>
            <a:chExt cx="21282833" cy="471919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667178" y="-7966"/>
              <a:ext cx="20615655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WHO AM I?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-9525"/>
              <a:ext cx="667178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1.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161448" y="2748844"/>
            <a:ext cx="10126552" cy="878005"/>
            <a:chOff x="0" y="0"/>
            <a:chExt cx="2121120" cy="1839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21120" cy="183908"/>
            </a:xfrm>
            <a:custGeom>
              <a:avLst/>
              <a:gdLst/>
              <a:ahLst/>
              <a:cxnLst/>
              <a:rect r="r" b="b" t="t" l="l"/>
              <a:pathLst>
                <a:path h="183908" w="2121120">
                  <a:moveTo>
                    <a:pt x="0" y="0"/>
                  </a:moveTo>
                  <a:lnTo>
                    <a:pt x="2121120" y="0"/>
                  </a:lnTo>
                  <a:lnTo>
                    <a:pt x="2121120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0668A9">
                <a:alpha val="1490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121120" cy="241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590890" y="4155268"/>
            <a:ext cx="10697110" cy="878005"/>
            <a:chOff x="0" y="0"/>
            <a:chExt cx="2240629" cy="18390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40630" cy="183908"/>
            </a:xfrm>
            <a:custGeom>
              <a:avLst/>
              <a:gdLst/>
              <a:ahLst/>
              <a:cxnLst/>
              <a:rect r="r" b="b" t="t" l="l"/>
              <a:pathLst>
                <a:path h="183908" w="2240630">
                  <a:moveTo>
                    <a:pt x="0" y="0"/>
                  </a:moveTo>
                  <a:lnTo>
                    <a:pt x="2240630" y="0"/>
                  </a:lnTo>
                  <a:lnTo>
                    <a:pt x="2240630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0668A9">
                <a:alpha val="14902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240629" cy="241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020796" y="5563610"/>
            <a:ext cx="11267204" cy="878005"/>
            <a:chOff x="0" y="0"/>
            <a:chExt cx="2360042" cy="18390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60042" cy="183908"/>
            </a:xfrm>
            <a:custGeom>
              <a:avLst/>
              <a:gdLst/>
              <a:ahLst/>
              <a:cxnLst/>
              <a:rect r="r" b="b" t="t" l="l"/>
              <a:pathLst>
                <a:path h="183908" w="2360042">
                  <a:moveTo>
                    <a:pt x="0" y="0"/>
                  </a:moveTo>
                  <a:lnTo>
                    <a:pt x="2360042" y="0"/>
                  </a:lnTo>
                  <a:lnTo>
                    <a:pt x="2360042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0668A9">
                <a:alpha val="14902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360042" cy="241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447406" y="6971953"/>
            <a:ext cx="11840594" cy="878005"/>
            <a:chOff x="0" y="0"/>
            <a:chExt cx="2480145" cy="18390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80145" cy="183908"/>
            </a:xfrm>
            <a:custGeom>
              <a:avLst/>
              <a:gdLst/>
              <a:ahLst/>
              <a:cxnLst/>
              <a:rect r="r" b="b" t="t" l="l"/>
              <a:pathLst>
                <a:path h="183908" w="2480145">
                  <a:moveTo>
                    <a:pt x="0" y="0"/>
                  </a:moveTo>
                  <a:lnTo>
                    <a:pt x="2480145" y="0"/>
                  </a:lnTo>
                  <a:lnTo>
                    <a:pt x="2480145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0668A9">
                <a:alpha val="14902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2480145" cy="241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8505220" y="2951836"/>
            <a:ext cx="3967777" cy="41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 is a variant of anxiety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5874872" y="8380295"/>
            <a:ext cx="12413128" cy="878005"/>
            <a:chOff x="0" y="0"/>
            <a:chExt cx="2600069" cy="18390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00069" cy="183908"/>
            </a:xfrm>
            <a:custGeom>
              <a:avLst/>
              <a:gdLst/>
              <a:ahLst/>
              <a:cxnLst/>
              <a:rect r="r" b="b" t="t" l="l"/>
              <a:pathLst>
                <a:path h="183908" w="2600069">
                  <a:moveTo>
                    <a:pt x="0" y="0"/>
                  </a:moveTo>
                  <a:lnTo>
                    <a:pt x="2600069" y="0"/>
                  </a:lnTo>
                  <a:lnTo>
                    <a:pt x="2600069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0668A9">
                <a:alpha val="14902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2600069" cy="241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6204445" y="8585267"/>
            <a:ext cx="11467908" cy="41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Since 1972, few instruments have been designed, but modified according to needs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028700" y="3506210"/>
            <a:ext cx="4455000" cy="4114800"/>
          </a:xfrm>
          <a:custGeom>
            <a:avLst/>
            <a:gdLst/>
            <a:ahLst/>
            <a:cxnLst/>
            <a:rect r="r" b="b" t="t" l="l"/>
            <a:pathLst>
              <a:path h="4114800" w="4455000">
                <a:moveTo>
                  <a:pt x="0" y="0"/>
                </a:moveTo>
                <a:lnTo>
                  <a:pt x="4455000" y="0"/>
                </a:lnTo>
                <a:lnTo>
                  <a:pt x="445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641415" y="4387553"/>
            <a:ext cx="3229570" cy="2228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MATH</a:t>
            </a:r>
          </a:p>
          <a:p>
            <a:pPr algn="ctr">
              <a:lnSpc>
                <a:spcPts val="8959"/>
              </a:lnSpc>
            </a:pPr>
            <a:r>
              <a:rPr lang="en-US" sz="6399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ANXIETY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007440" y="4358260"/>
            <a:ext cx="9107742" cy="41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 was defined as an independen concept in 1972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404074" y="5764623"/>
            <a:ext cx="9996349" cy="41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 can have negative repercussions for years, even a lifetime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807811" y="7174945"/>
            <a:ext cx="10864542" cy="415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Until 1972, various authors developed very specific instruments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59397" y="9623448"/>
            <a:ext cx="16369207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Sagasti-Escalona, M. (2019). L</a:t>
            </a:r>
            <a:r>
              <a:rPr lang="en-US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ansiedad matemática. Matemáticas, Educación y Sociedad, 2(2), </a:t>
            </a:r>
            <a:r>
              <a:rPr lang="en-US" sz="15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5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lang="en-US" sz="15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90383" y="2781985"/>
            <a:ext cx="16997617" cy="646537"/>
            <a:chOff x="0" y="0"/>
            <a:chExt cx="4834988" cy="1839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975213" y="2919343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2. MATHEMATICS ANXIETY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45192" y="3609496"/>
            <a:ext cx="17642808" cy="646537"/>
            <a:chOff x="0" y="0"/>
            <a:chExt cx="5018513" cy="1839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18513" cy="183908"/>
            </a:xfrm>
            <a:custGeom>
              <a:avLst/>
              <a:gdLst/>
              <a:ahLst/>
              <a:cxnLst/>
              <a:rect r="r" b="b" t="t" l="l"/>
              <a:pathLst>
                <a:path h="183908" w="5018513">
                  <a:moveTo>
                    <a:pt x="0" y="0"/>
                  </a:moveTo>
                  <a:lnTo>
                    <a:pt x="5018513" y="0"/>
                  </a:lnTo>
                  <a:lnTo>
                    <a:pt x="5018513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49804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018513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330021" y="3749898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 SYSTEMATIC REVIEW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90383" y="4427827"/>
            <a:ext cx="16997617" cy="646537"/>
            <a:chOff x="0" y="0"/>
            <a:chExt cx="4834988" cy="1839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495163" y="4565186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3.1. Inclusion and Exclusion Criteria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290383" y="5250749"/>
            <a:ext cx="16997617" cy="646537"/>
            <a:chOff x="0" y="0"/>
            <a:chExt cx="4834988" cy="18390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495163" y="5391151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3.2. Search String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290383" y="6073670"/>
            <a:ext cx="16997617" cy="646537"/>
            <a:chOff x="0" y="0"/>
            <a:chExt cx="4834988" cy="18390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495163" y="62140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3.3. Screening Results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290383" y="6896592"/>
            <a:ext cx="16997617" cy="646537"/>
            <a:chOff x="0" y="0"/>
            <a:chExt cx="4834988" cy="18390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975213" y="7033950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 RESULTS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290383" y="7719513"/>
            <a:ext cx="16997617" cy="646537"/>
            <a:chOff x="0" y="0"/>
            <a:chExt cx="4834988" cy="18390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495163" y="78568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4.1. Some Information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290383" y="8542435"/>
            <a:ext cx="16997617" cy="646537"/>
            <a:chOff x="0" y="0"/>
            <a:chExt cx="4834988" cy="18390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2495163" y="8674018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4.2. Instruments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290383" y="9369946"/>
            <a:ext cx="16997617" cy="646537"/>
            <a:chOff x="0" y="0"/>
            <a:chExt cx="4834988" cy="18390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975213" y="9507305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5. CONCLUSIONS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290383" y="1957178"/>
            <a:ext cx="16997617" cy="646537"/>
            <a:chOff x="0" y="0"/>
            <a:chExt cx="4834988" cy="18390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975213" y="2103476"/>
            <a:ext cx="15962125" cy="353939"/>
            <a:chOff x="0" y="0"/>
            <a:chExt cx="21282833" cy="471919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667178" y="-7966"/>
              <a:ext cx="20615655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WHO AM I?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-9525"/>
              <a:ext cx="667178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1.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90383" y="2781985"/>
            <a:ext cx="16997617" cy="646537"/>
            <a:chOff x="0" y="0"/>
            <a:chExt cx="4834988" cy="1839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975213" y="2919343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2. MATHEMATICS ANXIETY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90383" y="3604906"/>
            <a:ext cx="16997617" cy="646537"/>
            <a:chOff x="0" y="0"/>
            <a:chExt cx="4834988" cy="1839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975213" y="3745308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 SYSTEMATIC REVIEW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45192" y="4423237"/>
            <a:ext cx="17642808" cy="646537"/>
            <a:chOff x="0" y="0"/>
            <a:chExt cx="5018513" cy="1839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018513" cy="183908"/>
            </a:xfrm>
            <a:custGeom>
              <a:avLst/>
              <a:gdLst/>
              <a:ahLst/>
              <a:cxnLst/>
              <a:rect r="r" b="b" t="t" l="l"/>
              <a:pathLst>
                <a:path h="183908" w="5018513">
                  <a:moveTo>
                    <a:pt x="0" y="0"/>
                  </a:moveTo>
                  <a:lnTo>
                    <a:pt x="5018513" y="0"/>
                  </a:lnTo>
                  <a:lnTo>
                    <a:pt x="5018513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49804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5018513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849971" y="4560596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3.1. Inclusion and Exclusion Criteria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290383" y="5250749"/>
            <a:ext cx="16997617" cy="646537"/>
            <a:chOff x="0" y="0"/>
            <a:chExt cx="4834988" cy="18390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495163" y="5391151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3.2. Search String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290383" y="6073670"/>
            <a:ext cx="16997617" cy="646537"/>
            <a:chOff x="0" y="0"/>
            <a:chExt cx="4834988" cy="18390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495163" y="62140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3.3. Screening Results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290383" y="6896592"/>
            <a:ext cx="16997617" cy="646537"/>
            <a:chOff x="0" y="0"/>
            <a:chExt cx="4834988" cy="18390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975213" y="7033950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 RESULTS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290383" y="7719513"/>
            <a:ext cx="16997617" cy="646537"/>
            <a:chOff x="0" y="0"/>
            <a:chExt cx="4834988" cy="18390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495163" y="78568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4.1. Some Information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290383" y="8542435"/>
            <a:ext cx="16997617" cy="646537"/>
            <a:chOff x="0" y="0"/>
            <a:chExt cx="4834988" cy="18390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2495163" y="8674018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4.2. Instruments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290383" y="9369946"/>
            <a:ext cx="16997617" cy="646537"/>
            <a:chOff x="0" y="0"/>
            <a:chExt cx="4834988" cy="18390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975213" y="9507305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5. CONCLUSIONS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290383" y="1957178"/>
            <a:ext cx="16997617" cy="646537"/>
            <a:chOff x="0" y="0"/>
            <a:chExt cx="4834988" cy="18390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975213" y="2103476"/>
            <a:ext cx="15962125" cy="353939"/>
            <a:chOff x="0" y="0"/>
            <a:chExt cx="21282833" cy="471919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667178" y="-7966"/>
              <a:ext cx="20615655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WHO AM I?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-9525"/>
              <a:ext cx="667178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1.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1135077" y="2730444"/>
          <a:ext cx="16017846" cy="6324711"/>
        </p:xfrm>
        <a:graphic>
          <a:graphicData uri="http://schemas.openxmlformats.org/drawingml/2006/table">
            <a:tbl>
              <a:tblPr/>
              <a:tblGrid>
                <a:gridCol w="2703270"/>
                <a:gridCol w="6522926"/>
                <a:gridCol w="6791651"/>
              </a:tblGrid>
              <a:tr h="12532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737373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INCLUSION CRITERIA</a:t>
                      </a:r>
                      <a:endParaRPr lang="en-US" sz="1100"/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737373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EXCLUSION CRITERIA</a:t>
                      </a:r>
                      <a:endParaRPr lang="en-US" sz="1100"/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65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FF3131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P</a:t>
                      </a:r>
                      <a:r>
                        <a:rPr lang="en-US" sz="2400" b="true">
                          <a:solidFill>
                            <a:srgbClr val="737373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ARTICIPANTS</a:t>
                      </a:r>
                      <a:endParaRPr lang="en-US" sz="1100"/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Regulatory development, at school age</a:t>
                      </a:r>
                      <a:endParaRPr lang="en-US" sz="1100"/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Non-normative development, special needs,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population outside of school age</a:t>
                      </a:r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11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FF3131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I</a:t>
                      </a:r>
                      <a:r>
                        <a:rPr lang="en-US" sz="2400" b="true">
                          <a:solidFill>
                            <a:srgbClr val="737373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NTERVENTION</a:t>
                      </a:r>
                      <a:endParaRPr lang="en-US" sz="1100"/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Any intervention</a:t>
                      </a:r>
                      <a:endParaRPr lang="en-US" sz="1100"/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None</a:t>
                      </a:r>
                      <a:endParaRPr lang="en-US" sz="1100"/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7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FF3131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C</a:t>
                      </a:r>
                      <a:r>
                        <a:rPr lang="en-US" sz="2400" b="true">
                          <a:solidFill>
                            <a:srgbClr val="737373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ONTEXT</a:t>
                      </a:r>
                      <a:endParaRPr lang="en-US" sz="1100"/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2015-2024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Articles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Math Anxiety as a cause</a:t>
                      </a:r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Prior to 2015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Chapters, lectures, and more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Math Anxiety as a consequence</a:t>
                      </a:r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9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FF3131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O</a:t>
                      </a:r>
                      <a:r>
                        <a:rPr lang="en-US" sz="2400" b="true">
                          <a:solidFill>
                            <a:srgbClr val="737373"/>
                          </a:solidFill>
                          <a:latin typeface="Trebuchet MS Bold"/>
                          <a:ea typeface="Trebuchet MS Bold"/>
                          <a:cs typeface="Trebuchet MS Bold"/>
                          <a:sym typeface="Trebuchet MS Bold"/>
                        </a:rPr>
                        <a:t>UTCOMES</a:t>
                      </a:r>
                      <a:endParaRPr lang="en-US" sz="1100"/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Provide information about their causes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Specify key elements</a:t>
                      </a:r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Focused on interventions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Does not specify causative elements</a:t>
                      </a:r>
                    </a:p>
                  </a:txBody>
                  <a:tcPr marL="108286" marR="108286" marT="108286" marB="108286" anchor="ctr">
                    <a:lnL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109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959397" y="9623448"/>
            <a:ext cx="16369207" cy="523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Reyes-de-Cózar, S., Pérez-Escolar, M., &amp; Navazo-Ostúa, P. (2022). Digit</a:t>
            </a:r>
            <a:r>
              <a:rPr lang="en-US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 Competencies for New Journalistic Work in Media Outlets: A Systematic Review. Media and Communication, 10(1), 27–42. </a:t>
            </a:r>
            <a:r>
              <a:rPr lang="en-US" sz="15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 tooltip="https://doi.org/10.17645/mac.v10i1.4439"/>
              </a:rPr>
              <a:t>https://doi.org/10.17645/mac.v10i1.4439</a:t>
            </a:r>
            <a:r>
              <a:rPr lang="en-US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90383" y="2781985"/>
            <a:ext cx="16997617" cy="646537"/>
            <a:chOff x="0" y="0"/>
            <a:chExt cx="4834988" cy="1839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975213" y="2919343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2. MATHEMATICS ANXIETY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90383" y="3604906"/>
            <a:ext cx="16997617" cy="646537"/>
            <a:chOff x="0" y="0"/>
            <a:chExt cx="4834988" cy="1839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975213" y="3745308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 SYSTEMATIC REVIEW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90383" y="4427827"/>
            <a:ext cx="16997617" cy="646537"/>
            <a:chOff x="0" y="0"/>
            <a:chExt cx="4834988" cy="1839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495163" y="4565186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3.1. Inclusion and Exclusion Criteria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645192" y="5255339"/>
            <a:ext cx="17642808" cy="646537"/>
            <a:chOff x="0" y="0"/>
            <a:chExt cx="5018513" cy="18390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018513" cy="183908"/>
            </a:xfrm>
            <a:custGeom>
              <a:avLst/>
              <a:gdLst/>
              <a:ahLst/>
              <a:cxnLst/>
              <a:rect r="r" b="b" t="t" l="l"/>
              <a:pathLst>
                <a:path h="183908" w="5018513">
                  <a:moveTo>
                    <a:pt x="0" y="0"/>
                  </a:moveTo>
                  <a:lnTo>
                    <a:pt x="5018513" y="0"/>
                  </a:lnTo>
                  <a:lnTo>
                    <a:pt x="5018513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49804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5018513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849971" y="5395741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3.2. Search String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290383" y="6073670"/>
            <a:ext cx="16997617" cy="646537"/>
            <a:chOff x="0" y="0"/>
            <a:chExt cx="4834988" cy="18390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495163" y="62140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3.3. Screening Results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290383" y="6896592"/>
            <a:ext cx="16997617" cy="646537"/>
            <a:chOff x="0" y="0"/>
            <a:chExt cx="4834988" cy="18390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975213" y="7033950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 RESULTS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290383" y="7719513"/>
            <a:ext cx="16997617" cy="646537"/>
            <a:chOff x="0" y="0"/>
            <a:chExt cx="4834988" cy="18390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495163" y="7856872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4.1. Some Information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290383" y="8542435"/>
            <a:ext cx="16997617" cy="646537"/>
            <a:chOff x="0" y="0"/>
            <a:chExt cx="4834988" cy="18390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2495163" y="8674018"/>
            <a:ext cx="1544217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4.2. Instruments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290383" y="9369946"/>
            <a:ext cx="16997617" cy="646537"/>
            <a:chOff x="0" y="0"/>
            <a:chExt cx="4834988" cy="18390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975213" y="9507305"/>
            <a:ext cx="15962125" cy="36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77"/>
              </a:lnSpc>
            </a:pPr>
            <a:r>
              <a:rPr lang="en-US" sz="2314" spc="0" b="true">
                <a:solidFill>
                  <a:srgbClr val="0668A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5. CONCLUSIONS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290383" y="1957178"/>
            <a:ext cx="16997617" cy="646537"/>
            <a:chOff x="0" y="0"/>
            <a:chExt cx="4834988" cy="18390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834988" cy="183908"/>
            </a:xfrm>
            <a:custGeom>
              <a:avLst/>
              <a:gdLst/>
              <a:ahLst/>
              <a:cxnLst/>
              <a:rect r="r" b="b" t="t" l="l"/>
              <a:pathLst>
                <a:path h="183908" w="4834988">
                  <a:moveTo>
                    <a:pt x="0" y="0"/>
                  </a:moveTo>
                  <a:lnTo>
                    <a:pt x="4834988" y="0"/>
                  </a:lnTo>
                  <a:lnTo>
                    <a:pt x="4834988" y="183908"/>
                  </a:lnTo>
                  <a:lnTo>
                    <a:pt x="0" y="183908"/>
                  </a:lnTo>
                  <a:close/>
                </a:path>
              </a:pathLst>
            </a:custGeom>
            <a:solidFill>
              <a:srgbClr val="FFCC00">
                <a:alpha val="14902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4834988" cy="222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975213" y="2103476"/>
            <a:ext cx="15962125" cy="353939"/>
            <a:chOff x="0" y="0"/>
            <a:chExt cx="21282833" cy="471919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667178" y="-7966"/>
              <a:ext cx="20615655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WHO AM I?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-9525"/>
              <a:ext cx="667178" cy="479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7"/>
                </a:lnSpc>
              </a:pPr>
              <a:r>
                <a:rPr lang="en-US" sz="2314" spc="0" b="true">
                  <a:solidFill>
                    <a:srgbClr val="0668A9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1.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DAGrY-HEWq8</dc:identifier>
  <dcterms:modified xsi:type="dcterms:W3CDTF">2011-08-01T06:04:30Z</dcterms:modified>
  <cp:revision>1</cp:revision>
  <dc:title>EAM2025</dc:title>
</cp:coreProperties>
</file>