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68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710"/>
    <a:srgbClr val="000000"/>
    <a:srgbClr val="0668A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486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47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XELPAELLA" userId="cbaf7227-bf71-40d4-85a2-f45938c4a751" providerId="ADAL" clId="{BCCDAF0E-2E17-416D-9CBD-D1913873FD5D}"/>
    <pc:docChg chg="undo custSel addSld modSld sldOrd modMainMaster">
      <pc:chgData name="PiXELPAELLA" userId="cbaf7227-bf71-40d4-85a2-f45938c4a751" providerId="ADAL" clId="{BCCDAF0E-2E17-416D-9CBD-D1913873FD5D}" dt="2025-06-21T23:26:40.544" v="154"/>
      <pc:docMkLst>
        <pc:docMk/>
      </pc:docMkLst>
      <pc:sldChg chg="addSp modSp">
        <pc:chgData name="PiXELPAELLA" userId="cbaf7227-bf71-40d4-85a2-f45938c4a751" providerId="ADAL" clId="{BCCDAF0E-2E17-416D-9CBD-D1913873FD5D}" dt="2025-06-21T23:10:54.096" v="7"/>
        <pc:sldMkLst>
          <pc:docMk/>
          <pc:sldMk cId="3531607879" sldId="256"/>
        </pc:sldMkLst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7" creationId="{A365D0AF-360A-2AAB-2A97-18AC0C66969E}"/>
          </ac:spMkLst>
        </pc:spChg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8" creationId="{4075FF85-E27A-259A-1A69-66CA96E93828}"/>
          </ac:spMkLst>
        </pc:spChg>
      </pc:sldChg>
      <pc:sldChg chg="addSp modSp new mod">
        <pc:chgData name="PiXELPAELLA" userId="cbaf7227-bf71-40d4-85a2-f45938c4a751" providerId="ADAL" clId="{BCCDAF0E-2E17-416D-9CBD-D1913873FD5D}" dt="2025-06-21T23:24:52.219" v="151" actId="1076"/>
        <pc:sldMkLst>
          <pc:docMk/>
          <pc:sldMk cId="1099301315" sldId="257"/>
        </pc:sldMkLst>
        <pc:spChg chg="add mod">
          <ac:chgData name="PiXELPAELLA" userId="cbaf7227-bf71-40d4-85a2-f45938c4a751" providerId="ADAL" clId="{BCCDAF0E-2E17-416D-9CBD-D1913873FD5D}" dt="2025-06-21T23:22:36.826" v="145" actId="1076"/>
          <ac:spMkLst>
            <pc:docMk/>
            <pc:sldMk cId="1099301315" sldId="257"/>
            <ac:spMk id="3" creationId="{210A98E6-B44F-9A56-5639-5D33CE703E9E}"/>
          </ac:spMkLst>
        </pc:spChg>
        <pc:spChg chg="add mod ord">
          <ac:chgData name="PiXELPAELLA" userId="cbaf7227-bf71-40d4-85a2-f45938c4a751" providerId="ADAL" clId="{BCCDAF0E-2E17-416D-9CBD-D1913873FD5D}" dt="2025-06-21T23:22:16.435" v="141" actId="1076"/>
          <ac:spMkLst>
            <pc:docMk/>
            <pc:sldMk cId="1099301315" sldId="257"/>
            <ac:spMk id="4" creationId="{3CB7240F-E965-E76C-9D34-CF1AAC9BC4C2}"/>
          </ac:spMkLst>
        </pc:spChg>
        <pc:spChg chg="add mod ord">
          <ac:chgData name="PiXELPAELLA" userId="cbaf7227-bf71-40d4-85a2-f45938c4a751" providerId="ADAL" clId="{BCCDAF0E-2E17-416D-9CBD-D1913873FD5D}" dt="2025-06-21T23:24:52.219" v="151" actId="1076"/>
          <ac:spMkLst>
            <pc:docMk/>
            <pc:sldMk cId="1099301315" sldId="257"/>
            <ac:spMk id="5" creationId="{F41D32A0-0625-B2C3-C459-173FB3171C71}"/>
          </ac:spMkLst>
        </pc:spChg>
        <pc:spChg chg="add mod ord">
          <ac:chgData name="PiXELPAELLA" userId="cbaf7227-bf71-40d4-85a2-f45938c4a751" providerId="ADAL" clId="{BCCDAF0E-2E17-416D-9CBD-D1913873FD5D}" dt="2025-06-21T23:24:48.059" v="150" actId="1076"/>
          <ac:spMkLst>
            <pc:docMk/>
            <pc:sldMk cId="1099301315" sldId="257"/>
            <ac:spMk id="6" creationId="{51FA5C24-EC53-C1C5-B446-5CCF47C3521E}"/>
          </ac:spMkLst>
        </pc:spChg>
      </pc:sldChg>
      <pc:sldChg chg="addSp modSp new mod">
        <pc:chgData name="PiXELPAELLA" userId="cbaf7227-bf71-40d4-85a2-f45938c4a751" providerId="ADAL" clId="{BCCDAF0E-2E17-416D-9CBD-D1913873FD5D}" dt="2025-06-21T23:19:10.535" v="100" actId="114"/>
        <pc:sldMkLst>
          <pc:docMk/>
          <pc:sldMk cId="3446693452" sldId="258"/>
        </pc:sldMkLst>
        <pc:spChg chg="add mod">
          <ac:chgData name="PiXELPAELLA" userId="cbaf7227-bf71-40d4-85a2-f45938c4a751" providerId="ADAL" clId="{BCCDAF0E-2E17-416D-9CBD-D1913873FD5D}" dt="2025-06-21T23:13:46.524" v="22"/>
          <ac:spMkLst>
            <pc:docMk/>
            <pc:sldMk cId="3446693452" sldId="258"/>
            <ac:spMk id="2" creationId="{75B0F97B-3761-FA6F-6259-34F75924CA9C}"/>
          </ac:spMkLst>
        </pc:spChg>
        <pc:spChg chg="add mod">
          <ac:chgData name="PiXELPAELLA" userId="cbaf7227-bf71-40d4-85a2-f45938c4a751" providerId="ADAL" clId="{BCCDAF0E-2E17-416D-9CBD-D1913873FD5D}" dt="2025-06-21T23:19:10.535" v="100" actId="114"/>
          <ac:spMkLst>
            <pc:docMk/>
            <pc:sldMk cId="3446693452" sldId="258"/>
            <ac:spMk id="3" creationId="{D3F2DA46-7452-2CA4-C6F1-750C8E194041}"/>
          </ac:spMkLst>
        </pc:spChg>
      </pc:sldChg>
      <pc:sldChg chg="new ord">
        <pc:chgData name="PiXELPAELLA" userId="cbaf7227-bf71-40d4-85a2-f45938c4a751" providerId="ADAL" clId="{BCCDAF0E-2E17-416D-9CBD-D1913873FD5D}" dt="2025-06-21T23:26:40.544" v="154"/>
        <pc:sldMkLst>
          <pc:docMk/>
          <pc:sldMk cId="776710405" sldId="259"/>
        </pc:sldMkLst>
      </pc:sldChg>
      <pc:sldMasterChg chg="modSldLayout">
        <pc:chgData name="PiXELPAELLA" userId="cbaf7227-bf71-40d4-85a2-f45938c4a751" providerId="ADAL" clId="{BCCDAF0E-2E17-416D-9CBD-D1913873FD5D}" dt="2025-06-21T23:10:40.041" v="6" actId="21"/>
        <pc:sldMasterMkLst>
          <pc:docMk/>
          <pc:sldMasterMk cId="543476167" sldId="2147483648"/>
        </pc:sldMasterMkLst>
        <pc:sldLayoutChg chg="delSp modSp mod">
          <pc:chgData name="PiXELPAELLA" userId="cbaf7227-bf71-40d4-85a2-f45938c4a751" providerId="ADAL" clId="{BCCDAF0E-2E17-416D-9CBD-D1913873FD5D}" dt="2025-06-21T23:10:40.041" v="6" actId="21"/>
          <pc:sldLayoutMkLst>
            <pc:docMk/>
            <pc:sldMasterMk cId="543476167" sldId="2147483648"/>
            <pc:sldLayoutMk cId="4131022742" sldId="2147483649"/>
          </pc:sldLayoutMkLst>
          <pc:spChg chg="del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7" creationId="{A365D0AF-360A-2AAB-2A97-18AC0C66969E}"/>
            </ac:spMkLst>
          </pc:spChg>
          <pc:spChg chg="del mod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8" creationId="{4075FF85-E27A-259A-1A69-66CA96E93828}"/>
            </ac:spMkLst>
          </pc:spChg>
        </pc:sldLayoutChg>
        <pc:sldLayoutChg chg="delSp modSp mod">
          <pc:chgData name="PiXELPAELLA" userId="cbaf7227-bf71-40d4-85a2-f45938c4a751" providerId="ADAL" clId="{BCCDAF0E-2E17-416D-9CBD-D1913873FD5D}" dt="2025-06-21T23:09:52.591" v="3" actId="478"/>
          <pc:sldLayoutMkLst>
            <pc:docMk/>
            <pc:sldMasterMk cId="543476167" sldId="2147483648"/>
            <pc:sldLayoutMk cId="3981348903" sldId="2147483650"/>
          </pc:sldLayoutMkLst>
          <pc:spChg chg="del mod">
            <ac:chgData name="PiXELPAELLA" userId="cbaf7227-bf71-40d4-85a2-f45938c4a751" providerId="ADAL" clId="{BCCDAF0E-2E17-416D-9CBD-D1913873FD5D}" dt="2025-06-21T23:09:52.591" v="3" actId="478"/>
            <ac:spMkLst>
              <pc:docMk/>
              <pc:sldMasterMk cId="543476167" sldId="2147483648"/>
              <pc:sldLayoutMk cId="3981348903" sldId="2147483650"/>
              <ac:spMk id="4" creationId="{0189FFF9-F60C-B9B8-9A6B-21F66C327F61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429001" y="2743201"/>
            <a:ext cx="8763000" cy="2000250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300" b="1" dirty="0"/>
              <a:t>Evaluating Methodological Quality in Football Studies: An Application of the MQSOM</a:t>
            </a:r>
          </a:p>
          <a:p>
            <a:endParaRPr lang="en-US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3429001" y="4157663"/>
            <a:ext cx="8762999" cy="58578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i="0" dirty="0">
                <a:solidFill>
                  <a:schemeClr val="tx1"/>
                </a:solidFill>
              </a:rPr>
              <a:t>Daniel López-Arenas, Susana </a:t>
            </a:r>
            <a:r>
              <a:rPr lang="en-US" sz="1800" b="0" i="0" dirty="0" err="1">
                <a:solidFill>
                  <a:schemeClr val="tx1"/>
                </a:solidFill>
              </a:rPr>
              <a:t>Sanduvete</a:t>
            </a:r>
            <a:r>
              <a:rPr lang="en-US" sz="1800" b="0" i="0" dirty="0">
                <a:solidFill>
                  <a:schemeClr val="tx1"/>
                </a:solidFill>
              </a:rPr>
              <a:t>-Chaves, Salvador Chacón-Moscoso </a:t>
            </a:r>
          </a:p>
          <a:p>
            <a:pPr algn="ctr"/>
            <a:r>
              <a:rPr lang="en-US" sz="1800" b="0" i="0" dirty="0">
                <a:solidFill>
                  <a:schemeClr val="tx1"/>
                </a:solidFill>
              </a:rPr>
              <a:t>&amp; M. Teresa Anguera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29E6F-D986-5449-3D29-0A9FDF94A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715" y="4875247"/>
            <a:ext cx="850373" cy="73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 descr="Texto&#10;&#10;Descripción generada automáticamente">
            <a:extLst>
              <a:ext uri="{FF2B5EF4-FFF2-40B4-BE49-F238E27FC236}">
                <a16:creationId xmlns:a16="http://schemas.microsoft.com/office/drawing/2014/main" id="{9B3C27B1-7CE1-F754-25EF-ECD4A0980B9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1" y="5866161"/>
            <a:ext cx="1939951" cy="58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CE125-C115-7EC6-38F5-9E0F149A5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BD4BDFF-6558-44B4-0A9F-1240C4FEF72B}"/>
              </a:ext>
            </a:extLst>
          </p:cNvPr>
          <p:cNvSpPr txBox="1">
            <a:spLocks/>
          </p:cNvSpPr>
          <p:nvPr/>
        </p:nvSpPr>
        <p:spPr>
          <a:xfrm>
            <a:off x="1066800" y="1245017"/>
            <a:ext cx="10058400" cy="78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Conclusions</a:t>
            </a:r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58DE083-8B1F-C83A-A423-3903E7AC0FC8}"/>
              </a:ext>
            </a:extLst>
          </p:cNvPr>
          <p:cNvSpPr txBox="1"/>
          <p:nvPr/>
        </p:nvSpPr>
        <p:spPr>
          <a:xfrm>
            <a:off x="1016000" y="3145121"/>
            <a:ext cx="10160000" cy="199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34.32% of studies scored below 0.50 on the MQSOM scale </a:t>
            </a:r>
          </a:p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It is essential to disseminate the scale among applied researchers and editorial boards. This work should be complemented by applying the MQSOM scale in other fields that employ observational methodology.</a:t>
            </a: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EBB2E70A-6947-D353-5814-24660EF1BEAB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10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3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98EEE-A511-6AF5-BCC9-FD9CFD52A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EC9778-35F0-6A61-E962-E85BD58C3272}"/>
              </a:ext>
            </a:extLst>
          </p:cNvPr>
          <p:cNvSpPr txBox="1">
            <a:spLocks/>
          </p:cNvSpPr>
          <p:nvPr/>
        </p:nvSpPr>
        <p:spPr>
          <a:xfrm>
            <a:off x="1066800" y="1399048"/>
            <a:ext cx="10058400" cy="7874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References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144A179-0F26-252F-D3DF-7E9D0F517910}"/>
              </a:ext>
            </a:extLst>
          </p:cNvPr>
          <p:cNvSpPr txBox="1"/>
          <p:nvPr/>
        </p:nvSpPr>
        <p:spPr>
          <a:xfrm>
            <a:off x="1016000" y="2186502"/>
            <a:ext cx="10160000" cy="4380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Anguera, M. T. (1993). Observational Methods (General). In R. Fernández-Ballesteros (Ed.),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Encyclopedia of Psychological Assessment, Vol. 2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(pp. 632-637). Sage.</a:t>
            </a:r>
            <a:endParaRPr lang="en-US" noProof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Chacón-Moscoso, S., Anguera, M. T., </a:t>
            </a:r>
            <a:r>
              <a:rPr lang="en-US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Sanduvete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-Chaves, S., Losada, J. L. y Portell, M. (2019). Methodological quality checklist for studies based on observational methodology (MQCOM). </a:t>
            </a:r>
            <a:r>
              <a:rPr lang="en-US" i="1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Psicothema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(4), 458-464. https://doi.org/10.7334/ psicothema2019.116</a:t>
            </a:r>
            <a:endParaRPr lang="en-US" noProof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Chacón-Moscoso, S., </a:t>
            </a:r>
            <a:r>
              <a:rPr lang="en-US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Sanduvete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-Chaves, S., Anguera, M. T., Losada, J. L., Portell, M. y Lozano-Lozano, J. A. (2018). Preliminary checklist for reporting observational studies in sports areas: Content validity.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Frontiers in Psychology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291. https://doi.org/10.3389/fpsyg.2018.00291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Portell, M., Anguera, M. T., Chacón-Moscoso, S. y </a:t>
            </a:r>
            <a:r>
              <a:rPr lang="en-US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Sanduvete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-Chaves, S. (2015). Guidelines for reporting evaluations based on observational methodology. </a:t>
            </a:r>
            <a:r>
              <a:rPr lang="en-US" i="1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Psicothema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(3), 283-289. https://doi.org/10.7334/psicothema2014.276</a:t>
            </a:r>
          </a:p>
          <a:p>
            <a:pPr marL="180340" indent="-180340" algn="just"/>
            <a:r>
              <a:rPr lang="es-E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Sanduvete</a:t>
            </a:r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-Chaves, D., López-Arenas, D., Anguera, M. T., &amp; Chacón-Moscoso, S. (2025).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Scale for Evaluating the Methodological Quality of studies based on Observational Methodology.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Psicothema</a:t>
            </a:r>
            <a:r>
              <a:rPr lang="es-E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37</a:t>
            </a:r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(1), 1-10. https://doi.org/10.70478/psicothema.2025.37.01</a:t>
            </a:r>
            <a:endParaRPr lang="es-E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16B3E41D-FFB3-A021-9663-F98E571142A8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11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258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D0049-0498-20A8-A2B7-F5E82A28C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095094D-D7E7-6ABF-C3D2-5953EAF05DC4}"/>
              </a:ext>
            </a:extLst>
          </p:cNvPr>
          <p:cNvSpPr txBox="1"/>
          <p:nvPr/>
        </p:nvSpPr>
        <p:spPr>
          <a:xfrm>
            <a:off x="3432628" y="3741979"/>
            <a:ext cx="522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 for your attention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EAC648-D05C-8A40-3595-E36F9EBC977E}"/>
              </a:ext>
            </a:extLst>
          </p:cNvPr>
          <p:cNvSpPr txBox="1"/>
          <p:nvPr/>
        </p:nvSpPr>
        <p:spPr>
          <a:xfrm>
            <a:off x="1066800" y="4422330"/>
            <a:ext cx="100584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This work was supported by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research project PID2020-115486GB-I00 funded by the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Ministerio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Ciencia,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Innovación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y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Universidades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MICIU/AEI/10.13039/501100011033, Government of Spain. 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gratefully acknowledge the support of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Chilean government project FONDECYT Regular 1250316 funded by the National Fund for Scientific and Technological Development, ANID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the Julio Olea Grant for Young Researchers from the Spanish Association for Methodology of Behavioral Sciences (AEMCCO); the Research Group of the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Generalitat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Catalunya (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Recerca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Innovació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Dissenys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[GRID] “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Tecnología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aplicació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multimedia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digital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dissenys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observacionals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[grant number 2021 SGR 00718] (2022-2024); and the support of the Project funded by the Spanish government “Integration between observational data and data from external sensors: Evolution of the LINCE PLUS software and development of the mobile application for the optimization of sport and physical activity beneficial to health” [EXP_74847] (2023), Ministry of Culture and Sport, Higher Council of Sport and the European Union.</a:t>
            </a:r>
            <a:endParaRPr lang="en-US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656A94C-74E7-1A61-5D94-2662549709A0}"/>
              </a:ext>
            </a:extLst>
          </p:cNvPr>
          <p:cNvSpPr txBox="1">
            <a:spLocks/>
          </p:cNvSpPr>
          <p:nvPr/>
        </p:nvSpPr>
        <p:spPr>
          <a:xfrm>
            <a:off x="1714500" y="1435545"/>
            <a:ext cx="8763000" cy="2000250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/>
              <a:t>Evaluating Methodological Quality in Football Studies: An Application of the MQSOM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2EFF6271-167B-08D6-64F1-2C80D5CCBFB8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12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0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ángulo 39">
            <a:extLst>
              <a:ext uri="{FF2B5EF4-FFF2-40B4-BE49-F238E27FC236}">
                <a16:creationId xmlns:a16="http://schemas.microsoft.com/office/drawing/2014/main" id="{1BFBB31F-79F3-0839-59BD-2AED15EB22D8}"/>
              </a:ext>
            </a:extLst>
          </p:cNvPr>
          <p:cNvSpPr/>
          <p:nvPr/>
        </p:nvSpPr>
        <p:spPr>
          <a:xfrm>
            <a:off x="4530876" y="2119086"/>
            <a:ext cx="6892695" cy="4552905"/>
          </a:xfrm>
          <a:prstGeom prst="rect">
            <a:avLst/>
          </a:prstGeom>
          <a:noFill/>
          <a:ln w="762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1A8A4BF8-B533-3C0A-F4F1-84838E685568}"/>
              </a:ext>
            </a:extLst>
          </p:cNvPr>
          <p:cNvSpPr txBox="1"/>
          <p:nvPr/>
        </p:nvSpPr>
        <p:spPr>
          <a:xfrm>
            <a:off x="488420" y="1148255"/>
            <a:ext cx="802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C684597-27EB-09FA-F8FC-A008F3C0CB13}"/>
              </a:ext>
            </a:extLst>
          </p:cNvPr>
          <p:cNvSpPr txBox="1"/>
          <p:nvPr/>
        </p:nvSpPr>
        <p:spPr>
          <a:xfrm>
            <a:off x="4776260" y="2278915"/>
            <a:ext cx="640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 as a Mixed Methods approach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461BEA99-38B1-83BA-C5D0-FADDDA08E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20" y="4223322"/>
            <a:ext cx="3472100" cy="2308101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FEB5FF66-EE93-2948-4901-840D94F8911F}"/>
              </a:ext>
            </a:extLst>
          </p:cNvPr>
          <p:cNvSpPr txBox="1"/>
          <p:nvPr/>
        </p:nvSpPr>
        <p:spPr>
          <a:xfrm>
            <a:off x="1628702" y="2950803"/>
            <a:ext cx="119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Natural Context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245429AA-EEA1-D7A6-2DE1-2F16FE4AA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421" y="3818372"/>
            <a:ext cx="1053177" cy="1025583"/>
          </a:xfrm>
          <a:prstGeom prst="rect">
            <a:avLst/>
          </a:prstGeom>
        </p:spPr>
      </p:pic>
      <p:pic>
        <p:nvPicPr>
          <p:cNvPr id="46" name="Picture 2" descr="Detección de T-pattern en los partidos de fútbol: relación ...">
            <a:extLst>
              <a:ext uri="{FF2B5EF4-FFF2-40B4-BE49-F238E27FC236}">
                <a16:creationId xmlns:a16="http://schemas.microsoft.com/office/drawing/2014/main" id="{EC0D64A0-30B0-01F3-2435-B02AF609C5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20" r="58825"/>
          <a:stretch/>
        </p:blipFill>
        <p:spPr bwMode="auto">
          <a:xfrm>
            <a:off x="10063200" y="3692292"/>
            <a:ext cx="1053177" cy="114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lag sequential analysis - List of Frontiers' open access articles">
            <a:extLst>
              <a:ext uri="{FF2B5EF4-FFF2-40B4-BE49-F238E27FC236}">
                <a16:creationId xmlns:a16="http://schemas.microsoft.com/office/drawing/2014/main" id="{9CCE9DFF-9F4F-2F40-863F-679B8DFA5C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55" b="50000"/>
          <a:stretch/>
        </p:blipFill>
        <p:spPr bwMode="auto">
          <a:xfrm>
            <a:off x="10041124" y="2856125"/>
            <a:ext cx="1253978" cy="91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Testing Independence: Chi-Squared vs Fisher's Exact Test - Data Science  Blog: Understand. Implement. Succed.">
            <a:extLst>
              <a:ext uri="{FF2B5EF4-FFF2-40B4-BE49-F238E27FC236}">
                <a16:creationId xmlns:a16="http://schemas.microsoft.com/office/drawing/2014/main" id="{8B7BC66A-AA6D-4A8E-FDCA-62C138F647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1" t="5926" r="1172" b="10120"/>
          <a:stretch/>
        </p:blipFill>
        <p:spPr bwMode="auto">
          <a:xfrm>
            <a:off x="7515671" y="2888318"/>
            <a:ext cx="1253978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" name="Grupo 48">
            <a:extLst>
              <a:ext uri="{FF2B5EF4-FFF2-40B4-BE49-F238E27FC236}">
                <a16:creationId xmlns:a16="http://schemas.microsoft.com/office/drawing/2014/main" id="{B1D56840-14BF-0521-FDCF-551E66F6CC6C}"/>
              </a:ext>
            </a:extLst>
          </p:cNvPr>
          <p:cNvGrpSpPr/>
          <p:nvPr/>
        </p:nvGrpSpPr>
        <p:grpSpPr>
          <a:xfrm>
            <a:off x="3960520" y="4582527"/>
            <a:ext cx="7579169" cy="1603274"/>
            <a:chOff x="2340429" y="3966200"/>
            <a:chExt cx="7579169" cy="1603274"/>
          </a:xfrm>
        </p:grpSpPr>
        <p:grpSp>
          <p:nvGrpSpPr>
            <p:cNvPr id="50" name="Grupo 49">
              <a:extLst>
                <a:ext uri="{FF2B5EF4-FFF2-40B4-BE49-F238E27FC236}">
                  <a16:creationId xmlns:a16="http://schemas.microsoft.com/office/drawing/2014/main" id="{22E6FDD7-71D7-E084-F5A7-715714E676DE}"/>
                </a:ext>
              </a:extLst>
            </p:cNvPr>
            <p:cNvGrpSpPr/>
            <p:nvPr/>
          </p:nvGrpSpPr>
          <p:grpSpPr>
            <a:xfrm>
              <a:off x="2380341" y="4281714"/>
              <a:ext cx="1436915" cy="801915"/>
              <a:chOff x="2380341" y="4281714"/>
              <a:chExt cx="1436915" cy="801915"/>
            </a:xfrm>
          </p:grpSpPr>
          <p:sp>
            <p:nvSpPr>
              <p:cNvPr id="72" name="Flecha: cheurón 71">
                <a:extLst>
                  <a:ext uri="{FF2B5EF4-FFF2-40B4-BE49-F238E27FC236}">
                    <a16:creationId xmlns:a16="http://schemas.microsoft.com/office/drawing/2014/main" id="{E74F9BC3-2278-2E70-361E-A9DF8B6B30DD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73" name="CuadroTexto 72">
                <a:extLst>
                  <a:ext uri="{FF2B5EF4-FFF2-40B4-BE49-F238E27FC236}">
                    <a16:creationId xmlns:a16="http://schemas.microsoft.com/office/drawing/2014/main" id="{96209609-2FA9-EF78-47FA-9F5DB98B97B2}"/>
                  </a:ext>
                </a:extLst>
              </p:cNvPr>
              <p:cNvSpPr txBox="1"/>
              <p:nvPr/>
            </p:nvSpPr>
            <p:spPr>
              <a:xfrm>
                <a:off x="2496455" y="4467227"/>
                <a:ext cx="13208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Observational Design</a:t>
                </a:r>
              </a:p>
            </p:txBody>
          </p:sp>
        </p:grpSp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DC423B0E-562D-938B-7635-514938258C9E}"/>
                </a:ext>
              </a:extLst>
            </p:cNvPr>
            <p:cNvGrpSpPr/>
            <p:nvPr/>
          </p:nvGrpSpPr>
          <p:grpSpPr>
            <a:xfrm>
              <a:off x="3592284" y="4281714"/>
              <a:ext cx="1378857" cy="801915"/>
              <a:chOff x="2380341" y="4281714"/>
              <a:chExt cx="1378857" cy="801915"/>
            </a:xfrm>
          </p:grpSpPr>
          <p:sp>
            <p:nvSpPr>
              <p:cNvPr id="70" name="Flecha: cheurón 69">
                <a:extLst>
                  <a:ext uri="{FF2B5EF4-FFF2-40B4-BE49-F238E27FC236}">
                    <a16:creationId xmlns:a16="http://schemas.microsoft.com/office/drawing/2014/main" id="{B5F70759-4908-7809-EB71-ED5BCEC9E8FE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71" name="CuadroTexto 70">
                <a:extLst>
                  <a:ext uri="{FF2B5EF4-FFF2-40B4-BE49-F238E27FC236}">
                    <a16:creationId xmlns:a16="http://schemas.microsoft.com/office/drawing/2014/main" id="{B884568F-A6C1-5239-4C72-68D473A63E91}"/>
                  </a:ext>
                </a:extLst>
              </p:cNvPr>
              <p:cNvSpPr txBox="1"/>
              <p:nvPr/>
            </p:nvSpPr>
            <p:spPr>
              <a:xfrm>
                <a:off x="2554511" y="4294706"/>
                <a:ext cx="1204687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Ad hoc observational Instrument</a:t>
                </a:r>
              </a:p>
            </p:txBody>
          </p:sp>
        </p:grpSp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FA6B5212-522C-01ED-7008-CFAA01F68CF0}"/>
                </a:ext>
              </a:extLst>
            </p:cNvPr>
            <p:cNvGrpSpPr/>
            <p:nvPr/>
          </p:nvGrpSpPr>
          <p:grpSpPr>
            <a:xfrm>
              <a:off x="4796969" y="4281711"/>
              <a:ext cx="1320801" cy="801915"/>
              <a:chOff x="2380341" y="4281714"/>
              <a:chExt cx="1320801" cy="801915"/>
            </a:xfrm>
          </p:grpSpPr>
          <p:sp>
            <p:nvSpPr>
              <p:cNvPr id="68" name="Flecha: cheurón 67">
                <a:extLst>
                  <a:ext uri="{FF2B5EF4-FFF2-40B4-BE49-F238E27FC236}">
                    <a16:creationId xmlns:a16="http://schemas.microsoft.com/office/drawing/2014/main" id="{2E6F7844-BA13-38CA-3272-28FDC975EDDB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9" name="CuadroTexto 68">
                <a:extLst>
                  <a:ext uri="{FF2B5EF4-FFF2-40B4-BE49-F238E27FC236}">
                    <a16:creationId xmlns:a16="http://schemas.microsoft.com/office/drawing/2014/main" id="{B3B7DA4E-93B4-B813-A555-93269B05AA45}"/>
                  </a:ext>
                </a:extLst>
              </p:cNvPr>
              <p:cNvSpPr txBox="1"/>
              <p:nvPr/>
            </p:nvSpPr>
            <p:spPr>
              <a:xfrm>
                <a:off x="2780536" y="4529510"/>
                <a:ext cx="74009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Register</a:t>
                </a:r>
              </a:p>
            </p:txBody>
          </p:sp>
        </p:grp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ABF396B2-459B-70F5-828F-B00344C3C5F0}"/>
                </a:ext>
              </a:extLst>
            </p:cNvPr>
            <p:cNvCxnSpPr>
              <a:cxnSpLocks/>
            </p:cNvCxnSpPr>
            <p:nvPr/>
          </p:nvCxnSpPr>
          <p:spPr>
            <a:xfrm>
              <a:off x="5457369" y="3966200"/>
              <a:ext cx="0" cy="59491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4" name="Grupo 53">
              <a:extLst>
                <a:ext uri="{FF2B5EF4-FFF2-40B4-BE49-F238E27FC236}">
                  <a16:creationId xmlns:a16="http://schemas.microsoft.com/office/drawing/2014/main" id="{75064154-F350-4618-1DC9-8BA970B2B09A}"/>
                </a:ext>
              </a:extLst>
            </p:cNvPr>
            <p:cNvGrpSpPr/>
            <p:nvPr/>
          </p:nvGrpSpPr>
          <p:grpSpPr>
            <a:xfrm>
              <a:off x="6001654" y="4281708"/>
              <a:ext cx="1320801" cy="801915"/>
              <a:chOff x="2380341" y="4281714"/>
              <a:chExt cx="1320801" cy="801915"/>
            </a:xfrm>
          </p:grpSpPr>
          <p:sp>
            <p:nvSpPr>
              <p:cNvPr id="66" name="Flecha: cheurón 65">
                <a:extLst>
                  <a:ext uri="{FF2B5EF4-FFF2-40B4-BE49-F238E27FC236}">
                    <a16:creationId xmlns:a16="http://schemas.microsoft.com/office/drawing/2014/main" id="{011AA625-F7F2-F6D9-7F59-98BC1F13496A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CA223AC1-05EC-5C52-BD73-AD9D59A7C197}"/>
                  </a:ext>
                </a:extLst>
              </p:cNvPr>
              <p:cNvSpPr txBox="1"/>
              <p:nvPr/>
            </p:nvSpPr>
            <p:spPr>
              <a:xfrm>
                <a:off x="2685141" y="4382589"/>
                <a:ext cx="972455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Data Quality Control</a:t>
                </a:r>
              </a:p>
            </p:txBody>
          </p:sp>
        </p:grpSp>
        <p:grpSp>
          <p:nvGrpSpPr>
            <p:cNvPr id="55" name="Grupo 54">
              <a:extLst>
                <a:ext uri="{FF2B5EF4-FFF2-40B4-BE49-F238E27FC236}">
                  <a16:creationId xmlns:a16="http://schemas.microsoft.com/office/drawing/2014/main" id="{0EFB132D-CCF6-24F2-CFBE-9A2C591BF016}"/>
                </a:ext>
              </a:extLst>
            </p:cNvPr>
            <p:cNvGrpSpPr/>
            <p:nvPr/>
          </p:nvGrpSpPr>
          <p:grpSpPr>
            <a:xfrm>
              <a:off x="7206339" y="4281705"/>
              <a:ext cx="1320801" cy="801915"/>
              <a:chOff x="2380341" y="4281714"/>
              <a:chExt cx="1320801" cy="801915"/>
            </a:xfrm>
          </p:grpSpPr>
          <p:sp>
            <p:nvSpPr>
              <p:cNvPr id="64" name="Flecha: cheurón 63">
                <a:extLst>
                  <a:ext uri="{FF2B5EF4-FFF2-40B4-BE49-F238E27FC236}">
                    <a16:creationId xmlns:a16="http://schemas.microsoft.com/office/drawing/2014/main" id="{45C73F1F-9830-19FD-AB71-5D6E0396DC31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5" name="CuadroTexto 64">
                <a:extLst>
                  <a:ext uri="{FF2B5EF4-FFF2-40B4-BE49-F238E27FC236}">
                    <a16:creationId xmlns:a16="http://schemas.microsoft.com/office/drawing/2014/main" id="{8CC5E903-DF67-84E3-EB29-58322D241A2A}"/>
                  </a:ext>
                </a:extLst>
              </p:cNvPr>
              <p:cNvSpPr txBox="1"/>
              <p:nvPr/>
            </p:nvSpPr>
            <p:spPr>
              <a:xfrm>
                <a:off x="2612571" y="4467235"/>
                <a:ext cx="97245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Data Analysis</a:t>
                </a:r>
              </a:p>
            </p:txBody>
          </p:sp>
        </p:grpSp>
        <p:grpSp>
          <p:nvGrpSpPr>
            <p:cNvPr id="56" name="Grupo 55">
              <a:extLst>
                <a:ext uri="{FF2B5EF4-FFF2-40B4-BE49-F238E27FC236}">
                  <a16:creationId xmlns:a16="http://schemas.microsoft.com/office/drawing/2014/main" id="{52B7FC54-EAE6-A51F-9444-568749CB0F65}"/>
                </a:ext>
              </a:extLst>
            </p:cNvPr>
            <p:cNvGrpSpPr/>
            <p:nvPr/>
          </p:nvGrpSpPr>
          <p:grpSpPr>
            <a:xfrm>
              <a:off x="8418282" y="4281702"/>
              <a:ext cx="1353528" cy="801915"/>
              <a:chOff x="2380341" y="4281714"/>
              <a:chExt cx="1353528" cy="801915"/>
            </a:xfrm>
          </p:grpSpPr>
          <p:sp>
            <p:nvSpPr>
              <p:cNvPr id="62" name="Flecha: cheurón 61">
                <a:extLst>
                  <a:ext uri="{FF2B5EF4-FFF2-40B4-BE49-F238E27FC236}">
                    <a16:creationId xmlns:a16="http://schemas.microsoft.com/office/drawing/2014/main" id="{AC8DE5B2-C961-C097-39B2-C3DB5D6DB25A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3" name="CuadroTexto 62">
                <a:extLst>
                  <a:ext uri="{FF2B5EF4-FFF2-40B4-BE49-F238E27FC236}">
                    <a16:creationId xmlns:a16="http://schemas.microsoft.com/office/drawing/2014/main" id="{3131F8B3-9D16-C424-4D60-CD458C89030E}"/>
                  </a:ext>
                </a:extLst>
              </p:cNvPr>
              <p:cNvSpPr txBox="1"/>
              <p:nvPr/>
            </p:nvSpPr>
            <p:spPr>
              <a:xfrm>
                <a:off x="2572722" y="4443273"/>
                <a:ext cx="116114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Interpretation of results</a:t>
                </a:r>
              </a:p>
            </p:txBody>
          </p:sp>
        </p:grpSp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D6CB96BB-B6A6-7F1A-B585-A08F447DB946}"/>
                </a:ext>
              </a:extLst>
            </p:cNvPr>
            <p:cNvCxnSpPr>
              <a:cxnSpLocks/>
            </p:cNvCxnSpPr>
            <p:nvPr/>
          </p:nvCxnSpPr>
          <p:spPr>
            <a:xfrm>
              <a:off x="5450115" y="4786162"/>
              <a:ext cx="7254" cy="702631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CDE4BD0A-41C2-669F-F6FD-5FA3AE8F5AA2}"/>
                </a:ext>
              </a:extLst>
            </p:cNvPr>
            <p:cNvCxnSpPr>
              <a:cxnSpLocks/>
            </p:cNvCxnSpPr>
            <p:nvPr/>
          </p:nvCxnSpPr>
          <p:spPr>
            <a:xfrm>
              <a:off x="8585199" y="3966200"/>
              <a:ext cx="0" cy="1522593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CuadroTexto 58">
              <a:extLst>
                <a:ext uri="{FF2B5EF4-FFF2-40B4-BE49-F238E27FC236}">
                  <a16:creationId xmlns:a16="http://schemas.microsoft.com/office/drawing/2014/main" id="{2643CA9E-35ED-568B-D0A2-FDC69D7F4A3C}"/>
                </a:ext>
              </a:extLst>
            </p:cNvPr>
            <p:cNvSpPr txBox="1"/>
            <p:nvPr/>
          </p:nvSpPr>
          <p:spPr>
            <a:xfrm>
              <a:off x="2340429" y="5227183"/>
              <a:ext cx="295365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QUALITATIVE STEP</a:t>
              </a:r>
            </a:p>
          </p:txBody>
        </p:sp>
        <p:sp>
          <p:nvSpPr>
            <p:cNvPr id="60" name="CuadroTexto 59">
              <a:extLst>
                <a:ext uri="{FF2B5EF4-FFF2-40B4-BE49-F238E27FC236}">
                  <a16:creationId xmlns:a16="http://schemas.microsoft.com/office/drawing/2014/main" id="{7A012DC0-69EA-D8B6-6F38-4D1D9739A211}"/>
                </a:ext>
              </a:extLst>
            </p:cNvPr>
            <p:cNvSpPr txBox="1"/>
            <p:nvPr/>
          </p:nvSpPr>
          <p:spPr>
            <a:xfrm>
              <a:off x="5573487" y="5227183"/>
              <a:ext cx="295365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QUANTITATIVE STEP</a:t>
              </a:r>
            </a:p>
          </p:txBody>
        </p:sp>
        <p:sp>
          <p:nvSpPr>
            <p:cNvPr id="61" name="CuadroTexto 60">
              <a:extLst>
                <a:ext uri="{FF2B5EF4-FFF2-40B4-BE49-F238E27FC236}">
                  <a16:creationId xmlns:a16="http://schemas.microsoft.com/office/drawing/2014/main" id="{DB85CB55-30C0-3F7C-1B55-FABE69AC808D}"/>
                </a:ext>
              </a:extLst>
            </p:cNvPr>
            <p:cNvSpPr txBox="1"/>
            <p:nvPr/>
          </p:nvSpPr>
          <p:spPr>
            <a:xfrm>
              <a:off x="8577427" y="5138587"/>
              <a:ext cx="13421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QUALITATIVE STEP</a:t>
              </a:r>
            </a:p>
          </p:txBody>
        </p:sp>
      </p:grpSp>
      <p:cxnSp>
        <p:nvCxnSpPr>
          <p:cNvPr id="74" name="Conector: curvado 73">
            <a:extLst>
              <a:ext uri="{FF2B5EF4-FFF2-40B4-BE49-F238E27FC236}">
                <a16:creationId xmlns:a16="http://schemas.microsoft.com/office/drawing/2014/main" id="{7943D8EA-EB36-1210-BECE-186CDDB02425}"/>
              </a:ext>
            </a:extLst>
          </p:cNvPr>
          <p:cNvCxnSpPr>
            <a:endCxn id="47" idx="1"/>
          </p:cNvCxnSpPr>
          <p:nvPr/>
        </p:nvCxnSpPr>
        <p:spPr>
          <a:xfrm rot="5400000" flipH="1" flipV="1">
            <a:off x="8958090" y="3760921"/>
            <a:ext cx="1532620" cy="633448"/>
          </a:xfrm>
          <a:prstGeom prst="curvedConnector2">
            <a:avLst/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: curvado 74">
            <a:extLst>
              <a:ext uri="{FF2B5EF4-FFF2-40B4-BE49-F238E27FC236}">
                <a16:creationId xmlns:a16="http://schemas.microsoft.com/office/drawing/2014/main" id="{DD4E4EAC-5C38-6A92-888B-174740590806}"/>
              </a:ext>
            </a:extLst>
          </p:cNvPr>
          <p:cNvCxnSpPr>
            <a:cxnSpLocks/>
            <a:endCxn id="48" idx="3"/>
          </p:cNvCxnSpPr>
          <p:nvPr/>
        </p:nvCxnSpPr>
        <p:spPr>
          <a:xfrm rot="16200000" flipV="1">
            <a:off x="8311013" y="3753355"/>
            <a:ext cx="1544263" cy="626990"/>
          </a:xfrm>
          <a:prstGeom prst="curvedConnector2">
            <a:avLst/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: curvado 75">
            <a:extLst>
              <a:ext uri="{FF2B5EF4-FFF2-40B4-BE49-F238E27FC236}">
                <a16:creationId xmlns:a16="http://schemas.microsoft.com/office/drawing/2014/main" id="{F736BD77-F6E9-22BD-88D3-77F808413165}"/>
              </a:ext>
            </a:extLst>
          </p:cNvPr>
          <p:cNvCxnSpPr>
            <a:cxnSpLocks/>
            <a:endCxn id="46" idx="1"/>
          </p:cNvCxnSpPr>
          <p:nvPr/>
        </p:nvCxnSpPr>
        <p:spPr>
          <a:xfrm flipV="1">
            <a:off x="9396640" y="4262500"/>
            <a:ext cx="666560" cy="594143"/>
          </a:xfrm>
          <a:prstGeom prst="curvedConnector3">
            <a:avLst>
              <a:gd name="adj1" fmla="val -82"/>
            </a:avLst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: curvado 76">
            <a:extLst>
              <a:ext uri="{FF2B5EF4-FFF2-40B4-BE49-F238E27FC236}">
                <a16:creationId xmlns:a16="http://schemas.microsoft.com/office/drawing/2014/main" id="{60870A39-63D4-044E-3116-BA1876F8FF5D}"/>
              </a:ext>
            </a:extLst>
          </p:cNvPr>
          <p:cNvCxnSpPr>
            <a:cxnSpLocks/>
            <a:endCxn id="45" idx="3"/>
          </p:cNvCxnSpPr>
          <p:nvPr/>
        </p:nvCxnSpPr>
        <p:spPr>
          <a:xfrm rot="10800000">
            <a:off x="8735598" y="4331164"/>
            <a:ext cx="666560" cy="548434"/>
          </a:xfrm>
          <a:prstGeom prst="curvedConnector3">
            <a:avLst>
              <a:gd name="adj1" fmla="val -82"/>
            </a:avLst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Marcador de número de diapositiva 7">
            <a:extLst>
              <a:ext uri="{FF2B5EF4-FFF2-40B4-BE49-F238E27FC236}">
                <a16:creationId xmlns:a16="http://schemas.microsoft.com/office/drawing/2014/main" id="{21E4E9F9-C318-F5E4-6394-CE1DC8B678E5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2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1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5FAC5-5422-4517-C97A-59420BC46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35A63E0-53A9-C41C-D8D2-09ABFBCF4F70}"/>
              </a:ext>
            </a:extLst>
          </p:cNvPr>
          <p:cNvSpPr txBox="1"/>
          <p:nvPr/>
        </p:nvSpPr>
        <p:spPr>
          <a:xfrm>
            <a:off x="3812377" y="2336581"/>
            <a:ext cx="45575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Work line of the research group</a:t>
            </a:r>
          </a:p>
          <a:p>
            <a:pPr algn="ctr"/>
            <a:r>
              <a:rPr lang="en-US" sz="30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INNOEVALUA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532506B-D92D-8038-7401-EC328DF1E761}"/>
              </a:ext>
            </a:extLst>
          </p:cNvPr>
          <p:cNvSpPr txBox="1"/>
          <p:nvPr/>
        </p:nvSpPr>
        <p:spPr>
          <a:xfrm>
            <a:off x="602341" y="1177982"/>
            <a:ext cx="8098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3F44C40F-5204-ECED-2D6C-48B66990F5FA}"/>
              </a:ext>
            </a:extLst>
          </p:cNvPr>
          <p:cNvGrpSpPr/>
          <p:nvPr/>
        </p:nvGrpSpPr>
        <p:grpSpPr>
          <a:xfrm>
            <a:off x="-4849" y="3956845"/>
            <a:ext cx="12192000" cy="2183565"/>
            <a:chOff x="0" y="2662481"/>
            <a:chExt cx="12192000" cy="218356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591C7E3-1B81-EEDF-F477-7111BE2AFE85}"/>
                </a:ext>
              </a:extLst>
            </p:cNvPr>
            <p:cNvSpPr/>
            <p:nvPr/>
          </p:nvSpPr>
          <p:spPr>
            <a:xfrm>
              <a:off x="0" y="3211286"/>
              <a:ext cx="12192000" cy="163476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0E0BC2EB-F642-04E8-3756-76F39F1EDD58}"/>
                </a:ext>
              </a:extLst>
            </p:cNvPr>
            <p:cNvSpPr/>
            <p:nvPr/>
          </p:nvSpPr>
          <p:spPr>
            <a:xfrm>
              <a:off x="132893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4067A908-F3FE-16DD-004D-994246088863}"/>
                </a:ext>
              </a:extLst>
            </p:cNvPr>
            <p:cNvSpPr/>
            <p:nvPr/>
          </p:nvSpPr>
          <p:spPr>
            <a:xfrm>
              <a:off x="3088821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3732466F-C3E0-B2F2-B458-06FBFB9D7EA0}"/>
                </a:ext>
              </a:extLst>
            </p:cNvPr>
            <p:cNvSpPr/>
            <p:nvPr/>
          </p:nvSpPr>
          <p:spPr>
            <a:xfrm>
              <a:off x="6044749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4B9B7BE3-FF55-2586-7527-E08A18F0F4F4}"/>
                </a:ext>
              </a:extLst>
            </p:cNvPr>
            <p:cNvSpPr/>
            <p:nvPr/>
          </p:nvSpPr>
          <p:spPr>
            <a:xfrm>
              <a:off x="8998866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0EAA87E4-B449-405D-FAFC-A56F42727402}"/>
                </a:ext>
              </a:extLst>
            </p:cNvPr>
            <p:cNvSpPr txBox="1"/>
            <p:nvPr/>
          </p:nvSpPr>
          <p:spPr>
            <a:xfrm>
              <a:off x="132893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6F49829-B879-F6FA-3649-3DDB4F6C0324}"/>
                </a:ext>
              </a:extLst>
            </p:cNvPr>
            <p:cNvSpPr txBox="1"/>
            <p:nvPr/>
          </p:nvSpPr>
          <p:spPr>
            <a:xfrm>
              <a:off x="3086662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2018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B20D526-B09D-E896-3204-B8B07DE5DB11}"/>
                </a:ext>
              </a:extLst>
            </p:cNvPr>
            <p:cNvSpPr txBox="1"/>
            <p:nvPr/>
          </p:nvSpPr>
          <p:spPr>
            <a:xfrm>
              <a:off x="6042938" y="2668762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2019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F3002CF2-A10C-3B4C-B967-6DB598E6F9EC}"/>
                </a:ext>
              </a:extLst>
            </p:cNvPr>
            <p:cNvSpPr txBox="1"/>
            <p:nvPr/>
          </p:nvSpPr>
          <p:spPr>
            <a:xfrm>
              <a:off x="8998866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2025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048F40B5-BF4E-C296-76CC-211C446A1659}"/>
                </a:ext>
              </a:extLst>
            </p:cNvPr>
            <p:cNvSpPr txBox="1"/>
            <p:nvPr/>
          </p:nvSpPr>
          <p:spPr>
            <a:xfrm>
              <a:off x="372257" y="3429000"/>
              <a:ext cx="2728919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Guidelines for Reporting Experiments based on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(GREOM)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(Portell et al., 2015)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625A77FA-5E1F-8C57-5F10-934648430A95}"/>
                </a:ext>
              </a:extLst>
            </p:cNvPr>
            <p:cNvSpPr txBox="1"/>
            <p:nvPr/>
          </p:nvSpPr>
          <p:spPr>
            <a:xfrm>
              <a:off x="6177976" y="3280235"/>
              <a:ext cx="292249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Checklist for studies based on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(MQCOM)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2019)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FC48C2FE-2029-AE8D-3FC9-E23DE24EE112}"/>
                </a:ext>
              </a:extLst>
            </p:cNvPr>
            <p:cNvSpPr txBox="1"/>
            <p:nvPr/>
          </p:nvSpPr>
          <p:spPr>
            <a:xfrm>
              <a:off x="3290210" y="3546825"/>
              <a:ext cx="275453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Preliminary checklist for reporting observational studies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2018)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3657B45D-564C-9BC7-340E-AB9D7CB5C190}"/>
                </a:ext>
              </a:extLst>
            </p:cNvPr>
            <p:cNvSpPr txBox="1"/>
            <p:nvPr/>
          </p:nvSpPr>
          <p:spPr>
            <a:xfrm>
              <a:off x="9172447" y="3546825"/>
              <a:ext cx="30195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Scale for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(MQSOM)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</a:t>
              </a:r>
              <a:r>
                <a:rPr lang="en-US" sz="1500" noProof="0" dirty="0" err="1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Sanduvete</a:t>
              </a:r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-Chaves et al., 2025)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</p:grpSp>
      <p:sp>
        <p:nvSpPr>
          <p:cNvPr id="18" name="Marcador de número de diapositiva 7">
            <a:extLst>
              <a:ext uri="{FF2B5EF4-FFF2-40B4-BE49-F238E27FC236}">
                <a16:creationId xmlns:a16="http://schemas.microsoft.com/office/drawing/2014/main" id="{F41EECB0-F4CB-B033-5588-5D69683BACD5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3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4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34A24-68CB-B87E-1530-DC3E1945A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9D84A9A-2E8D-C642-BEFD-706D1119DF82}"/>
              </a:ext>
            </a:extLst>
          </p:cNvPr>
          <p:cNvSpPr txBox="1"/>
          <p:nvPr/>
        </p:nvSpPr>
        <p:spPr>
          <a:xfrm>
            <a:off x="443293" y="1171869"/>
            <a:ext cx="1130541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Methodological Quality Scale for Observational Methodology (MQSOM) </a:t>
            </a:r>
            <a:r>
              <a:rPr lang="en-US" sz="20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2000" b="1" noProof="0" dirty="0" err="1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Sanduvete</a:t>
            </a:r>
            <a:r>
              <a:rPr lang="en-US" sz="20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-Chaves et al., 2025)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42BC6E0A-C7D2-185D-72C8-A30C03A22398}"/>
              </a:ext>
            </a:extLst>
          </p:cNvPr>
          <p:cNvGrpSpPr/>
          <p:nvPr/>
        </p:nvGrpSpPr>
        <p:grpSpPr>
          <a:xfrm>
            <a:off x="1101938" y="1716793"/>
            <a:ext cx="9357459" cy="5059562"/>
            <a:chOff x="263525" y="909322"/>
            <a:chExt cx="9357459" cy="5059562"/>
          </a:xfrm>
        </p:grpSpPr>
        <p:sp>
          <p:nvSpPr>
            <p:cNvPr id="4" name="Arco 3">
              <a:extLst>
                <a:ext uri="{FF2B5EF4-FFF2-40B4-BE49-F238E27FC236}">
                  <a16:creationId xmlns:a16="http://schemas.microsoft.com/office/drawing/2014/main" id="{1490A446-7280-AF24-11EA-DE3D8C55D21D}"/>
                </a:ext>
              </a:extLst>
            </p:cNvPr>
            <p:cNvSpPr/>
            <p:nvPr/>
          </p:nvSpPr>
          <p:spPr>
            <a:xfrm rot="16200000">
              <a:off x="1864347" y="2053296"/>
              <a:ext cx="2605139" cy="2963045"/>
            </a:xfrm>
            <a:prstGeom prst="arc">
              <a:avLst>
                <a:gd name="adj1" fmla="val 10778135"/>
                <a:gd name="adj2" fmla="val 21567090"/>
              </a:avLst>
            </a:prstGeom>
            <a:ln w="571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5CC79300-33AE-0899-0CD4-C76D96C0C18B}"/>
                </a:ext>
              </a:extLst>
            </p:cNvPr>
            <p:cNvSpPr/>
            <p:nvPr/>
          </p:nvSpPr>
          <p:spPr>
            <a:xfrm>
              <a:off x="3182049" y="4413110"/>
              <a:ext cx="2213184" cy="848553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Factor 2</a:t>
              </a:r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F7466470-8430-70DD-4311-61963DEAD61F}"/>
                </a:ext>
              </a:extLst>
            </p:cNvPr>
            <p:cNvSpPr/>
            <p:nvPr/>
          </p:nvSpPr>
          <p:spPr>
            <a:xfrm>
              <a:off x="3170527" y="4413111"/>
              <a:ext cx="2236228" cy="848553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Quality of Measurement &amp; Analysis</a:t>
              </a:r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ACEA9795-E343-55A8-3AB6-2645FFC50D18}"/>
                </a:ext>
              </a:extLst>
            </p:cNvPr>
            <p:cNvSpPr/>
            <p:nvPr/>
          </p:nvSpPr>
          <p:spPr>
            <a:xfrm>
              <a:off x="905718" y="3050142"/>
              <a:ext cx="1706435" cy="830997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General Factor</a:t>
              </a:r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0D2BA763-F626-CFC8-AA89-3DAF2699204C}"/>
                </a:ext>
              </a:extLst>
            </p:cNvPr>
            <p:cNvSpPr/>
            <p:nvPr/>
          </p:nvSpPr>
          <p:spPr>
            <a:xfrm>
              <a:off x="894190" y="3044501"/>
              <a:ext cx="1717963" cy="862233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Overall</a:t>
              </a:r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EACB49E1-48B1-EF22-4D4E-3CCA58F2166D}"/>
                </a:ext>
              </a:extLst>
            </p:cNvPr>
            <p:cNvSpPr/>
            <p:nvPr/>
          </p:nvSpPr>
          <p:spPr>
            <a:xfrm>
              <a:off x="3152585" y="1920377"/>
              <a:ext cx="2213184" cy="624114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Factor 1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CCF76D68-A116-EEB0-D4A8-F34754C8D5CF}"/>
                </a:ext>
              </a:extLst>
            </p:cNvPr>
            <p:cNvSpPr txBox="1"/>
            <p:nvPr/>
          </p:nvSpPr>
          <p:spPr>
            <a:xfrm>
              <a:off x="263525" y="1447679"/>
              <a:ext cx="12044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 b="1" noProof="0" dirty="0">
                  <a:solidFill>
                    <a:sysClr val="windowText" lastClr="000000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ω</a:t>
              </a:r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= .87</a:t>
              </a:r>
              <a:endParaRPr lang="en-US" sz="2200" b="1" noProof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DBDAFF25-52BC-E452-67F9-05C675498E76}"/>
                </a:ext>
              </a:extLst>
            </p:cNvPr>
            <p:cNvSpPr txBox="1"/>
            <p:nvPr/>
          </p:nvSpPr>
          <p:spPr>
            <a:xfrm>
              <a:off x="1517215" y="1445899"/>
              <a:ext cx="12044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 = .55</a:t>
              </a:r>
              <a:endParaRPr lang="en-US" sz="2200" b="1" noProof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130AFEC-461E-8F7A-E570-9685D9A404FF}"/>
                </a:ext>
              </a:extLst>
            </p:cNvPr>
            <p:cNvSpPr/>
            <p:nvPr/>
          </p:nvSpPr>
          <p:spPr>
            <a:xfrm>
              <a:off x="6073307" y="943964"/>
              <a:ext cx="3547677" cy="277487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Methodology employment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E964A914-B6ED-BF3D-3CEB-67A27D125A0A}"/>
                </a:ext>
              </a:extLst>
            </p:cNvPr>
            <p:cNvSpPr/>
            <p:nvPr/>
          </p:nvSpPr>
          <p:spPr>
            <a:xfrm>
              <a:off x="6073306" y="1388310"/>
              <a:ext cx="3547675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Unit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EF014875-845A-CBD0-40BA-0EF687EDDAEB}"/>
                </a:ext>
              </a:extLst>
            </p:cNvPr>
            <p:cNvSpPr/>
            <p:nvPr/>
          </p:nvSpPr>
          <p:spPr>
            <a:xfrm>
              <a:off x="6073305" y="1832657"/>
              <a:ext cx="3547677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Temporality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AE9DD7BA-D93C-0DEF-1138-31593ADF690B}"/>
                </a:ext>
              </a:extLst>
            </p:cNvPr>
            <p:cNvSpPr/>
            <p:nvPr/>
          </p:nvSpPr>
          <p:spPr>
            <a:xfrm>
              <a:off x="6073306" y="2277004"/>
              <a:ext cx="3547676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Dimensionality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D4E6DF1A-4636-946F-0326-8F7E740FB3F7}"/>
                </a:ext>
              </a:extLst>
            </p:cNvPr>
            <p:cNvSpPr/>
            <p:nvPr/>
          </p:nvSpPr>
          <p:spPr>
            <a:xfrm>
              <a:off x="6073305" y="2734966"/>
              <a:ext cx="3547677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Codification Manual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57EA9C8B-6423-57EC-F59B-802265A90077}"/>
                </a:ext>
              </a:extLst>
            </p:cNvPr>
            <p:cNvSpPr/>
            <p:nvPr/>
          </p:nvSpPr>
          <p:spPr>
            <a:xfrm>
              <a:off x="6073306" y="3199817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Type</a:t>
              </a: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216174C9-D82E-65EE-97AB-662822019264}"/>
                </a:ext>
              </a:extLst>
            </p:cNvPr>
            <p:cNvSpPr/>
            <p:nvPr/>
          </p:nvSpPr>
          <p:spPr>
            <a:xfrm>
              <a:off x="6073308" y="385415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Instrument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08789FFF-D35E-3A55-AF17-BAABC8EBDB34}"/>
                </a:ext>
              </a:extLst>
            </p:cNvPr>
            <p:cNvSpPr/>
            <p:nvPr/>
          </p:nvSpPr>
          <p:spPr>
            <a:xfrm>
              <a:off x="6073308" y="4265099"/>
              <a:ext cx="3547676" cy="365125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Recording, Quality Control &amp; Analysis Software</a:t>
              </a: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443F18F6-0F06-F55A-C54A-C241C6E3D73F}"/>
                </a:ext>
              </a:extLst>
            </p:cNvPr>
            <p:cNvSpPr/>
            <p:nvPr/>
          </p:nvSpPr>
          <p:spPr>
            <a:xfrm>
              <a:off x="6073307" y="476229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Type of Parameter</a:t>
              </a: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B8A5CCC9-BBC1-9A59-38B5-42EC634E3FF9}"/>
                </a:ext>
              </a:extLst>
            </p:cNvPr>
            <p:cNvSpPr/>
            <p:nvPr/>
          </p:nvSpPr>
          <p:spPr>
            <a:xfrm>
              <a:off x="6073306" y="521636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Quality Control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4DC3CF65-265E-7E1C-AFE4-1BA8A22E6135}"/>
                </a:ext>
              </a:extLst>
            </p:cNvPr>
            <p:cNvSpPr/>
            <p:nvPr/>
          </p:nvSpPr>
          <p:spPr>
            <a:xfrm>
              <a:off x="6073305" y="5668871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Analysis</a:t>
              </a:r>
            </a:p>
          </p:txBody>
        </p:sp>
        <p:sp>
          <p:nvSpPr>
            <p:cNvPr id="23" name="Rectángulo: esquinas redondeadas 22">
              <a:extLst>
                <a:ext uri="{FF2B5EF4-FFF2-40B4-BE49-F238E27FC236}">
                  <a16:creationId xmlns:a16="http://schemas.microsoft.com/office/drawing/2014/main" id="{D6708242-49B7-C542-01FF-AD6746FE2739}"/>
                </a:ext>
              </a:extLst>
            </p:cNvPr>
            <p:cNvSpPr/>
            <p:nvPr/>
          </p:nvSpPr>
          <p:spPr>
            <a:xfrm>
              <a:off x="3141063" y="1918597"/>
              <a:ext cx="2236228" cy="637261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Quality of Design</a:t>
              </a:r>
            </a:p>
          </p:txBody>
        </p:sp>
        <p:sp>
          <p:nvSpPr>
            <p:cNvPr id="24" name="Abrir llave 23">
              <a:extLst>
                <a:ext uri="{FF2B5EF4-FFF2-40B4-BE49-F238E27FC236}">
                  <a16:creationId xmlns:a16="http://schemas.microsoft.com/office/drawing/2014/main" id="{DC79E155-60CC-3201-D3AE-111C80D1E3FA}"/>
                </a:ext>
              </a:extLst>
            </p:cNvPr>
            <p:cNvSpPr/>
            <p:nvPr/>
          </p:nvSpPr>
          <p:spPr>
            <a:xfrm>
              <a:off x="5365769" y="909322"/>
              <a:ext cx="690830" cy="2605140"/>
            </a:xfrm>
            <a:prstGeom prst="leftBrac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Abrir llave 24">
              <a:extLst>
                <a:ext uri="{FF2B5EF4-FFF2-40B4-BE49-F238E27FC236}">
                  <a16:creationId xmlns:a16="http://schemas.microsoft.com/office/drawing/2014/main" id="{8DB8D07C-5D07-25FD-AA6E-889E6D3E1F51}"/>
                </a:ext>
              </a:extLst>
            </p:cNvPr>
            <p:cNvSpPr/>
            <p:nvPr/>
          </p:nvSpPr>
          <p:spPr>
            <a:xfrm>
              <a:off x="5428114" y="3850001"/>
              <a:ext cx="628485" cy="2118883"/>
            </a:xfrm>
            <a:prstGeom prst="leftBrac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Marcador de número de diapositiva 7">
            <a:extLst>
              <a:ext uri="{FF2B5EF4-FFF2-40B4-BE49-F238E27FC236}">
                <a16:creationId xmlns:a16="http://schemas.microsoft.com/office/drawing/2014/main" id="{8DE3B6C3-80A7-05DE-D421-83D7A5ED665E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4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31339-A264-978D-6753-8C0D5C082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2454FB-99CE-E5A2-C57E-068068E07BAA}"/>
              </a:ext>
            </a:extLst>
          </p:cNvPr>
          <p:cNvSpPr txBox="1"/>
          <p:nvPr/>
        </p:nvSpPr>
        <p:spPr>
          <a:xfrm>
            <a:off x="700911" y="1463267"/>
            <a:ext cx="3106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Objectives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BD51E2FB-4C71-2D64-3C7B-5EA0378CF1A0}"/>
              </a:ext>
            </a:extLst>
          </p:cNvPr>
          <p:cNvSpPr/>
          <p:nvPr/>
        </p:nvSpPr>
        <p:spPr>
          <a:xfrm>
            <a:off x="2711007" y="3487058"/>
            <a:ext cx="3450307" cy="986971"/>
          </a:xfrm>
          <a:prstGeom prst="roundRect">
            <a:avLst>
              <a:gd name="adj" fmla="val 50000"/>
            </a:avLst>
          </a:prstGeom>
          <a:solidFill>
            <a:srgbClr val="FFFF00">
              <a:alpha val="50000"/>
            </a:srgbClr>
          </a:solidFill>
          <a:ln w="381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Significant differences between procedural characteristics</a:t>
            </a:r>
            <a:endParaRPr lang="en-US" noProof="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AD467ED-3110-8578-3145-F8112385F4E7}"/>
              </a:ext>
            </a:extLst>
          </p:cNvPr>
          <p:cNvSpPr/>
          <p:nvPr/>
        </p:nvSpPr>
        <p:spPr>
          <a:xfrm>
            <a:off x="6720597" y="5202608"/>
            <a:ext cx="3040044" cy="993103"/>
          </a:xfrm>
          <a:prstGeom prst="roundRect">
            <a:avLst>
              <a:gd name="adj" fmla="val 50000"/>
            </a:avLst>
          </a:prstGeom>
          <a:solidFill>
            <a:srgbClr val="FFFF00">
              <a:alpha val="50000"/>
            </a:srgbClr>
          </a:solidFill>
          <a:ln w="381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Obtention of methodological quality profiles</a:t>
            </a:r>
            <a:endParaRPr lang="en-US" noProof="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Marcador de número de diapositiva 7">
            <a:extLst>
              <a:ext uri="{FF2B5EF4-FFF2-40B4-BE49-F238E27FC236}">
                <a16:creationId xmlns:a16="http://schemas.microsoft.com/office/drawing/2014/main" id="{F2CECB00-8110-7C2E-B394-89980DEF824C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5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86242-FF98-BB3E-7583-FE9F0EE0C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0DE0346F-ED81-ED67-8ABE-5228DF338249}"/>
              </a:ext>
            </a:extLst>
          </p:cNvPr>
          <p:cNvSpPr/>
          <p:nvPr/>
        </p:nvSpPr>
        <p:spPr>
          <a:xfrm>
            <a:off x="0" y="1525753"/>
            <a:ext cx="12192000" cy="4068521"/>
          </a:xfrm>
          <a:prstGeom prst="rightArrow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0668A9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DC6E7AE-4DEE-6BE0-38C7-5B1AF174930E}"/>
              </a:ext>
            </a:extLst>
          </p:cNvPr>
          <p:cNvSpPr txBox="1"/>
          <p:nvPr/>
        </p:nvSpPr>
        <p:spPr>
          <a:xfrm>
            <a:off x="604007" y="1242893"/>
            <a:ext cx="2344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2DC9C6-4BDA-D7CA-DE52-9B6F86E3EB0A}"/>
              </a:ext>
            </a:extLst>
          </p:cNvPr>
          <p:cNvSpPr/>
          <p:nvPr/>
        </p:nvSpPr>
        <p:spPr>
          <a:xfrm>
            <a:off x="5638792" y="3039254"/>
            <a:ext cx="1944919" cy="1206175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Proportion Analysis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Ho = Proportion of 55 : 45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3376A26-ADB9-5263-E35F-C304EC2C8055}"/>
              </a:ext>
            </a:extLst>
          </p:cNvPr>
          <p:cNvSpPr/>
          <p:nvPr/>
        </p:nvSpPr>
        <p:spPr>
          <a:xfrm>
            <a:off x="5580738" y="2415141"/>
            <a:ext cx="2155128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Differences between characteristics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0F432F1-8E6E-EEF5-29D0-CD75919DB81E}"/>
              </a:ext>
            </a:extLst>
          </p:cNvPr>
          <p:cNvSpPr/>
          <p:nvPr/>
        </p:nvSpPr>
        <p:spPr>
          <a:xfrm>
            <a:off x="876147" y="3039254"/>
            <a:ext cx="2252166" cy="3053636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236 studies 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OM employed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Applied on football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Original empirical works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Written in English or Spanish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Following the standard publication format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01CF0B8-15DD-6CD6-C94F-33858B93926E}"/>
              </a:ext>
            </a:extLst>
          </p:cNvPr>
          <p:cNvSpPr/>
          <p:nvPr/>
        </p:nvSpPr>
        <p:spPr>
          <a:xfrm>
            <a:off x="818092" y="2415142"/>
            <a:ext cx="1915888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Participants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0EEA58A-5958-8E0E-DA3B-886AD2247249}"/>
              </a:ext>
            </a:extLst>
          </p:cNvPr>
          <p:cNvSpPr/>
          <p:nvPr/>
        </p:nvSpPr>
        <p:spPr>
          <a:xfrm>
            <a:off x="8033160" y="3039254"/>
            <a:ext cx="1944918" cy="2157897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Two-Step Cluster Analysis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Dimension reduction through PCA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Cluster determination through BIC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A560B8EE-2D84-5311-D7F5-0EB256C426C8}"/>
              </a:ext>
            </a:extLst>
          </p:cNvPr>
          <p:cNvSpPr/>
          <p:nvPr/>
        </p:nvSpPr>
        <p:spPr>
          <a:xfrm>
            <a:off x="7975105" y="2415141"/>
            <a:ext cx="2002972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Methodological Quality Profiles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22FD4F-0FDA-5713-DB1C-170191C54C78}"/>
              </a:ext>
            </a:extLst>
          </p:cNvPr>
          <p:cNvSpPr/>
          <p:nvPr/>
        </p:nvSpPr>
        <p:spPr>
          <a:xfrm>
            <a:off x="3273452" y="3039254"/>
            <a:ext cx="2097073" cy="1648862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Methodological Quality Scale for Observational Methodology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(MQSOM)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(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Sanduvete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-Chaves et al., 2025) 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126D8CCA-4703-52D0-34AD-ABBD0F2E8EC2}"/>
              </a:ext>
            </a:extLst>
          </p:cNvPr>
          <p:cNvSpPr/>
          <p:nvPr/>
        </p:nvSpPr>
        <p:spPr>
          <a:xfrm>
            <a:off x="3215398" y="2415141"/>
            <a:ext cx="1915888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Instrument</a:t>
            </a:r>
          </a:p>
        </p:txBody>
      </p:sp>
      <p:sp>
        <p:nvSpPr>
          <p:cNvPr id="12" name="Marcador de número de diapositiva 7">
            <a:extLst>
              <a:ext uri="{FF2B5EF4-FFF2-40B4-BE49-F238E27FC236}">
                <a16:creationId xmlns:a16="http://schemas.microsoft.com/office/drawing/2014/main" id="{3EBAEB5A-1CD5-8D6C-5261-55BF57A6D2CE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6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43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508B3-49ED-118A-F847-D3B3B473C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980386D-C728-21F5-43CF-E15AE673AC92}"/>
              </a:ext>
            </a:extLst>
          </p:cNvPr>
          <p:cNvSpPr txBox="1"/>
          <p:nvPr/>
        </p:nvSpPr>
        <p:spPr>
          <a:xfrm>
            <a:off x="503344" y="980289"/>
            <a:ext cx="6777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 (I): P</a:t>
            </a:r>
            <a:r>
              <a:rPr lang="en-US" sz="36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roportion</a:t>
            </a:r>
            <a:r>
              <a:rPr lang="en-US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Analysis</a:t>
            </a:r>
            <a:endParaRPr lang="en-US" sz="36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04973A-B016-EE73-1FE0-045E37E8F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01266"/>
              </p:ext>
            </p:extLst>
          </p:nvPr>
        </p:nvGraphicFramePr>
        <p:xfrm>
          <a:off x="769258" y="1379486"/>
          <a:ext cx="10653484" cy="5681710"/>
        </p:xfrm>
        <a:graphic>
          <a:graphicData uri="http://schemas.openxmlformats.org/drawingml/2006/table">
            <a:tbl>
              <a:tblPr/>
              <a:tblGrid>
                <a:gridCol w="3149792">
                  <a:extLst>
                    <a:ext uri="{9D8B030D-6E8A-4147-A177-3AD203B41FA5}">
                      <a16:colId xmlns:a16="http://schemas.microsoft.com/office/drawing/2014/main" val="1818381801"/>
                    </a:ext>
                  </a:extLst>
                </a:gridCol>
                <a:gridCol w="1586565">
                  <a:extLst>
                    <a:ext uri="{9D8B030D-6E8A-4147-A177-3AD203B41FA5}">
                      <a16:colId xmlns:a16="http://schemas.microsoft.com/office/drawing/2014/main" val="2308231101"/>
                    </a:ext>
                  </a:extLst>
                </a:gridCol>
                <a:gridCol w="1586565">
                  <a:extLst>
                    <a:ext uri="{9D8B030D-6E8A-4147-A177-3AD203B41FA5}">
                      <a16:colId xmlns:a16="http://schemas.microsoft.com/office/drawing/2014/main" val="854965280"/>
                    </a:ext>
                  </a:extLst>
                </a:gridCol>
                <a:gridCol w="3316333">
                  <a:extLst>
                    <a:ext uri="{9D8B030D-6E8A-4147-A177-3AD203B41FA5}">
                      <a16:colId xmlns:a16="http://schemas.microsoft.com/office/drawing/2014/main" val="2241499955"/>
                    </a:ext>
                  </a:extLst>
                </a:gridCol>
                <a:gridCol w="1014229">
                  <a:extLst>
                    <a:ext uri="{9D8B030D-6E8A-4147-A177-3AD203B41FA5}">
                      <a16:colId xmlns:a16="http://schemas.microsoft.com/office/drawing/2014/main" val="3032097767"/>
                    </a:ext>
                  </a:extLst>
                </a:gridCol>
              </a:tblGrid>
              <a:tr h="14400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t"/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t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4" marR="5374" marT="537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088480"/>
                  </a:ext>
                </a:extLst>
              </a:tr>
              <a:tr h="14400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Ratios to compare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Sig.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956995"/>
                  </a:ext>
                </a:extLst>
              </a:tr>
              <a:tr h="28662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Direct </a:t>
                      </a: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201/236 = 0.85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Indirect Observation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35/236 = 0.15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150801"/>
                  </a:ext>
                </a:extLst>
              </a:tr>
              <a:tr h="180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894255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Observational Design specified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113/236 = 0.48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observational design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123/236 = 0.52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.558</a:t>
                      </a:r>
                    </a:p>
                  </a:txBody>
                  <a:tcPr marL="5374" marR="5374" marT="5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7538251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112771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Coding manual</a:t>
                      </a: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170/236 = 0.72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coding manual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66/236 = 0.28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47335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950156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Data type specified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32/236 = 0.14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data type </a:t>
                      </a:r>
                      <a:r>
                        <a:rPr lang="en-US" sz="14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204/236 = 0.86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60962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043737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Observational instrument </a:t>
                      </a: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199/236 = 0.84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observational instrument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37/236 = 0.16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 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629084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373273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Recording instrument </a:t>
                      </a: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165/236 = 0.70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recording instrument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71/236 = 0.30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480122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281740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Quality control software specified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98/236 = 0.42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quality control software</a:t>
                      </a:r>
                      <a:r>
                        <a:rPr lang="en-US" sz="14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138/236 = 0.59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.011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644853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271914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Analysis software </a:t>
                      </a: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186/236 = 0.79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analysis software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50/236 = 0.21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358645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502794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Sequency parameter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55/236 = 0.23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Frequency </a:t>
                      </a:r>
                      <a:r>
                        <a:rPr lang="en-US" sz="14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parameter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181/236 = 0.77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397207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978726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sng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Data quality </a:t>
                      </a: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187/236 = 0.79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data quality control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49/236 = 0.21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741274"/>
                  </a:ext>
                </a:extLst>
              </a:tr>
              <a:tr h="14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202098"/>
                  </a:ext>
                </a:extLst>
              </a:tr>
              <a:tr h="14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Descriptive statistics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sng" strike="noStrike" noProof="0" dirty="0">
                          <a:solidFill>
                            <a:srgbClr val="FC9710"/>
                          </a:solidFill>
                          <a:effectLst/>
                          <a:latin typeface="Times New Roman" panose="02020603050405020304" pitchFamily="18" charset="0"/>
                        </a:rPr>
                        <a:t>Inferential analysis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Regularity detection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.000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5846"/>
                  </a:ext>
                </a:extLst>
              </a:tr>
              <a:tr h="14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15/236 = 0.06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162/236 = 0.69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59/236 = 0.25</a:t>
                      </a: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74" marR="5374" marT="5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16861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4" marR="5374" marT="5374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4" marR="5374" marT="5374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4" marR="5374" marT="5374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4" marR="5374" marT="5374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4" marR="5374" marT="5374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466174"/>
                  </a:ext>
                </a:extLst>
              </a:tr>
            </a:tbl>
          </a:graphicData>
        </a:graphic>
      </p:graphicFrame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06E16973-D84F-163B-C1BA-C47A039560EF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7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8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EB4E7-0823-5652-76CE-A7D9034FD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72F0369-A909-AA57-40BC-3AA8BC845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794153"/>
              </p:ext>
            </p:extLst>
          </p:nvPr>
        </p:nvGraphicFramePr>
        <p:xfrm>
          <a:off x="-19049" y="1806726"/>
          <a:ext cx="12211049" cy="5210165"/>
        </p:xfrm>
        <a:graphic>
          <a:graphicData uri="http://schemas.openxmlformats.org/drawingml/2006/table">
            <a:tbl>
              <a:tblPr/>
              <a:tblGrid>
                <a:gridCol w="492545">
                  <a:extLst>
                    <a:ext uri="{9D8B030D-6E8A-4147-A177-3AD203B41FA5}">
                      <a16:colId xmlns:a16="http://schemas.microsoft.com/office/drawing/2014/main" val="2878135966"/>
                    </a:ext>
                  </a:extLst>
                </a:gridCol>
                <a:gridCol w="179968">
                  <a:extLst>
                    <a:ext uri="{9D8B030D-6E8A-4147-A177-3AD203B41FA5}">
                      <a16:colId xmlns:a16="http://schemas.microsoft.com/office/drawing/2014/main" val="1018114547"/>
                    </a:ext>
                  </a:extLst>
                </a:gridCol>
                <a:gridCol w="681976">
                  <a:extLst>
                    <a:ext uri="{9D8B030D-6E8A-4147-A177-3AD203B41FA5}">
                      <a16:colId xmlns:a16="http://schemas.microsoft.com/office/drawing/2014/main" val="3208412748"/>
                    </a:ext>
                  </a:extLst>
                </a:gridCol>
                <a:gridCol w="680801">
                  <a:extLst>
                    <a:ext uri="{9D8B030D-6E8A-4147-A177-3AD203B41FA5}">
                      <a16:colId xmlns:a16="http://schemas.microsoft.com/office/drawing/2014/main" val="392559610"/>
                    </a:ext>
                  </a:extLst>
                </a:gridCol>
                <a:gridCol w="886180">
                  <a:extLst>
                    <a:ext uri="{9D8B030D-6E8A-4147-A177-3AD203B41FA5}">
                      <a16:colId xmlns:a16="http://schemas.microsoft.com/office/drawing/2014/main" val="1365113147"/>
                    </a:ext>
                  </a:extLst>
                </a:gridCol>
                <a:gridCol w="788791">
                  <a:extLst>
                    <a:ext uri="{9D8B030D-6E8A-4147-A177-3AD203B41FA5}">
                      <a16:colId xmlns:a16="http://schemas.microsoft.com/office/drawing/2014/main" val="2094554656"/>
                    </a:ext>
                  </a:extLst>
                </a:gridCol>
                <a:gridCol w="903091">
                  <a:extLst>
                    <a:ext uri="{9D8B030D-6E8A-4147-A177-3AD203B41FA5}">
                      <a16:colId xmlns:a16="http://schemas.microsoft.com/office/drawing/2014/main" val="4070816946"/>
                    </a:ext>
                  </a:extLst>
                </a:gridCol>
                <a:gridCol w="844268">
                  <a:extLst>
                    <a:ext uri="{9D8B030D-6E8A-4147-A177-3AD203B41FA5}">
                      <a16:colId xmlns:a16="http://schemas.microsoft.com/office/drawing/2014/main" val="3495664813"/>
                    </a:ext>
                  </a:extLst>
                </a:gridCol>
                <a:gridCol w="814125">
                  <a:extLst>
                    <a:ext uri="{9D8B030D-6E8A-4147-A177-3AD203B41FA5}">
                      <a16:colId xmlns:a16="http://schemas.microsoft.com/office/drawing/2014/main" val="2738300771"/>
                    </a:ext>
                  </a:extLst>
                </a:gridCol>
                <a:gridCol w="84076">
                  <a:extLst>
                    <a:ext uri="{9D8B030D-6E8A-4147-A177-3AD203B41FA5}">
                      <a16:colId xmlns:a16="http://schemas.microsoft.com/office/drawing/2014/main" val="2048693039"/>
                    </a:ext>
                  </a:extLst>
                </a:gridCol>
                <a:gridCol w="878867">
                  <a:extLst>
                    <a:ext uri="{9D8B030D-6E8A-4147-A177-3AD203B41FA5}">
                      <a16:colId xmlns:a16="http://schemas.microsoft.com/office/drawing/2014/main" val="3093996755"/>
                    </a:ext>
                  </a:extLst>
                </a:gridCol>
                <a:gridCol w="695805">
                  <a:extLst>
                    <a:ext uri="{9D8B030D-6E8A-4147-A177-3AD203B41FA5}">
                      <a16:colId xmlns:a16="http://schemas.microsoft.com/office/drawing/2014/main" val="3325053490"/>
                    </a:ext>
                  </a:extLst>
                </a:gridCol>
                <a:gridCol w="879043">
                  <a:extLst>
                    <a:ext uri="{9D8B030D-6E8A-4147-A177-3AD203B41FA5}">
                      <a16:colId xmlns:a16="http://schemas.microsoft.com/office/drawing/2014/main" val="1783824182"/>
                    </a:ext>
                  </a:extLst>
                </a:gridCol>
                <a:gridCol w="754830">
                  <a:extLst>
                    <a:ext uri="{9D8B030D-6E8A-4147-A177-3AD203B41FA5}">
                      <a16:colId xmlns:a16="http://schemas.microsoft.com/office/drawing/2014/main" val="3638472431"/>
                    </a:ext>
                  </a:extLst>
                </a:gridCol>
                <a:gridCol w="812159">
                  <a:extLst>
                    <a:ext uri="{9D8B030D-6E8A-4147-A177-3AD203B41FA5}">
                      <a16:colId xmlns:a16="http://schemas.microsoft.com/office/drawing/2014/main" val="3496916553"/>
                    </a:ext>
                  </a:extLst>
                </a:gridCol>
                <a:gridCol w="821714">
                  <a:extLst>
                    <a:ext uri="{9D8B030D-6E8A-4147-A177-3AD203B41FA5}">
                      <a16:colId xmlns:a16="http://schemas.microsoft.com/office/drawing/2014/main" val="2436041369"/>
                    </a:ext>
                  </a:extLst>
                </a:gridCol>
                <a:gridCol w="1012810">
                  <a:extLst>
                    <a:ext uri="{9D8B030D-6E8A-4147-A177-3AD203B41FA5}">
                      <a16:colId xmlns:a16="http://schemas.microsoft.com/office/drawing/2014/main" val="3797181284"/>
                    </a:ext>
                  </a:extLst>
                </a:gridCol>
              </a:tblGrid>
              <a:tr h="19711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Profiles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General Dimension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Dimension 1       Quality of Design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Dimension        2             Quality of Measurement &amp; Analysis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F1. Quality of Design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4" marR="4914" marT="4914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F2. Quality of Measurement &amp; Analysis</a:t>
                      </a:r>
                    </a:p>
                  </a:txBody>
                  <a:tcPr marL="4914" marR="4914" marT="4914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987551"/>
                  </a:ext>
                </a:extLst>
              </a:tr>
              <a:tr h="19711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Observation</a:t>
                      </a:r>
                    </a:p>
                  </a:txBody>
                  <a:tcPr marL="4914" marR="4914" marT="4914" marB="0" anchor="ctr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Observational Design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Coding Manual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Data Type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Observational Instrument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Software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Parameter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Data Quality Control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Data Analysis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670172"/>
                  </a:ext>
                </a:extLst>
              </a:tr>
              <a:tr h="50739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914" marR="4914" marT="4914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Recording</a:t>
                      </a:r>
                    </a:p>
                  </a:txBody>
                  <a:tcPr marL="4914" marR="4914" marT="4914" marB="0" anchor="ctr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Quality Control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Analysis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0290580"/>
                  </a:ext>
                </a:extLst>
              </a:tr>
              <a:tr h="1037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Times New Roman" panose="02020603050405020304" pitchFamily="18" charset="0"/>
                        </a:rPr>
                        <a:t>0.81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Times New Roman" panose="02020603050405020304" pitchFamily="18" charset="0"/>
                        </a:rPr>
                        <a:t>0.78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Times New Roman" panose="02020603050405020304" pitchFamily="18" charset="0"/>
                        </a:rPr>
                        <a:t>0.89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Direct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Frequently not specified/ Sometimes Type IV/ Rarely Types I &amp; II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t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4" marR="4914" marT="4914" marB="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duration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Quantitative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Regularity detection/inferential analysis and rarely descriptive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30913"/>
                  </a:ext>
                </a:extLst>
              </a:tr>
              <a:tr h="6617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54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Times New Roman" panose="02020603050405020304" pitchFamily="18" charset="0"/>
                        </a:rPr>
                        <a:t>0.76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Times New Roman" panose="02020603050405020304" pitchFamily="18" charset="0"/>
                        </a:rPr>
                        <a:t>0.70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Times New Roman" panose="02020603050405020304" pitchFamily="18" charset="0"/>
                        </a:rPr>
                        <a:t>0.83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Direct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specified/ Rarely Type IV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t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4" marR="4914" marT="491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Frequency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quantitative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Inferential analysis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705269"/>
                  </a:ext>
                </a:extLst>
              </a:tr>
              <a:tr h="7729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9B"/>
                          </a:highlight>
                          <a:latin typeface="Times New Roman" panose="02020603050405020304" pitchFamily="18" charset="0"/>
                        </a:rPr>
                        <a:t>0.56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9B"/>
                          </a:highlight>
                          <a:latin typeface="Times New Roman" panose="02020603050405020304" pitchFamily="18" charset="0"/>
                        </a:rPr>
                        <a:t>0.37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9B"/>
                          </a:highlight>
                          <a:latin typeface="Times New Roman" panose="02020603050405020304" pitchFamily="18" charset="0"/>
                        </a:rPr>
                        <a:t>0.79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Direct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Frequently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specified/  Rarely Type II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t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4" marR="4914" marT="491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Occasionally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 Order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quantitative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regularity detection and occasionally inferential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232223"/>
                  </a:ext>
                </a:extLst>
              </a:tr>
              <a:tr h="7729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B685"/>
                          </a:highlight>
                          <a:latin typeface="Times New Roman" panose="02020603050405020304" pitchFamily="18" charset="0"/>
                        </a:rPr>
                        <a:t>0.46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B685"/>
                          </a:highlight>
                          <a:latin typeface="Times New Roman" panose="02020603050405020304" pitchFamily="18" charset="0"/>
                        </a:rPr>
                        <a:t>0.26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B685"/>
                          </a:highlight>
                          <a:latin typeface="Times New Roman" panose="02020603050405020304" pitchFamily="18" charset="0"/>
                        </a:rPr>
                        <a:t>0.70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Frequently direct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Rarely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t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4" marR="4914" marT="491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Frequently specified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Rarely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Frequently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Quantitative, but sometimes absent or qualitative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inferential and rarely descriptive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672107"/>
                  </a:ext>
                </a:extLst>
              </a:tr>
              <a:tr h="9043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7979"/>
                          </a:highlight>
                          <a:latin typeface="Times New Roman" panose="02020603050405020304" pitchFamily="18" charset="0"/>
                        </a:rPr>
                        <a:t>0.24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7979"/>
                          </a:highlight>
                          <a:latin typeface="Times New Roman" panose="02020603050405020304" pitchFamily="18" charset="0"/>
                        </a:rPr>
                        <a:t>0.06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7979"/>
                          </a:highlight>
                          <a:latin typeface="Times New Roman" panose="02020603050405020304" pitchFamily="18" charset="0"/>
                        </a:rPr>
                        <a:t>0.45</a:t>
                      </a:r>
                    </a:p>
                  </a:txBody>
                  <a:tcPr marL="4914" marR="4914" marT="4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direct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t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4" marR="4914" marT="491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Rarely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specified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employed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Frequently absent/ rarely quantitative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Mostly inferential and rarely descriptive or regularity detection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6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47836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28A96132-02F5-9B1B-3758-B57F4532A8AB}"/>
              </a:ext>
            </a:extLst>
          </p:cNvPr>
          <p:cNvSpPr txBox="1"/>
          <p:nvPr/>
        </p:nvSpPr>
        <p:spPr>
          <a:xfrm>
            <a:off x="353271" y="975730"/>
            <a:ext cx="11485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 (II): </a:t>
            </a:r>
            <a:r>
              <a:rPr lang="en-US" sz="36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Methodological Quality Profiles</a:t>
            </a:r>
            <a:endParaRPr lang="en-US" sz="3600" noProof="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BDE108DA-FACC-93F4-0A3D-38CA957719DD}"/>
              </a:ext>
            </a:extLst>
          </p:cNvPr>
          <p:cNvSpPr txBox="1">
            <a:spLocks/>
          </p:cNvSpPr>
          <p:nvPr/>
        </p:nvSpPr>
        <p:spPr>
          <a:xfrm>
            <a:off x="11353513" y="132513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8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1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1E708-7EA4-8F21-B499-314189EA6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2239C35-BD65-05EE-EF02-F10626FD110B}"/>
              </a:ext>
            </a:extLst>
          </p:cNvPr>
          <p:cNvSpPr txBox="1">
            <a:spLocks/>
          </p:cNvSpPr>
          <p:nvPr/>
        </p:nvSpPr>
        <p:spPr>
          <a:xfrm>
            <a:off x="1066800" y="1245017"/>
            <a:ext cx="10058400" cy="78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Discussion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06AD569-6094-7B53-68D4-195A757C99EF}"/>
              </a:ext>
            </a:extLst>
          </p:cNvPr>
          <p:cNvSpPr txBox="1"/>
          <p:nvPr/>
        </p:nvSpPr>
        <p:spPr>
          <a:xfrm>
            <a:off x="1015999" y="2173571"/>
            <a:ext cx="10404475" cy="4349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Inaugural application of the MQSOM scale in primary studies based on observational methodology.</a:t>
            </a:r>
          </a:p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Cluster analysis allowed the five procedural profiles to be graded in decreasing order of methodological quality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Profile 1: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High level for both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dimensions</a:t>
            </a: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Profile 2: </a:t>
            </a:r>
            <a:r>
              <a:rPr lang="en-US" sz="2400" kern="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Moderate level for Design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400" kern="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high for Measurement &amp; Analysis</a:t>
            </a: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Profile 3: </a:t>
            </a:r>
            <a:r>
              <a:rPr lang="en-US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Low level for Design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400" kern="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high for Measurement &amp; Analysis</a:t>
            </a: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Profile 4: </a:t>
            </a:r>
            <a:r>
              <a:rPr lang="en-US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Low level for Design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400" kern="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moderate for Measurement &amp; Analysis</a:t>
            </a: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Profile 5: </a:t>
            </a:r>
            <a:r>
              <a:rPr lang="en-US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Low level for both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dimensions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3BE8E185-4929-693A-0562-815D10B1A42B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9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44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1302</Words>
  <Application>Microsoft Office PowerPoint</Application>
  <PresentationFormat>Panorámica</PresentationFormat>
  <Paragraphs>275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Cambria</vt:lpstr>
      <vt:lpstr>Georgia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PiXELPAELLA</dc:creator>
  <cp:lastModifiedBy>SUSANA SANDUVETE CHAVES</cp:lastModifiedBy>
  <cp:revision>15</cp:revision>
  <dcterms:created xsi:type="dcterms:W3CDTF">2025-06-21T22:23:49Z</dcterms:created>
  <dcterms:modified xsi:type="dcterms:W3CDTF">2025-07-22T07:38:07Z</dcterms:modified>
</cp:coreProperties>
</file>