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5C3849-DC57-4418-A737-8190F2052A44}">
  <a:tblStyle styleId="{C95C3849-DC57-4418-A737-8190F2052A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f14fffd6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f14fffd6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f14fffd6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f14fffd6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f14fffd6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f14fffd6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f14fffd6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f14fffd6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f14fffd6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6f14fffd6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f14fffd67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6f14fffd67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f14fffd6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6f14fffd6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f14fffd6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f14fffd67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f14fffd6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f14fffd6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f14fffd6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f14fffd6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f14fffd6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f14fffd6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f14fffd6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f14fffd6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f14fffd6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f14fffd6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f14fffd6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f14fffd6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f14fffd6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f14fffd6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1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6182400" y="107600"/>
            <a:ext cx="59019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13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700" cy="204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title" hasCustomPrompt="1"/>
          </p:nvPr>
        </p:nvSpPr>
        <p:spPr>
          <a:xfrm>
            <a:off x="415600" y="990668"/>
            <a:ext cx="11360700" cy="2675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Font typeface="Source Sans Pro"/>
              <a:buNone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415600" y="3793576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Final slide">
  <p:cSld name="CUSTOM_2_2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 descr="The University of Sheffield logo" title="The University of Sheffield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933" y="6267333"/>
            <a:ext cx="1566255" cy="4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/>
          <p:nvPr/>
        </p:nvSpPr>
        <p:spPr>
          <a:xfrm>
            <a:off x="482400" y="405233"/>
            <a:ext cx="10689300" cy="521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7"/>
          <p:cNvSpPr/>
          <p:nvPr/>
        </p:nvSpPr>
        <p:spPr>
          <a:xfrm>
            <a:off x="713239" y="684633"/>
            <a:ext cx="10689300" cy="5219700"/>
          </a:xfrm>
          <a:prstGeom prst="rect">
            <a:avLst/>
          </a:prstGeom>
          <a:solidFill>
            <a:srgbClr val="E1F4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990600" y="1460500"/>
            <a:ext cx="6210300" cy="28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80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ubTitle" idx="1"/>
          </p:nvPr>
        </p:nvSpPr>
        <p:spPr>
          <a:xfrm>
            <a:off x="990600" y="4457700"/>
            <a:ext cx="9888000" cy="7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17"/>
          <p:cNvCxnSpPr/>
          <p:nvPr/>
        </p:nvCxnSpPr>
        <p:spPr>
          <a:xfrm>
            <a:off x="1901300" y="6705600"/>
            <a:ext cx="9501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11402502" y="6388800"/>
            <a:ext cx="6255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ubTitle" idx="1"/>
          </p:nvPr>
        </p:nvSpPr>
        <p:spPr>
          <a:xfrm>
            <a:off x="647833" y="2317433"/>
            <a:ext cx="10911600" cy="114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sz="4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Source Sans Pro"/>
              <a:buChar char="●"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●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○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Source Sans Pro"/>
              <a:buChar char="■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1.10314v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oi.org/10.5255/UKDA-SN-6614-19" TargetMode="External"/><Relationship Id="rId4" Type="http://schemas.openxmlformats.org/officeDocument/2006/relationships/hyperlink" Target="https://www.health.org.uk/publications/long-reads/understanding-unpaid-carers-and-their-access-to-suppor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3752849" y="3038475"/>
            <a:ext cx="8439151" cy="1390649"/>
          </a:xfrm>
          <a:prstGeom prst="rect">
            <a:avLst/>
          </a:prstGeom>
          <a:solidFill>
            <a:srgbClr val="0668A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None/>
            </a:pPr>
            <a:r>
              <a:rPr lang="en-US" sz="3200" b="1">
                <a:solidFill>
                  <a:srgbClr val="FFCC00"/>
                </a:solidFill>
                <a:latin typeface="Trebuchet MS"/>
                <a:ea typeface="Trebuchet MS"/>
                <a:cs typeface="Trebuchet MS"/>
                <a:sym typeface="Trebuchet MS"/>
              </a:rPr>
              <a:t>Labour market participation and Unpaid Care Work in the UK: An Intersectional Analysis of the Understanding Society Dataset </a:t>
            </a:r>
            <a:endParaRPr sz="3200" b="1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Arial"/>
              <a:buNone/>
            </a:pPr>
            <a:endParaRPr sz="3200" b="1" i="0" u="none" strike="noStrike" cap="none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3752850" y="3952874"/>
            <a:ext cx="84391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Christie Butcher, The University of Sheffield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83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200"/>
            <a:ext cx="12192001" cy="624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t="1351"/>
          <a:stretch/>
        </p:blipFill>
        <p:spPr>
          <a:xfrm>
            <a:off x="0" y="0"/>
            <a:ext cx="1194372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7762500" y="631067"/>
            <a:ext cx="3848100" cy="43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Woman - White - Boomer - GCSEs/A-LEVEL</a:t>
            </a:r>
            <a:endParaRPr sz="15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83" y="0"/>
            <a:ext cx="113950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350950" y="1426600"/>
            <a:ext cx="114426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RQ3: To what extent is the variation in the care-employment relationship explained by two-way, care-by-demographic-variable interactions, as opposed to higher-order interactions?</a:t>
            </a:r>
            <a:endParaRPr sz="27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350950" y="2358701"/>
            <a:ext cx="11442600" cy="4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 other words… Does the effect of care intensity on job hours differ depending on the socio-demographic group someone belongs to?</a:t>
            </a:r>
            <a:endParaRPr sz="17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75.86% of the intersectional variance is explained by controlling for socio-demographic interactions with caring.</a:t>
            </a:r>
            <a:endParaRPr sz="17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rebuchet MS"/>
              <a:buChar char="➢"/>
            </a:pPr>
            <a:r>
              <a:rPr lang="en-US" sz="1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Significant interactions between care and socio-demographic variables (sex, ethnicity, generation and highest educational qualification)</a:t>
            </a:r>
            <a:endParaRPr sz="17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825" y="3332775"/>
            <a:ext cx="57150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>
            <a:off x="189601" y="1914410"/>
            <a:ext cx="3630707" cy="3630707"/>
          </a:xfrm>
          <a:custGeom>
            <a:avLst/>
            <a:gdLst/>
            <a:ahLst/>
            <a:cxnLst/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342875" y="3117800"/>
            <a:ext cx="3189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Care*Sex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" name="Google Shape;1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7000" y="1408325"/>
            <a:ext cx="5274374" cy="5274351"/>
          </a:xfrm>
          <a:prstGeom prst="rect">
            <a:avLst/>
          </a:prstGeom>
          <a:noFill/>
          <a:ln w="28575" cap="flat" cmpd="sng">
            <a:solidFill>
              <a:srgbClr val="0668A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/>
          <p:nvPr/>
        </p:nvSpPr>
        <p:spPr>
          <a:xfrm>
            <a:off x="189601" y="1914410"/>
            <a:ext cx="3630707" cy="3630707"/>
          </a:xfrm>
          <a:custGeom>
            <a:avLst/>
            <a:gdLst/>
            <a:ahLst/>
            <a:cxnLst/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32"/>
          <p:cNvSpPr txBox="1"/>
          <p:nvPr/>
        </p:nvSpPr>
        <p:spPr>
          <a:xfrm>
            <a:off x="-265150" y="2842925"/>
            <a:ext cx="4540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Care*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Ethnicity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9600" y="1399925"/>
            <a:ext cx="5252500" cy="5265025"/>
          </a:xfrm>
          <a:prstGeom prst="rect">
            <a:avLst/>
          </a:prstGeom>
          <a:noFill/>
          <a:ln w="28575" cap="flat" cmpd="sng">
            <a:solidFill>
              <a:srgbClr val="0668A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/>
          <p:nvPr/>
        </p:nvSpPr>
        <p:spPr>
          <a:xfrm>
            <a:off x="189601" y="1914410"/>
            <a:ext cx="3630707" cy="3630707"/>
          </a:xfrm>
          <a:custGeom>
            <a:avLst/>
            <a:gdLst/>
            <a:ahLst/>
            <a:cxnLst/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-265150" y="2842925"/>
            <a:ext cx="4540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Care*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Generation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6975" y="1403950"/>
            <a:ext cx="5238226" cy="5250675"/>
          </a:xfrm>
          <a:prstGeom prst="rect">
            <a:avLst/>
          </a:prstGeom>
          <a:noFill/>
          <a:ln w="28575" cap="flat" cmpd="sng">
            <a:solidFill>
              <a:srgbClr val="0668A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/>
          <p:nvPr/>
        </p:nvSpPr>
        <p:spPr>
          <a:xfrm>
            <a:off x="189601" y="1914410"/>
            <a:ext cx="3630707" cy="3630707"/>
          </a:xfrm>
          <a:custGeom>
            <a:avLst/>
            <a:gdLst/>
            <a:ahLst/>
            <a:cxnLst/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34"/>
          <p:cNvSpPr txBox="1"/>
          <p:nvPr/>
        </p:nvSpPr>
        <p:spPr>
          <a:xfrm>
            <a:off x="-265150" y="2842925"/>
            <a:ext cx="4540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Care*</a:t>
            </a:r>
            <a:endParaRPr sz="4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Education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4" name="Google Shape;174;p34" descr="A graph of numbers and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4878" y="1437076"/>
            <a:ext cx="5236475" cy="5248950"/>
          </a:xfrm>
          <a:prstGeom prst="rect">
            <a:avLst/>
          </a:prstGeom>
          <a:noFill/>
          <a:ln w="28575" cap="flat" cmpd="sng">
            <a:solidFill>
              <a:srgbClr val="0668A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/>
        </p:nvSpPr>
        <p:spPr>
          <a:xfrm>
            <a:off x="324800" y="1367075"/>
            <a:ext cx="116127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Limitations</a:t>
            </a: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324800" y="2070775"/>
            <a:ext cx="116127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highlight>
                  <a:srgbClr val="FFCC00"/>
                </a:highlight>
                <a:latin typeface="Trebuchet MS"/>
                <a:ea typeface="Trebuchet MS"/>
                <a:cs typeface="Trebuchet MS"/>
                <a:sym typeface="Trebuchet MS"/>
              </a:rPr>
              <a:t>USING RIGID GROUPINGS</a:t>
            </a:r>
            <a:endParaRPr sz="1800" b="1">
              <a:solidFill>
                <a:schemeClr val="accent1"/>
              </a:solidFill>
              <a:highlight>
                <a:srgbClr val="FFCC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Carers are </a:t>
            </a:r>
            <a:r>
              <a:rPr lang="en-US" sz="18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not a homogenous group</a:t>
            </a: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(Gallagher, 2020) and care intensity is difficult to quantify. 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Sans Pro"/>
              <a:buChar char="➢"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Does not take into account the </a:t>
            </a:r>
            <a:r>
              <a:rPr lang="en-US" sz="18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 experiences </a:t>
            </a: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of providing care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→ Emotional/physical demands differ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→ The relationship between care provider &amp; receiver 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Char char="➢"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Rigid categories when defining strata may overlook the differences within categories 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→ For example, categorising ethnicity into 5 categories misses key detail, such as differences between Black Caribbean and Black African ethnic groups. 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791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research </a:t>
            </a:r>
            <a:r>
              <a:rPr lang="en-US" sz="18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should be considered alongside qualitative research</a:t>
            </a:r>
            <a:r>
              <a:rPr lang="en-US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to understand individual experiences.</a:t>
            </a: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/>
        </p:nvSpPr>
        <p:spPr>
          <a:xfrm>
            <a:off x="390250" y="1269550"/>
            <a:ext cx="11481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References</a:t>
            </a: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36"/>
          <p:cNvSpPr txBox="1"/>
          <p:nvPr/>
        </p:nvSpPr>
        <p:spPr>
          <a:xfrm>
            <a:off x="518940" y="1819531"/>
            <a:ext cx="11217300" cy="4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Bell, A., Holman, D., Jones, K. (2019) ‘Using Shrinkage in Multilevel Models to Understand Intersectionality: A Simulation Study and a Guide for Best Practice’,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Methodology: European Journal of Research Methods for the Behavioral and Social Sciences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15(2), pp. 88–96.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Brimblecombe, N., Knapp, M., King, D., Stevens, M. and Farias, J. C. (2020) ‘The high cost of unpaid care by young people:health and economic impacts of providing unpaid care’,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BMC Public Health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20(1), 1115. DOI: 10.1186/s12889-020-09166-7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Carers UK (2019) Juggling Work and Unpaid Care: A Growing Issue. Available at: https://www.carersuk.org/media/no2lwyxl/juggling-work-and-unpaid-care-report-final-web.pdf (Accessed 15 November 2024).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Cartagena-Farias, J. and Brimblecombe, N. (2023) ‘The Economic Cost of Unpaid Care to the Public Finances: Inequalities in Welfare Benefits, Forgone Earnings-related Tax Revenue, and Health Service Utilisation’,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Policy and Society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pp. 1–15. 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Crenshaw, K. (1991) ‘Mapping the Margins: Intersectionality, Identity Politics, and Violence against Women of Color’,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Stanford Law Review, 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46(3), pp. 1241-1299.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Gallagher, A. (2020)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Slow Ethics and the Art of Care.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Bingley: Emerald Publishing Limited.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King, D. and Pickard, L. (2013) ‘When is a carer's employment at risk? Longitudinal analysis of unpaid care and employment in midlife in England’,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and Social Care in the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200" i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21(3), pp. 303-314. DOI: 10.1111/hsc.12018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Petrillo, M., Valdenegro, D., Rahal, C., Zhang, Y., Pryce, G., &amp; Bennett, M. R. (2024) ‘Estimating the cost of informal care with a novel two-stage approach to individual synthetic control’ [Preprint]. arXiv:2411.10314v2.</a:t>
            </a:r>
            <a:r>
              <a:rPr lang="en-US" sz="1200" u="sng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https://arxiv.org/abs/2411.10314v2</a:t>
            </a:r>
            <a:endParaRPr sz="1200" u="sng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Peytrignet, S., Grimm, F. and Tallack, C. (2024) Understanding unpaid carers and their access to support. Available at:</a:t>
            </a:r>
            <a:r>
              <a:rPr lang="en-US" sz="1200" u="sng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https://www.health.org.uk/publications/long-reads/understanding-unpaid-carers-and-their-access-to-support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(Accessed 15 November 2024). </a:t>
            </a:r>
            <a:endParaRPr sz="1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</a:pP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Essex, Institute for Social and Economic Research [U Essex]. (2023) Understanding Society: Waves 1-13, 2009-2022 and Harmonised BHPS: Waves 1-18, 1991-2009. [data collection]. 18th Edition. UK Data Service. SN: 6614,</a:t>
            </a:r>
            <a:r>
              <a:rPr lang="en-US" sz="1200" u="sng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http://doi.org/10.5255/UKDA-SN-6614-19</a:t>
            </a:r>
            <a:r>
              <a:rPr lang="en-US" sz="1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917591" y="1783975"/>
            <a:ext cx="10698390" cy="4069977"/>
          </a:xfrm>
          <a:custGeom>
            <a:avLst/>
            <a:gdLst/>
            <a:ahLst/>
            <a:cxnLst/>
            <a:rect l="l" t="t" r="r" b="b"/>
            <a:pathLst>
              <a:path w="5118847" h="4069977" fill="none" extrusionOk="0">
                <a:moveTo>
                  <a:pt x="0" y="678343"/>
                </a:moveTo>
                <a:cubicBezTo>
                  <a:pt x="-18184" y="360397"/>
                  <a:pt x="286182" y="-55183"/>
                  <a:pt x="678343" y="0"/>
                </a:cubicBezTo>
                <a:cubicBezTo>
                  <a:pt x="802933" y="-40914"/>
                  <a:pt x="1088193" y="29152"/>
                  <a:pt x="1215795" y="0"/>
                </a:cubicBezTo>
                <a:cubicBezTo>
                  <a:pt x="1343397" y="-29152"/>
                  <a:pt x="1552021" y="47726"/>
                  <a:pt x="1678003" y="0"/>
                </a:cubicBezTo>
                <a:cubicBezTo>
                  <a:pt x="1803985" y="-47726"/>
                  <a:pt x="1938207" y="15011"/>
                  <a:pt x="2102590" y="0"/>
                </a:cubicBezTo>
                <a:cubicBezTo>
                  <a:pt x="2266973" y="-15011"/>
                  <a:pt x="2423942" y="35959"/>
                  <a:pt x="2564798" y="0"/>
                </a:cubicBezTo>
                <a:cubicBezTo>
                  <a:pt x="2705654" y="-35959"/>
                  <a:pt x="2890635" y="33261"/>
                  <a:pt x="3139871" y="0"/>
                </a:cubicBezTo>
                <a:cubicBezTo>
                  <a:pt x="3389107" y="-33261"/>
                  <a:pt x="3496432" y="30516"/>
                  <a:pt x="3602080" y="0"/>
                </a:cubicBezTo>
                <a:cubicBezTo>
                  <a:pt x="3707728" y="-30516"/>
                  <a:pt x="4028712" y="63707"/>
                  <a:pt x="4440504" y="0"/>
                </a:cubicBezTo>
                <a:cubicBezTo>
                  <a:pt x="4879653" y="12792"/>
                  <a:pt x="5101651" y="314808"/>
                  <a:pt x="5118847" y="678343"/>
                </a:cubicBezTo>
                <a:cubicBezTo>
                  <a:pt x="5168016" y="876470"/>
                  <a:pt x="5079220" y="1040154"/>
                  <a:pt x="5118847" y="1248134"/>
                </a:cubicBezTo>
                <a:cubicBezTo>
                  <a:pt x="5158474" y="1456114"/>
                  <a:pt x="5073383" y="1532289"/>
                  <a:pt x="5118847" y="1736526"/>
                </a:cubicBezTo>
                <a:cubicBezTo>
                  <a:pt x="5164311" y="1940763"/>
                  <a:pt x="5106471" y="2104751"/>
                  <a:pt x="5118847" y="2333451"/>
                </a:cubicBezTo>
                <a:cubicBezTo>
                  <a:pt x="5131223" y="2562152"/>
                  <a:pt x="5058164" y="2662323"/>
                  <a:pt x="5118847" y="2876109"/>
                </a:cubicBezTo>
                <a:cubicBezTo>
                  <a:pt x="5179530" y="3089895"/>
                  <a:pt x="5108932" y="3239091"/>
                  <a:pt x="5118847" y="3391634"/>
                </a:cubicBezTo>
                <a:cubicBezTo>
                  <a:pt x="5076806" y="3718171"/>
                  <a:pt x="4857514" y="4024130"/>
                  <a:pt x="4440504" y="4069977"/>
                </a:cubicBezTo>
                <a:cubicBezTo>
                  <a:pt x="4229839" y="4101385"/>
                  <a:pt x="4029934" y="3997702"/>
                  <a:pt x="3827809" y="4069977"/>
                </a:cubicBezTo>
                <a:cubicBezTo>
                  <a:pt x="3625685" y="4142252"/>
                  <a:pt x="3493151" y="4022507"/>
                  <a:pt x="3365601" y="4069977"/>
                </a:cubicBezTo>
                <a:cubicBezTo>
                  <a:pt x="3238051" y="4117447"/>
                  <a:pt x="3002849" y="4041066"/>
                  <a:pt x="2828149" y="4069977"/>
                </a:cubicBezTo>
                <a:cubicBezTo>
                  <a:pt x="2653449" y="4098888"/>
                  <a:pt x="2522697" y="4038858"/>
                  <a:pt x="2403563" y="4069977"/>
                </a:cubicBezTo>
                <a:cubicBezTo>
                  <a:pt x="2284429" y="4101096"/>
                  <a:pt x="2017930" y="4042442"/>
                  <a:pt x="1790868" y="4069977"/>
                </a:cubicBezTo>
                <a:cubicBezTo>
                  <a:pt x="1563807" y="4097512"/>
                  <a:pt x="1442996" y="4023426"/>
                  <a:pt x="1253416" y="4069977"/>
                </a:cubicBezTo>
                <a:cubicBezTo>
                  <a:pt x="1063836" y="4116528"/>
                  <a:pt x="799686" y="4006572"/>
                  <a:pt x="678343" y="4069977"/>
                </a:cubicBezTo>
                <a:cubicBezTo>
                  <a:pt x="324584" y="4114528"/>
                  <a:pt x="-13938" y="3823280"/>
                  <a:pt x="0" y="3391634"/>
                </a:cubicBezTo>
                <a:cubicBezTo>
                  <a:pt x="-35346" y="3177570"/>
                  <a:pt x="54657" y="2972008"/>
                  <a:pt x="0" y="2821843"/>
                </a:cubicBezTo>
                <a:cubicBezTo>
                  <a:pt x="-54657" y="2671678"/>
                  <a:pt x="65787" y="2464627"/>
                  <a:pt x="0" y="2252052"/>
                </a:cubicBezTo>
                <a:cubicBezTo>
                  <a:pt x="-65787" y="2039477"/>
                  <a:pt x="65403" y="1900619"/>
                  <a:pt x="0" y="1655128"/>
                </a:cubicBezTo>
                <a:cubicBezTo>
                  <a:pt x="-65403" y="1409637"/>
                  <a:pt x="28594" y="935684"/>
                  <a:pt x="0" y="678343"/>
                </a:cubicBezTo>
                <a:close/>
              </a:path>
              <a:path w="5118847" h="4069977" extrusionOk="0">
                <a:moveTo>
                  <a:pt x="0" y="678343"/>
                </a:moveTo>
                <a:cubicBezTo>
                  <a:pt x="-32485" y="283667"/>
                  <a:pt x="249107" y="20491"/>
                  <a:pt x="678343" y="0"/>
                </a:cubicBezTo>
                <a:cubicBezTo>
                  <a:pt x="907908" y="-51199"/>
                  <a:pt x="1021545" y="41110"/>
                  <a:pt x="1291038" y="0"/>
                </a:cubicBezTo>
                <a:cubicBezTo>
                  <a:pt x="1560532" y="-41110"/>
                  <a:pt x="1633374" y="44265"/>
                  <a:pt x="1790868" y="0"/>
                </a:cubicBezTo>
                <a:cubicBezTo>
                  <a:pt x="1948362" y="-44265"/>
                  <a:pt x="2034703" y="43228"/>
                  <a:pt x="2253076" y="0"/>
                </a:cubicBezTo>
                <a:cubicBezTo>
                  <a:pt x="2471449" y="-43228"/>
                  <a:pt x="2633339" y="2262"/>
                  <a:pt x="2828149" y="0"/>
                </a:cubicBezTo>
                <a:cubicBezTo>
                  <a:pt x="3022959" y="-2262"/>
                  <a:pt x="3159405" y="40003"/>
                  <a:pt x="3327979" y="0"/>
                </a:cubicBezTo>
                <a:cubicBezTo>
                  <a:pt x="3496553" y="-40003"/>
                  <a:pt x="3725879" y="20084"/>
                  <a:pt x="3940674" y="0"/>
                </a:cubicBezTo>
                <a:cubicBezTo>
                  <a:pt x="4155469" y="-20084"/>
                  <a:pt x="4281220" y="55480"/>
                  <a:pt x="4440504" y="0"/>
                </a:cubicBezTo>
                <a:cubicBezTo>
                  <a:pt x="4759714" y="91692"/>
                  <a:pt x="5068517" y="245330"/>
                  <a:pt x="5118847" y="678343"/>
                </a:cubicBezTo>
                <a:cubicBezTo>
                  <a:pt x="5145965" y="867108"/>
                  <a:pt x="5070459" y="948867"/>
                  <a:pt x="5118847" y="1166735"/>
                </a:cubicBezTo>
                <a:cubicBezTo>
                  <a:pt x="5167235" y="1384603"/>
                  <a:pt x="5112041" y="1509919"/>
                  <a:pt x="5118847" y="1709394"/>
                </a:cubicBezTo>
                <a:cubicBezTo>
                  <a:pt x="5125653" y="1908869"/>
                  <a:pt x="5058321" y="2057895"/>
                  <a:pt x="5118847" y="2224919"/>
                </a:cubicBezTo>
                <a:cubicBezTo>
                  <a:pt x="5179373" y="2391944"/>
                  <a:pt x="5112352" y="2560340"/>
                  <a:pt x="5118847" y="2821843"/>
                </a:cubicBezTo>
                <a:cubicBezTo>
                  <a:pt x="5125342" y="3083346"/>
                  <a:pt x="5085673" y="3264904"/>
                  <a:pt x="5118847" y="3391634"/>
                </a:cubicBezTo>
                <a:cubicBezTo>
                  <a:pt x="5074619" y="3773535"/>
                  <a:pt x="4795739" y="4056589"/>
                  <a:pt x="4440504" y="4069977"/>
                </a:cubicBezTo>
                <a:cubicBezTo>
                  <a:pt x="4320200" y="4072493"/>
                  <a:pt x="4027303" y="4002181"/>
                  <a:pt x="3865431" y="4069977"/>
                </a:cubicBezTo>
                <a:cubicBezTo>
                  <a:pt x="3703559" y="4137773"/>
                  <a:pt x="3528441" y="4048407"/>
                  <a:pt x="3327979" y="4069977"/>
                </a:cubicBezTo>
                <a:cubicBezTo>
                  <a:pt x="3127517" y="4091547"/>
                  <a:pt x="3093056" y="4047519"/>
                  <a:pt x="2903393" y="4069977"/>
                </a:cubicBezTo>
                <a:cubicBezTo>
                  <a:pt x="2713730" y="4092435"/>
                  <a:pt x="2599355" y="4052355"/>
                  <a:pt x="2441184" y="4069977"/>
                </a:cubicBezTo>
                <a:cubicBezTo>
                  <a:pt x="2283013" y="4087599"/>
                  <a:pt x="2065368" y="4018493"/>
                  <a:pt x="1828489" y="4069977"/>
                </a:cubicBezTo>
                <a:cubicBezTo>
                  <a:pt x="1591611" y="4121461"/>
                  <a:pt x="1547126" y="4059913"/>
                  <a:pt x="1291038" y="4069977"/>
                </a:cubicBezTo>
                <a:cubicBezTo>
                  <a:pt x="1034950" y="4080041"/>
                  <a:pt x="922178" y="4061173"/>
                  <a:pt x="678343" y="4069977"/>
                </a:cubicBezTo>
                <a:cubicBezTo>
                  <a:pt x="301604" y="4013327"/>
                  <a:pt x="12800" y="3768941"/>
                  <a:pt x="0" y="3391634"/>
                </a:cubicBezTo>
                <a:cubicBezTo>
                  <a:pt x="-41158" y="3142451"/>
                  <a:pt x="20222" y="3038003"/>
                  <a:pt x="0" y="2848976"/>
                </a:cubicBezTo>
                <a:cubicBezTo>
                  <a:pt x="-20222" y="2659949"/>
                  <a:pt x="5201" y="2533658"/>
                  <a:pt x="0" y="2306318"/>
                </a:cubicBezTo>
                <a:cubicBezTo>
                  <a:pt x="-5201" y="2078978"/>
                  <a:pt x="5356" y="1956697"/>
                  <a:pt x="0" y="1817925"/>
                </a:cubicBezTo>
                <a:cubicBezTo>
                  <a:pt x="-5356" y="1679153"/>
                  <a:pt x="68298" y="1397849"/>
                  <a:pt x="0" y="1248134"/>
                </a:cubicBezTo>
                <a:cubicBezTo>
                  <a:pt x="-68298" y="1098419"/>
                  <a:pt x="63674" y="888025"/>
                  <a:pt x="0" y="678343"/>
                </a:cubicBezTo>
                <a:close/>
              </a:path>
            </a:pathLst>
          </a:custGeom>
          <a:solidFill>
            <a:srgbClr val="FFCC00"/>
          </a:solidFill>
          <a:ln w="38100" cap="flat" cmpd="sng">
            <a:solidFill>
              <a:srgbClr val="0668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Unpaid care in this paper is defined as ‘looking after or giving help to someone who is sick, disabled or elderly, such as a friend, relative or partner’ (U Essex, 2024)</a:t>
            </a:r>
            <a:endParaRPr sz="3600" b="1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/>
        </p:nvSpPr>
        <p:spPr>
          <a:xfrm>
            <a:off x="459525" y="1364050"/>
            <a:ext cx="3625200" cy="5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issue?</a:t>
            </a:r>
            <a:endParaRPr sz="43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20"/>
          <p:cNvSpPr txBox="1"/>
          <p:nvPr/>
        </p:nvSpPr>
        <p:spPr>
          <a:xfrm>
            <a:off x="4451300" y="1540000"/>
            <a:ext cx="7276800" cy="4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668A9"/>
              </a:buClr>
              <a:buSzPts val="2000"/>
              <a:buFont typeface="Source Sans Pro"/>
              <a:buChar char="➢"/>
            </a:pPr>
            <a:r>
              <a:rPr lang="en-US" sz="2000">
                <a:solidFill>
                  <a:srgbClr val="066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Caring negatively impacts an individual's ability to participate in the labour market (Brimblecombe et al., 2020; Carers UK, 2019; King and Pickard, 2013): Many reduce working hours or leave the labour market entirely (Carers UK, 2019).</a:t>
            </a:r>
            <a:endParaRPr sz="2000">
              <a:solidFill>
                <a:srgbClr val="0668A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668A9"/>
              </a:buClr>
              <a:buSzPts val="2000"/>
              <a:buFont typeface="Source Sans Pro"/>
              <a:buChar char="➢"/>
            </a:pPr>
            <a:r>
              <a:rPr lang="en-US" sz="2000">
                <a:solidFill>
                  <a:srgbClr val="066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in 10 carers do not work as much as they would like to (Peytrignet et al., 2023).</a:t>
            </a:r>
            <a:endParaRPr sz="2000">
              <a:solidFill>
                <a:srgbClr val="0668A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668A9"/>
              </a:buClr>
              <a:buSzPts val="2000"/>
              <a:buFont typeface="Source Sans Pro"/>
              <a:buChar char="➢"/>
            </a:pPr>
            <a:r>
              <a:rPr lang="en-US" sz="2000">
                <a:solidFill>
                  <a:srgbClr val="0668A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Reduction in earnings (Brimblecombe et al., 2020; Cartagena-Farias and Brimblecombe, 2023; Petrillo et al., 2024)</a:t>
            </a:r>
            <a:endParaRPr sz="2000">
              <a:solidFill>
                <a:srgbClr val="0668A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882932" y="2403809"/>
            <a:ext cx="104007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668A9"/>
              </a:buClr>
              <a:buSzPts val="3300"/>
              <a:buFont typeface="Trebuchet MS"/>
              <a:buChar char="●"/>
            </a:pPr>
            <a:r>
              <a:rPr lang="en-US" sz="33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To explore the relationship between care intensity and paid employment. </a:t>
            </a:r>
            <a:endParaRPr sz="33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668A9"/>
              </a:buClr>
              <a:buSzPts val="2400"/>
              <a:buFont typeface="Trebuchet MS"/>
              <a:buChar char="●"/>
            </a:pPr>
            <a:r>
              <a:rPr lang="en-US" sz="33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To explore intersectional differences in this relationship</a:t>
            </a:r>
            <a:r>
              <a:rPr lang="en-US" sz="27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7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655850" y="1492050"/>
            <a:ext cx="108366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Research aims</a:t>
            </a:r>
            <a:endParaRPr sz="48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/>
        </p:nvSpPr>
        <p:spPr>
          <a:xfrm>
            <a:off x="629675" y="1259325"/>
            <a:ext cx="110559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A Quantitative Intersectional Approach</a:t>
            </a:r>
            <a:endParaRPr sz="30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629675" y="2021021"/>
            <a:ext cx="110559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668A9"/>
              </a:buClr>
              <a:buSzPts val="1800"/>
              <a:buFont typeface="Source Sans Pro"/>
              <a:buChar char="➢"/>
            </a:pPr>
            <a:r>
              <a:rPr lang="en-US" sz="18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W</a:t>
            </a:r>
            <a:r>
              <a:rPr lang="en-US" sz="18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ave 13</a:t>
            </a:r>
            <a:r>
              <a:rPr lang="en-US" sz="18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 (2022/23) of the </a:t>
            </a:r>
            <a:r>
              <a:rPr lang="en-US" sz="18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Understanding Society dataset </a:t>
            </a:r>
            <a:r>
              <a:rPr lang="en-US" sz="18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 (U Essex, 2023). </a:t>
            </a:r>
            <a:endParaRPr sz="18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668A9"/>
              </a:buClr>
              <a:buSzPts val="1800"/>
              <a:buFont typeface="Trebuchet MS"/>
              <a:buChar char="➢"/>
            </a:pPr>
            <a:r>
              <a:rPr lang="en-US" sz="18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Multilevel analysis of individual heterogeneity and discriminatory accuracy (MAIHDA) regression: individuals are nested in intersectional strata.</a:t>
            </a:r>
            <a:endParaRPr sz="18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668A9"/>
              </a:buClr>
              <a:buSzPts val="1800"/>
              <a:buFont typeface="Source Sans Pro"/>
              <a:buChar char="➢"/>
            </a:pPr>
            <a:r>
              <a:rPr lang="en-US" sz="18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Accounting for the </a:t>
            </a:r>
            <a:r>
              <a:rPr lang="en-US" sz="18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multiplicative effects </a:t>
            </a:r>
            <a:r>
              <a:rPr lang="en-US" sz="18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of belonging to multiple identities at the same time (Crenshaw, 1991, Bell et al., 2019).</a:t>
            </a:r>
            <a:endParaRPr sz="18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5" name="Google Shape;95;p22" descr="A diagram of women's gend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1868" b="10965"/>
          <a:stretch/>
        </p:blipFill>
        <p:spPr>
          <a:xfrm>
            <a:off x="2285750" y="3599150"/>
            <a:ext cx="6090650" cy="14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150" y="2368950"/>
            <a:ext cx="8094601" cy="32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/>
          <p:nvPr/>
        </p:nvSpPr>
        <p:spPr>
          <a:xfrm>
            <a:off x="630425" y="14126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Variables</a:t>
            </a:r>
            <a:endParaRPr sz="30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/>
        </p:nvSpPr>
        <p:spPr>
          <a:xfrm>
            <a:off x="612725" y="14266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Defining the “strata” variable</a:t>
            </a:r>
            <a:endParaRPr sz="3000" b="1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24"/>
          <p:cNvSpPr txBox="1"/>
          <p:nvPr/>
        </p:nvSpPr>
        <p:spPr>
          <a:xfrm>
            <a:off x="681725" y="2004625"/>
            <a:ext cx="10915500" cy="4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2 sexes: 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Male, Female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4 age groups (generation): 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Boomer, Gen X, Gen Y, Gen Z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5 ethnicity groups: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White, Mixed, Asian, Black, Other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4 education groups: 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Degree, A-Levels or GCSEs, Other, None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08" name="Google Shape;108;p24"/>
          <p:cNvGraphicFramePr/>
          <p:nvPr/>
        </p:nvGraphicFramePr>
        <p:xfrm>
          <a:off x="681713" y="4785775"/>
          <a:ext cx="8185225" cy="976250"/>
        </p:xfrm>
        <a:graphic>
          <a:graphicData uri="http://schemas.openxmlformats.org/drawingml/2006/table">
            <a:tbl>
              <a:tblPr>
                <a:noFill/>
                <a:tableStyleId>{C95C3849-DC57-4418-A737-8190F2052A44}</a:tableStyleId>
              </a:tblPr>
              <a:tblGrid>
                <a:gridCol w="8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Min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Q1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Median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Q2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Max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Mean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SD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missing</a:t>
                      </a:r>
                      <a:endParaRPr sz="1800" b="1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50"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26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89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2118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169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387.35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160</a:t>
                      </a:r>
                      <a:endParaRPr sz="1800">
                        <a:solidFill>
                          <a:srgbClr val="0668A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668A9"/>
                          </a:solidFill>
                          <a:highlight>
                            <a:srgbClr val="FFCC00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</a:t>
                      </a:r>
                      <a:endParaRPr sz="1800">
                        <a:solidFill>
                          <a:srgbClr val="0668A9"/>
                        </a:solidFill>
                        <a:highlight>
                          <a:srgbClr val="FFCC00"/>
                        </a:highlight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>
                    <a:lnL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668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Google Shape;109;p24"/>
          <p:cNvSpPr/>
          <p:nvPr/>
        </p:nvSpPr>
        <p:spPr>
          <a:xfrm>
            <a:off x="7124175" y="4664150"/>
            <a:ext cx="729000" cy="1316400"/>
          </a:xfrm>
          <a:prstGeom prst="ellipse">
            <a:avLst/>
          </a:prstGeom>
          <a:noFill/>
          <a:ln w="38100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C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416400" y="1308825"/>
            <a:ext cx="113901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RQ1: What is the relationship between caring intensity and labour market participation?</a:t>
            </a: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416400" y="1913727"/>
            <a:ext cx="11390100" cy="4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Once sociodemographic variables were controlled for: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Char char="➢"/>
            </a:pP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Caring for </a:t>
            </a: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1-19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hours is associated with working just over 1 hour fewer per week (</a:t>
            </a: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63 minutes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) in comparison to non-carers.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alibri"/>
              <a:buChar char="➢"/>
            </a:pP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caring for </a:t>
            </a: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20 or more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hours is associated with working over 9 and a half hours fewer (</a:t>
            </a: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9 hours 41 minutes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) in comparison to non-carers.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Negative relationship 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between the average hours of care provided per week and the average hours worked in paid employment per week, which is </a:t>
            </a:r>
            <a:r>
              <a:rPr lang="en-US" sz="23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most pronounced for higher intensity caring</a:t>
            </a:r>
            <a:r>
              <a:rPr lang="en-US" sz="2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23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364050" y="1426600"/>
            <a:ext cx="114687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RQ2: How does the relationship between care intensity and labour market participation vary across intersectional strata?</a:t>
            </a:r>
            <a:endParaRPr sz="21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364050" y="2541950"/>
            <a:ext cx="11468700" cy="3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Once strata variables are controlled for as </a:t>
            </a:r>
            <a:r>
              <a:rPr lang="en-US" sz="25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additive effects</a:t>
            </a:r>
            <a:r>
              <a:rPr lang="en-US" sz="25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(in the fixed/level 1 part of the model), approximately </a:t>
            </a:r>
            <a:r>
              <a:rPr lang="en-US" sz="25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6% of the variance in job hours occurs across intersectional strata</a:t>
            </a:r>
            <a:r>
              <a:rPr lang="en-US" sz="25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suggesting there is some variation across intersectional strata (evidence of multiplicative effects) however…</a:t>
            </a:r>
            <a:endParaRPr sz="25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Widescreen</PresentationFormat>
  <Paragraphs>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Source Sans Pro</vt:lpstr>
      <vt:lpstr>Trebuchet MS</vt:lpstr>
      <vt:lpstr>Calibri</vt:lpstr>
      <vt:lpstr>Raleway</vt:lpstr>
      <vt:lpstr>Tema de Office</vt:lpstr>
      <vt:lpstr>Plum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Christie</dc:creator>
  <cp:lastModifiedBy>Butcher, Christie</cp:lastModifiedBy>
  <cp:revision>1</cp:revision>
  <dcterms:modified xsi:type="dcterms:W3CDTF">2025-07-18T16:03:38Z</dcterms:modified>
</cp:coreProperties>
</file>