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4" r:id="rId20"/>
    <p:sldId id="279" r:id="rId21"/>
    <p:sldId id="280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XELPAELLA" userId="cbaf7227-bf71-40d4-85a2-f45938c4a751" providerId="ADAL" clId="{BCCDAF0E-2E17-416D-9CBD-D1913873FD5D}"/>
    <pc:docChg chg="undo custSel addSld modSld sldOrd modMainMaster">
      <pc:chgData name="PiXELPAELLA" userId="cbaf7227-bf71-40d4-85a2-f45938c4a751" providerId="ADAL" clId="{BCCDAF0E-2E17-416D-9CBD-D1913873FD5D}" dt="2025-06-21T23:26:40.544" v="154"/>
      <pc:docMkLst>
        <pc:docMk/>
      </pc:docMkLst>
      <pc:sldChg chg="addSp modSp">
        <pc:chgData name="PiXELPAELLA" userId="cbaf7227-bf71-40d4-85a2-f45938c4a751" providerId="ADAL" clId="{BCCDAF0E-2E17-416D-9CBD-D1913873FD5D}" dt="2025-06-21T23:10:54.096" v="7"/>
        <pc:sldMkLst>
          <pc:docMk/>
          <pc:sldMk cId="3531607879" sldId="256"/>
        </pc:sldMkLst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7" creationId="{A365D0AF-360A-2AAB-2A97-18AC0C66969E}"/>
          </ac:spMkLst>
        </pc:spChg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8" creationId="{4075FF85-E27A-259A-1A69-66CA96E93828}"/>
          </ac:spMkLst>
        </pc:spChg>
      </pc:sldChg>
      <pc:sldChg chg="addSp modSp new mod">
        <pc:chgData name="PiXELPAELLA" userId="cbaf7227-bf71-40d4-85a2-f45938c4a751" providerId="ADAL" clId="{BCCDAF0E-2E17-416D-9CBD-D1913873FD5D}" dt="2025-06-21T23:24:52.219" v="151" actId="1076"/>
        <pc:sldMkLst>
          <pc:docMk/>
          <pc:sldMk cId="1099301315" sldId="257"/>
        </pc:sldMkLst>
        <pc:spChg chg="add mod">
          <ac:chgData name="PiXELPAELLA" userId="cbaf7227-bf71-40d4-85a2-f45938c4a751" providerId="ADAL" clId="{BCCDAF0E-2E17-416D-9CBD-D1913873FD5D}" dt="2025-06-21T23:22:36.826" v="145" actId="1076"/>
          <ac:spMkLst>
            <pc:docMk/>
            <pc:sldMk cId="1099301315" sldId="257"/>
            <ac:spMk id="3" creationId="{210A98E6-B44F-9A56-5639-5D33CE703E9E}"/>
          </ac:spMkLst>
        </pc:spChg>
        <pc:spChg chg="add mod ord">
          <ac:chgData name="PiXELPAELLA" userId="cbaf7227-bf71-40d4-85a2-f45938c4a751" providerId="ADAL" clId="{BCCDAF0E-2E17-416D-9CBD-D1913873FD5D}" dt="2025-06-21T23:22:16.435" v="141" actId="1076"/>
          <ac:spMkLst>
            <pc:docMk/>
            <pc:sldMk cId="1099301315" sldId="257"/>
            <ac:spMk id="4" creationId="{3CB7240F-E965-E76C-9D34-CF1AAC9BC4C2}"/>
          </ac:spMkLst>
        </pc:spChg>
        <pc:spChg chg="add mod ord">
          <ac:chgData name="PiXELPAELLA" userId="cbaf7227-bf71-40d4-85a2-f45938c4a751" providerId="ADAL" clId="{BCCDAF0E-2E17-416D-9CBD-D1913873FD5D}" dt="2025-06-21T23:24:52.219" v="151" actId="1076"/>
          <ac:spMkLst>
            <pc:docMk/>
            <pc:sldMk cId="1099301315" sldId="257"/>
            <ac:spMk id="5" creationId="{F41D32A0-0625-B2C3-C459-173FB3171C71}"/>
          </ac:spMkLst>
        </pc:spChg>
        <pc:spChg chg="add mod ord">
          <ac:chgData name="PiXELPAELLA" userId="cbaf7227-bf71-40d4-85a2-f45938c4a751" providerId="ADAL" clId="{BCCDAF0E-2E17-416D-9CBD-D1913873FD5D}" dt="2025-06-21T23:24:48.059" v="150" actId="1076"/>
          <ac:spMkLst>
            <pc:docMk/>
            <pc:sldMk cId="1099301315" sldId="257"/>
            <ac:spMk id="6" creationId="{51FA5C24-EC53-C1C5-B446-5CCF47C3521E}"/>
          </ac:spMkLst>
        </pc:spChg>
      </pc:sldChg>
      <pc:sldChg chg="addSp modSp new mod">
        <pc:chgData name="PiXELPAELLA" userId="cbaf7227-bf71-40d4-85a2-f45938c4a751" providerId="ADAL" clId="{BCCDAF0E-2E17-416D-9CBD-D1913873FD5D}" dt="2025-06-21T23:19:10.535" v="100" actId="114"/>
        <pc:sldMkLst>
          <pc:docMk/>
          <pc:sldMk cId="3446693452" sldId="258"/>
        </pc:sldMkLst>
        <pc:spChg chg="add mod">
          <ac:chgData name="PiXELPAELLA" userId="cbaf7227-bf71-40d4-85a2-f45938c4a751" providerId="ADAL" clId="{BCCDAF0E-2E17-416D-9CBD-D1913873FD5D}" dt="2025-06-21T23:13:46.524" v="22"/>
          <ac:spMkLst>
            <pc:docMk/>
            <pc:sldMk cId="3446693452" sldId="258"/>
            <ac:spMk id="2" creationId="{75B0F97B-3761-FA6F-6259-34F75924CA9C}"/>
          </ac:spMkLst>
        </pc:spChg>
        <pc:spChg chg="add mod">
          <ac:chgData name="PiXELPAELLA" userId="cbaf7227-bf71-40d4-85a2-f45938c4a751" providerId="ADAL" clId="{BCCDAF0E-2E17-416D-9CBD-D1913873FD5D}" dt="2025-06-21T23:19:10.535" v="100" actId="114"/>
          <ac:spMkLst>
            <pc:docMk/>
            <pc:sldMk cId="3446693452" sldId="258"/>
            <ac:spMk id="3" creationId="{D3F2DA46-7452-2CA4-C6F1-750C8E194041}"/>
          </ac:spMkLst>
        </pc:spChg>
      </pc:sldChg>
      <pc:sldChg chg="new ord">
        <pc:chgData name="PiXELPAELLA" userId="cbaf7227-bf71-40d4-85a2-f45938c4a751" providerId="ADAL" clId="{BCCDAF0E-2E17-416D-9CBD-D1913873FD5D}" dt="2025-06-21T23:26:40.544" v="154"/>
        <pc:sldMkLst>
          <pc:docMk/>
          <pc:sldMk cId="776710405" sldId="259"/>
        </pc:sldMkLst>
      </pc:sldChg>
      <pc:sldMasterChg chg="modSldLayout">
        <pc:chgData name="PiXELPAELLA" userId="cbaf7227-bf71-40d4-85a2-f45938c4a751" providerId="ADAL" clId="{BCCDAF0E-2E17-416D-9CBD-D1913873FD5D}" dt="2025-06-21T23:10:40.041" v="6" actId="21"/>
        <pc:sldMasterMkLst>
          <pc:docMk/>
          <pc:sldMasterMk cId="543476167" sldId="2147483648"/>
        </pc:sldMasterMkLst>
        <pc:sldLayoutChg chg="delSp modSp mod">
          <pc:chgData name="PiXELPAELLA" userId="cbaf7227-bf71-40d4-85a2-f45938c4a751" providerId="ADAL" clId="{BCCDAF0E-2E17-416D-9CBD-D1913873FD5D}" dt="2025-06-21T23:10:40.041" v="6" actId="21"/>
          <pc:sldLayoutMkLst>
            <pc:docMk/>
            <pc:sldMasterMk cId="543476167" sldId="2147483648"/>
            <pc:sldLayoutMk cId="4131022742" sldId="2147483649"/>
          </pc:sldLayoutMkLst>
          <pc:spChg chg="del">
            <ac:chgData name="PiXELPAELLA" userId="cbaf7227-bf71-40d4-85a2-f45938c4a751" providerId="ADAL" clId="{BCCDAF0E-2E17-416D-9CBD-D1913873FD5D}" dt="2025-06-21T23:10:40.041" v="6" actId="21"/>
            <ac:spMkLst>
              <pc:docMk/>
              <pc:sldMasterMk cId="543476167" sldId="2147483648"/>
              <pc:sldLayoutMk cId="4131022742" sldId="2147483649"/>
              <ac:spMk id="7" creationId="{A365D0AF-360A-2AAB-2A97-18AC0C66969E}"/>
            </ac:spMkLst>
          </pc:spChg>
          <pc:spChg chg="del mod">
            <ac:chgData name="PiXELPAELLA" userId="cbaf7227-bf71-40d4-85a2-f45938c4a751" providerId="ADAL" clId="{BCCDAF0E-2E17-416D-9CBD-D1913873FD5D}" dt="2025-06-21T23:10:40.041" v="6" actId="21"/>
            <ac:spMkLst>
              <pc:docMk/>
              <pc:sldMasterMk cId="543476167" sldId="2147483648"/>
              <pc:sldLayoutMk cId="4131022742" sldId="2147483649"/>
              <ac:spMk id="8" creationId="{4075FF85-E27A-259A-1A69-66CA96E93828}"/>
            </ac:spMkLst>
          </pc:spChg>
        </pc:sldLayoutChg>
        <pc:sldLayoutChg chg="delSp modSp mod">
          <pc:chgData name="PiXELPAELLA" userId="cbaf7227-bf71-40d4-85a2-f45938c4a751" providerId="ADAL" clId="{BCCDAF0E-2E17-416D-9CBD-D1913873FD5D}" dt="2025-06-21T23:09:52.591" v="3" actId="478"/>
          <pc:sldLayoutMkLst>
            <pc:docMk/>
            <pc:sldMasterMk cId="543476167" sldId="2147483648"/>
            <pc:sldLayoutMk cId="3981348903" sldId="2147483650"/>
          </pc:sldLayoutMkLst>
          <pc:spChg chg="del mod">
            <ac:chgData name="PiXELPAELLA" userId="cbaf7227-bf71-40d4-85a2-f45938c4a751" providerId="ADAL" clId="{BCCDAF0E-2E17-416D-9CBD-D1913873FD5D}" dt="2025-06-21T23:09:52.591" v="3" actId="478"/>
            <ac:spMkLst>
              <pc:docMk/>
              <pc:sldMasterMk cId="543476167" sldId="2147483648"/>
              <pc:sldLayoutMk cId="3981348903" sldId="2147483650"/>
              <ac:spMk id="4" creationId="{0189FFF9-F60C-B9B8-9A6B-21F66C327F61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Frequency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668A9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1972</c:v>
                </c:pt>
                <c:pt idx="1">
                  <c:v>1979</c:v>
                </c:pt>
                <c:pt idx="2">
                  <c:v>1983</c:v>
                </c:pt>
                <c:pt idx="3">
                  <c:v>1989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</c:strCache>
            </c:strRef>
          </c:cat>
          <c:val>
            <c:numRef>
              <c:f>Hoja1!$B$2:$B$37</c:f>
              <c:numCache>
                <c:formatCode>###0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6</c:v>
                </c:pt>
                <c:pt idx="14">
                  <c:v>3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9</c:v>
                </c:pt>
                <c:pt idx="19">
                  <c:v>7</c:v>
                </c:pt>
                <c:pt idx="20">
                  <c:v>6</c:v>
                </c:pt>
                <c:pt idx="21">
                  <c:v>12</c:v>
                </c:pt>
                <c:pt idx="22">
                  <c:v>19</c:v>
                </c:pt>
                <c:pt idx="23">
                  <c:v>16</c:v>
                </c:pt>
                <c:pt idx="24">
                  <c:v>31</c:v>
                </c:pt>
                <c:pt idx="25">
                  <c:v>24</c:v>
                </c:pt>
                <c:pt idx="26">
                  <c:v>34</c:v>
                </c:pt>
                <c:pt idx="27">
                  <c:v>36</c:v>
                </c:pt>
                <c:pt idx="28">
                  <c:v>46</c:v>
                </c:pt>
                <c:pt idx="29">
                  <c:v>43</c:v>
                </c:pt>
                <c:pt idx="30">
                  <c:v>36</c:v>
                </c:pt>
                <c:pt idx="31">
                  <c:v>48</c:v>
                </c:pt>
                <c:pt idx="32">
                  <c:v>51</c:v>
                </c:pt>
                <c:pt idx="33">
                  <c:v>60</c:v>
                </c:pt>
                <c:pt idx="34">
                  <c:v>59</c:v>
                </c:pt>
                <c:pt idx="3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D4-4D74-A8EF-8E64827FFC9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Aggregated Frequency</c:v>
                </c:pt>
              </c:strCache>
            </c:strRef>
          </c:tx>
          <c:spPr>
            <a:ln w="31750" cap="rnd">
              <a:solidFill>
                <a:srgbClr val="A60B2D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A60B2D"/>
              </a:solidFill>
              <a:ln>
                <a:noFill/>
              </a:ln>
              <a:effectLst/>
            </c:spPr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DD4-4D74-A8EF-8E64827FFC9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D4-4D74-A8EF-8E64827FFC9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DD4-4D74-A8EF-8E64827FFC9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DD4-4D74-A8EF-8E64827FFC9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DD4-4D74-A8EF-8E64827FFC98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DD4-4D74-A8EF-8E64827FFC9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DD4-4D74-A8EF-8E64827FFC9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DD4-4D74-A8EF-8E64827FFC9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DD4-4D74-A8EF-8E64827FFC98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DD4-4D74-A8EF-8E64827FFC98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DD4-4D74-A8EF-8E64827FFC98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DD4-4D74-A8EF-8E64827FFC98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D4-4D74-A8EF-8E64827FFC98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DD4-4D74-A8EF-8E64827FFC98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D4-4D74-A8EF-8E64827FFC98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DD4-4D74-A8EF-8E64827FFC98}"/>
                </c:ext>
              </c:extLst>
            </c:dLbl>
            <c:dLbl>
              <c:idx val="35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07956339970942E-2"/>
                      <c:h val="4.8051114366971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DD4-4D74-A8EF-8E64827FFC98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Hoja1!$A$2:$A$37</c:f>
              <c:strCache>
                <c:ptCount val="36"/>
                <c:pt idx="0">
                  <c:v>1972</c:v>
                </c:pt>
                <c:pt idx="1">
                  <c:v>1979</c:v>
                </c:pt>
                <c:pt idx="2">
                  <c:v>1983</c:v>
                </c:pt>
                <c:pt idx="3">
                  <c:v>1989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</c:strCache>
            </c:strRef>
          </c:cat>
          <c:val>
            <c:numRef>
              <c:f>Hoja1!$C$2:$C$37</c:f>
              <c:numCache>
                <c:formatCode>0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15</c:v>
                </c:pt>
                <c:pt idx="10">
                  <c:v>18</c:v>
                </c:pt>
                <c:pt idx="11">
                  <c:v>19</c:v>
                </c:pt>
                <c:pt idx="12">
                  <c:v>21</c:v>
                </c:pt>
                <c:pt idx="13">
                  <c:v>27</c:v>
                </c:pt>
                <c:pt idx="14">
                  <c:v>30</c:v>
                </c:pt>
                <c:pt idx="15">
                  <c:v>35</c:v>
                </c:pt>
                <c:pt idx="16">
                  <c:v>38</c:v>
                </c:pt>
                <c:pt idx="17">
                  <c:v>42</c:v>
                </c:pt>
                <c:pt idx="18">
                  <c:v>51</c:v>
                </c:pt>
                <c:pt idx="19">
                  <c:v>58</c:v>
                </c:pt>
                <c:pt idx="20">
                  <c:v>64</c:v>
                </c:pt>
                <c:pt idx="21">
                  <c:v>76</c:v>
                </c:pt>
                <c:pt idx="22">
                  <c:v>95</c:v>
                </c:pt>
                <c:pt idx="23">
                  <c:v>111</c:v>
                </c:pt>
                <c:pt idx="24">
                  <c:v>142</c:v>
                </c:pt>
                <c:pt idx="25">
                  <c:v>166</c:v>
                </c:pt>
                <c:pt idx="26">
                  <c:v>200</c:v>
                </c:pt>
                <c:pt idx="27">
                  <c:v>236</c:v>
                </c:pt>
                <c:pt idx="28">
                  <c:v>282</c:v>
                </c:pt>
                <c:pt idx="29">
                  <c:v>325</c:v>
                </c:pt>
                <c:pt idx="30">
                  <c:v>361</c:v>
                </c:pt>
                <c:pt idx="31">
                  <c:v>409</c:v>
                </c:pt>
                <c:pt idx="32">
                  <c:v>460</c:v>
                </c:pt>
                <c:pt idx="33">
                  <c:v>520</c:v>
                </c:pt>
                <c:pt idx="34">
                  <c:v>579</c:v>
                </c:pt>
                <c:pt idx="35">
                  <c:v>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D4-4D74-A8EF-8E64827FFC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609647"/>
        <c:axId val="123609167"/>
      </c:lineChart>
      <c:catAx>
        <c:axId val="12360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0668A9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3609167"/>
        <c:crosses val="autoZero"/>
        <c:auto val="1"/>
        <c:lblAlgn val="ctr"/>
        <c:lblOffset val="100"/>
        <c:noMultiLvlLbl val="0"/>
      </c:catAx>
      <c:valAx>
        <c:axId val="123609167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2360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AF3A8-4B69-4E3C-B34A-BE38E961C836}" type="datetimeFigureOut">
              <a:rPr lang="es-ES" smtClean="0"/>
              <a:t>22/07/2025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09BAD-199C-4E7B-84CB-239F710C5F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45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09BAD-199C-4E7B-84CB-239F710C5FC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22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2691336"/>
            <a:ext cx="8439151" cy="2151597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Preliminary Convergent-Discriminant Validity Evidence of the Methodological Quality Scale for Observational Methodology (MQSOM): A Confirmatory Factor Analysis</a:t>
            </a:r>
          </a:p>
          <a:p>
            <a:endParaRPr lang="en-US" sz="28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49" y="4366683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0" i="0" dirty="0">
                <a:solidFill>
                  <a:schemeClr val="tx1"/>
                </a:solidFill>
              </a:rPr>
              <a:t>Daniel López-Arenas, Susana </a:t>
            </a:r>
            <a:r>
              <a:rPr lang="es-ES" sz="1800" b="0" i="0" dirty="0" err="1">
                <a:solidFill>
                  <a:schemeClr val="tx1"/>
                </a:solidFill>
              </a:rPr>
              <a:t>Sanduvete</a:t>
            </a:r>
            <a:r>
              <a:rPr lang="es-ES" sz="1800" b="0" i="0" dirty="0">
                <a:solidFill>
                  <a:schemeClr val="tx1"/>
                </a:solidFill>
              </a:rPr>
              <a:t>-Chaves, José Mena-Raposo, &amp; Salvador Chacón-Moscoso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14E832-0645-B875-1CC0-2DECC2EB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03" y="5223931"/>
            <a:ext cx="1230030" cy="10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F7A784E-AF74-D529-F2C5-D28B24A9D4F9}"/>
              </a:ext>
            </a:extLst>
          </p:cNvPr>
          <p:cNvSpPr/>
          <p:nvPr/>
        </p:nvSpPr>
        <p:spPr>
          <a:xfrm>
            <a:off x="85731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Intervention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Expected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Outcomes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8BD611-E581-5A98-9CE7-22A6E1E0EDBC}"/>
              </a:ext>
            </a:extLst>
          </p:cNvPr>
          <p:cNvSpPr/>
          <p:nvPr/>
        </p:nvSpPr>
        <p:spPr>
          <a:xfrm>
            <a:off x="1181333" y="37563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2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Design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2BCB5F-9BC5-B8AF-1E3E-D40CEA3C5454}"/>
              </a:ext>
            </a:extLst>
          </p:cNvPr>
          <p:cNvSpPr/>
          <p:nvPr/>
        </p:nvSpPr>
        <p:spPr>
          <a:xfrm>
            <a:off x="2276935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Samples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3ED3DC-7AF8-35F6-D66A-3AC41E094F64}"/>
              </a:ext>
            </a:extLst>
          </p:cNvPr>
          <p:cNvSpPr/>
          <p:nvPr/>
        </p:nvSpPr>
        <p:spPr>
          <a:xfrm>
            <a:off x="3372537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4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Instruments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36A071-8A5B-E770-9CCF-4403B70973C4}"/>
              </a:ext>
            </a:extLst>
          </p:cNvPr>
          <p:cNvSpPr/>
          <p:nvPr/>
        </p:nvSpPr>
        <p:spPr>
          <a:xfrm>
            <a:off x="4468139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5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Data Quality Control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4E0130-F1AF-C1A5-8EBE-C5AF755CF74E}"/>
              </a:ext>
            </a:extLst>
          </p:cNvPr>
          <p:cNvSpPr/>
          <p:nvPr/>
        </p:nvSpPr>
        <p:spPr>
          <a:xfrm>
            <a:off x="5563741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6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Results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C30873-BFF9-026F-CF41-B9FB00036063}"/>
              </a:ext>
            </a:extLst>
          </p:cNvPr>
          <p:cNvSpPr/>
          <p:nvPr/>
        </p:nvSpPr>
        <p:spPr>
          <a:xfrm>
            <a:off x="6659343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F319B2C-0D49-95CD-E17F-894948899310}"/>
              </a:ext>
            </a:extLst>
          </p:cNvPr>
          <p:cNvSpPr/>
          <p:nvPr/>
        </p:nvSpPr>
        <p:spPr>
          <a:xfrm>
            <a:off x="7754945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Quantitative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C51B18C-D30C-65D2-F56D-1F6B5500B3ED}"/>
              </a:ext>
            </a:extLst>
          </p:cNvPr>
          <p:cNvSpPr/>
          <p:nvPr/>
        </p:nvSpPr>
        <p:spPr>
          <a:xfrm>
            <a:off x="8857229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Mixed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Methods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9310D3-EAD9-B616-24E5-FA40A73CAC4B}"/>
              </a:ext>
            </a:extLst>
          </p:cNvPr>
          <p:cNvSpPr/>
          <p:nvPr/>
        </p:nvSpPr>
        <p:spPr>
          <a:xfrm>
            <a:off x="9959513" y="3754183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Design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798E6A6-0398-13AA-8D02-514719206351}"/>
              </a:ext>
            </a:extLst>
          </p:cNvPr>
          <p:cNvSpPr/>
          <p:nvPr/>
        </p:nvSpPr>
        <p:spPr>
          <a:xfrm>
            <a:off x="11055114" y="3754183"/>
            <a:ext cx="1070487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Measurement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Analysis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D28EF15-BAE1-7F52-9439-E3C73683EC6F}"/>
              </a:ext>
            </a:extLst>
          </p:cNvPr>
          <p:cNvSpPr/>
          <p:nvPr/>
        </p:nvSpPr>
        <p:spPr>
          <a:xfrm>
            <a:off x="2181278" y="5786183"/>
            <a:ext cx="2382517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GREOM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27CE755-BBFA-B6CB-9D0E-0C329B0C9C27}"/>
              </a:ext>
            </a:extLst>
          </p:cNvPr>
          <p:cNvSpPr/>
          <p:nvPr/>
        </p:nvSpPr>
        <p:spPr>
          <a:xfrm>
            <a:off x="7169024" y="5767050"/>
            <a:ext cx="2197931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MMAT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5A28A4A-7322-7F84-CE85-27605151ECFD}"/>
              </a:ext>
            </a:extLst>
          </p:cNvPr>
          <p:cNvSpPr/>
          <p:nvPr/>
        </p:nvSpPr>
        <p:spPr>
          <a:xfrm>
            <a:off x="9876591" y="5786183"/>
            <a:ext cx="2293542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0668A9"/>
                </a:solidFill>
              </a:rPr>
              <a:t>MQSOM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4E42582-83A9-16D2-6490-B6AEFDC77C82}"/>
              </a:ext>
            </a:extLst>
          </p:cNvPr>
          <p:cNvSpPr/>
          <p:nvPr/>
        </p:nvSpPr>
        <p:spPr>
          <a:xfrm>
            <a:off x="2181277" y="1724135"/>
            <a:ext cx="2382517" cy="75158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rgbClr val="0668A9"/>
                </a:solidFill>
              </a:rPr>
              <a:t>Planification</a:t>
            </a:r>
            <a:endParaRPr lang="es-ES" sz="2000" b="1" dirty="0">
              <a:solidFill>
                <a:srgbClr val="0668A9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9AA968D-FFC7-792B-9859-F1C783777FE5}"/>
              </a:ext>
            </a:extLst>
          </p:cNvPr>
          <p:cNvSpPr/>
          <p:nvPr/>
        </p:nvSpPr>
        <p:spPr>
          <a:xfrm>
            <a:off x="7576996" y="1720315"/>
            <a:ext cx="2470115" cy="755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0668A9"/>
                </a:solidFill>
              </a:rPr>
              <a:t>Implementation</a:t>
            </a:r>
            <a:endParaRPr lang="es-ES" sz="1600" b="1" dirty="0">
              <a:solidFill>
                <a:srgbClr val="0668A9"/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007C9C9-11CE-A9A4-E692-89665B3DF258}"/>
              </a:ext>
            </a:extLst>
          </p:cNvPr>
          <p:cNvCxnSpPr>
            <a:cxnSpLocks/>
            <a:stCxn id="16" idx="4"/>
            <a:endCxn id="2" idx="0"/>
          </p:cNvCxnSpPr>
          <p:nvPr/>
        </p:nvCxnSpPr>
        <p:spPr>
          <a:xfrm flipH="1">
            <a:off x="595412" y="2475716"/>
            <a:ext cx="2777124" cy="1278467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2961846-F766-1256-96B0-AA289057BFCE}"/>
              </a:ext>
            </a:extLst>
          </p:cNvPr>
          <p:cNvCxnSpPr>
            <a:cxnSpLocks/>
            <a:stCxn id="16" idx="4"/>
            <a:endCxn id="3" idx="0"/>
          </p:cNvCxnSpPr>
          <p:nvPr/>
        </p:nvCxnSpPr>
        <p:spPr>
          <a:xfrm flipH="1">
            <a:off x="1691014" y="2475716"/>
            <a:ext cx="1681522" cy="1280667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CCA3D92-9272-4795-BEC9-0133FD058EA6}"/>
              </a:ext>
            </a:extLst>
          </p:cNvPr>
          <p:cNvCxnSpPr>
            <a:cxnSpLocks/>
            <a:stCxn id="17" idx="4"/>
            <a:endCxn id="4" idx="0"/>
          </p:cNvCxnSpPr>
          <p:nvPr/>
        </p:nvCxnSpPr>
        <p:spPr>
          <a:xfrm flipH="1">
            <a:off x="2786616" y="2475715"/>
            <a:ext cx="6025438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3C339B2-64CF-1822-FA2E-598790538573}"/>
              </a:ext>
            </a:extLst>
          </p:cNvPr>
          <p:cNvCxnSpPr>
            <a:cxnSpLocks/>
            <a:stCxn id="17" idx="4"/>
            <a:endCxn id="5" idx="0"/>
          </p:cNvCxnSpPr>
          <p:nvPr/>
        </p:nvCxnSpPr>
        <p:spPr>
          <a:xfrm flipH="1">
            <a:off x="3882218" y="2475715"/>
            <a:ext cx="4929836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0262457-AE91-3DF3-C0DC-65F85994C7F6}"/>
              </a:ext>
            </a:extLst>
          </p:cNvPr>
          <p:cNvCxnSpPr>
            <a:cxnSpLocks/>
            <a:stCxn id="17" idx="4"/>
            <a:endCxn id="6" idx="0"/>
          </p:cNvCxnSpPr>
          <p:nvPr/>
        </p:nvCxnSpPr>
        <p:spPr>
          <a:xfrm flipH="1">
            <a:off x="4977820" y="2475715"/>
            <a:ext cx="3834234" cy="1278468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EB73B29-BA12-0264-2666-31499429CFCD}"/>
              </a:ext>
            </a:extLst>
          </p:cNvPr>
          <p:cNvCxnSpPr>
            <a:cxnSpLocks/>
            <a:stCxn id="17" idx="4"/>
            <a:endCxn id="7" idx="0"/>
          </p:cNvCxnSpPr>
          <p:nvPr/>
        </p:nvCxnSpPr>
        <p:spPr>
          <a:xfrm flipH="1">
            <a:off x="6073422" y="2475715"/>
            <a:ext cx="2738632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78D0E72-2E72-2C51-9DDD-F829E3E34C33}"/>
              </a:ext>
            </a:extLst>
          </p:cNvPr>
          <p:cNvCxnSpPr>
            <a:cxnSpLocks/>
            <a:stCxn id="16" idx="4"/>
            <a:endCxn id="8" idx="0"/>
          </p:cNvCxnSpPr>
          <p:nvPr/>
        </p:nvCxnSpPr>
        <p:spPr>
          <a:xfrm>
            <a:off x="3372536" y="2475716"/>
            <a:ext cx="3796488" cy="1278467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013B9A2-779B-157F-0546-FD683CA93DD6}"/>
              </a:ext>
            </a:extLst>
          </p:cNvPr>
          <p:cNvCxnSpPr>
            <a:cxnSpLocks/>
            <a:stCxn id="16" idx="4"/>
            <a:endCxn id="11" idx="0"/>
          </p:cNvCxnSpPr>
          <p:nvPr/>
        </p:nvCxnSpPr>
        <p:spPr>
          <a:xfrm>
            <a:off x="3372536" y="2475716"/>
            <a:ext cx="7096658" cy="1278467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97DD1196-00F0-DD43-7C72-B6D175F568CC}"/>
              </a:ext>
            </a:extLst>
          </p:cNvPr>
          <p:cNvCxnSpPr>
            <a:cxnSpLocks/>
            <a:stCxn id="17" idx="4"/>
            <a:endCxn id="9" idx="0"/>
          </p:cNvCxnSpPr>
          <p:nvPr/>
        </p:nvCxnSpPr>
        <p:spPr>
          <a:xfrm flipH="1">
            <a:off x="8264626" y="2475715"/>
            <a:ext cx="547428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1C0499B-D6EB-9D94-9AB0-6C09B6A496EB}"/>
              </a:ext>
            </a:extLst>
          </p:cNvPr>
          <p:cNvCxnSpPr>
            <a:cxnSpLocks/>
            <a:stCxn id="17" idx="4"/>
            <a:endCxn id="10" idx="0"/>
          </p:cNvCxnSpPr>
          <p:nvPr/>
        </p:nvCxnSpPr>
        <p:spPr>
          <a:xfrm>
            <a:off x="8812054" y="2475715"/>
            <a:ext cx="554856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3F2A45E-FDFF-C921-E4A8-F89B40518395}"/>
              </a:ext>
            </a:extLst>
          </p:cNvPr>
          <p:cNvCxnSpPr>
            <a:cxnSpLocks/>
            <a:stCxn id="17" idx="4"/>
            <a:endCxn id="12" idx="0"/>
          </p:cNvCxnSpPr>
          <p:nvPr/>
        </p:nvCxnSpPr>
        <p:spPr>
          <a:xfrm>
            <a:off x="8812054" y="2475715"/>
            <a:ext cx="2778304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72EAE29-8BB3-200D-2675-908B57E69ACC}"/>
              </a:ext>
            </a:extLst>
          </p:cNvPr>
          <p:cNvCxnSpPr>
            <a:cxnSpLocks/>
            <a:stCxn id="13" idx="0"/>
            <a:endCxn id="2" idx="2"/>
          </p:cNvCxnSpPr>
          <p:nvPr/>
        </p:nvCxnSpPr>
        <p:spPr>
          <a:xfrm flipH="1" flipV="1">
            <a:off x="595412" y="4571383"/>
            <a:ext cx="2777125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284DEA8-E03D-5782-E72B-D2032B74F0A1}"/>
              </a:ext>
            </a:extLst>
          </p:cNvPr>
          <p:cNvCxnSpPr>
            <a:cxnSpLocks/>
            <a:stCxn id="13" idx="0"/>
            <a:endCxn id="3" idx="2"/>
          </p:cNvCxnSpPr>
          <p:nvPr/>
        </p:nvCxnSpPr>
        <p:spPr>
          <a:xfrm flipH="1" flipV="1">
            <a:off x="1691014" y="4573583"/>
            <a:ext cx="1681523" cy="12126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EA66B5A-A3FC-AF44-F95F-C143A9321D77}"/>
              </a:ext>
            </a:extLst>
          </p:cNvPr>
          <p:cNvCxnSpPr>
            <a:cxnSpLocks/>
            <a:stCxn id="13" idx="0"/>
            <a:endCxn id="4" idx="2"/>
          </p:cNvCxnSpPr>
          <p:nvPr/>
        </p:nvCxnSpPr>
        <p:spPr>
          <a:xfrm flipH="1" flipV="1">
            <a:off x="2786616" y="4571383"/>
            <a:ext cx="585921" cy="1214800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9D88435-2264-494A-64C9-8FA7A75CDBC3}"/>
              </a:ext>
            </a:extLst>
          </p:cNvPr>
          <p:cNvCxnSpPr>
            <a:cxnSpLocks/>
            <a:stCxn id="13" idx="0"/>
            <a:endCxn id="5" idx="2"/>
          </p:cNvCxnSpPr>
          <p:nvPr/>
        </p:nvCxnSpPr>
        <p:spPr>
          <a:xfrm flipV="1">
            <a:off x="3372537" y="4571383"/>
            <a:ext cx="509681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0117080-6FD6-8437-DBAB-7D1E03E6D72E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V="1">
            <a:off x="3372537" y="4571383"/>
            <a:ext cx="1605283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EC6B12D-608D-4BE3-5A5B-8ACACADE8034}"/>
              </a:ext>
            </a:extLst>
          </p:cNvPr>
          <p:cNvCxnSpPr>
            <a:cxnSpLocks/>
            <a:stCxn id="13" idx="0"/>
            <a:endCxn id="7" idx="2"/>
          </p:cNvCxnSpPr>
          <p:nvPr/>
        </p:nvCxnSpPr>
        <p:spPr>
          <a:xfrm flipV="1">
            <a:off x="3372537" y="4571383"/>
            <a:ext cx="2700885" cy="1214800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10EFD124-357E-7B1D-C6E6-C9E33AE9D9BA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H="1" flipV="1">
            <a:off x="7169024" y="4571383"/>
            <a:ext cx="1098966" cy="11956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585B16C1-07C8-C33A-B70F-7FFDDADF3C03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H="1" flipV="1">
            <a:off x="8264626" y="4571383"/>
            <a:ext cx="3364" cy="1195667"/>
          </a:xfrm>
          <a:prstGeom prst="straightConnector1">
            <a:avLst/>
          </a:prstGeom>
          <a:ln>
            <a:solidFill>
              <a:srgbClr val="0668A9"/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B8112E3-2AF3-DD79-6CFF-8BD5F633D831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flipV="1">
            <a:off x="8267990" y="4571383"/>
            <a:ext cx="1098920" cy="11956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FC0DA4B5-59C7-64D1-0599-29C0D8E3D973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flipV="1">
            <a:off x="11023362" y="4571383"/>
            <a:ext cx="566996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BA0DD2C-44EB-19DB-7582-42A57029C895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H="1" flipV="1">
            <a:off x="10469194" y="4571383"/>
            <a:ext cx="554168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A444F3C-8CED-3E2D-1815-693CB307ED2A}"/>
              </a:ext>
            </a:extLst>
          </p:cNvPr>
          <p:cNvSpPr/>
          <p:nvPr/>
        </p:nvSpPr>
        <p:spPr>
          <a:xfrm>
            <a:off x="1098411" y="4749182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.91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E9608BB-447F-FDC4-3104-BD6AD5A9C346}"/>
              </a:ext>
            </a:extLst>
          </p:cNvPr>
          <p:cNvSpPr/>
          <p:nvPr/>
        </p:nvSpPr>
        <p:spPr>
          <a:xfrm>
            <a:off x="1928296" y="4763916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.82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3DBCA1B-92DF-0DBB-AEAE-CF31F5CFC99B}"/>
              </a:ext>
            </a:extLst>
          </p:cNvPr>
          <p:cNvSpPr/>
          <p:nvPr/>
        </p:nvSpPr>
        <p:spPr>
          <a:xfrm>
            <a:off x="2716453" y="4763916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-.01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95E61DA-86BA-2C99-276B-BA90A6CF753C}"/>
              </a:ext>
            </a:extLst>
          </p:cNvPr>
          <p:cNvSpPr/>
          <p:nvPr/>
        </p:nvSpPr>
        <p:spPr>
          <a:xfrm>
            <a:off x="3485780" y="4763916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.51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B5E91E6-73B3-5C5C-3FFE-75A2D05B77F4}"/>
              </a:ext>
            </a:extLst>
          </p:cNvPr>
          <p:cNvSpPr/>
          <p:nvPr/>
        </p:nvSpPr>
        <p:spPr>
          <a:xfrm>
            <a:off x="4265995" y="4763916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.85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8729783-C354-5E9C-1DF9-664817DDF04B}"/>
              </a:ext>
            </a:extLst>
          </p:cNvPr>
          <p:cNvSpPr/>
          <p:nvPr/>
        </p:nvSpPr>
        <p:spPr>
          <a:xfrm>
            <a:off x="5159339" y="4749182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-.03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8F3E270-FBCD-FB64-5C27-1D12A0D3E81E}"/>
              </a:ext>
            </a:extLst>
          </p:cNvPr>
          <p:cNvSpPr/>
          <p:nvPr/>
        </p:nvSpPr>
        <p:spPr>
          <a:xfrm>
            <a:off x="7238919" y="472818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.93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5F1CE71-DF67-F876-D3E9-5B4AF0923B75}"/>
              </a:ext>
            </a:extLst>
          </p:cNvPr>
          <p:cNvSpPr/>
          <p:nvPr/>
        </p:nvSpPr>
        <p:spPr>
          <a:xfrm>
            <a:off x="8027343" y="4737747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-.04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D7BE587-C9C7-1B21-C197-62A20870A1C4}"/>
              </a:ext>
            </a:extLst>
          </p:cNvPr>
          <p:cNvSpPr/>
          <p:nvPr/>
        </p:nvSpPr>
        <p:spPr>
          <a:xfrm>
            <a:off x="8850546" y="472818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.46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22B785D-49A8-D671-C2F1-A85C34CF2DF7}"/>
              </a:ext>
            </a:extLst>
          </p:cNvPr>
          <p:cNvSpPr/>
          <p:nvPr/>
        </p:nvSpPr>
        <p:spPr>
          <a:xfrm>
            <a:off x="10352792" y="472818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.87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E0B931F9-B17F-32B6-B4B3-C66B192BCEA0}"/>
              </a:ext>
            </a:extLst>
          </p:cNvPr>
          <p:cNvSpPr/>
          <p:nvPr/>
        </p:nvSpPr>
        <p:spPr>
          <a:xfrm>
            <a:off x="11182677" y="4726312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.25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A5FA3F4-F8B8-F9AA-65AF-C771026FF889}"/>
              </a:ext>
            </a:extLst>
          </p:cNvPr>
          <p:cNvSpPr/>
          <p:nvPr/>
        </p:nvSpPr>
        <p:spPr>
          <a:xfrm>
            <a:off x="840015" y="3347674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.06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0FF5E1F-769C-98E0-F8C8-2BA2DF1AE6B4}"/>
              </a:ext>
            </a:extLst>
          </p:cNvPr>
          <p:cNvSpPr/>
          <p:nvPr/>
        </p:nvSpPr>
        <p:spPr>
          <a:xfrm>
            <a:off x="1818209" y="3356249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-.14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61C5C76-09D0-0DB9-8C9C-1AB1E35F7D50}"/>
              </a:ext>
            </a:extLst>
          </p:cNvPr>
          <p:cNvSpPr/>
          <p:nvPr/>
        </p:nvSpPr>
        <p:spPr>
          <a:xfrm>
            <a:off x="4440802" y="2791223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.15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C1F189A-9BF1-CFC2-DBCD-779E436AA063}"/>
              </a:ext>
            </a:extLst>
          </p:cNvPr>
          <p:cNvSpPr/>
          <p:nvPr/>
        </p:nvSpPr>
        <p:spPr>
          <a:xfrm>
            <a:off x="5351947" y="2719382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.24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3A68770-1024-AC1E-5A85-B6FE2708DF45}"/>
              </a:ext>
            </a:extLst>
          </p:cNvPr>
          <p:cNvSpPr/>
          <p:nvPr/>
        </p:nvSpPr>
        <p:spPr>
          <a:xfrm>
            <a:off x="3473766" y="3399850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.94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BB7A4F1-03DB-CE52-1029-04663E4F79B5}"/>
              </a:ext>
            </a:extLst>
          </p:cNvPr>
          <p:cNvSpPr/>
          <p:nvPr/>
        </p:nvSpPr>
        <p:spPr>
          <a:xfrm>
            <a:off x="4412402" y="3425248"/>
            <a:ext cx="464656" cy="25807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.45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AF34958-2DC9-4D88-701D-2AB05CF41120}"/>
              </a:ext>
            </a:extLst>
          </p:cNvPr>
          <p:cNvSpPr/>
          <p:nvPr/>
        </p:nvSpPr>
        <p:spPr>
          <a:xfrm>
            <a:off x="5348463" y="3407983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.04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B44B6B5-0FD3-3EEB-5CE4-5626FDA18CA1}"/>
              </a:ext>
            </a:extLst>
          </p:cNvPr>
          <p:cNvSpPr/>
          <p:nvPr/>
        </p:nvSpPr>
        <p:spPr>
          <a:xfrm>
            <a:off x="6656529" y="3234749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.96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7E0D4D4E-8201-CC1D-80B6-2DF05943CCB6}"/>
              </a:ext>
            </a:extLst>
          </p:cNvPr>
          <p:cNvSpPr/>
          <p:nvPr/>
        </p:nvSpPr>
        <p:spPr>
          <a:xfrm>
            <a:off x="8264317" y="2973215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77449FA-4720-374B-8127-A3C1BDD2B6D3}"/>
              </a:ext>
            </a:extLst>
          </p:cNvPr>
          <p:cNvSpPr/>
          <p:nvPr/>
        </p:nvSpPr>
        <p:spPr>
          <a:xfrm>
            <a:off x="8806648" y="2972282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.6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2C1082A-D6B8-7D89-7A11-4B498D783258}"/>
              </a:ext>
            </a:extLst>
          </p:cNvPr>
          <p:cNvSpPr/>
          <p:nvPr/>
        </p:nvSpPr>
        <p:spPr>
          <a:xfrm>
            <a:off x="10379920" y="3175648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</a:t>
            </a:r>
          </a:p>
        </p:txBody>
      </p:sp>
      <p:cxnSp>
        <p:nvCxnSpPr>
          <p:cNvPr id="62" name="Conector: curvado 61">
            <a:extLst>
              <a:ext uri="{FF2B5EF4-FFF2-40B4-BE49-F238E27FC236}">
                <a16:creationId xmlns:a16="http://schemas.microsoft.com/office/drawing/2014/main" id="{2C1295C2-E25D-96DC-9169-B74208F3A7DC}"/>
              </a:ext>
            </a:extLst>
          </p:cNvPr>
          <p:cNvCxnSpPr>
            <a:cxnSpLocks/>
            <a:stCxn id="16" idx="7"/>
            <a:endCxn id="17" idx="1"/>
          </p:cNvCxnSpPr>
          <p:nvPr/>
        </p:nvCxnSpPr>
        <p:spPr>
          <a:xfrm rot="5400000" flipH="1" flipV="1">
            <a:off x="6075179" y="-29356"/>
            <a:ext cx="3260" cy="3723854"/>
          </a:xfrm>
          <a:prstGeom prst="curvedConnector3">
            <a:avLst>
              <a:gd name="adj1" fmla="val 2887454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0DEE046-A10A-5374-887F-9E33DECE3513}"/>
              </a:ext>
            </a:extLst>
          </p:cNvPr>
          <p:cNvSpPr/>
          <p:nvPr/>
        </p:nvSpPr>
        <p:spPr>
          <a:xfrm>
            <a:off x="5774828" y="1753955"/>
            <a:ext cx="550408" cy="28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.79</a:t>
            </a:r>
          </a:p>
        </p:txBody>
      </p:sp>
      <p:cxnSp>
        <p:nvCxnSpPr>
          <p:cNvPr id="64" name="Conector: curvado 63">
            <a:extLst>
              <a:ext uri="{FF2B5EF4-FFF2-40B4-BE49-F238E27FC236}">
                <a16:creationId xmlns:a16="http://schemas.microsoft.com/office/drawing/2014/main" id="{3BE0978C-ED51-C7AF-3237-01935CA3B023}"/>
              </a:ext>
            </a:extLst>
          </p:cNvPr>
          <p:cNvCxnSpPr>
            <a:cxnSpLocks/>
            <a:stCxn id="13" idx="5"/>
            <a:endCxn id="14" idx="3"/>
          </p:cNvCxnSpPr>
          <p:nvPr/>
        </p:nvCxnSpPr>
        <p:spPr>
          <a:xfrm rot="5400000" flipH="1" flipV="1">
            <a:off x="5843326" y="4890188"/>
            <a:ext cx="19133" cy="3276021"/>
          </a:xfrm>
          <a:prstGeom prst="curvedConnector3">
            <a:avLst>
              <a:gd name="adj1" fmla="val -393712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ector: curvado 64">
            <a:extLst>
              <a:ext uri="{FF2B5EF4-FFF2-40B4-BE49-F238E27FC236}">
                <a16:creationId xmlns:a16="http://schemas.microsoft.com/office/drawing/2014/main" id="{842FFFCE-A8A6-8F68-E582-0125F11B25B0}"/>
              </a:ext>
            </a:extLst>
          </p:cNvPr>
          <p:cNvCxnSpPr>
            <a:cxnSpLocks/>
            <a:stCxn id="14" idx="5"/>
            <a:endCxn id="15" idx="3"/>
          </p:cNvCxnSpPr>
          <p:nvPr/>
        </p:nvCxnSpPr>
        <p:spPr>
          <a:xfrm rot="16200000" flipH="1">
            <a:off x="9619207" y="5944499"/>
            <a:ext cx="19133" cy="1167397"/>
          </a:xfrm>
          <a:prstGeom prst="curvedConnector3">
            <a:avLst>
              <a:gd name="adj1" fmla="val 434710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ector: curvado 65">
            <a:extLst>
              <a:ext uri="{FF2B5EF4-FFF2-40B4-BE49-F238E27FC236}">
                <a16:creationId xmlns:a16="http://schemas.microsoft.com/office/drawing/2014/main" id="{DF6975FE-B4CB-D31F-211F-DD872EC3FA3F}"/>
              </a:ext>
            </a:extLst>
          </p:cNvPr>
          <p:cNvCxnSpPr>
            <a:cxnSpLocks/>
            <a:stCxn id="13" idx="5"/>
            <a:endCxn id="15" idx="4"/>
          </p:cNvCxnSpPr>
          <p:nvPr/>
        </p:nvCxnSpPr>
        <p:spPr>
          <a:xfrm rot="16200000" flipH="1">
            <a:off x="7554647" y="3198000"/>
            <a:ext cx="128951" cy="6808479"/>
          </a:xfrm>
          <a:prstGeom prst="curvedConnector3">
            <a:avLst>
              <a:gd name="adj1" fmla="val 227212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6D66FDE-2D4E-9550-B9A6-A86B404D95E2}"/>
              </a:ext>
            </a:extLst>
          </p:cNvPr>
          <p:cNvSpPr/>
          <p:nvPr/>
        </p:nvSpPr>
        <p:spPr>
          <a:xfrm>
            <a:off x="5563741" y="6378117"/>
            <a:ext cx="474565" cy="28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-.36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DE2731F-D30F-4435-C036-E756C565703F}"/>
              </a:ext>
            </a:extLst>
          </p:cNvPr>
          <p:cNvSpPr/>
          <p:nvPr/>
        </p:nvSpPr>
        <p:spPr>
          <a:xfrm>
            <a:off x="9366910" y="6366144"/>
            <a:ext cx="474565" cy="28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-.36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7DDCFF3-B534-B52C-0E11-BC0715A300AD}"/>
              </a:ext>
            </a:extLst>
          </p:cNvPr>
          <p:cNvSpPr/>
          <p:nvPr/>
        </p:nvSpPr>
        <p:spPr>
          <a:xfrm>
            <a:off x="7472506" y="6604246"/>
            <a:ext cx="474565" cy="28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.99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5E7C628D-BEBB-3D48-00A7-5368BEEE1FB5}"/>
              </a:ext>
            </a:extLst>
          </p:cNvPr>
          <p:cNvSpPr txBox="1"/>
          <p:nvPr/>
        </p:nvSpPr>
        <p:spPr>
          <a:xfrm>
            <a:off x="-11644" y="1001428"/>
            <a:ext cx="1217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(I) </a:t>
            </a:r>
            <a:r>
              <a:rPr lang="en-US" sz="30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1: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Trait &amp; Method parameters freely estimated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518A9-823F-F2DB-D593-3674CFD8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6B406-34CE-AFE6-B417-0DB744109251}"/>
              </a:ext>
            </a:extLst>
          </p:cNvPr>
          <p:cNvSpPr txBox="1"/>
          <p:nvPr/>
        </p:nvSpPr>
        <p:spPr>
          <a:xfrm>
            <a:off x="10934" y="1159269"/>
            <a:ext cx="121701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(II) </a:t>
            </a:r>
            <a:r>
              <a:rPr lang="en-US" sz="30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2: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ln w="3175"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Only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parameters considered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BD5617-9F49-FA6F-9062-2465ABFAFAB6}"/>
              </a:ext>
            </a:extLst>
          </p:cNvPr>
          <p:cNvSpPr/>
          <p:nvPr/>
        </p:nvSpPr>
        <p:spPr>
          <a:xfrm>
            <a:off x="63153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Intervention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Expected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Outcomes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E8FCE6-E84B-4834-65A8-5F9FE7C46023}"/>
              </a:ext>
            </a:extLst>
          </p:cNvPr>
          <p:cNvSpPr/>
          <p:nvPr/>
        </p:nvSpPr>
        <p:spPr>
          <a:xfrm>
            <a:off x="1158755" y="30226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2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Design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213EC2-0FD7-9DC8-E331-BEAF28A82C8C}"/>
              </a:ext>
            </a:extLst>
          </p:cNvPr>
          <p:cNvSpPr/>
          <p:nvPr/>
        </p:nvSpPr>
        <p:spPr>
          <a:xfrm>
            <a:off x="2254357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Samples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7978F8E-8860-C595-157D-A0E45642E0CA}"/>
              </a:ext>
            </a:extLst>
          </p:cNvPr>
          <p:cNvSpPr/>
          <p:nvPr/>
        </p:nvSpPr>
        <p:spPr>
          <a:xfrm>
            <a:off x="3349959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4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Instruments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23FAF6-4C6E-EC12-E1F8-F2D8A45E6DC4}"/>
              </a:ext>
            </a:extLst>
          </p:cNvPr>
          <p:cNvSpPr/>
          <p:nvPr/>
        </p:nvSpPr>
        <p:spPr>
          <a:xfrm>
            <a:off x="4445561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5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Data Quality Control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454D60-A846-350A-AE74-6726F8BC5D51}"/>
              </a:ext>
            </a:extLst>
          </p:cNvPr>
          <p:cNvSpPr/>
          <p:nvPr/>
        </p:nvSpPr>
        <p:spPr>
          <a:xfrm>
            <a:off x="5541163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6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Results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95D779-0C01-39CD-8865-9730749A28AF}"/>
              </a:ext>
            </a:extLst>
          </p:cNvPr>
          <p:cNvSpPr/>
          <p:nvPr/>
        </p:nvSpPr>
        <p:spPr>
          <a:xfrm>
            <a:off x="6636765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D78B1AB-B34D-782A-BA5E-0E1AB5F1FBF0}"/>
              </a:ext>
            </a:extLst>
          </p:cNvPr>
          <p:cNvSpPr/>
          <p:nvPr/>
        </p:nvSpPr>
        <p:spPr>
          <a:xfrm>
            <a:off x="7732367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Qunatitative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716C29C-D6E9-4EDE-4671-4B9AD13C2FD7}"/>
              </a:ext>
            </a:extLst>
          </p:cNvPr>
          <p:cNvSpPr/>
          <p:nvPr/>
        </p:nvSpPr>
        <p:spPr>
          <a:xfrm>
            <a:off x="8834651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Mixed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Methods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A495D89-71AB-158C-8AF3-7FCA341BC792}"/>
              </a:ext>
            </a:extLst>
          </p:cNvPr>
          <p:cNvSpPr/>
          <p:nvPr/>
        </p:nvSpPr>
        <p:spPr>
          <a:xfrm>
            <a:off x="9936935" y="3020400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Design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8F0FE0D-2514-018F-9261-64384FCA17A6}"/>
              </a:ext>
            </a:extLst>
          </p:cNvPr>
          <p:cNvSpPr/>
          <p:nvPr/>
        </p:nvSpPr>
        <p:spPr>
          <a:xfrm>
            <a:off x="11032536" y="3020400"/>
            <a:ext cx="1070487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Measurement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Analysis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0EBFCD0-4386-D2D3-7850-3A35C025B7B9}"/>
              </a:ext>
            </a:extLst>
          </p:cNvPr>
          <p:cNvSpPr/>
          <p:nvPr/>
        </p:nvSpPr>
        <p:spPr>
          <a:xfrm>
            <a:off x="2158700" y="5052400"/>
            <a:ext cx="2382517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GREOM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023A8F8-D731-BD61-7F8B-2539126FDB84}"/>
              </a:ext>
            </a:extLst>
          </p:cNvPr>
          <p:cNvSpPr/>
          <p:nvPr/>
        </p:nvSpPr>
        <p:spPr>
          <a:xfrm>
            <a:off x="7146446" y="5033267"/>
            <a:ext cx="2197931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MMAT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0885B58-1E2C-4A19-F965-0C011F72C58D}"/>
              </a:ext>
            </a:extLst>
          </p:cNvPr>
          <p:cNvSpPr/>
          <p:nvPr/>
        </p:nvSpPr>
        <p:spPr>
          <a:xfrm>
            <a:off x="9854013" y="5052400"/>
            <a:ext cx="2293542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0668A9"/>
                </a:solidFill>
              </a:rPr>
              <a:t>MQSOM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FF7E5FC-75CA-5FEC-5871-963A3A677AE9}"/>
              </a:ext>
            </a:extLst>
          </p:cNvPr>
          <p:cNvCxnSpPr>
            <a:cxnSpLocks/>
            <a:stCxn id="14" idx="0"/>
            <a:endCxn id="3" idx="2"/>
          </p:cNvCxnSpPr>
          <p:nvPr/>
        </p:nvCxnSpPr>
        <p:spPr>
          <a:xfrm flipH="1" flipV="1">
            <a:off x="572834" y="3837600"/>
            <a:ext cx="2777125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E9F8EDE-7BF9-8216-3B4F-9A15F151EEC7}"/>
              </a:ext>
            </a:extLst>
          </p:cNvPr>
          <p:cNvCxnSpPr>
            <a:cxnSpLocks/>
            <a:stCxn id="14" idx="0"/>
            <a:endCxn id="4" idx="2"/>
          </p:cNvCxnSpPr>
          <p:nvPr/>
        </p:nvCxnSpPr>
        <p:spPr>
          <a:xfrm flipH="1" flipV="1">
            <a:off x="1668436" y="3839800"/>
            <a:ext cx="1681523" cy="12126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F05F909-0369-BE04-7751-0EC2BFD15162}"/>
              </a:ext>
            </a:extLst>
          </p:cNvPr>
          <p:cNvCxnSpPr>
            <a:cxnSpLocks/>
            <a:stCxn id="14" idx="0"/>
            <a:endCxn id="5" idx="2"/>
          </p:cNvCxnSpPr>
          <p:nvPr/>
        </p:nvCxnSpPr>
        <p:spPr>
          <a:xfrm flipH="1" flipV="1">
            <a:off x="2764038" y="3837600"/>
            <a:ext cx="585921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6150C6C-F673-3558-887D-93260D71976D}"/>
              </a:ext>
            </a:extLst>
          </p:cNvPr>
          <p:cNvCxnSpPr>
            <a:cxnSpLocks/>
            <a:stCxn id="14" idx="0"/>
            <a:endCxn id="6" idx="2"/>
          </p:cNvCxnSpPr>
          <p:nvPr/>
        </p:nvCxnSpPr>
        <p:spPr>
          <a:xfrm flipV="1">
            <a:off x="3349959" y="3837600"/>
            <a:ext cx="509681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1B9C8CF-CD0C-EEBD-C85F-B169681ACCE0}"/>
              </a:ext>
            </a:extLst>
          </p:cNvPr>
          <p:cNvCxnSpPr>
            <a:cxnSpLocks/>
            <a:stCxn id="14" idx="0"/>
            <a:endCxn id="7" idx="2"/>
          </p:cNvCxnSpPr>
          <p:nvPr/>
        </p:nvCxnSpPr>
        <p:spPr>
          <a:xfrm flipV="1">
            <a:off x="3349959" y="3837600"/>
            <a:ext cx="1605283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81FE072-F152-20F8-79A4-362C23BB7310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3349959" y="3837600"/>
            <a:ext cx="2700885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6472A9C-A4EB-ACFD-D208-95D30768AC7E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H="1" flipV="1">
            <a:off x="7146446" y="3837600"/>
            <a:ext cx="1098966" cy="11956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AEFD4D9-DBEC-6786-6C16-41AF94BD9B6C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8242048" y="3837600"/>
            <a:ext cx="3364" cy="11956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FA61557-3C90-080C-3191-63361D03469F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8245412" y="3837600"/>
            <a:ext cx="1098920" cy="11956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D6A1361-A298-C52F-3834-04D55178F915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11000784" y="3837600"/>
            <a:ext cx="566996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89FCA669-A2CF-4F6C-2F0F-90ADF3E95F87}"/>
              </a:ext>
            </a:extLst>
          </p:cNvPr>
          <p:cNvCxnSpPr>
            <a:cxnSpLocks/>
            <a:stCxn id="16" idx="0"/>
            <a:endCxn id="12" idx="2"/>
          </p:cNvCxnSpPr>
          <p:nvPr/>
        </p:nvCxnSpPr>
        <p:spPr>
          <a:xfrm flipH="1" flipV="1">
            <a:off x="10446616" y="3837600"/>
            <a:ext cx="554168" cy="12148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B8F108C-74DC-94A9-4109-1D136EDFE81B}"/>
              </a:ext>
            </a:extLst>
          </p:cNvPr>
          <p:cNvSpPr/>
          <p:nvPr/>
        </p:nvSpPr>
        <p:spPr>
          <a:xfrm>
            <a:off x="1075833" y="4015399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.96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FAD499F-F0E0-22AF-DCDD-0ECCC68A4A03}"/>
              </a:ext>
            </a:extLst>
          </p:cNvPr>
          <p:cNvSpPr/>
          <p:nvPr/>
        </p:nvSpPr>
        <p:spPr>
          <a:xfrm>
            <a:off x="1905718" y="4030133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.74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E699C3A-04A5-199C-60D4-8C1A7ED25EEC}"/>
              </a:ext>
            </a:extLst>
          </p:cNvPr>
          <p:cNvSpPr/>
          <p:nvPr/>
        </p:nvSpPr>
        <p:spPr>
          <a:xfrm>
            <a:off x="2693875" y="4030133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.85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CB4E51-92E9-E04D-605F-5A9483A81AC9}"/>
              </a:ext>
            </a:extLst>
          </p:cNvPr>
          <p:cNvSpPr/>
          <p:nvPr/>
        </p:nvSpPr>
        <p:spPr>
          <a:xfrm>
            <a:off x="3463202" y="4030133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.94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34339FB-ED48-49D3-0450-5478599B2766}"/>
              </a:ext>
            </a:extLst>
          </p:cNvPr>
          <p:cNvSpPr/>
          <p:nvPr/>
        </p:nvSpPr>
        <p:spPr>
          <a:xfrm>
            <a:off x="4243417" y="4030133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D7BDE25-ECF6-47BF-5E92-0F1AE236105E}"/>
              </a:ext>
            </a:extLst>
          </p:cNvPr>
          <p:cNvSpPr/>
          <p:nvPr/>
        </p:nvSpPr>
        <p:spPr>
          <a:xfrm>
            <a:off x="5136761" y="4015399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.84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E0776DA-C022-3721-0A03-783B5521C5A9}"/>
              </a:ext>
            </a:extLst>
          </p:cNvPr>
          <p:cNvSpPr/>
          <p:nvPr/>
        </p:nvSpPr>
        <p:spPr>
          <a:xfrm>
            <a:off x="7216341" y="3994398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.97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92318DD-A20A-F711-D94F-FC687D423C4C}"/>
              </a:ext>
            </a:extLst>
          </p:cNvPr>
          <p:cNvSpPr/>
          <p:nvPr/>
        </p:nvSpPr>
        <p:spPr>
          <a:xfrm>
            <a:off x="8004765" y="4003964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.94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465A95A-3611-81FF-3D2F-622C31192657}"/>
              </a:ext>
            </a:extLst>
          </p:cNvPr>
          <p:cNvSpPr/>
          <p:nvPr/>
        </p:nvSpPr>
        <p:spPr>
          <a:xfrm>
            <a:off x="8827968" y="3994398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.99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69416E3-5AFC-CA2B-045D-2EEB6DB6D89F}"/>
              </a:ext>
            </a:extLst>
          </p:cNvPr>
          <p:cNvSpPr/>
          <p:nvPr/>
        </p:nvSpPr>
        <p:spPr>
          <a:xfrm>
            <a:off x="10330214" y="3994398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.87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2730804-F439-2993-3A8B-FF2E45E5042E}"/>
              </a:ext>
            </a:extLst>
          </p:cNvPr>
          <p:cNvSpPr/>
          <p:nvPr/>
        </p:nvSpPr>
        <p:spPr>
          <a:xfrm>
            <a:off x="11160099" y="3992529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.96</a:t>
            </a:r>
          </a:p>
        </p:txBody>
      </p: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id="{952A94F9-F217-51D9-5EB7-CC621994C4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20748" y="4156405"/>
            <a:ext cx="19133" cy="3276021"/>
          </a:xfrm>
          <a:prstGeom prst="curvedConnector3">
            <a:avLst>
              <a:gd name="adj1" fmla="val -1868766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: curvado 39">
            <a:extLst>
              <a:ext uri="{FF2B5EF4-FFF2-40B4-BE49-F238E27FC236}">
                <a16:creationId xmlns:a16="http://schemas.microsoft.com/office/drawing/2014/main" id="{F3E398B3-82BF-889D-602E-E42969F5D6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96629" y="5210716"/>
            <a:ext cx="19133" cy="1167397"/>
          </a:xfrm>
          <a:prstGeom prst="curvedConnector3">
            <a:avLst>
              <a:gd name="adj1" fmla="val 1968766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: curvado 40">
            <a:extLst>
              <a:ext uri="{FF2B5EF4-FFF2-40B4-BE49-F238E27FC236}">
                <a16:creationId xmlns:a16="http://schemas.microsoft.com/office/drawing/2014/main" id="{A982BA91-1195-934D-4327-3A0FCAEB96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32069" y="2464217"/>
            <a:ext cx="128951" cy="6808479"/>
          </a:xfrm>
          <a:prstGeom prst="curvedConnector3">
            <a:avLst>
              <a:gd name="adj1" fmla="val 594897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FBBF9C5-42C4-20C5-538D-A4658797B470}"/>
              </a:ext>
            </a:extLst>
          </p:cNvPr>
          <p:cNvSpPr/>
          <p:nvPr/>
        </p:nvSpPr>
        <p:spPr>
          <a:xfrm>
            <a:off x="5541163" y="5971715"/>
            <a:ext cx="509681" cy="2744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1.02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0B96638-B845-66E7-F3F6-A0576A1CAE3F}"/>
              </a:ext>
            </a:extLst>
          </p:cNvPr>
          <p:cNvSpPr/>
          <p:nvPr/>
        </p:nvSpPr>
        <p:spPr>
          <a:xfrm>
            <a:off x="9344332" y="5971031"/>
            <a:ext cx="509681" cy="2744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1.02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E9CCDC2-E434-EC96-4603-66A11E16FED5}"/>
              </a:ext>
            </a:extLst>
          </p:cNvPr>
          <p:cNvSpPr/>
          <p:nvPr/>
        </p:nvSpPr>
        <p:spPr>
          <a:xfrm>
            <a:off x="7495084" y="6401044"/>
            <a:ext cx="509681" cy="2744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1.03</a:t>
            </a:r>
          </a:p>
        </p:txBody>
      </p:sp>
    </p:spTree>
    <p:extLst>
      <p:ext uri="{BB962C8B-B14F-4D97-AF65-F5344CB8AC3E}">
        <p14:creationId xmlns:p14="http://schemas.microsoft.com/office/powerpoint/2010/main" val="273869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8CDE-7B4E-03DE-CDE2-31F17FC44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043355-EF74-B58F-25F0-D58420C08AD9}"/>
              </a:ext>
            </a:extLst>
          </p:cNvPr>
          <p:cNvSpPr txBox="1"/>
          <p:nvPr/>
        </p:nvSpPr>
        <p:spPr>
          <a:xfrm>
            <a:off x="10934" y="1159269"/>
            <a:ext cx="121701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(III) </a:t>
            </a:r>
            <a:r>
              <a:rPr lang="en-US" sz="30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3: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ln w="3175"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Only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Trait parameters considered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CA1003C-F987-3CA1-8829-F44D0FDC6E4C}"/>
              </a:ext>
            </a:extLst>
          </p:cNvPr>
          <p:cNvSpPr/>
          <p:nvPr/>
        </p:nvSpPr>
        <p:spPr>
          <a:xfrm>
            <a:off x="61459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Intervention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Expected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Outcomes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CD1E35-89AD-4118-3E84-512988EA9AFB}"/>
              </a:ext>
            </a:extLst>
          </p:cNvPr>
          <p:cNvSpPr/>
          <p:nvPr/>
        </p:nvSpPr>
        <p:spPr>
          <a:xfrm>
            <a:off x="1157061" y="45466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2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Design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FF6596-7D53-839F-5C3D-B9CD5424E856}"/>
              </a:ext>
            </a:extLst>
          </p:cNvPr>
          <p:cNvSpPr/>
          <p:nvPr/>
        </p:nvSpPr>
        <p:spPr>
          <a:xfrm>
            <a:off x="2252663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Samples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36DE53-F07A-E3E3-D5C7-5BFA35E168FC}"/>
              </a:ext>
            </a:extLst>
          </p:cNvPr>
          <p:cNvSpPr/>
          <p:nvPr/>
        </p:nvSpPr>
        <p:spPr>
          <a:xfrm>
            <a:off x="3348265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4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Instruments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90F52D3-5103-1DFF-9B97-3686FA1F75D8}"/>
              </a:ext>
            </a:extLst>
          </p:cNvPr>
          <p:cNvSpPr/>
          <p:nvPr/>
        </p:nvSpPr>
        <p:spPr>
          <a:xfrm>
            <a:off x="4443867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5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Data Quality Control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20C017-4E42-2C6A-FA17-720A638EC6CB}"/>
              </a:ext>
            </a:extLst>
          </p:cNvPr>
          <p:cNvSpPr/>
          <p:nvPr/>
        </p:nvSpPr>
        <p:spPr>
          <a:xfrm>
            <a:off x="5539469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6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Results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A642EE-FBA0-0408-31E6-B8A63A4CE0CD}"/>
              </a:ext>
            </a:extLst>
          </p:cNvPr>
          <p:cNvSpPr/>
          <p:nvPr/>
        </p:nvSpPr>
        <p:spPr>
          <a:xfrm>
            <a:off x="6635071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D4603FF-AD89-60B4-9603-8297D3EF4CF2}"/>
              </a:ext>
            </a:extLst>
          </p:cNvPr>
          <p:cNvSpPr/>
          <p:nvPr/>
        </p:nvSpPr>
        <p:spPr>
          <a:xfrm>
            <a:off x="7730673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Quantitative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688799-02B4-F98D-969A-A9D7CEEC257C}"/>
              </a:ext>
            </a:extLst>
          </p:cNvPr>
          <p:cNvSpPr/>
          <p:nvPr/>
        </p:nvSpPr>
        <p:spPr>
          <a:xfrm>
            <a:off x="8832957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Mixed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Methods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416F32-EBAE-C3AA-0014-D10ED93D349B}"/>
              </a:ext>
            </a:extLst>
          </p:cNvPr>
          <p:cNvSpPr/>
          <p:nvPr/>
        </p:nvSpPr>
        <p:spPr>
          <a:xfrm>
            <a:off x="9935241" y="4544400"/>
            <a:ext cx="1019362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Design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35876B-9BE9-E16C-B989-9017BCA0A103}"/>
              </a:ext>
            </a:extLst>
          </p:cNvPr>
          <p:cNvSpPr/>
          <p:nvPr/>
        </p:nvSpPr>
        <p:spPr>
          <a:xfrm>
            <a:off x="11030842" y="4544400"/>
            <a:ext cx="1116001" cy="81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Measurement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Analysis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2399D88-210A-8419-C9B1-C70C1E0B2097}"/>
              </a:ext>
            </a:extLst>
          </p:cNvPr>
          <p:cNvSpPr/>
          <p:nvPr/>
        </p:nvSpPr>
        <p:spPr>
          <a:xfrm>
            <a:off x="2157005" y="2385400"/>
            <a:ext cx="2382517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rgbClr val="0668A9"/>
                </a:solidFill>
              </a:rPr>
              <a:t>Planification</a:t>
            </a:r>
            <a:endParaRPr lang="es-ES" sz="2000" b="1" dirty="0">
              <a:solidFill>
                <a:srgbClr val="0668A9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BD74F4B-4F3B-A8B5-07D9-D6BEF41D36EB}"/>
              </a:ext>
            </a:extLst>
          </p:cNvPr>
          <p:cNvSpPr/>
          <p:nvPr/>
        </p:nvSpPr>
        <p:spPr>
          <a:xfrm>
            <a:off x="7552724" y="2385399"/>
            <a:ext cx="2471808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0668A9"/>
                </a:solidFill>
              </a:rPr>
              <a:t>Implementation</a:t>
            </a:r>
            <a:endParaRPr lang="es-ES" sz="1600" b="1" dirty="0">
              <a:solidFill>
                <a:srgbClr val="0668A9"/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693AFFA-EEA1-539A-E635-334F93F0F9E9}"/>
              </a:ext>
            </a:extLst>
          </p:cNvPr>
          <p:cNvCxnSpPr>
            <a:stCxn id="14" idx="4"/>
            <a:endCxn id="3" idx="0"/>
          </p:cNvCxnSpPr>
          <p:nvPr/>
        </p:nvCxnSpPr>
        <p:spPr>
          <a:xfrm flipH="1">
            <a:off x="571140" y="3265933"/>
            <a:ext cx="2777124" cy="1278467"/>
          </a:xfrm>
          <a:prstGeom prst="straightConnector1">
            <a:avLst/>
          </a:prstGeom>
          <a:ln>
            <a:solidFill>
              <a:srgbClr val="0668A9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A918C95-1542-1D5E-F175-4D52F1C19892}"/>
              </a:ext>
            </a:extLst>
          </p:cNvPr>
          <p:cNvCxnSpPr>
            <a:cxnSpLocks/>
            <a:stCxn id="14" idx="4"/>
            <a:endCxn id="4" idx="0"/>
          </p:cNvCxnSpPr>
          <p:nvPr/>
        </p:nvCxnSpPr>
        <p:spPr>
          <a:xfrm flipH="1">
            <a:off x="1666742" y="3265933"/>
            <a:ext cx="1681522" cy="1280667"/>
          </a:xfrm>
          <a:prstGeom prst="straightConnector1">
            <a:avLst/>
          </a:prstGeom>
          <a:ln>
            <a:solidFill>
              <a:srgbClr val="0668A9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9C9D7AB-5C02-945B-BB57-DB46B63A5BFA}"/>
              </a:ext>
            </a:extLst>
          </p:cNvPr>
          <p:cNvCxnSpPr>
            <a:cxnSpLocks/>
            <a:stCxn id="15" idx="4"/>
            <a:endCxn id="5" idx="0"/>
          </p:cNvCxnSpPr>
          <p:nvPr/>
        </p:nvCxnSpPr>
        <p:spPr>
          <a:xfrm flipH="1">
            <a:off x="2762344" y="3265932"/>
            <a:ext cx="6026284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CB07EBE-ABCE-70CD-1475-0F852E12FEA9}"/>
              </a:ext>
            </a:extLst>
          </p:cNvPr>
          <p:cNvCxnSpPr>
            <a:cxnSpLocks/>
            <a:stCxn id="15" idx="4"/>
            <a:endCxn id="6" idx="0"/>
          </p:cNvCxnSpPr>
          <p:nvPr/>
        </p:nvCxnSpPr>
        <p:spPr>
          <a:xfrm flipH="1">
            <a:off x="3857946" y="3265932"/>
            <a:ext cx="4930682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8B2826A-4B83-28B5-CE70-2BDEB40246DF}"/>
              </a:ext>
            </a:extLst>
          </p:cNvPr>
          <p:cNvCxnSpPr>
            <a:cxnSpLocks/>
            <a:stCxn id="15" idx="4"/>
            <a:endCxn id="7" idx="0"/>
          </p:cNvCxnSpPr>
          <p:nvPr/>
        </p:nvCxnSpPr>
        <p:spPr>
          <a:xfrm flipH="1">
            <a:off x="4953548" y="3265932"/>
            <a:ext cx="3835080" cy="1278468"/>
          </a:xfrm>
          <a:prstGeom prst="straightConnector1">
            <a:avLst/>
          </a:prstGeom>
          <a:ln>
            <a:solidFill>
              <a:srgbClr val="0668A9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D747322-9ADB-B724-E7A3-BB0DD7A21328}"/>
              </a:ext>
            </a:extLst>
          </p:cNvPr>
          <p:cNvCxnSpPr>
            <a:cxnSpLocks/>
            <a:stCxn id="15" idx="4"/>
            <a:endCxn id="8" idx="0"/>
          </p:cNvCxnSpPr>
          <p:nvPr/>
        </p:nvCxnSpPr>
        <p:spPr>
          <a:xfrm flipH="1">
            <a:off x="6049150" y="3265932"/>
            <a:ext cx="2739478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4E70C03-A8AD-70AD-080E-137361AB6E93}"/>
              </a:ext>
            </a:extLst>
          </p:cNvPr>
          <p:cNvCxnSpPr>
            <a:cxnSpLocks/>
            <a:stCxn id="14" idx="4"/>
            <a:endCxn id="9" idx="0"/>
          </p:cNvCxnSpPr>
          <p:nvPr/>
        </p:nvCxnSpPr>
        <p:spPr>
          <a:xfrm>
            <a:off x="3348264" y="3265933"/>
            <a:ext cx="3796488" cy="1278467"/>
          </a:xfrm>
          <a:prstGeom prst="straightConnector1">
            <a:avLst/>
          </a:prstGeom>
          <a:ln>
            <a:solidFill>
              <a:srgbClr val="0668A9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AA60244-9FC2-5FD1-CB08-F4764262EA90}"/>
              </a:ext>
            </a:extLst>
          </p:cNvPr>
          <p:cNvCxnSpPr>
            <a:cxnSpLocks/>
            <a:stCxn id="14" idx="4"/>
            <a:endCxn id="12" idx="0"/>
          </p:cNvCxnSpPr>
          <p:nvPr/>
        </p:nvCxnSpPr>
        <p:spPr>
          <a:xfrm>
            <a:off x="3348264" y="3265933"/>
            <a:ext cx="7096658" cy="1278467"/>
          </a:xfrm>
          <a:prstGeom prst="straightConnector1">
            <a:avLst/>
          </a:prstGeom>
          <a:ln>
            <a:solidFill>
              <a:srgbClr val="0668A9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52AC780-228D-E1B8-F571-10539FC299D9}"/>
              </a:ext>
            </a:extLst>
          </p:cNvPr>
          <p:cNvCxnSpPr>
            <a:cxnSpLocks/>
            <a:stCxn id="15" idx="4"/>
            <a:endCxn id="10" idx="0"/>
          </p:cNvCxnSpPr>
          <p:nvPr/>
        </p:nvCxnSpPr>
        <p:spPr>
          <a:xfrm flipH="1">
            <a:off x="8240354" y="3265932"/>
            <a:ext cx="548274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8E82A82-A492-806C-C76E-33F062B3A65C}"/>
              </a:ext>
            </a:extLst>
          </p:cNvPr>
          <p:cNvCxnSpPr>
            <a:cxnSpLocks/>
            <a:stCxn id="15" idx="4"/>
            <a:endCxn id="11" idx="0"/>
          </p:cNvCxnSpPr>
          <p:nvPr/>
        </p:nvCxnSpPr>
        <p:spPr>
          <a:xfrm>
            <a:off x="8788628" y="3265932"/>
            <a:ext cx="554010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86F64664-E0AC-2B93-52B8-FE7F933FD74A}"/>
              </a:ext>
            </a:extLst>
          </p:cNvPr>
          <p:cNvCxnSpPr>
            <a:cxnSpLocks/>
            <a:stCxn id="15" idx="4"/>
            <a:endCxn id="13" idx="0"/>
          </p:cNvCxnSpPr>
          <p:nvPr/>
        </p:nvCxnSpPr>
        <p:spPr>
          <a:xfrm>
            <a:off x="8788628" y="3265932"/>
            <a:ext cx="2800215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15D598C-E0C3-908E-6C99-608D505668AA}"/>
              </a:ext>
            </a:extLst>
          </p:cNvPr>
          <p:cNvSpPr/>
          <p:nvPr/>
        </p:nvSpPr>
        <p:spPr>
          <a:xfrm>
            <a:off x="815743" y="413789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.97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CF3D302-3ECC-E4DC-00CB-6A1D4BC26692}"/>
              </a:ext>
            </a:extLst>
          </p:cNvPr>
          <p:cNvSpPr/>
          <p:nvPr/>
        </p:nvSpPr>
        <p:spPr>
          <a:xfrm>
            <a:off x="1793937" y="4146466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.74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C89AE81-83E2-9F56-123D-1EFD959E80D3}"/>
              </a:ext>
            </a:extLst>
          </p:cNvPr>
          <p:cNvSpPr/>
          <p:nvPr/>
        </p:nvSpPr>
        <p:spPr>
          <a:xfrm>
            <a:off x="4592810" y="3625932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.98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A0B439E-5B5C-AF77-B79E-97596496750B}"/>
              </a:ext>
            </a:extLst>
          </p:cNvPr>
          <p:cNvSpPr/>
          <p:nvPr/>
        </p:nvSpPr>
        <p:spPr>
          <a:xfrm>
            <a:off x="5327675" y="3509599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5667B41-9229-87B9-642C-C6821F10EB3A}"/>
              </a:ext>
            </a:extLst>
          </p:cNvPr>
          <p:cNvSpPr/>
          <p:nvPr/>
        </p:nvSpPr>
        <p:spPr>
          <a:xfrm>
            <a:off x="3449494" y="4190067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.89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FD23D93-3F78-7E81-7C76-EC1023A91E22}"/>
              </a:ext>
            </a:extLst>
          </p:cNvPr>
          <p:cNvSpPr/>
          <p:nvPr/>
        </p:nvSpPr>
        <p:spPr>
          <a:xfrm>
            <a:off x="4388130" y="4215465"/>
            <a:ext cx="426380" cy="21446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.96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27E5333-9AE7-6091-3983-0DEC10AB2341}"/>
              </a:ext>
            </a:extLst>
          </p:cNvPr>
          <p:cNvSpPr/>
          <p:nvPr/>
        </p:nvSpPr>
        <p:spPr>
          <a:xfrm>
            <a:off x="5324191" y="4198200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.88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E04B49E-A8BA-305F-FC7C-573AE40EF713}"/>
              </a:ext>
            </a:extLst>
          </p:cNvPr>
          <p:cNvSpPr/>
          <p:nvPr/>
        </p:nvSpPr>
        <p:spPr>
          <a:xfrm>
            <a:off x="6632257" y="4024966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.88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806387E-89AF-A708-2885-FAB131B22458}"/>
              </a:ext>
            </a:extLst>
          </p:cNvPr>
          <p:cNvSpPr/>
          <p:nvPr/>
        </p:nvSpPr>
        <p:spPr>
          <a:xfrm>
            <a:off x="8240045" y="3763432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.94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15A13AB-FEF3-3957-7F67-A6EDD77319EC}"/>
              </a:ext>
            </a:extLst>
          </p:cNvPr>
          <p:cNvSpPr/>
          <p:nvPr/>
        </p:nvSpPr>
        <p:spPr>
          <a:xfrm>
            <a:off x="8782376" y="3762499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.99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1E2297F-13A3-3597-04F3-C8CCAD6CD994}"/>
              </a:ext>
            </a:extLst>
          </p:cNvPr>
          <p:cNvSpPr/>
          <p:nvPr/>
        </p:nvSpPr>
        <p:spPr>
          <a:xfrm>
            <a:off x="10355648" y="3965865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.97</a:t>
            </a:r>
          </a:p>
        </p:txBody>
      </p:sp>
      <p:cxnSp>
        <p:nvCxnSpPr>
          <p:cNvPr id="38" name="Conector: curvado 37">
            <a:extLst>
              <a:ext uri="{FF2B5EF4-FFF2-40B4-BE49-F238E27FC236}">
                <a16:creationId xmlns:a16="http://schemas.microsoft.com/office/drawing/2014/main" id="{197264DA-F272-5C86-A386-01356F425188}"/>
              </a:ext>
            </a:extLst>
          </p:cNvPr>
          <p:cNvCxnSpPr>
            <a:cxnSpLocks/>
            <a:stCxn id="14" idx="7"/>
            <a:endCxn id="15" idx="1"/>
          </p:cNvCxnSpPr>
          <p:nvPr/>
        </p:nvCxnSpPr>
        <p:spPr>
          <a:xfrm rot="5400000" flipH="1" flipV="1">
            <a:off x="6052661" y="652300"/>
            <a:ext cx="1" cy="3724102"/>
          </a:xfrm>
          <a:prstGeom prst="curvedConnector3">
            <a:avLst>
              <a:gd name="adj1" fmla="val 35755200000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8135C31-8BB4-52C1-471A-EA0F17C58EFC}"/>
              </a:ext>
            </a:extLst>
          </p:cNvPr>
          <p:cNvSpPr/>
          <p:nvPr/>
        </p:nvSpPr>
        <p:spPr>
          <a:xfrm>
            <a:off x="5750556" y="2023656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.99</a:t>
            </a:r>
          </a:p>
        </p:txBody>
      </p:sp>
    </p:spTree>
    <p:extLst>
      <p:ext uri="{BB962C8B-B14F-4D97-AF65-F5344CB8AC3E}">
        <p14:creationId xmlns:p14="http://schemas.microsoft.com/office/powerpoint/2010/main" val="239558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446D0-C298-C796-DD8E-437D59F6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21F1FC-3FFD-5FC4-A599-5461122C224D}"/>
              </a:ext>
            </a:extLst>
          </p:cNvPr>
          <p:cNvSpPr txBox="1"/>
          <p:nvPr/>
        </p:nvSpPr>
        <p:spPr>
          <a:xfrm>
            <a:off x="10934" y="1159269"/>
            <a:ext cx="121701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(I</a:t>
            </a:r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0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4: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ln w="3175"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</a:t>
            </a:r>
            <a:r>
              <a:rPr lang="en-US" sz="23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parameters freely </a:t>
            </a:r>
            <a:r>
              <a:rPr lang="en-US" sz="23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estimated &amp; general trait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7595AEF-5DDA-8E68-140B-53173D00A7DA}"/>
              </a:ext>
            </a:extLst>
          </p:cNvPr>
          <p:cNvSpPr/>
          <p:nvPr/>
        </p:nvSpPr>
        <p:spPr>
          <a:xfrm>
            <a:off x="51864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Intervention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Expected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Outcomes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2ED8FC-5205-445B-2C47-E1671FDFACCD}"/>
              </a:ext>
            </a:extLst>
          </p:cNvPr>
          <p:cNvSpPr/>
          <p:nvPr/>
        </p:nvSpPr>
        <p:spPr>
          <a:xfrm>
            <a:off x="1147466" y="38692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2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Design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5946F98-20AE-1D5E-8186-D1F2346D7336}"/>
              </a:ext>
            </a:extLst>
          </p:cNvPr>
          <p:cNvSpPr/>
          <p:nvPr/>
        </p:nvSpPr>
        <p:spPr>
          <a:xfrm>
            <a:off x="2243068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Samples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3A4BCC-0A56-397A-E2BF-5474B99764CD}"/>
              </a:ext>
            </a:extLst>
          </p:cNvPr>
          <p:cNvSpPr/>
          <p:nvPr/>
        </p:nvSpPr>
        <p:spPr>
          <a:xfrm>
            <a:off x="3338670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4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Instruments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AA1EC3-EBB6-B70B-393B-43F999D54936}"/>
              </a:ext>
            </a:extLst>
          </p:cNvPr>
          <p:cNvSpPr/>
          <p:nvPr/>
        </p:nvSpPr>
        <p:spPr>
          <a:xfrm>
            <a:off x="4434272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5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Data Quality Control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C42E89-CB70-38D7-C310-BC0DB585E697}"/>
              </a:ext>
            </a:extLst>
          </p:cNvPr>
          <p:cNvSpPr/>
          <p:nvPr/>
        </p:nvSpPr>
        <p:spPr>
          <a:xfrm>
            <a:off x="5529874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6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Results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E63A6FC-08FC-6D53-46F4-A2AD8DB0BE69}"/>
              </a:ext>
            </a:extLst>
          </p:cNvPr>
          <p:cNvSpPr/>
          <p:nvPr/>
        </p:nvSpPr>
        <p:spPr>
          <a:xfrm>
            <a:off x="6625476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D8ACE5-7786-9AD6-2655-16E6F3B30DC4}"/>
              </a:ext>
            </a:extLst>
          </p:cNvPr>
          <p:cNvSpPr/>
          <p:nvPr/>
        </p:nvSpPr>
        <p:spPr>
          <a:xfrm>
            <a:off x="7721078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Quantitative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62E148A-C21E-A8BC-B1F1-D3E947B4A181}"/>
              </a:ext>
            </a:extLst>
          </p:cNvPr>
          <p:cNvSpPr/>
          <p:nvPr/>
        </p:nvSpPr>
        <p:spPr>
          <a:xfrm>
            <a:off x="8823362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Mixed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Methods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B186857-4880-2A81-56DA-4260E3C949AE}"/>
              </a:ext>
            </a:extLst>
          </p:cNvPr>
          <p:cNvSpPr/>
          <p:nvPr/>
        </p:nvSpPr>
        <p:spPr>
          <a:xfrm>
            <a:off x="9925646" y="3867067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Design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3E8906F-F47E-83DD-9E40-45E76B2A84D8}"/>
              </a:ext>
            </a:extLst>
          </p:cNvPr>
          <p:cNvSpPr/>
          <p:nvPr/>
        </p:nvSpPr>
        <p:spPr>
          <a:xfrm>
            <a:off x="11021247" y="3867067"/>
            <a:ext cx="1026045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Measurement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Analysis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3FEDC7-FAE3-7F34-A9F2-34988E905CC3}"/>
              </a:ext>
            </a:extLst>
          </p:cNvPr>
          <p:cNvSpPr/>
          <p:nvPr/>
        </p:nvSpPr>
        <p:spPr>
          <a:xfrm>
            <a:off x="2147411" y="5492663"/>
            <a:ext cx="2382517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GREOM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C71FC29-011B-C2D5-D43E-9904D745C284}"/>
              </a:ext>
            </a:extLst>
          </p:cNvPr>
          <p:cNvSpPr/>
          <p:nvPr/>
        </p:nvSpPr>
        <p:spPr>
          <a:xfrm>
            <a:off x="7135157" y="5473530"/>
            <a:ext cx="2197931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MMAT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F26102A-E86D-BEBB-E51D-7D56235A46AE}"/>
              </a:ext>
            </a:extLst>
          </p:cNvPr>
          <p:cNvSpPr/>
          <p:nvPr/>
        </p:nvSpPr>
        <p:spPr>
          <a:xfrm>
            <a:off x="9842724" y="5492663"/>
            <a:ext cx="2293542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0668A9"/>
                </a:solidFill>
              </a:rPr>
              <a:t>MQSOM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7188A52-7955-87F4-2015-FA03953A41F6}"/>
              </a:ext>
            </a:extLst>
          </p:cNvPr>
          <p:cNvCxnSpPr>
            <a:cxnSpLocks/>
            <a:stCxn id="14" idx="0"/>
            <a:endCxn id="3" idx="2"/>
          </p:cNvCxnSpPr>
          <p:nvPr/>
        </p:nvCxnSpPr>
        <p:spPr>
          <a:xfrm flipH="1" flipV="1">
            <a:off x="561545" y="4684267"/>
            <a:ext cx="2777125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D43DB7B-6623-08EC-66D3-EB44C8F64BBE}"/>
              </a:ext>
            </a:extLst>
          </p:cNvPr>
          <p:cNvCxnSpPr>
            <a:cxnSpLocks/>
            <a:stCxn id="14" idx="0"/>
            <a:endCxn id="4" idx="2"/>
          </p:cNvCxnSpPr>
          <p:nvPr/>
        </p:nvCxnSpPr>
        <p:spPr>
          <a:xfrm flipH="1" flipV="1">
            <a:off x="1657147" y="4686467"/>
            <a:ext cx="1681523" cy="8061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6D55646-006E-0E9A-B3F1-EBAFD15729F1}"/>
              </a:ext>
            </a:extLst>
          </p:cNvPr>
          <p:cNvCxnSpPr>
            <a:cxnSpLocks/>
            <a:stCxn id="14" idx="0"/>
            <a:endCxn id="5" idx="2"/>
          </p:cNvCxnSpPr>
          <p:nvPr/>
        </p:nvCxnSpPr>
        <p:spPr>
          <a:xfrm flipH="1" flipV="1">
            <a:off x="2752749" y="4684267"/>
            <a:ext cx="585921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9D23EA5-C082-95BF-BC19-D454788C55C7}"/>
              </a:ext>
            </a:extLst>
          </p:cNvPr>
          <p:cNvCxnSpPr>
            <a:cxnSpLocks/>
            <a:stCxn id="14" idx="0"/>
            <a:endCxn id="6" idx="2"/>
          </p:cNvCxnSpPr>
          <p:nvPr/>
        </p:nvCxnSpPr>
        <p:spPr>
          <a:xfrm flipV="1">
            <a:off x="3338670" y="4684267"/>
            <a:ext cx="509681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3E5AF07-6F2D-A81A-0D4C-6BC7FE9AED17}"/>
              </a:ext>
            </a:extLst>
          </p:cNvPr>
          <p:cNvCxnSpPr>
            <a:cxnSpLocks/>
            <a:stCxn id="14" idx="0"/>
            <a:endCxn id="7" idx="2"/>
          </p:cNvCxnSpPr>
          <p:nvPr/>
        </p:nvCxnSpPr>
        <p:spPr>
          <a:xfrm flipV="1">
            <a:off x="3338670" y="4684267"/>
            <a:ext cx="1605283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7E8B3E0-5205-3971-B2B0-66DF2AF03055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3338670" y="4684267"/>
            <a:ext cx="2700885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DD2912D-0D17-EC3C-7C9A-A9B6B3DC63CB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H="1" flipV="1">
            <a:off x="7135157" y="4684267"/>
            <a:ext cx="1098966" cy="789263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40B828C-D95F-0F9A-8B22-4D7FE4DF2E0D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8230759" y="4684267"/>
            <a:ext cx="3364" cy="789263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C1431DD-E57F-1852-1AA2-C683786CD49A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8234123" y="4684267"/>
            <a:ext cx="1098920" cy="789263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12F3FB3-32AF-6167-9795-5232C256D1CB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10989495" y="4684267"/>
            <a:ext cx="544775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AD2A349-765F-5081-EA16-2B181C066719}"/>
              </a:ext>
            </a:extLst>
          </p:cNvPr>
          <p:cNvCxnSpPr>
            <a:cxnSpLocks/>
            <a:stCxn id="16" idx="0"/>
            <a:endCxn id="12" idx="2"/>
          </p:cNvCxnSpPr>
          <p:nvPr/>
        </p:nvCxnSpPr>
        <p:spPr>
          <a:xfrm flipH="1" flipV="1">
            <a:off x="10435327" y="4684267"/>
            <a:ext cx="554168" cy="808396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755374E-1BE9-7CA2-A129-9799782A9DEA}"/>
              </a:ext>
            </a:extLst>
          </p:cNvPr>
          <p:cNvSpPr/>
          <p:nvPr/>
        </p:nvSpPr>
        <p:spPr>
          <a:xfrm>
            <a:off x="1166794" y="4827134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.37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76EF971-76EE-0034-B8C5-7EDC5CAEF043}"/>
              </a:ext>
            </a:extLst>
          </p:cNvPr>
          <p:cNvSpPr/>
          <p:nvPr/>
        </p:nvSpPr>
        <p:spPr>
          <a:xfrm>
            <a:off x="1987204" y="4793272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.59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F9D1B19-6282-9DD6-9696-7E00CAC18CD6}"/>
              </a:ext>
            </a:extLst>
          </p:cNvPr>
          <p:cNvSpPr/>
          <p:nvPr/>
        </p:nvSpPr>
        <p:spPr>
          <a:xfrm>
            <a:off x="2765147" y="485063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.05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6149E9D-F422-3EBF-4AED-490F3EA718B5}"/>
              </a:ext>
            </a:extLst>
          </p:cNvPr>
          <p:cNvSpPr/>
          <p:nvPr/>
        </p:nvSpPr>
        <p:spPr>
          <a:xfrm>
            <a:off x="3373775" y="4876800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.31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CB59D59-731F-C482-B575-29DD7DC6FEF9}"/>
              </a:ext>
            </a:extLst>
          </p:cNvPr>
          <p:cNvSpPr/>
          <p:nvPr/>
        </p:nvSpPr>
        <p:spPr>
          <a:xfrm>
            <a:off x="4107997" y="4804997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.43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86A7C0B-92B8-DAE4-3D11-B8279C8992ED}"/>
              </a:ext>
            </a:extLst>
          </p:cNvPr>
          <p:cNvSpPr/>
          <p:nvPr/>
        </p:nvSpPr>
        <p:spPr>
          <a:xfrm>
            <a:off x="4959829" y="4795430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.02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8A2A237-CE0F-2554-AEB1-6BDC83226E99}"/>
              </a:ext>
            </a:extLst>
          </p:cNvPr>
          <p:cNvSpPr/>
          <p:nvPr/>
        </p:nvSpPr>
        <p:spPr>
          <a:xfrm>
            <a:off x="7295364" y="4841065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.48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8A6442D-0622-2868-4912-39754F5164A6}"/>
              </a:ext>
            </a:extLst>
          </p:cNvPr>
          <p:cNvSpPr/>
          <p:nvPr/>
        </p:nvSpPr>
        <p:spPr>
          <a:xfrm>
            <a:off x="7993476" y="485063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.06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380DABD-CF13-A879-A402-F795E5C182BE}"/>
              </a:ext>
            </a:extLst>
          </p:cNvPr>
          <p:cNvSpPr/>
          <p:nvPr/>
        </p:nvSpPr>
        <p:spPr>
          <a:xfrm>
            <a:off x="8715078" y="4841065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.37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4AA8B9D-019E-7343-9F5A-D855C88E134D}"/>
              </a:ext>
            </a:extLst>
          </p:cNvPr>
          <p:cNvSpPr/>
          <p:nvPr/>
        </p:nvSpPr>
        <p:spPr>
          <a:xfrm>
            <a:off x="10397948" y="4841065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.61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EDB6607-DD1F-242B-2F5B-A380ABF4FD1D}"/>
              </a:ext>
            </a:extLst>
          </p:cNvPr>
          <p:cNvSpPr/>
          <p:nvPr/>
        </p:nvSpPr>
        <p:spPr>
          <a:xfrm>
            <a:off x="11081076" y="4839196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.33</a:t>
            </a:r>
          </a:p>
        </p:txBody>
      </p: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id="{39B433AB-8214-BA7E-E52D-D16468EBC6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09459" y="4596668"/>
            <a:ext cx="19133" cy="3276021"/>
          </a:xfrm>
          <a:prstGeom prst="curvedConnector3">
            <a:avLst>
              <a:gd name="adj1" fmla="val -98699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: curvado 39">
            <a:extLst>
              <a:ext uri="{FF2B5EF4-FFF2-40B4-BE49-F238E27FC236}">
                <a16:creationId xmlns:a16="http://schemas.microsoft.com/office/drawing/2014/main" id="{A5CBBEFB-28EE-2F9B-096D-21DDBB96BC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85340" y="5650979"/>
            <a:ext cx="19133" cy="1167397"/>
          </a:xfrm>
          <a:prstGeom prst="curvedConnector3">
            <a:avLst>
              <a:gd name="adj1" fmla="val 434710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: curvado 40">
            <a:extLst>
              <a:ext uri="{FF2B5EF4-FFF2-40B4-BE49-F238E27FC236}">
                <a16:creationId xmlns:a16="http://schemas.microsoft.com/office/drawing/2014/main" id="{0E0C7D4C-0B9C-C026-8D96-FDFF4AF73C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0780" y="2904480"/>
            <a:ext cx="128951" cy="6808479"/>
          </a:xfrm>
          <a:prstGeom prst="curvedConnector3">
            <a:avLst>
              <a:gd name="adj1" fmla="val 270984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6D21DDC-1CC3-3F0F-E6A3-4E0F648CD8AC}"/>
              </a:ext>
            </a:extLst>
          </p:cNvPr>
          <p:cNvSpPr/>
          <p:nvPr/>
        </p:nvSpPr>
        <p:spPr>
          <a:xfrm>
            <a:off x="5529874" y="6107175"/>
            <a:ext cx="509681" cy="20048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1.09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6FF01A-C806-1BA6-1AFA-6A7FD0C796A0}"/>
              </a:ext>
            </a:extLst>
          </p:cNvPr>
          <p:cNvSpPr/>
          <p:nvPr/>
        </p:nvSpPr>
        <p:spPr>
          <a:xfrm>
            <a:off x="9333043" y="610649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.93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FE12D5F7-ACAA-5CFB-90D5-AF87048B2B41}"/>
              </a:ext>
            </a:extLst>
          </p:cNvPr>
          <p:cNvSpPr/>
          <p:nvPr/>
        </p:nvSpPr>
        <p:spPr>
          <a:xfrm>
            <a:off x="4796283" y="2087160"/>
            <a:ext cx="2382517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Quality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560A36B7-5CBF-5DC0-4A72-685322F21CE5}"/>
              </a:ext>
            </a:extLst>
          </p:cNvPr>
          <p:cNvCxnSpPr>
            <a:cxnSpLocks/>
            <a:stCxn id="44" idx="4"/>
            <a:endCxn id="3" idx="0"/>
          </p:cNvCxnSpPr>
          <p:nvPr/>
        </p:nvCxnSpPr>
        <p:spPr>
          <a:xfrm flipH="1">
            <a:off x="561545" y="2967693"/>
            <a:ext cx="5425997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76F7B49B-5C7E-C430-C709-BFA10BE25C01}"/>
              </a:ext>
            </a:extLst>
          </p:cNvPr>
          <p:cNvCxnSpPr>
            <a:cxnSpLocks/>
            <a:stCxn id="44" idx="4"/>
            <a:endCxn id="4" idx="0"/>
          </p:cNvCxnSpPr>
          <p:nvPr/>
        </p:nvCxnSpPr>
        <p:spPr>
          <a:xfrm flipH="1">
            <a:off x="1657147" y="2967693"/>
            <a:ext cx="4330395" cy="9015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ADE45E3-C274-80A0-DFFB-FFE0B5843C27}"/>
              </a:ext>
            </a:extLst>
          </p:cNvPr>
          <p:cNvCxnSpPr>
            <a:cxnSpLocks/>
            <a:stCxn id="44" idx="4"/>
            <a:endCxn id="5" idx="0"/>
          </p:cNvCxnSpPr>
          <p:nvPr/>
        </p:nvCxnSpPr>
        <p:spPr>
          <a:xfrm flipH="1">
            <a:off x="2752749" y="2967693"/>
            <a:ext cx="3234793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CC0C69CE-7E47-40E6-A44A-B9CD2F73EC2F}"/>
              </a:ext>
            </a:extLst>
          </p:cNvPr>
          <p:cNvCxnSpPr>
            <a:cxnSpLocks/>
            <a:stCxn id="44" idx="4"/>
            <a:endCxn id="6" idx="0"/>
          </p:cNvCxnSpPr>
          <p:nvPr/>
        </p:nvCxnSpPr>
        <p:spPr>
          <a:xfrm flipH="1">
            <a:off x="3848351" y="2967693"/>
            <a:ext cx="2139191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FFB5D37-96D4-D734-600C-2449A44FE2D2}"/>
              </a:ext>
            </a:extLst>
          </p:cNvPr>
          <p:cNvCxnSpPr>
            <a:cxnSpLocks/>
            <a:stCxn id="44" idx="4"/>
            <a:endCxn id="7" idx="0"/>
          </p:cNvCxnSpPr>
          <p:nvPr/>
        </p:nvCxnSpPr>
        <p:spPr>
          <a:xfrm flipH="1">
            <a:off x="4943953" y="2967693"/>
            <a:ext cx="1043589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7B03D38E-5120-90E3-7950-6BF4269D55DF}"/>
              </a:ext>
            </a:extLst>
          </p:cNvPr>
          <p:cNvCxnSpPr>
            <a:cxnSpLocks/>
            <a:stCxn id="44" idx="4"/>
            <a:endCxn id="8" idx="0"/>
          </p:cNvCxnSpPr>
          <p:nvPr/>
        </p:nvCxnSpPr>
        <p:spPr>
          <a:xfrm>
            <a:off x="5987542" y="2967693"/>
            <a:ext cx="52013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AB724A0C-C0D3-61FA-B1BA-5D6B2E07E68E}"/>
              </a:ext>
            </a:extLst>
          </p:cNvPr>
          <p:cNvCxnSpPr>
            <a:cxnSpLocks/>
            <a:stCxn id="44" idx="4"/>
            <a:endCxn id="9" idx="0"/>
          </p:cNvCxnSpPr>
          <p:nvPr/>
        </p:nvCxnSpPr>
        <p:spPr>
          <a:xfrm>
            <a:off x="5987542" y="2967693"/>
            <a:ext cx="1147615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5976B37-E313-D1C4-B328-D912F702F9C3}"/>
              </a:ext>
            </a:extLst>
          </p:cNvPr>
          <p:cNvCxnSpPr>
            <a:cxnSpLocks/>
            <a:stCxn id="44" idx="4"/>
            <a:endCxn id="10" idx="0"/>
          </p:cNvCxnSpPr>
          <p:nvPr/>
        </p:nvCxnSpPr>
        <p:spPr>
          <a:xfrm>
            <a:off x="5987542" y="2967693"/>
            <a:ext cx="2243217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BB8A9F57-F9B0-B5F9-2060-656500822957}"/>
              </a:ext>
            </a:extLst>
          </p:cNvPr>
          <p:cNvCxnSpPr>
            <a:cxnSpLocks/>
            <a:stCxn id="44" idx="4"/>
            <a:endCxn id="11" idx="0"/>
          </p:cNvCxnSpPr>
          <p:nvPr/>
        </p:nvCxnSpPr>
        <p:spPr>
          <a:xfrm>
            <a:off x="5987542" y="2967693"/>
            <a:ext cx="3345501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8DFCA756-4E5D-037C-1E92-00F37C69FF5D}"/>
              </a:ext>
            </a:extLst>
          </p:cNvPr>
          <p:cNvCxnSpPr>
            <a:cxnSpLocks/>
            <a:stCxn id="44" idx="4"/>
            <a:endCxn id="12" idx="0"/>
          </p:cNvCxnSpPr>
          <p:nvPr/>
        </p:nvCxnSpPr>
        <p:spPr>
          <a:xfrm>
            <a:off x="5987542" y="2967693"/>
            <a:ext cx="4447785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EF9D1F9E-3F38-1862-C060-12B2382BB42B}"/>
              </a:ext>
            </a:extLst>
          </p:cNvPr>
          <p:cNvCxnSpPr>
            <a:cxnSpLocks/>
            <a:stCxn id="44" idx="4"/>
            <a:endCxn id="13" idx="0"/>
          </p:cNvCxnSpPr>
          <p:nvPr/>
        </p:nvCxnSpPr>
        <p:spPr>
          <a:xfrm>
            <a:off x="5987542" y="2967693"/>
            <a:ext cx="5546728" cy="899374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3C2BB09-078C-7154-6E54-DB72E4FA2CC2}"/>
              </a:ext>
            </a:extLst>
          </p:cNvPr>
          <p:cNvSpPr/>
          <p:nvPr/>
        </p:nvSpPr>
        <p:spPr>
          <a:xfrm>
            <a:off x="1073338" y="3568535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.93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B6C9257-7A50-251D-02E2-98F4FE3CE8D4}"/>
              </a:ext>
            </a:extLst>
          </p:cNvPr>
          <p:cNvSpPr/>
          <p:nvPr/>
        </p:nvSpPr>
        <p:spPr>
          <a:xfrm>
            <a:off x="2315569" y="3620208"/>
            <a:ext cx="474565" cy="13488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.58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EE25067-7546-2027-25EE-673AE115DB31}"/>
              </a:ext>
            </a:extLst>
          </p:cNvPr>
          <p:cNvSpPr/>
          <p:nvPr/>
        </p:nvSpPr>
        <p:spPr>
          <a:xfrm>
            <a:off x="3387460" y="3538132"/>
            <a:ext cx="474565" cy="21695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.93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1CCA6F6B-85BF-BEDC-22DE-8B7EB4A4E4BC}"/>
              </a:ext>
            </a:extLst>
          </p:cNvPr>
          <p:cNvSpPr/>
          <p:nvPr/>
        </p:nvSpPr>
        <p:spPr>
          <a:xfrm>
            <a:off x="4116866" y="3496774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.93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8851E98-B685-AED8-4E5E-BB874B514652}"/>
              </a:ext>
            </a:extLst>
          </p:cNvPr>
          <p:cNvSpPr/>
          <p:nvPr/>
        </p:nvSpPr>
        <p:spPr>
          <a:xfrm>
            <a:off x="4970078" y="3450247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.84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DC9EED9-B1F4-08E7-FC17-81184FA5C3D7}"/>
              </a:ext>
            </a:extLst>
          </p:cNvPr>
          <p:cNvSpPr/>
          <p:nvPr/>
        </p:nvSpPr>
        <p:spPr>
          <a:xfrm>
            <a:off x="5769055" y="3442072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.94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84E73A7-0E81-86F2-D21A-ED5F992E6FD7}"/>
              </a:ext>
            </a:extLst>
          </p:cNvPr>
          <p:cNvSpPr/>
          <p:nvPr/>
        </p:nvSpPr>
        <p:spPr>
          <a:xfrm>
            <a:off x="6545639" y="3457054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.85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D94E14F3-244E-9894-BE6E-765CE7FB8631}"/>
              </a:ext>
            </a:extLst>
          </p:cNvPr>
          <p:cNvSpPr/>
          <p:nvPr/>
        </p:nvSpPr>
        <p:spPr>
          <a:xfrm>
            <a:off x="7289005" y="3478474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.99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91839A-FB31-7C7F-D647-220A4A280F04}"/>
              </a:ext>
            </a:extLst>
          </p:cNvPr>
          <p:cNvSpPr/>
          <p:nvPr/>
        </p:nvSpPr>
        <p:spPr>
          <a:xfrm>
            <a:off x="8248674" y="3528067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.91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A3B6EDB2-7460-E19D-B874-B49DE7887926}"/>
              </a:ext>
            </a:extLst>
          </p:cNvPr>
          <p:cNvSpPr/>
          <p:nvPr/>
        </p:nvSpPr>
        <p:spPr>
          <a:xfrm>
            <a:off x="9189643" y="3581111"/>
            <a:ext cx="462734" cy="19913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.99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B9AB8B6-CF92-8ADE-A2E3-42D5F1210847}"/>
              </a:ext>
            </a:extLst>
          </p:cNvPr>
          <p:cNvSpPr/>
          <p:nvPr/>
        </p:nvSpPr>
        <p:spPr>
          <a:xfrm>
            <a:off x="9921732" y="3471622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76BD467D-DB6C-8A61-1726-53EBDC44ACDC}"/>
              </a:ext>
            </a:extLst>
          </p:cNvPr>
          <p:cNvSpPr/>
          <p:nvPr/>
        </p:nvSpPr>
        <p:spPr>
          <a:xfrm>
            <a:off x="7182826" y="6430684"/>
            <a:ext cx="538252" cy="23469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1.07</a:t>
            </a:r>
          </a:p>
        </p:txBody>
      </p:sp>
    </p:spTree>
    <p:extLst>
      <p:ext uri="{BB962C8B-B14F-4D97-AF65-F5344CB8AC3E}">
        <p14:creationId xmlns:p14="http://schemas.microsoft.com/office/powerpoint/2010/main" val="62613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F7D40-0CF3-65AF-B535-041485CC3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FF9CFC7-6133-4FC7-0B75-9873181246C9}"/>
              </a:ext>
            </a:extLst>
          </p:cNvPr>
          <p:cNvSpPr/>
          <p:nvPr/>
        </p:nvSpPr>
        <p:spPr>
          <a:xfrm>
            <a:off x="74442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Intervention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Expected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Outcomes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2B5EE1D-B901-2950-4D4F-4B4CA1E207DF}"/>
              </a:ext>
            </a:extLst>
          </p:cNvPr>
          <p:cNvSpPr/>
          <p:nvPr/>
        </p:nvSpPr>
        <p:spPr>
          <a:xfrm>
            <a:off x="1170044" y="44675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2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Design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0C7727-2C16-280C-A60B-4C18EB624D8D}"/>
              </a:ext>
            </a:extLst>
          </p:cNvPr>
          <p:cNvSpPr/>
          <p:nvPr/>
        </p:nvSpPr>
        <p:spPr>
          <a:xfrm>
            <a:off x="2265646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Samples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D20FFD-ADC5-B1ED-7D42-02105791E45C}"/>
              </a:ext>
            </a:extLst>
          </p:cNvPr>
          <p:cNvSpPr/>
          <p:nvPr/>
        </p:nvSpPr>
        <p:spPr>
          <a:xfrm>
            <a:off x="3361248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4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Instruments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F272FB-4E45-EC5B-9A8D-E84B60B5C81F}"/>
              </a:ext>
            </a:extLst>
          </p:cNvPr>
          <p:cNvSpPr/>
          <p:nvPr/>
        </p:nvSpPr>
        <p:spPr>
          <a:xfrm>
            <a:off x="4456850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5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Data Quality Control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DF8478-2922-28E9-F298-3E8783E0E8A4}"/>
              </a:ext>
            </a:extLst>
          </p:cNvPr>
          <p:cNvSpPr/>
          <p:nvPr/>
        </p:nvSpPr>
        <p:spPr>
          <a:xfrm>
            <a:off x="5552452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 6</a:t>
            </a:r>
          </a:p>
          <a:p>
            <a:pPr algn="ctr"/>
            <a:r>
              <a:rPr lang="es-ES" sz="1100" b="1" dirty="0">
                <a:solidFill>
                  <a:srgbClr val="0668A9"/>
                </a:solidFill>
              </a:rPr>
              <a:t>Results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472780-DE31-2503-266F-5AA631C2307C}"/>
              </a:ext>
            </a:extLst>
          </p:cNvPr>
          <p:cNvSpPr/>
          <p:nvPr/>
        </p:nvSpPr>
        <p:spPr>
          <a:xfrm>
            <a:off x="6648054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5237F4E-DCC1-D5AD-9356-9284C5BA66D9}"/>
              </a:ext>
            </a:extLst>
          </p:cNvPr>
          <p:cNvSpPr/>
          <p:nvPr/>
        </p:nvSpPr>
        <p:spPr>
          <a:xfrm>
            <a:off x="7743656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Quantitative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component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3233E5C-7B09-8C6E-576E-D0B7F9C3CDA2}"/>
              </a:ext>
            </a:extLst>
          </p:cNvPr>
          <p:cNvSpPr/>
          <p:nvPr/>
        </p:nvSpPr>
        <p:spPr>
          <a:xfrm>
            <a:off x="8845940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 3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Mixed</a:t>
            </a:r>
            <a:r>
              <a:rPr lang="es-ES" sz="1100" b="1" dirty="0">
                <a:solidFill>
                  <a:srgbClr val="0668A9"/>
                </a:solidFill>
              </a:rPr>
              <a:t> </a:t>
            </a:r>
            <a:r>
              <a:rPr lang="es-ES" sz="1100" b="1" dirty="0" err="1">
                <a:solidFill>
                  <a:srgbClr val="0668A9"/>
                </a:solidFill>
              </a:rPr>
              <a:t>Methods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84D694-AC23-AA71-5803-434B19E9B401}"/>
              </a:ext>
            </a:extLst>
          </p:cNvPr>
          <p:cNvSpPr/>
          <p:nvPr/>
        </p:nvSpPr>
        <p:spPr>
          <a:xfrm>
            <a:off x="9948224" y="4465384"/>
            <a:ext cx="1019362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1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Design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15FCE03-AF4B-2D97-C011-2448AFDE9C3D}"/>
              </a:ext>
            </a:extLst>
          </p:cNvPr>
          <p:cNvSpPr/>
          <p:nvPr/>
        </p:nvSpPr>
        <p:spPr>
          <a:xfrm>
            <a:off x="11043825" y="4465384"/>
            <a:ext cx="1026045" cy="81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 2</a:t>
            </a:r>
          </a:p>
          <a:p>
            <a:pPr algn="ctr"/>
            <a:r>
              <a:rPr lang="es-ES" sz="1100" b="1" dirty="0" err="1">
                <a:solidFill>
                  <a:srgbClr val="0668A9"/>
                </a:solidFill>
              </a:rPr>
              <a:t>Quality</a:t>
            </a:r>
            <a:r>
              <a:rPr lang="es-ES" sz="1100" b="1" dirty="0">
                <a:solidFill>
                  <a:srgbClr val="0668A9"/>
                </a:solidFill>
              </a:rPr>
              <a:t> of </a:t>
            </a:r>
            <a:r>
              <a:rPr lang="es-ES" sz="1100" b="1" dirty="0" err="1">
                <a:solidFill>
                  <a:srgbClr val="0668A9"/>
                </a:solidFill>
              </a:rPr>
              <a:t>Measurement</a:t>
            </a:r>
            <a:r>
              <a:rPr lang="es-ES" sz="1100" b="1" dirty="0">
                <a:solidFill>
                  <a:srgbClr val="0668A9"/>
                </a:solidFill>
              </a:rPr>
              <a:t> &amp; </a:t>
            </a:r>
            <a:r>
              <a:rPr lang="es-ES" sz="1100" b="1" dirty="0" err="1">
                <a:solidFill>
                  <a:srgbClr val="0668A9"/>
                </a:solidFill>
              </a:rPr>
              <a:t>Analysis</a:t>
            </a:r>
            <a:endParaRPr lang="es-ES" sz="1100" b="1" dirty="0">
              <a:solidFill>
                <a:srgbClr val="0668A9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CC83678-8B47-3B8D-86D6-5B9123149750}"/>
              </a:ext>
            </a:extLst>
          </p:cNvPr>
          <p:cNvSpPr/>
          <p:nvPr/>
        </p:nvSpPr>
        <p:spPr>
          <a:xfrm>
            <a:off x="4327893" y="5959984"/>
            <a:ext cx="3468480" cy="817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668A9"/>
                </a:solidFill>
              </a:rPr>
              <a:t>Instruments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062714F-BCC2-F7AB-48DA-16C1C9D630A4}"/>
              </a:ext>
            </a:extLst>
          </p:cNvPr>
          <p:cNvSpPr/>
          <p:nvPr/>
        </p:nvSpPr>
        <p:spPr>
          <a:xfrm>
            <a:off x="2169988" y="2306384"/>
            <a:ext cx="2382517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rgbClr val="0668A9"/>
                </a:solidFill>
              </a:rPr>
              <a:t>Planification</a:t>
            </a:r>
            <a:endParaRPr lang="es-ES" sz="2000" b="1" dirty="0">
              <a:solidFill>
                <a:srgbClr val="0668A9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31FD4FB-7466-E2D3-A92B-FBE3E7D01B7A}"/>
              </a:ext>
            </a:extLst>
          </p:cNvPr>
          <p:cNvSpPr/>
          <p:nvPr/>
        </p:nvSpPr>
        <p:spPr>
          <a:xfrm>
            <a:off x="7565707" y="2306383"/>
            <a:ext cx="2470115" cy="88053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0668A9"/>
                </a:solidFill>
              </a:rPr>
              <a:t>Implementation</a:t>
            </a:r>
            <a:endParaRPr lang="es-ES" sz="1600" b="1" dirty="0">
              <a:solidFill>
                <a:srgbClr val="0668A9"/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965C17C-06D6-D69A-E139-E2BEDA0D3D25}"/>
              </a:ext>
            </a:extLst>
          </p:cNvPr>
          <p:cNvCxnSpPr>
            <a:stCxn id="14" idx="4"/>
            <a:endCxn id="2" idx="0"/>
          </p:cNvCxnSpPr>
          <p:nvPr/>
        </p:nvCxnSpPr>
        <p:spPr>
          <a:xfrm flipH="1">
            <a:off x="584123" y="3186917"/>
            <a:ext cx="2777124" cy="12784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7FD756B-6F53-4DC0-C030-7ECA2A942720}"/>
              </a:ext>
            </a:extLst>
          </p:cNvPr>
          <p:cNvCxnSpPr>
            <a:cxnSpLocks/>
            <a:stCxn id="14" idx="4"/>
            <a:endCxn id="3" idx="0"/>
          </p:cNvCxnSpPr>
          <p:nvPr/>
        </p:nvCxnSpPr>
        <p:spPr>
          <a:xfrm flipH="1">
            <a:off x="1679725" y="3186917"/>
            <a:ext cx="1681522" cy="12806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3D89F56-9CBE-DC38-318F-C27A98D0B6ED}"/>
              </a:ext>
            </a:extLst>
          </p:cNvPr>
          <p:cNvCxnSpPr>
            <a:cxnSpLocks/>
            <a:stCxn id="15" idx="4"/>
            <a:endCxn id="4" idx="0"/>
          </p:cNvCxnSpPr>
          <p:nvPr/>
        </p:nvCxnSpPr>
        <p:spPr>
          <a:xfrm flipH="1">
            <a:off x="2775327" y="3186916"/>
            <a:ext cx="6025438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DBE4205-A7AB-831A-4770-BFDD1BF2AC00}"/>
              </a:ext>
            </a:extLst>
          </p:cNvPr>
          <p:cNvCxnSpPr>
            <a:cxnSpLocks/>
            <a:stCxn id="15" idx="4"/>
            <a:endCxn id="5" idx="0"/>
          </p:cNvCxnSpPr>
          <p:nvPr/>
        </p:nvCxnSpPr>
        <p:spPr>
          <a:xfrm flipH="1">
            <a:off x="3870929" y="3186916"/>
            <a:ext cx="4929836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E387644-27CF-F9A7-B1D9-5260A6D16A72}"/>
              </a:ext>
            </a:extLst>
          </p:cNvPr>
          <p:cNvCxnSpPr>
            <a:cxnSpLocks/>
            <a:stCxn id="15" idx="4"/>
            <a:endCxn id="6" idx="0"/>
          </p:cNvCxnSpPr>
          <p:nvPr/>
        </p:nvCxnSpPr>
        <p:spPr>
          <a:xfrm flipH="1">
            <a:off x="4966531" y="3186916"/>
            <a:ext cx="3834234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B78B6E4-E6C7-100A-8964-5A9064C54A19}"/>
              </a:ext>
            </a:extLst>
          </p:cNvPr>
          <p:cNvCxnSpPr>
            <a:cxnSpLocks/>
            <a:stCxn id="15" idx="4"/>
            <a:endCxn id="7" idx="0"/>
          </p:cNvCxnSpPr>
          <p:nvPr/>
        </p:nvCxnSpPr>
        <p:spPr>
          <a:xfrm flipH="1">
            <a:off x="6062133" y="3186916"/>
            <a:ext cx="2738632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C5A4726-4587-7E64-6A8A-1184E0B1D797}"/>
              </a:ext>
            </a:extLst>
          </p:cNvPr>
          <p:cNvCxnSpPr>
            <a:cxnSpLocks/>
            <a:stCxn id="14" idx="4"/>
            <a:endCxn id="8" idx="0"/>
          </p:cNvCxnSpPr>
          <p:nvPr/>
        </p:nvCxnSpPr>
        <p:spPr>
          <a:xfrm>
            <a:off x="3361247" y="3186917"/>
            <a:ext cx="3796488" cy="12784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E290BC31-4106-377B-80EA-5E39C3DED92D}"/>
              </a:ext>
            </a:extLst>
          </p:cNvPr>
          <p:cNvCxnSpPr>
            <a:cxnSpLocks/>
            <a:stCxn id="14" idx="4"/>
            <a:endCxn id="11" idx="0"/>
          </p:cNvCxnSpPr>
          <p:nvPr/>
        </p:nvCxnSpPr>
        <p:spPr>
          <a:xfrm>
            <a:off x="3361247" y="3186917"/>
            <a:ext cx="7096658" cy="1278467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2D92C58-398D-9F81-BC5C-8765027FCD09}"/>
              </a:ext>
            </a:extLst>
          </p:cNvPr>
          <p:cNvCxnSpPr>
            <a:cxnSpLocks/>
            <a:stCxn id="15" idx="4"/>
            <a:endCxn id="9" idx="0"/>
          </p:cNvCxnSpPr>
          <p:nvPr/>
        </p:nvCxnSpPr>
        <p:spPr>
          <a:xfrm flipH="1">
            <a:off x="8253337" y="3186916"/>
            <a:ext cx="547428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6F613C1-E144-0B49-6BD5-588D3091EB04}"/>
              </a:ext>
            </a:extLst>
          </p:cNvPr>
          <p:cNvCxnSpPr>
            <a:cxnSpLocks/>
            <a:stCxn id="15" idx="4"/>
            <a:endCxn id="10" idx="0"/>
          </p:cNvCxnSpPr>
          <p:nvPr/>
        </p:nvCxnSpPr>
        <p:spPr>
          <a:xfrm>
            <a:off x="8800765" y="3186916"/>
            <a:ext cx="554856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E8C1F1A9-AC96-FBAF-1F60-A13D58AF64FD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8800765" y="3186916"/>
            <a:ext cx="2756083" cy="1278468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721EDF8-9ACB-54EA-5FBD-A51EF6A81748}"/>
              </a:ext>
            </a:extLst>
          </p:cNvPr>
          <p:cNvCxnSpPr>
            <a:cxnSpLocks/>
            <a:stCxn id="13" idx="0"/>
            <a:endCxn id="2" idx="2"/>
          </p:cNvCxnSpPr>
          <p:nvPr/>
        </p:nvCxnSpPr>
        <p:spPr>
          <a:xfrm flipH="1" flipV="1">
            <a:off x="584123" y="5282584"/>
            <a:ext cx="5478010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58687F1-C3B3-DB86-51CB-1E3A7E3ADDE4}"/>
              </a:ext>
            </a:extLst>
          </p:cNvPr>
          <p:cNvCxnSpPr>
            <a:cxnSpLocks/>
            <a:stCxn id="13" idx="0"/>
            <a:endCxn id="3" idx="2"/>
          </p:cNvCxnSpPr>
          <p:nvPr/>
        </p:nvCxnSpPr>
        <p:spPr>
          <a:xfrm flipH="1" flipV="1">
            <a:off x="1679725" y="5284784"/>
            <a:ext cx="4382408" cy="6752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106CEBE-B273-912E-6AE6-EB739EBA9763}"/>
              </a:ext>
            </a:extLst>
          </p:cNvPr>
          <p:cNvCxnSpPr>
            <a:cxnSpLocks/>
            <a:stCxn id="13" idx="0"/>
            <a:endCxn id="4" idx="2"/>
          </p:cNvCxnSpPr>
          <p:nvPr/>
        </p:nvCxnSpPr>
        <p:spPr>
          <a:xfrm flipH="1" flipV="1">
            <a:off x="2775327" y="5282584"/>
            <a:ext cx="3286806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511C54D-2A2A-7C99-37D2-B2F3EC91BBCF}"/>
              </a:ext>
            </a:extLst>
          </p:cNvPr>
          <p:cNvCxnSpPr>
            <a:cxnSpLocks/>
            <a:stCxn id="13" idx="0"/>
            <a:endCxn id="5" idx="2"/>
          </p:cNvCxnSpPr>
          <p:nvPr/>
        </p:nvCxnSpPr>
        <p:spPr>
          <a:xfrm flipH="1" flipV="1">
            <a:off x="3870929" y="5282584"/>
            <a:ext cx="2191204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C1F3E13-0D2B-849B-6E2D-206FFC727C5B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H="1" flipV="1">
            <a:off x="4966531" y="5282584"/>
            <a:ext cx="1095602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766EACAE-E61E-F0EA-A9D8-85EC6C7CFE52}"/>
              </a:ext>
            </a:extLst>
          </p:cNvPr>
          <p:cNvCxnSpPr>
            <a:cxnSpLocks/>
            <a:stCxn id="13" idx="0"/>
            <a:endCxn id="7" idx="2"/>
          </p:cNvCxnSpPr>
          <p:nvPr/>
        </p:nvCxnSpPr>
        <p:spPr>
          <a:xfrm flipV="1">
            <a:off x="6062133" y="5282584"/>
            <a:ext cx="0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7427389-C766-DA6E-E2B4-306874B969A6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flipV="1">
            <a:off x="6062133" y="5282584"/>
            <a:ext cx="1095602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E813688-E1F0-7D6E-F96F-2E3270D71C23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V="1">
            <a:off x="6062133" y="5282584"/>
            <a:ext cx="2191204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0C5AB580-4262-759C-26E8-775EEFF650B9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flipV="1">
            <a:off x="6062133" y="5282584"/>
            <a:ext cx="3293488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DE984536-97AB-D9AF-3ECF-3E647944EAA4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6062133" y="5282584"/>
            <a:ext cx="5494715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A644BFC-03C0-A917-CDA5-04AD55756D3E}"/>
              </a:ext>
            </a:extLst>
          </p:cNvPr>
          <p:cNvCxnSpPr>
            <a:cxnSpLocks/>
            <a:stCxn id="13" idx="0"/>
            <a:endCxn id="11" idx="2"/>
          </p:cNvCxnSpPr>
          <p:nvPr/>
        </p:nvCxnSpPr>
        <p:spPr>
          <a:xfrm flipV="1">
            <a:off x="6062133" y="5282584"/>
            <a:ext cx="4395772" cy="677400"/>
          </a:xfrm>
          <a:prstGeom prst="straightConnector1">
            <a:avLst/>
          </a:prstGeom>
          <a:ln>
            <a:solidFill>
              <a:srgbClr val="0668A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405B7EA-85E9-18B3-5498-14335095EFF6}"/>
              </a:ext>
            </a:extLst>
          </p:cNvPr>
          <p:cNvSpPr/>
          <p:nvPr/>
        </p:nvSpPr>
        <p:spPr>
          <a:xfrm>
            <a:off x="1236140" y="5311927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.97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27FF7BD-DCC3-61EA-1282-BF72DB3A5C96}"/>
              </a:ext>
            </a:extLst>
          </p:cNvPr>
          <p:cNvSpPr/>
          <p:nvPr/>
        </p:nvSpPr>
        <p:spPr>
          <a:xfrm>
            <a:off x="2303777" y="5317507"/>
            <a:ext cx="433419" cy="23233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.88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FC8CFC4-8B45-331A-380F-7B7FD4E8C1E1}"/>
              </a:ext>
            </a:extLst>
          </p:cNvPr>
          <p:cNvSpPr/>
          <p:nvPr/>
        </p:nvSpPr>
        <p:spPr>
          <a:xfrm>
            <a:off x="3208722" y="5311927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.79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CD9C467-1786-9906-2D04-C0A0500C1D51}"/>
              </a:ext>
            </a:extLst>
          </p:cNvPr>
          <p:cNvSpPr/>
          <p:nvPr/>
        </p:nvSpPr>
        <p:spPr>
          <a:xfrm>
            <a:off x="4125890" y="5332920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.94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A45805B-4E5D-86E0-6664-AA99F31E061B}"/>
              </a:ext>
            </a:extLst>
          </p:cNvPr>
          <p:cNvSpPr/>
          <p:nvPr/>
        </p:nvSpPr>
        <p:spPr>
          <a:xfrm>
            <a:off x="5074546" y="5408111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.88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0E608E6-739F-7819-6672-775AB34D108F}"/>
              </a:ext>
            </a:extLst>
          </p:cNvPr>
          <p:cNvSpPr/>
          <p:nvPr/>
        </p:nvSpPr>
        <p:spPr>
          <a:xfrm>
            <a:off x="5816380" y="5437513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.76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CBC66A6-6876-B5D5-B8B9-4125C3C95A57}"/>
              </a:ext>
            </a:extLst>
          </p:cNvPr>
          <p:cNvSpPr/>
          <p:nvPr/>
        </p:nvSpPr>
        <p:spPr>
          <a:xfrm>
            <a:off x="6586634" y="5419399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99CE553B-F8B2-B3D6-289F-3C72B5F669A2}"/>
              </a:ext>
            </a:extLst>
          </p:cNvPr>
          <p:cNvSpPr/>
          <p:nvPr/>
        </p:nvSpPr>
        <p:spPr>
          <a:xfrm>
            <a:off x="7339346" y="5371650"/>
            <a:ext cx="452722" cy="31293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.83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35E3B0E-E049-B219-F78E-23F8556C4130}"/>
              </a:ext>
            </a:extLst>
          </p:cNvPr>
          <p:cNvSpPr/>
          <p:nvPr/>
        </p:nvSpPr>
        <p:spPr>
          <a:xfrm>
            <a:off x="8260106" y="5347191"/>
            <a:ext cx="446216" cy="25492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.98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3CDFCD6-92E3-48F5-4159-062B389B16E1}"/>
              </a:ext>
            </a:extLst>
          </p:cNvPr>
          <p:cNvSpPr/>
          <p:nvPr/>
        </p:nvSpPr>
        <p:spPr>
          <a:xfrm>
            <a:off x="9391061" y="5365529"/>
            <a:ext cx="496819" cy="16258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.96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A4A8DF4-668F-BCDE-6131-69F4BB2F1777}"/>
              </a:ext>
            </a:extLst>
          </p:cNvPr>
          <p:cNvSpPr/>
          <p:nvPr/>
        </p:nvSpPr>
        <p:spPr>
          <a:xfrm>
            <a:off x="10553711" y="5369449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.94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6888B3B-2B8B-AC9B-68FC-8155216B7F50}"/>
              </a:ext>
            </a:extLst>
          </p:cNvPr>
          <p:cNvSpPr/>
          <p:nvPr/>
        </p:nvSpPr>
        <p:spPr>
          <a:xfrm>
            <a:off x="828726" y="4058875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-.02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7BCDAFA-13C1-4E76-0F4B-E211A3FBE3B6}"/>
              </a:ext>
            </a:extLst>
          </p:cNvPr>
          <p:cNvSpPr/>
          <p:nvPr/>
        </p:nvSpPr>
        <p:spPr>
          <a:xfrm>
            <a:off x="1806920" y="4067450"/>
            <a:ext cx="474565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.66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5C10390-5EB0-6C13-3995-6F8C26DD6085}"/>
              </a:ext>
            </a:extLst>
          </p:cNvPr>
          <p:cNvSpPr/>
          <p:nvPr/>
        </p:nvSpPr>
        <p:spPr>
          <a:xfrm>
            <a:off x="4605793" y="3546916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.09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949A87D-4A2F-ABE5-0741-DA7C81F3B790}"/>
              </a:ext>
            </a:extLst>
          </p:cNvPr>
          <p:cNvSpPr/>
          <p:nvPr/>
        </p:nvSpPr>
        <p:spPr>
          <a:xfrm>
            <a:off x="5340658" y="3430583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.28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985238E-2E1F-CF29-A750-B099CBD1B84C}"/>
              </a:ext>
            </a:extLst>
          </p:cNvPr>
          <p:cNvSpPr/>
          <p:nvPr/>
        </p:nvSpPr>
        <p:spPr>
          <a:xfrm>
            <a:off x="3462477" y="4111051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.36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DD4B230-2BE7-DF52-671B-D6DD282F6E7F}"/>
              </a:ext>
            </a:extLst>
          </p:cNvPr>
          <p:cNvSpPr/>
          <p:nvPr/>
        </p:nvSpPr>
        <p:spPr>
          <a:xfrm>
            <a:off x="4390603" y="4157469"/>
            <a:ext cx="476444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.08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DA02E9A6-06AE-57BE-FEE6-15AA02C1FEE1}"/>
              </a:ext>
            </a:extLst>
          </p:cNvPr>
          <p:cNvSpPr/>
          <p:nvPr/>
        </p:nvSpPr>
        <p:spPr>
          <a:xfrm>
            <a:off x="5337174" y="4119184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-.01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8E855BA-63D0-0F1B-15A5-F1A9BDDB1C4A}"/>
              </a:ext>
            </a:extLst>
          </p:cNvPr>
          <p:cNvSpPr/>
          <p:nvPr/>
        </p:nvSpPr>
        <p:spPr>
          <a:xfrm>
            <a:off x="6645240" y="3945950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.4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2C33752C-9D39-701B-436C-C37640B0D20C}"/>
              </a:ext>
            </a:extLst>
          </p:cNvPr>
          <p:cNvSpPr/>
          <p:nvPr/>
        </p:nvSpPr>
        <p:spPr>
          <a:xfrm>
            <a:off x="8253028" y="3684416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.4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78256D97-0C78-1A6E-9936-6F87BF53E041}"/>
              </a:ext>
            </a:extLst>
          </p:cNvPr>
          <p:cNvSpPr/>
          <p:nvPr/>
        </p:nvSpPr>
        <p:spPr>
          <a:xfrm>
            <a:off x="8795359" y="3683483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.06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51663F27-77FA-148B-C23D-DC2B9F0E1BB4}"/>
              </a:ext>
            </a:extLst>
          </p:cNvPr>
          <p:cNvSpPr/>
          <p:nvPr/>
        </p:nvSpPr>
        <p:spPr>
          <a:xfrm>
            <a:off x="10368631" y="3886849"/>
            <a:ext cx="494623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.11</a:t>
            </a:r>
          </a:p>
        </p:txBody>
      </p:sp>
      <p:cxnSp>
        <p:nvCxnSpPr>
          <p:cNvPr id="60" name="Conector: curvado 59">
            <a:extLst>
              <a:ext uri="{FF2B5EF4-FFF2-40B4-BE49-F238E27FC236}">
                <a16:creationId xmlns:a16="http://schemas.microsoft.com/office/drawing/2014/main" id="{BCACD7E7-651E-DA2F-A556-F0E70B64F928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 flipV="1">
            <a:off x="4552505" y="2746650"/>
            <a:ext cx="3013202" cy="1"/>
          </a:xfrm>
          <a:prstGeom prst="curvedConnector3">
            <a:avLst>
              <a:gd name="adj1" fmla="val 51124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43075A6-C45C-4B35-CAB2-8FE81580BF9E}"/>
              </a:ext>
            </a:extLst>
          </p:cNvPr>
          <p:cNvSpPr/>
          <p:nvPr/>
        </p:nvSpPr>
        <p:spPr>
          <a:xfrm>
            <a:off x="5786929" y="2564748"/>
            <a:ext cx="550408" cy="28346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</a:rPr>
              <a:t>-.51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D0030D51-914C-C1E3-BF31-11AAF3C30E3D}"/>
              </a:ext>
            </a:extLst>
          </p:cNvPr>
          <p:cNvSpPr txBox="1"/>
          <p:nvPr/>
        </p:nvSpPr>
        <p:spPr>
          <a:xfrm>
            <a:off x="10934" y="1159269"/>
            <a:ext cx="121701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(</a:t>
            </a:r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0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5:</a:t>
            </a:r>
            <a:r>
              <a:rPr lang="en-US" sz="2300" b="1" noProof="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dirty="0">
                <a:ln w="3175"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Trait</a:t>
            </a:r>
            <a:r>
              <a:rPr lang="en-US" sz="2300" b="1" noProof="0" dirty="0">
                <a:ln w="3175"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parameters freely </a:t>
            </a:r>
            <a:r>
              <a:rPr lang="en-US" sz="23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estimated &amp; general method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4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CBB2-D52C-92FA-CC5F-C99F3FD3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n 186">
            <a:extLst>
              <a:ext uri="{FF2B5EF4-FFF2-40B4-BE49-F238E27FC236}">
                <a16:creationId xmlns:a16="http://schemas.microsoft.com/office/drawing/2014/main" id="{9DD5C619-4A4B-76D5-6ADB-87B22E0C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98" y="1151078"/>
            <a:ext cx="4996800" cy="9135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8" name="Imagen 187">
            <a:extLst>
              <a:ext uri="{FF2B5EF4-FFF2-40B4-BE49-F238E27FC236}">
                <a16:creationId xmlns:a16="http://schemas.microsoft.com/office/drawing/2014/main" id="{29BB619D-D851-D2D5-177D-E869A8D83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98" y="2417606"/>
            <a:ext cx="4996800" cy="9350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9" name="Imagen 228">
            <a:extLst>
              <a:ext uri="{FF2B5EF4-FFF2-40B4-BE49-F238E27FC236}">
                <a16:creationId xmlns:a16="http://schemas.microsoft.com/office/drawing/2014/main" id="{EA5DE509-3E1D-F178-5FF7-6ECA2CB70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998" y="3666909"/>
            <a:ext cx="4996800" cy="14086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7" name="Elipse 236">
            <a:extLst>
              <a:ext uri="{FF2B5EF4-FFF2-40B4-BE49-F238E27FC236}">
                <a16:creationId xmlns:a16="http://schemas.microsoft.com/office/drawing/2014/main" id="{E8BDD5B8-1200-F98C-98B5-2BA2C1B1651B}"/>
              </a:ext>
            </a:extLst>
          </p:cNvPr>
          <p:cNvSpPr/>
          <p:nvPr/>
        </p:nvSpPr>
        <p:spPr>
          <a:xfrm>
            <a:off x="6526264" y="1748756"/>
            <a:ext cx="389468" cy="364680"/>
          </a:xfrm>
          <a:prstGeom prst="ellipse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9" name="Elipse 238">
            <a:extLst>
              <a:ext uri="{FF2B5EF4-FFF2-40B4-BE49-F238E27FC236}">
                <a16:creationId xmlns:a16="http://schemas.microsoft.com/office/drawing/2014/main" id="{03D9DC24-83D7-CEC0-0AB6-2314A9A7CE0F}"/>
              </a:ext>
            </a:extLst>
          </p:cNvPr>
          <p:cNvSpPr/>
          <p:nvPr/>
        </p:nvSpPr>
        <p:spPr>
          <a:xfrm>
            <a:off x="6526264" y="2333491"/>
            <a:ext cx="389468" cy="364680"/>
          </a:xfrm>
          <a:prstGeom prst="ellipse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0" name="Elipse 239">
            <a:extLst>
              <a:ext uri="{FF2B5EF4-FFF2-40B4-BE49-F238E27FC236}">
                <a16:creationId xmlns:a16="http://schemas.microsoft.com/office/drawing/2014/main" id="{1B3AB926-0CA2-65F2-28EA-84127A10C013}"/>
              </a:ext>
            </a:extLst>
          </p:cNvPr>
          <p:cNvSpPr/>
          <p:nvPr/>
        </p:nvSpPr>
        <p:spPr>
          <a:xfrm>
            <a:off x="6526264" y="3563480"/>
            <a:ext cx="389468" cy="364680"/>
          </a:xfrm>
          <a:prstGeom prst="ellipse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58" name="Imagen 157">
            <a:extLst>
              <a:ext uri="{FF2B5EF4-FFF2-40B4-BE49-F238E27FC236}">
                <a16:creationId xmlns:a16="http://schemas.microsoft.com/office/drawing/2014/main" id="{AC6E055C-4277-FFEC-61C9-9E05F1209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" y="1912404"/>
            <a:ext cx="4996732" cy="1516596"/>
          </a:xfrm>
          <a:prstGeom prst="rect">
            <a:avLst/>
          </a:prstGeom>
          <a:ln w="28575">
            <a:solidFill>
              <a:srgbClr val="0668A9"/>
            </a:solidFill>
          </a:ln>
        </p:spPr>
      </p:pic>
      <p:pic>
        <p:nvPicPr>
          <p:cNvPr id="230" name="Imagen 229">
            <a:extLst>
              <a:ext uri="{FF2B5EF4-FFF2-40B4-BE49-F238E27FC236}">
                <a16:creationId xmlns:a16="http://schemas.microsoft.com/office/drawing/2014/main" id="{F1143326-57E5-F8FF-A94E-77756A957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998" y="5389842"/>
            <a:ext cx="4996800" cy="1468158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235" name="Tabla 234">
            <a:extLst>
              <a:ext uri="{FF2B5EF4-FFF2-40B4-BE49-F238E27FC236}">
                <a16:creationId xmlns:a16="http://schemas.microsoft.com/office/drawing/2014/main" id="{DD33828E-D28A-85BC-9AEC-85ECF3FCC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52575"/>
              </p:ext>
            </p:extLst>
          </p:nvPr>
        </p:nvGraphicFramePr>
        <p:xfrm>
          <a:off x="160867" y="3961586"/>
          <a:ext cx="6299200" cy="234696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40325405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1550926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5073310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72659766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4441712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93490071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10457964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71188755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6284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Fit Indexes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5972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NFI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CFI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RMSEA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NNFI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IFI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RFI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GFI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8701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72258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1962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49017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23424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464786"/>
                  </a:ext>
                </a:extLst>
              </a:tr>
              <a:tr h="533400">
                <a:tc gridSpan="8">
                  <a:txBody>
                    <a:bodyPr/>
                    <a:lstStyle/>
                    <a:p>
                      <a:pPr algn="just" fontAlgn="ctr"/>
                      <a:r>
                        <a:rPr lang="es-E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Note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NFI = Bentler-Bonett Normed Fit Index; CFI = Comparative Fit Index; RMSEA = Root Mean Square Error of Approximation; NNFI = Bentler-Bonett Non-normed Fit Index; IFI = Bollen's Incremental Fit Index; RFI = Bollen's Relative Fit Index; GFI = Goodness of Fit Index.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39594"/>
                  </a:ext>
                </a:extLst>
              </a:tr>
            </a:tbl>
          </a:graphicData>
        </a:graphic>
      </p:graphicFrame>
      <p:sp>
        <p:nvSpPr>
          <p:cNvPr id="236" name="Elipse 235">
            <a:extLst>
              <a:ext uri="{FF2B5EF4-FFF2-40B4-BE49-F238E27FC236}">
                <a16:creationId xmlns:a16="http://schemas.microsoft.com/office/drawing/2014/main" id="{7C1331C4-AA98-D1AA-1FC8-F6C8B5665741}"/>
              </a:ext>
            </a:extLst>
          </p:cNvPr>
          <p:cNvSpPr/>
          <p:nvPr/>
        </p:nvSpPr>
        <p:spPr>
          <a:xfrm>
            <a:off x="279399" y="3246660"/>
            <a:ext cx="389468" cy="364680"/>
          </a:xfrm>
          <a:prstGeom prst="ellipse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8" name="Elipse 237">
            <a:extLst>
              <a:ext uri="{FF2B5EF4-FFF2-40B4-BE49-F238E27FC236}">
                <a16:creationId xmlns:a16="http://schemas.microsoft.com/office/drawing/2014/main" id="{03279785-2818-4588-BA79-18A9FB13645E}"/>
              </a:ext>
            </a:extLst>
          </p:cNvPr>
          <p:cNvSpPr/>
          <p:nvPr/>
        </p:nvSpPr>
        <p:spPr>
          <a:xfrm>
            <a:off x="6526264" y="5342242"/>
            <a:ext cx="389468" cy="364680"/>
          </a:xfrm>
          <a:prstGeom prst="ellipse">
            <a:avLst/>
          </a:prstGeom>
          <a:solidFill>
            <a:srgbClr val="0668A9"/>
          </a:solidFill>
          <a:ln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5" name="CuadroTexto 244">
            <a:extLst>
              <a:ext uri="{FF2B5EF4-FFF2-40B4-BE49-F238E27FC236}">
                <a16:creationId xmlns:a16="http://schemas.microsoft.com/office/drawing/2014/main" id="{C872892E-A639-D609-529E-951680D6BD2A}"/>
              </a:ext>
            </a:extLst>
          </p:cNvPr>
          <p:cNvSpPr txBox="1"/>
          <p:nvPr/>
        </p:nvSpPr>
        <p:spPr>
          <a:xfrm>
            <a:off x="10934" y="1159269"/>
            <a:ext cx="27322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(</a:t>
            </a:r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</a:t>
            </a:r>
            <a:r>
              <a:rPr lang="en-US" sz="3600" b="1" noProof="0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0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5F7B8-1CAC-8DA8-2246-F201021C3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adroTexto 273">
            <a:extLst>
              <a:ext uri="{FF2B5EF4-FFF2-40B4-BE49-F238E27FC236}">
                <a16:creationId xmlns:a16="http://schemas.microsoft.com/office/drawing/2014/main" id="{5FB98401-5379-86C4-3655-4A566BA861D0}"/>
              </a:ext>
            </a:extLst>
          </p:cNvPr>
          <p:cNvSpPr txBox="1"/>
          <p:nvPr/>
        </p:nvSpPr>
        <p:spPr>
          <a:xfrm>
            <a:off x="10934" y="1159269"/>
            <a:ext cx="27322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464D423-ECC8-017A-5E18-E359D7406F8F}"/>
              </a:ext>
            </a:extLst>
          </p:cNvPr>
          <p:cNvGrpSpPr/>
          <p:nvPr/>
        </p:nvGrpSpPr>
        <p:grpSpPr>
          <a:xfrm>
            <a:off x="5331160" y="2516359"/>
            <a:ext cx="1587204" cy="1750018"/>
            <a:chOff x="756321" y="1902237"/>
            <a:chExt cx="1587204" cy="1750018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A81AD42-641F-3599-D7B0-41361A77E4DE}"/>
                </a:ext>
              </a:extLst>
            </p:cNvPr>
            <p:cNvSpPr txBox="1"/>
            <p:nvPr/>
          </p:nvSpPr>
          <p:spPr>
            <a:xfrm>
              <a:off x="1127938" y="2592580"/>
              <a:ext cx="7854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Abrir llave 3">
              <a:extLst>
                <a:ext uri="{FF2B5EF4-FFF2-40B4-BE49-F238E27FC236}">
                  <a16:creationId xmlns:a16="http://schemas.microsoft.com/office/drawing/2014/main" id="{7CBEC1E7-C1CF-0280-34CC-E34B39206EC2}"/>
                </a:ext>
              </a:extLst>
            </p:cNvPr>
            <p:cNvSpPr/>
            <p:nvPr/>
          </p:nvSpPr>
          <p:spPr>
            <a:xfrm rot="5400000">
              <a:off x="1360656" y="2108909"/>
              <a:ext cx="321013" cy="646331"/>
            </a:xfrm>
            <a:prstGeom prst="leftBrace">
              <a:avLst/>
            </a:prstGeom>
            <a:solidFill>
              <a:srgbClr val="FFFF00"/>
            </a:solidFill>
            <a:ln w="38100"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Abrir llave 4">
              <a:extLst>
                <a:ext uri="{FF2B5EF4-FFF2-40B4-BE49-F238E27FC236}">
                  <a16:creationId xmlns:a16="http://schemas.microsoft.com/office/drawing/2014/main" id="{51F86C4E-6912-EE36-CC84-593523C31008}"/>
                </a:ext>
              </a:extLst>
            </p:cNvPr>
            <p:cNvSpPr/>
            <p:nvPr/>
          </p:nvSpPr>
          <p:spPr>
            <a:xfrm rot="16200000" flipV="1">
              <a:off x="1360656" y="2799254"/>
              <a:ext cx="321013" cy="646331"/>
            </a:xfrm>
            <a:prstGeom prst="leftBrace">
              <a:avLst/>
            </a:prstGeom>
            <a:solidFill>
              <a:srgbClr val="FFFF00"/>
            </a:solidFill>
            <a:ln w="38100"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E502381-95EE-E78E-FA10-52CCEBDE463F}"/>
                </a:ext>
              </a:extLst>
            </p:cNvPr>
            <p:cNvSpPr txBox="1"/>
            <p:nvPr/>
          </p:nvSpPr>
          <p:spPr>
            <a:xfrm>
              <a:off x="892510" y="1902237"/>
              <a:ext cx="12933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Multitrait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567E311-AC33-01BF-448E-D7A6AF9A7CFC}"/>
                </a:ext>
              </a:extLst>
            </p:cNvPr>
            <p:cNvSpPr txBox="1"/>
            <p:nvPr/>
          </p:nvSpPr>
          <p:spPr>
            <a:xfrm>
              <a:off x="756321" y="3282923"/>
              <a:ext cx="15872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Multimethod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6A73C03-EB1A-41C1-A8D8-4DA8E17A5207}"/>
              </a:ext>
            </a:extLst>
          </p:cNvPr>
          <p:cNvGrpSpPr/>
          <p:nvPr/>
        </p:nvGrpSpPr>
        <p:grpSpPr>
          <a:xfrm>
            <a:off x="2578842" y="4640252"/>
            <a:ext cx="7034315" cy="1854303"/>
            <a:chOff x="2673141" y="4611069"/>
            <a:chExt cx="7034315" cy="185430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E09B16B-76A5-F871-2E32-880D9996B821}"/>
                </a:ext>
              </a:extLst>
            </p:cNvPr>
            <p:cNvSpPr txBox="1"/>
            <p:nvPr/>
          </p:nvSpPr>
          <p:spPr>
            <a:xfrm>
              <a:off x="3044757" y="5354276"/>
              <a:ext cx="728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8" name="Abrir llave 7">
              <a:extLst>
                <a:ext uri="{FF2B5EF4-FFF2-40B4-BE49-F238E27FC236}">
                  <a16:creationId xmlns:a16="http://schemas.microsoft.com/office/drawing/2014/main" id="{A4D41501-020E-51EB-B408-6E3B6AAF4E0A}"/>
                </a:ext>
              </a:extLst>
            </p:cNvPr>
            <p:cNvSpPr/>
            <p:nvPr/>
          </p:nvSpPr>
          <p:spPr>
            <a:xfrm rot="16200000" flipV="1">
              <a:off x="3248291" y="5560950"/>
              <a:ext cx="321013" cy="646331"/>
            </a:xfrm>
            <a:prstGeom prst="leftBrace">
              <a:avLst/>
            </a:prstGeom>
            <a:solidFill>
              <a:srgbClr val="FFFF00"/>
            </a:solidFill>
            <a:ln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E1061C5-FBAC-DD0A-B8C7-78C31AE64A4C}"/>
                </a:ext>
              </a:extLst>
            </p:cNvPr>
            <p:cNvSpPr txBox="1"/>
            <p:nvPr/>
          </p:nvSpPr>
          <p:spPr>
            <a:xfrm>
              <a:off x="4899498" y="5354276"/>
              <a:ext cx="728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0" name="Abrir llave 9">
              <a:extLst>
                <a:ext uri="{FF2B5EF4-FFF2-40B4-BE49-F238E27FC236}">
                  <a16:creationId xmlns:a16="http://schemas.microsoft.com/office/drawing/2014/main" id="{2693A885-7300-3052-3B8F-767172C9481B}"/>
                </a:ext>
              </a:extLst>
            </p:cNvPr>
            <p:cNvSpPr/>
            <p:nvPr/>
          </p:nvSpPr>
          <p:spPr>
            <a:xfrm rot="5400000">
              <a:off x="5103032" y="4870605"/>
              <a:ext cx="321013" cy="646331"/>
            </a:xfrm>
            <a:prstGeom prst="leftBrace">
              <a:avLst/>
            </a:prstGeom>
            <a:solidFill>
              <a:srgbClr val="FFFF00"/>
            </a:solidFill>
            <a:ln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60A24C1-1D57-E89B-AFFD-97386AAD0ED5}"/>
                </a:ext>
              </a:extLst>
            </p:cNvPr>
            <p:cNvSpPr txBox="1"/>
            <p:nvPr/>
          </p:nvSpPr>
          <p:spPr>
            <a:xfrm>
              <a:off x="6713364" y="5354275"/>
              <a:ext cx="728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6" name="Abrir llave 15">
              <a:extLst>
                <a:ext uri="{FF2B5EF4-FFF2-40B4-BE49-F238E27FC236}">
                  <a16:creationId xmlns:a16="http://schemas.microsoft.com/office/drawing/2014/main" id="{0CA990A5-D2DB-F99A-5DFC-4F3CD17B8C18}"/>
                </a:ext>
              </a:extLst>
            </p:cNvPr>
            <p:cNvSpPr/>
            <p:nvPr/>
          </p:nvSpPr>
          <p:spPr>
            <a:xfrm rot="5400000">
              <a:off x="6916898" y="4870604"/>
              <a:ext cx="321013" cy="646331"/>
            </a:xfrm>
            <a:prstGeom prst="leftBrace">
              <a:avLst/>
            </a:prstGeom>
            <a:solidFill>
              <a:srgbClr val="FFFF00"/>
            </a:solidFill>
            <a:ln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Abrir llave 16">
              <a:extLst>
                <a:ext uri="{FF2B5EF4-FFF2-40B4-BE49-F238E27FC236}">
                  <a16:creationId xmlns:a16="http://schemas.microsoft.com/office/drawing/2014/main" id="{77F68D5C-0482-FC4C-DDDD-1152D4A6F0F7}"/>
                </a:ext>
              </a:extLst>
            </p:cNvPr>
            <p:cNvSpPr/>
            <p:nvPr/>
          </p:nvSpPr>
          <p:spPr>
            <a:xfrm rot="16200000" flipV="1">
              <a:off x="6916898" y="5560949"/>
              <a:ext cx="321013" cy="646331"/>
            </a:xfrm>
            <a:prstGeom prst="leftBrace">
              <a:avLst/>
            </a:prstGeom>
            <a:solidFill>
              <a:srgbClr val="FFFF00"/>
            </a:solidFill>
            <a:ln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9EA77E4-5A75-77F4-A0EA-4D676D81D9F9}"/>
                </a:ext>
              </a:extLst>
            </p:cNvPr>
            <p:cNvSpPr txBox="1"/>
            <p:nvPr/>
          </p:nvSpPr>
          <p:spPr>
            <a:xfrm>
              <a:off x="8568104" y="5354274"/>
              <a:ext cx="728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6A2AF014-E011-F973-13AD-673D1D1D17F9}"/>
                </a:ext>
              </a:extLst>
            </p:cNvPr>
            <p:cNvSpPr/>
            <p:nvPr/>
          </p:nvSpPr>
          <p:spPr>
            <a:xfrm rot="5400000">
              <a:off x="8771638" y="4870603"/>
              <a:ext cx="321013" cy="646331"/>
            </a:xfrm>
            <a:prstGeom prst="leftBrace">
              <a:avLst/>
            </a:prstGeom>
            <a:solidFill>
              <a:srgbClr val="FFFF00"/>
            </a:solidFill>
            <a:ln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Abrir llave 19">
              <a:extLst>
                <a:ext uri="{FF2B5EF4-FFF2-40B4-BE49-F238E27FC236}">
                  <a16:creationId xmlns:a16="http://schemas.microsoft.com/office/drawing/2014/main" id="{41991FD2-1FB5-C633-ED63-22E9DF686F09}"/>
                </a:ext>
              </a:extLst>
            </p:cNvPr>
            <p:cNvSpPr/>
            <p:nvPr/>
          </p:nvSpPr>
          <p:spPr>
            <a:xfrm rot="16200000" flipV="1">
              <a:off x="8771638" y="5560948"/>
              <a:ext cx="321013" cy="646331"/>
            </a:xfrm>
            <a:prstGeom prst="leftBrace">
              <a:avLst/>
            </a:prstGeom>
            <a:solidFill>
              <a:srgbClr val="FFFF00"/>
            </a:solidFill>
            <a:ln>
              <a:solidFill>
                <a:srgbClr val="0668A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A0872D0-B287-0C90-968D-DC2DA3619FEC}"/>
                </a:ext>
              </a:extLst>
            </p:cNvPr>
            <p:cNvSpPr txBox="1"/>
            <p:nvPr/>
          </p:nvSpPr>
          <p:spPr>
            <a:xfrm>
              <a:off x="2673141" y="6044620"/>
              <a:ext cx="14713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Multimethod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0C6B2D2-C586-134B-A818-FA200B0C03C9}"/>
                </a:ext>
              </a:extLst>
            </p:cNvPr>
            <p:cNvSpPr txBox="1"/>
            <p:nvPr/>
          </p:nvSpPr>
          <p:spPr>
            <a:xfrm>
              <a:off x="4664070" y="4611069"/>
              <a:ext cx="11989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Multitrait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C058653-E25D-5C1D-6301-18C78B8A0661}"/>
                </a:ext>
              </a:extLst>
            </p:cNvPr>
            <p:cNvSpPr txBox="1"/>
            <p:nvPr/>
          </p:nvSpPr>
          <p:spPr>
            <a:xfrm>
              <a:off x="6471944" y="4663930"/>
              <a:ext cx="11989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Monotrait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51FB0D2-B550-3D1C-18BB-ED8579811B5D}"/>
                </a:ext>
              </a:extLst>
            </p:cNvPr>
            <p:cNvSpPr txBox="1"/>
            <p:nvPr/>
          </p:nvSpPr>
          <p:spPr>
            <a:xfrm>
              <a:off x="6335755" y="6044620"/>
              <a:ext cx="14713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Multimethod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DE5EDF3-A02D-D0A1-EF18-8BDFC3CF5F46}"/>
                </a:ext>
              </a:extLst>
            </p:cNvPr>
            <p:cNvSpPr txBox="1"/>
            <p:nvPr/>
          </p:nvSpPr>
          <p:spPr>
            <a:xfrm>
              <a:off x="8332676" y="4663930"/>
              <a:ext cx="11989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Multitrait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2F0594F-290E-FF47-5424-65573AD563F2}"/>
                </a:ext>
              </a:extLst>
            </p:cNvPr>
            <p:cNvSpPr txBox="1"/>
            <p:nvPr/>
          </p:nvSpPr>
          <p:spPr>
            <a:xfrm>
              <a:off x="8156829" y="6096040"/>
              <a:ext cx="15506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Monomethod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DCB4DDC-DB02-AE62-4B36-08E29E82DDB9}"/>
              </a:ext>
            </a:extLst>
          </p:cNvPr>
          <p:cNvSpPr txBox="1"/>
          <p:nvPr/>
        </p:nvSpPr>
        <p:spPr>
          <a:xfrm>
            <a:off x="925747" y="1786146"/>
            <a:ext cx="10340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multitrait-multimethod model fits the data slightly better than the proposed alternatives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414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DC157-F294-1369-693B-73D04FFE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adroTexto 273">
            <a:extLst>
              <a:ext uri="{FF2B5EF4-FFF2-40B4-BE49-F238E27FC236}">
                <a16:creationId xmlns:a16="http://schemas.microsoft.com/office/drawing/2014/main" id="{79C9BD41-FFC7-C89E-CEEA-7F1CBD6CC501}"/>
              </a:ext>
            </a:extLst>
          </p:cNvPr>
          <p:cNvSpPr txBox="1"/>
          <p:nvPr/>
        </p:nvSpPr>
        <p:spPr>
          <a:xfrm>
            <a:off x="10934" y="1159269"/>
            <a:ext cx="27322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19AF0C6-CB6C-7255-DFE0-A5D1CA9C4DD5}"/>
              </a:ext>
            </a:extLst>
          </p:cNvPr>
          <p:cNvSpPr txBox="1"/>
          <p:nvPr/>
        </p:nvSpPr>
        <p:spPr>
          <a:xfrm>
            <a:off x="925747" y="1665833"/>
            <a:ext cx="10340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Compared to the multitrait-multimethod model, when estimating a multitrait-monomethod model the traits covariation decrease from 0.79 to -0.51</a:t>
            </a:r>
            <a:endParaRPr lang="es-ES" sz="2000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D93242-CD2F-58F7-50A6-18724F349E97}"/>
              </a:ext>
            </a:extLst>
          </p:cNvPr>
          <p:cNvSpPr/>
          <p:nvPr/>
        </p:nvSpPr>
        <p:spPr>
          <a:xfrm>
            <a:off x="634579" y="4963713"/>
            <a:ext cx="997265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ECF3A49-100C-8AF0-815C-BE16A7A94A28}"/>
              </a:ext>
            </a:extLst>
          </p:cNvPr>
          <p:cNvSpPr/>
          <p:nvPr/>
        </p:nvSpPr>
        <p:spPr>
          <a:xfrm>
            <a:off x="2451242" y="4963713"/>
            <a:ext cx="920002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97E08A5-6539-FA22-B2AE-A23EEAA8AABE}"/>
              </a:ext>
            </a:extLst>
          </p:cNvPr>
          <p:cNvSpPr/>
          <p:nvPr/>
        </p:nvSpPr>
        <p:spPr>
          <a:xfrm>
            <a:off x="4208793" y="4963713"/>
            <a:ext cx="960022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907D027-761E-C0B2-C944-C0D6616739C2}"/>
              </a:ext>
            </a:extLst>
          </p:cNvPr>
          <p:cNvSpPr/>
          <p:nvPr/>
        </p:nvSpPr>
        <p:spPr>
          <a:xfrm>
            <a:off x="634579" y="2676322"/>
            <a:ext cx="1765575" cy="40011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>
                <a:solidFill>
                  <a:srgbClr val="0668A9"/>
                </a:solidFill>
              </a:rPr>
              <a:t>Planification</a:t>
            </a:r>
            <a:endParaRPr lang="es-ES" sz="1400" b="1" dirty="0">
              <a:solidFill>
                <a:srgbClr val="0668A9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29BE022-6774-452C-36DA-E2CB92DD055E}"/>
              </a:ext>
            </a:extLst>
          </p:cNvPr>
          <p:cNvSpPr/>
          <p:nvPr/>
        </p:nvSpPr>
        <p:spPr>
          <a:xfrm>
            <a:off x="2979825" y="2676321"/>
            <a:ext cx="2457937" cy="40011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0668A9"/>
                </a:solidFill>
              </a:rPr>
              <a:t>Implementation</a:t>
            </a:r>
            <a:endParaRPr lang="es-ES" sz="1600" b="1" dirty="0">
              <a:solidFill>
                <a:srgbClr val="0668A9"/>
              </a:solidFill>
            </a:endParaRPr>
          </a:p>
        </p:txBody>
      </p:sp>
      <p:cxnSp>
        <p:nvCxnSpPr>
          <p:cNvPr id="279" name="Conector: curvado 278">
            <a:extLst>
              <a:ext uri="{FF2B5EF4-FFF2-40B4-BE49-F238E27FC236}">
                <a16:creationId xmlns:a16="http://schemas.microsoft.com/office/drawing/2014/main" id="{C7AD801E-3D4E-70AC-1347-6FFB46BE8434}"/>
              </a:ext>
            </a:extLst>
          </p:cNvPr>
          <p:cNvCxnSpPr>
            <a:cxnSpLocks/>
            <a:stCxn id="40" idx="7"/>
            <a:endCxn id="41" idx="1"/>
          </p:cNvCxnSpPr>
          <p:nvPr/>
        </p:nvCxnSpPr>
        <p:spPr>
          <a:xfrm rot="5400000" flipH="1" flipV="1">
            <a:off x="2740687" y="2135822"/>
            <a:ext cx="1" cy="1198190"/>
          </a:xfrm>
          <a:prstGeom prst="curvedConnector3">
            <a:avLst>
              <a:gd name="adj1" fmla="val 2871960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414DD397-19F6-1B73-B253-F0AC52A5D561}"/>
              </a:ext>
            </a:extLst>
          </p:cNvPr>
          <p:cNvSpPr/>
          <p:nvPr/>
        </p:nvSpPr>
        <p:spPr>
          <a:xfrm>
            <a:off x="2429417" y="2318645"/>
            <a:ext cx="550408" cy="283468"/>
          </a:xfrm>
          <a:prstGeom prst="rect">
            <a:avLst/>
          </a:prstGeom>
          <a:solidFill>
            <a:srgbClr val="EEEEE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B050"/>
                </a:solidFill>
              </a:rPr>
              <a:t>.79</a:t>
            </a:r>
          </a:p>
        </p:txBody>
      </p:sp>
      <p:cxnSp>
        <p:nvCxnSpPr>
          <p:cNvPr id="281" name="Conector: curvado 280">
            <a:extLst>
              <a:ext uri="{FF2B5EF4-FFF2-40B4-BE49-F238E27FC236}">
                <a16:creationId xmlns:a16="http://schemas.microsoft.com/office/drawing/2014/main" id="{CAC197EF-CBAC-F501-A1BC-DF28708E31B6}"/>
              </a:ext>
            </a:extLst>
          </p:cNvPr>
          <p:cNvCxnSpPr>
            <a:cxnSpLocks/>
            <a:stCxn id="37" idx="5"/>
            <a:endCxn id="38" idx="3"/>
          </p:cNvCxnSpPr>
          <p:nvPr/>
        </p:nvCxnSpPr>
        <p:spPr>
          <a:xfrm rot="16200000" flipH="1">
            <a:off x="2035885" y="4653303"/>
            <a:ext cx="12700" cy="1100175"/>
          </a:xfrm>
          <a:prstGeom prst="curvedConnector3">
            <a:avLst>
              <a:gd name="adj1" fmla="val 2123795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Conector: curvado 281">
            <a:extLst>
              <a:ext uri="{FF2B5EF4-FFF2-40B4-BE49-F238E27FC236}">
                <a16:creationId xmlns:a16="http://schemas.microsoft.com/office/drawing/2014/main" id="{23816511-3EC5-FD48-ED0E-6B2FFB65EEC8}"/>
              </a:ext>
            </a:extLst>
          </p:cNvPr>
          <p:cNvCxnSpPr>
            <a:cxnSpLocks/>
            <a:stCxn id="38" idx="5"/>
            <a:endCxn id="39" idx="3"/>
          </p:cNvCxnSpPr>
          <p:nvPr/>
        </p:nvCxnSpPr>
        <p:spPr>
          <a:xfrm rot="16200000" flipH="1">
            <a:off x="3792949" y="4646955"/>
            <a:ext cx="12700" cy="1112872"/>
          </a:xfrm>
          <a:prstGeom prst="curvedConnector3">
            <a:avLst>
              <a:gd name="adj1" fmla="val 2123795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Conector: curvado 282">
            <a:extLst>
              <a:ext uri="{FF2B5EF4-FFF2-40B4-BE49-F238E27FC236}">
                <a16:creationId xmlns:a16="http://schemas.microsoft.com/office/drawing/2014/main" id="{0DF2CCA4-06BB-3099-28B3-4E2356942044}"/>
              </a:ext>
            </a:extLst>
          </p:cNvPr>
          <p:cNvCxnSpPr>
            <a:cxnSpLocks/>
            <a:stCxn id="37" idx="5"/>
            <a:endCxn id="39" idx="3"/>
          </p:cNvCxnSpPr>
          <p:nvPr/>
        </p:nvCxnSpPr>
        <p:spPr>
          <a:xfrm rot="16200000" flipH="1">
            <a:off x="2917591" y="3771597"/>
            <a:ext cx="12700" cy="2863587"/>
          </a:xfrm>
          <a:prstGeom prst="curvedConnector3">
            <a:avLst>
              <a:gd name="adj1" fmla="val 3502520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2" name="Abrir llave 421">
            <a:extLst>
              <a:ext uri="{FF2B5EF4-FFF2-40B4-BE49-F238E27FC236}">
                <a16:creationId xmlns:a16="http://schemas.microsoft.com/office/drawing/2014/main" id="{0DD7CD3F-3BF9-7314-213C-DBE52D5EC116}"/>
              </a:ext>
            </a:extLst>
          </p:cNvPr>
          <p:cNvSpPr/>
          <p:nvPr/>
        </p:nvSpPr>
        <p:spPr>
          <a:xfrm rot="16200000" flipV="1">
            <a:off x="2648115" y="2174067"/>
            <a:ext cx="776108" cy="4803182"/>
          </a:xfrm>
          <a:prstGeom prst="leftBrace">
            <a:avLst>
              <a:gd name="adj1" fmla="val 8333"/>
              <a:gd name="adj2" fmla="val 8888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3" name="Abrir llave 422">
            <a:extLst>
              <a:ext uri="{FF2B5EF4-FFF2-40B4-BE49-F238E27FC236}">
                <a16:creationId xmlns:a16="http://schemas.microsoft.com/office/drawing/2014/main" id="{8FF02F9D-866F-D63F-9F05-E4808BF054CA}"/>
              </a:ext>
            </a:extLst>
          </p:cNvPr>
          <p:cNvSpPr/>
          <p:nvPr/>
        </p:nvSpPr>
        <p:spPr>
          <a:xfrm rot="16200000" flipV="1">
            <a:off x="2648115" y="2191453"/>
            <a:ext cx="776108" cy="4803182"/>
          </a:xfrm>
          <a:prstGeom prst="leftBrace">
            <a:avLst>
              <a:gd name="adj1" fmla="val 8333"/>
              <a:gd name="adj2" fmla="val 5202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4" name="Abrir llave 423">
            <a:extLst>
              <a:ext uri="{FF2B5EF4-FFF2-40B4-BE49-F238E27FC236}">
                <a16:creationId xmlns:a16="http://schemas.microsoft.com/office/drawing/2014/main" id="{F5765621-9FFE-3FA5-B1D2-38BB31E8E0EB}"/>
              </a:ext>
            </a:extLst>
          </p:cNvPr>
          <p:cNvSpPr/>
          <p:nvPr/>
        </p:nvSpPr>
        <p:spPr>
          <a:xfrm rot="16200000" flipV="1">
            <a:off x="2648115" y="2189639"/>
            <a:ext cx="776108" cy="4803182"/>
          </a:xfrm>
          <a:prstGeom prst="leftBrace">
            <a:avLst>
              <a:gd name="adj1" fmla="val 8333"/>
              <a:gd name="adj2" fmla="val 15570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5" name="Abrir llave 424">
            <a:extLst>
              <a:ext uri="{FF2B5EF4-FFF2-40B4-BE49-F238E27FC236}">
                <a16:creationId xmlns:a16="http://schemas.microsoft.com/office/drawing/2014/main" id="{5048FFB2-93F1-0922-75D9-BB311DE51F55}"/>
              </a:ext>
            </a:extLst>
          </p:cNvPr>
          <p:cNvSpPr/>
          <p:nvPr/>
        </p:nvSpPr>
        <p:spPr>
          <a:xfrm rot="16200000" flipH="1" flipV="1">
            <a:off x="2713003" y="1018307"/>
            <a:ext cx="646331" cy="4803182"/>
          </a:xfrm>
          <a:prstGeom prst="leftBrace">
            <a:avLst>
              <a:gd name="adj1" fmla="val 8333"/>
              <a:gd name="adj2" fmla="val 26304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6" name="Abrir llave 425">
            <a:extLst>
              <a:ext uri="{FF2B5EF4-FFF2-40B4-BE49-F238E27FC236}">
                <a16:creationId xmlns:a16="http://schemas.microsoft.com/office/drawing/2014/main" id="{ED552849-4AFD-4E7D-34E5-2098E86B9949}"/>
              </a:ext>
            </a:extLst>
          </p:cNvPr>
          <p:cNvSpPr/>
          <p:nvPr/>
        </p:nvSpPr>
        <p:spPr>
          <a:xfrm rot="16200000" flipH="1" flipV="1">
            <a:off x="2689844" y="1014680"/>
            <a:ext cx="646331" cy="4803182"/>
          </a:xfrm>
          <a:prstGeom prst="leftBrace">
            <a:avLst>
              <a:gd name="adj1" fmla="val 8333"/>
              <a:gd name="adj2" fmla="val 80783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67EC95-2D33-3788-F758-7D539E424355}"/>
              </a:ext>
            </a:extLst>
          </p:cNvPr>
          <p:cNvSpPr/>
          <p:nvPr/>
        </p:nvSpPr>
        <p:spPr>
          <a:xfrm>
            <a:off x="634579" y="3741251"/>
            <a:ext cx="4803183" cy="448166"/>
          </a:xfrm>
          <a:prstGeom prst="rect">
            <a:avLst/>
          </a:prstGeom>
          <a:noFill/>
          <a:ln w="38100">
            <a:solidFill>
              <a:srgbClr val="0668A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0668A9"/>
                </a:solidFill>
              </a:rPr>
              <a:t>DATA</a:t>
            </a:r>
          </a:p>
        </p:txBody>
      </p:sp>
      <p:sp>
        <p:nvSpPr>
          <p:cNvPr id="428" name="Elipse 427">
            <a:extLst>
              <a:ext uri="{FF2B5EF4-FFF2-40B4-BE49-F238E27FC236}">
                <a16:creationId xmlns:a16="http://schemas.microsoft.com/office/drawing/2014/main" id="{D184D959-7FCF-9219-D21A-001270A503D5}"/>
              </a:ext>
            </a:extLst>
          </p:cNvPr>
          <p:cNvSpPr/>
          <p:nvPr/>
        </p:nvSpPr>
        <p:spPr>
          <a:xfrm>
            <a:off x="7851148" y="4956006"/>
            <a:ext cx="2458133" cy="47931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rgbClr val="0668A9"/>
                </a:solidFill>
              </a:rPr>
              <a:t>Monomethod</a:t>
            </a:r>
            <a:endParaRPr lang="es-ES" sz="2000" b="1" dirty="0">
              <a:solidFill>
                <a:srgbClr val="0668A9"/>
              </a:solidFill>
            </a:endParaRPr>
          </a:p>
        </p:txBody>
      </p:sp>
      <p:sp>
        <p:nvSpPr>
          <p:cNvPr id="430" name="Elipse 429">
            <a:extLst>
              <a:ext uri="{FF2B5EF4-FFF2-40B4-BE49-F238E27FC236}">
                <a16:creationId xmlns:a16="http://schemas.microsoft.com/office/drawing/2014/main" id="{D441E760-28DB-FD0D-4C8C-934A796A4DD2}"/>
              </a:ext>
            </a:extLst>
          </p:cNvPr>
          <p:cNvSpPr/>
          <p:nvPr/>
        </p:nvSpPr>
        <p:spPr>
          <a:xfrm>
            <a:off x="6777402" y="2676322"/>
            <a:ext cx="1765575" cy="40011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>
                <a:solidFill>
                  <a:srgbClr val="0668A9"/>
                </a:solidFill>
              </a:rPr>
              <a:t>Planification</a:t>
            </a:r>
            <a:endParaRPr lang="es-ES" sz="1400" b="1" dirty="0">
              <a:solidFill>
                <a:srgbClr val="0668A9"/>
              </a:solidFill>
            </a:endParaRPr>
          </a:p>
        </p:txBody>
      </p:sp>
      <p:sp>
        <p:nvSpPr>
          <p:cNvPr id="431" name="Elipse 430">
            <a:extLst>
              <a:ext uri="{FF2B5EF4-FFF2-40B4-BE49-F238E27FC236}">
                <a16:creationId xmlns:a16="http://schemas.microsoft.com/office/drawing/2014/main" id="{1039993C-E2B5-9D4C-D84D-B8FE81A8C7AA}"/>
              </a:ext>
            </a:extLst>
          </p:cNvPr>
          <p:cNvSpPr/>
          <p:nvPr/>
        </p:nvSpPr>
        <p:spPr>
          <a:xfrm>
            <a:off x="9122648" y="2676321"/>
            <a:ext cx="2457937" cy="40011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0668A9"/>
                </a:solidFill>
              </a:rPr>
              <a:t>Implementation</a:t>
            </a:r>
            <a:endParaRPr lang="es-ES" sz="1600" b="1" dirty="0">
              <a:solidFill>
                <a:srgbClr val="0668A9"/>
              </a:solidFill>
            </a:endParaRPr>
          </a:p>
        </p:txBody>
      </p:sp>
      <p:cxnSp>
        <p:nvCxnSpPr>
          <p:cNvPr id="432" name="Conector: curvado 431">
            <a:extLst>
              <a:ext uri="{FF2B5EF4-FFF2-40B4-BE49-F238E27FC236}">
                <a16:creationId xmlns:a16="http://schemas.microsoft.com/office/drawing/2014/main" id="{98A34566-8509-8E0D-587C-68143FEF2E1F}"/>
              </a:ext>
            </a:extLst>
          </p:cNvPr>
          <p:cNvCxnSpPr>
            <a:cxnSpLocks/>
            <a:stCxn id="430" idx="7"/>
            <a:endCxn id="431" idx="1"/>
          </p:cNvCxnSpPr>
          <p:nvPr/>
        </p:nvCxnSpPr>
        <p:spPr>
          <a:xfrm rot="5400000" flipH="1" flipV="1">
            <a:off x="8883510" y="2135822"/>
            <a:ext cx="1" cy="1198190"/>
          </a:xfrm>
          <a:prstGeom prst="curvedConnector3">
            <a:avLst>
              <a:gd name="adj1" fmla="val 2871960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3" name="Rectángulo 432">
            <a:extLst>
              <a:ext uri="{FF2B5EF4-FFF2-40B4-BE49-F238E27FC236}">
                <a16:creationId xmlns:a16="http://schemas.microsoft.com/office/drawing/2014/main" id="{240CBFA6-95BA-F85A-C207-FDF415466A5A}"/>
              </a:ext>
            </a:extLst>
          </p:cNvPr>
          <p:cNvSpPr/>
          <p:nvPr/>
        </p:nvSpPr>
        <p:spPr>
          <a:xfrm>
            <a:off x="8542977" y="2318643"/>
            <a:ext cx="630126" cy="283456"/>
          </a:xfrm>
          <a:prstGeom prst="rect">
            <a:avLst/>
          </a:prstGeom>
          <a:solidFill>
            <a:srgbClr val="EEEEE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-.51</a:t>
            </a:r>
          </a:p>
        </p:txBody>
      </p:sp>
      <p:sp>
        <p:nvSpPr>
          <p:cNvPr id="438" name="Abrir llave 437">
            <a:extLst>
              <a:ext uri="{FF2B5EF4-FFF2-40B4-BE49-F238E27FC236}">
                <a16:creationId xmlns:a16="http://schemas.microsoft.com/office/drawing/2014/main" id="{5295F9B1-420A-3E8A-BA6F-9D56BE52F567}"/>
              </a:ext>
            </a:extLst>
          </p:cNvPr>
          <p:cNvSpPr/>
          <p:nvPr/>
        </p:nvSpPr>
        <p:spPr>
          <a:xfrm rot="16200000" flipV="1">
            <a:off x="8790938" y="2191453"/>
            <a:ext cx="776108" cy="4803182"/>
          </a:xfrm>
          <a:prstGeom prst="leftBrace">
            <a:avLst>
              <a:gd name="adj1" fmla="val 8333"/>
              <a:gd name="adj2" fmla="val 5202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0" name="Abrir llave 439">
            <a:extLst>
              <a:ext uri="{FF2B5EF4-FFF2-40B4-BE49-F238E27FC236}">
                <a16:creationId xmlns:a16="http://schemas.microsoft.com/office/drawing/2014/main" id="{403BE05C-D948-8D76-FA7F-7B0656C23823}"/>
              </a:ext>
            </a:extLst>
          </p:cNvPr>
          <p:cNvSpPr/>
          <p:nvPr/>
        </p:nvSpPr>
        <p:spPr>
          <a:xfrm rot="16200000" flipH="1" flipV="1">
            <a:off x="8855826" y="1018307"/>
            <a:ext cx="646331" cy="4803182"/>
          </a:xfrm>
          <a:prstGeom prst="leftBrace">
            <a:avLst>
              <a:gd name="adj1" fmla="val 8333"/>
              <a:gd name="adj2" fmla="val 26304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1" name="Abrir llave 440">
            <a:extLst>
              <a:ext uri="{FF2B5EF4-FFF2-40B4-BE49-F238E27FC236}">
                <a16:creationId xmlns:a16="http://schemas.microsoft.com/office/drawing/2014/main" id="{066C4141-438D-B389-23C9-FE282217CA16}"/>
              </a:ext>
            </a:extLst>
          </p:cNvPr>
          <p:cNvSpPr/>
          <p:nvPr/>
        </p:nvSpPr>
        <p:spPr>
          <a:xfrm rot="16200000" flipH="1" flipV="1">
            <a:off x="8832667" y="1014680"/>
            <a:ext cx="646331" cy="4803182"/>
          </a:xfrm>
          <a:prstGeom prst="leftBrace">
            <a:avLst>
              <a:gd name="adj1" fmla="val 8333"/>
              <a:gd name="adj2" fmla="val 80783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2" name="Rectángulo 441">
            <a:extLst>
              <a:ext uri="{FF2B5EF4-FFF2-40B4-BE49-F238E27FC236}">
                <a16:creationId xmlns:a16="http://schemas.microsoft.com/office/drawing/2014/main" id="{9AB1E7B3-F3A3-4C52-769E-685E45AC231F}"/>
              </a:ext>
            </a:extLst>
          </p:cNvPr>
          <p:cNvSpPr/>
          <p:nvPr/>
        </p:nvSpPr>
        <p:spPr>
          <a:xfrm>
            <a:off x="6777402" y="3741251"/>
            <a:ext cx="4803183" cy="448166"/>
          </a:xfrm>
          <a:prstGeom prst="rect">
            <a:avLst/>
          </a:prstGeom>
          <a:noFill/>
          <a:ln w="38100">
            <a:solidFill>
              <a:srgbClr val="0668A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0668A9"/>
                </a:solidFill>
              </a:rPr>
              <a:t>DATA</a:t>
            </a:r>
          </a:p>
        </p:txBody>
      </p: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68327195-4D15-E8E2-FAF1-776704F03556}"/>
              </a:ext>
            </a:extLst>
          </p:cNvPr>
          <p:cNvSpPr txBox="1"/>
          <p:nvPr/>
        </p:nvSpPr>
        <p:spPr>
          <a:xfrm>
            <a:off x="190499" y="5698731"/>
            <a:ext cx="11810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might suggest a potential influence of methods on the variability explained by traits </a:t>
            </a:r>
            <a:r>
              <a:rPr lang="en-US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Acknowledging the </a:t>
            </a:r>
            <a:r>
              <a:rPr lang="en-US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uniqueness of each method </a:t>
            </a:r>
            <a:r>
              <a:rPr lang="en-US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guideline, a checklist and a validated scale), the </a:t>
            </a:r>
            <a:r>
              <a:rPr lang="en-US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trait covariation becomes theory-aligned</a:t>
            </a:r>
            <a:r>
              <a:rPr lang="en-US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(quality of planification and implementation is expected to be positively correlated)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47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F966C-1AD6-2B1C-C9D8-721E4DEDE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adroTexto 273">
            <a:extLst>
              <a:ext uri="{FF2B5EF4-FFF2-40B4-BE49-F238E27FC236}">
                <a16:creationId xmlns:a16="http://schemas.microsoft.com/office/drawing/2014/main" id="{3267C7FF-115E-DD93-DC41-918C902271DF}"/>
              </a:ext>
            </a:extLst>
          </p:cNvPr>
          <p:cNvSpPr txBox="1"/>
          <p:nvPr/>
        </p:nvSpPr>
        <p:spPr>
          <a:xfrm>
            <a:off x="10934" y="1159269"/>
            <a:ext cx="27322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Discussion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CAC8281-0117-48D7-6A61-1876221C62A6}"/>
              </a:ext>
            </a:extLst>
          </p:cNvPr>
          <p:cNvSpPr txBox="1"/>
          <p:nvPr/>
        </p:nvSpPr>
        <p:spPr>
          <a:xfrm>
            <a:off x="190499" y="1665833"/>
            <a:ext cx="11810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estimating the multitrait-multimethod model, GREOM and MQSOM shows a clear differential nature respect to MMAT, but when estimating a </a:t>
            </a:r>
            <a:r>
              <a:rPr lang="en-US" sz="2000" dirty="0" err="1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monotrait</a:t>
            </a:r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-multimethod model the three methods shows almost perfect or out-of-range coefficients</a:t>
            </a:r>
            <a:endParaRPr lang="es-ES" sz="2000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B5B171A-78D2-77BF-6675-894C16F06F5F}"/>
              </a:ext>
            </a:extLst>
          </p:cNvPr>
          <p:cNvSpPr/>
          <p:nvPr/>
        </p:nvSpPr>
        <p:spPr>
          <a:xfrm>
            <a:off x="634579" y="4963713"/>
            <a:ext cx="997265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65BC854-4B4E-79FC-EF8B-2B79A257AC4B}"/>
              </a:ext>
            </a:extLst>
          </p:cNvPr>
          <p:cNvSpPr/>
          <p:nvPr/>
        </p:nvSpPr>
        <p:spPr>
          <a:xfrm>
            <a:off x="2451242" y="4963713"/>
            <a:ext cx="920002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89CE97A-734C-AC4A-D358-3BB14134B019}"/>
              </a:ext>
            </a:extLst>
          </p:cNvPr>
          <p:cNvSpPr/>
          <p:nvPr/>
        </p:nvSpPr>
        <p:spPr>
          <a:xfrm>
            <a:off x="4208793" y="4963713"/>
            <a:ext cx="960022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487028C-AA19-A27C-C1BD-CE60D40B817C}"/>
              </a:ext>
            </a:extLst>
          </p:cNvPr>
          <p:cNvSpPr/>
          <p:nvPr/>
        </p:nvSpPr>
        <p:spPr>
          <a:xfrm>
            <a:off x="634579" y="2676322"/>
            <a:ext cx="1765575" cy="400111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>
                <a:solidFill>
                  <a:srgbClr val="0668A9"/>
                </a:solidFill>
              </a:rPr>
              <a:t>Planification</a:t>
            </a:r>
            <a:endParaRPr lang="es-ES" sz="1400" b="1" dirty="0">
              <a:solidFill>
                <a:srgbClr val="0668A9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670AF741-04BE-B381-2623-159927F8391C}"/>
              </a:ext>
            </a:extLst>
          </p:cNvPr>
          <p:cNvSpPr/>
          <p:nvPr/>
        </p:nvSpPr>
        <p:spPr>
          <a:xfrm>
            <a:off x="2979825" y="2676321"/>
            <a:ext cx="2457937" cy="40011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rgbClr val="0668A9"/>
                </a:solidFill>
              </a:rPr>
              <a:t>Implementation</a:t>
            </a:r>
            <a:endParaRPr lang="es-ES" sz="1600" b="1" dirty="0">
              <a:solidFill>
                <a:srgbClr val="0668A9"/>
              </a:solidFill>
            </a:endParaRPr>
          </a:p>
        </p:txBody>
      </p:sp>
      <p:cxnSp>
        <p:nvCxnSpPr>
          <p:cNvPr id="279" name="Conector: curvado 278">
            <a:extLst>
              <a:ext uri="{FF2B5EF4-FFF2-40B4-BE49-F238E27FC236}">
                <a16:creationId xmlns:a16="http://schemas.microsoft.com/office/drawing/2014/main" id="{D5EF2347-58B9-36AF-55B6-DEB4FFC16927}"/>
              </a:ext>
            </a:extLst>
          </p:cNvPr>
          <p:cNvCxnSpPr>
            <a:cxnSpLocks/>
            <a:stCxn id="40" idx="7"/>
            <a:endCxn id="41" idx="1"/>
          </p:cNvCxnSpPr>
          <p:nvPr/>
        </p:nvCxnSpPr>
        <p:spPr>
          <a:xfrm rot="5400000" flipH="1" flipV="1">
            <a:off x="2740687" y="2135822"/>
            <a:ext cx="1" cy="1198190"/>
          </a:xfrm>
          <a:prstGeom prst="curvedConnector3">
            <a:avLst>
              <a:gd name="adj1" fmla="val 28719600000"/>
            </a:avLst>
          </a:prstGeom>
          <a:ln>
            <a:solidFill>
              <a:srgbClr val="0668A9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Conector: curvado 280">
            <a:extLst>
              <a:ext uri="{FF2B5EF4-FFF2-40B4-BE49-F238E27FC236}">
                <a16:creationId xmlns:a16="http://schemas.microsoft.com/office/drawing/2014/main" id="{5BA2F294-DE98-7937-18EF-40EF9F5AF2CF}"/>
              </a:ext>
            </a:extLst>
          </p:cNvPr>
          <p:cNvCxnSpPr>
            <a:cxnSpLocks/>
            <a:stCxn id="37" idx="5"/>
            <a:endCxn id="38" idx="3"/>
          </p:cNvCxnSpPr>
          <p:nvPr/>
        </p:nvCxnSpPr>
        <p:spPr>
          <a:xfrm rot="16200000" flipH="1">
            <a:off x="2035885" y="4653303"/>
            <a:ext cx="12700" cy="1100175"/>
          </a:xfrm>
          <a:prstGeom prst="curvedConnector3">
            <a:avLst>
              <a:gd name="adj1" fmla="val 2123795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Conector: curvado 281">
            <a:extLst>
              <a:ext uri="{FF2B5EF4-FFF2-40B4-BE49-F238E27FC236}">
                <a16:creationId xmlns:a16="http://schemas.microsoft.com/office/drawing/2014/main" id="{402A2715-6516-6201-F017-239179375B21}"/>
              </a:ext>
            </a:extLst>
          </p:cNvPr>
          <p:cNvCxnSpPr>
            <a:cxnSpLocks/>
            <a:stCxn id="38" idx="5"/>
            <a:endCxn id="39" idx="3"/>
          </p:cNvCxnSpPr>
          <p:nvPr/>
        </p:nvCxnSpPr>
        <p:spPr>
          <a:xfrm rot="16200000" flipH="1">
            <a:off x="3792949" y="4646955"/>
            <a:ext cx="12700" cy="1112872"/>
          </a:xfrm>
          <a:prstGeom prst="curvedConnector3">
            <a:avLst>
              <a:gd name="adj1" fmla="val 2123795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Conector: curvado 282">
            <a:extLst>
              <a:ext uri="{FF2B5EF4-FFF2-40B4-BE49-F238E27FC236}">
                <a16:creationId xmlns:a16="http://schemas.microsoft.com/office/drawing/2014/main" id="{F62C850D-543E-73C0-FBCE-A1A2FF6ABAB7}"/>
              </a:ext>
            </a:extLst>
          </p:cNvPr>
          <p:cNvCxnSpPr>
            <a:cxnSpLocks/>
            <a:stCxn id="37" idx="5"/>
            <a:endCxn id="39" idx="3"/>
          </p:cNvCxnSpPr>
          <p:nvPr/>
        </p:nvCxnSpPr>
        <p:spPr>
          <a:xfrm rot="16200000" flipH="1">
            <a:off x="2917591" y="3771597"/>
            <a:ext cx="12700" cy="2863587"/>
          </a:xfrm>
          <a:prstGeom prst="curvedConnector3">
            <a:avLst>
              <a:gd name="adj1" fmla="val 350252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2" name="Abrir llave 421">
            <a:extLst>
              <a:ext uri="{FF2B5EF4-FFF2-40B4-BE49-F238E27FC236}">
                <a16:creationId xmlns:a16="http://schemas.microsoft.com/office/drawing/2014/main" id="{8908A7AC-6FCE-BD16-9A5E-FC8339B52A0D}"/>
              </a:ext>
            </a:extLst>
          </p:cNvPr>
          <p:cNvSpPr/>
          <p:nvPr/>
        </p:nvSpPr>
        <p:spPr>
          <a:xfrm rot="16200000" flipV="1">
            <a:off x="2648115" y="2174067"/>
            <a:ext cx="776108" cy="4803182"/>
          </a:xfrm>
          <a:prstGeom prst="leftBrace">
            <a:avLst>
              <a:gd name="adj1" fmla="val 8333"/>
              <a:gd name="adj2" fmla="val 8888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3" name="Abrir llave 422">
            <a:extLst>
              <a:ext uri="{FF2B5EF4-FFF2-40B4-BE49-F238E27FC236}">
                <a16:creationId xmlns:a16="http://schemas.microsoft.com/office/drawing/2014/main" id="{94B217C8-E2FB-9B24-C880-373835D4C29C}"/>
              </a:ext>
            </a:extLst>
          </p:cNvPr>
          <p:cNvSpPr/>
          <p:nvPr/>
        </p:nvSpPr>
        <p:spPr>
          <a:xfrm rot="16200000" flipV="1">
            <a:off x="2648115" y="2191453"/>
            <a:ext cx="776108" cy="4803182"/>
          </a:xfrm>
          <a:prstGeom prst="leftBrace">
            <a:avLst>
              <a:gd name="adj1" fmla="val 8333"/>
              <a:gd name="adj2" fmla="val 5202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4" name="Abrir llave 423">
            <a:extLst>
              <a:ext uri="{FF2B5EF4-FFF2-40B4-BE49-F238E27FC236}">
                <a16:creationId xmlns:a16="http://schemas.microsoft.com/office/drawing/2014/main" id="{22D0518A-70D2-EAFA-FB3B-968782C3D876}"/>
              </a:ext>
            </a:extLst>
          </p:cNvPr>
          <p:cNvSpPr/>
          <p:nvPr/>
        </p:nvSpPr>
        <p:spPr>
          <a:xfrm rot="16200000" flipV="1">
            <a:off x="2648115" y="2189639"/>
            <a:ext cx="776108" cy="4803182"/>
          </a:xfrm>
          <a:prstGeom prst="leftBrace">
            <a:avLst>
              <a:gd name="adj1" fmla="val 8333"/>
              <a:gd name="adj2" fmla="val 15570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5" name="Abrir llave 424">
            <a:extLst>
              <a:ext uri="{FF2B5EF4-FFF2-40B4-BE49-F238E27FC236}">
                <a16:creationId xmlns:a16="http://schemas.microsoft.com/office/drawing/2014/main" id="{93CD4EC4-990D-63CD-399C-C05D0D689935}"/>
              </a:ext>
            </a:extLst>
          </p:cNvPr>
          <p:cNvSpPr/>
          <p:nvPr/>
        </p:nvSpPr>
        <p:spPr>
          <a:xfrm rot="16200000" flipH="1" flipV="1">
            <a:off x="2713003" y="1018307"/>
            <a:ext cx="646331" cy="4803182"/>
          </a:xfrm>
          <a:prstGeom prst="leftBrace">
            <a:avLst>
              <a:gd name="adj1" fmla="val 8333"/>
              <a:gd name="adj2" fmla="val 26304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6" name="Abrir llave 425">
            <a:extLst>
              <a:ext uri="{FF2B5EF4-FFF2-40B4-BE49-F238E27FC236}">
                <a16:creationId xmlns:a16="http://schemas.microsoft.com/office/drawing/2014/main" id="{BDBEEC5C-BA58-77F0-A931-85053CE6F13E}"/>
              </a:ext>
            </a:extLst>
          </p:cNvPr>
          <p:cNvSpPr/>
          <p:nvPr/>
        </p:nvSpPr>
        <p:spPr>
          <a:xfrm rot="16200000" flipH="1" flipV="1">
            <a:off x="2689844" y="1014680"/>
            <a:ext cx="646331" cy="4803182"/>
          </a:xfrm>
          <a:prstGeom prst="leftBrace">
            <a:avLst>
              <a:gd name="adj1" fmla="val 8333"/>
              <a:gd name="adj2" fmla="val 80783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D143D5-22C3-3E9F-E68B-ED44DDBEC376}"/>
              </a:ext>
            </a:extLst>
          </p:cNvPr>
          <p:cNvSpPr/>
          <p:nvPr/>
        </p:nvSpPr>
        <p:spPr>
          <a:xfrm>
            <a:off x="634579" y="3741251"/>
            <a:ext cx="4803183" cy="448166"/>
          </a:xfrm>
          <a:prstGeom prst="rect">
            <a:avLst/>
          </a:prstGeom>
          <a:noFill/>
          <a:ln w="38100">
            <a:solidFill>
              <a:srgbClr val="0668A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0668A9"/>
                </a:solidFill>
              </a:rPr>
              <a:t>DATA</a:t>
            </a:r>
          </a:p>
        </p:txBody>
      </p:sp>
      <p:sp>
        <p:nvSpPr>
          <p:cNvPr id="428" name="Elipse 427">
            <a:extLst>
              <a:ext uri="{FF2B5EF4-FFF2-40B4-BE49-F238E27FC236}">
                <a16:creationId xmlns:a16="http://schemas.microsoft.com/office/drawing/2014/main" id="{85AFF0BF-C434-F28F-912A-0BF4E1D9D35F}"/>
              </a:ext>
            </a:extLst>
          </p:cNvPr>
          <p:cNvSpPr/>
          <p:nvPr/>
        </p:nvSpPr>
        <p:spPr>
          <a:xfrm>
            <a:off x="8059662" y="2629428"/>
            <a:ext cx="2033081" cy="47931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rgbClr val="0668A9"/>
                </a:solidFill>
              </a:rPr>
              <a:t>Monotrait</a:t>
            </a:r>
            <a:endParaRPr lang="es-ES" sz="2000" b="1" dirty="0">
              <a:solidFill>
                <a:srgbClr val="0668A9"/>
              </a:solidFill>
            </a:endParaRPr>
          </a:p>
        </p:txBody>
      </p:sp>
      <p:sp>
        <p:nvSpPr>
          <p:cNvPr id="441" name="Abrir llave 440">
            <a:extLst>
              <a:ext uri="{FF2B5EF4-FFF2-40B4-BE49-F238E27FC236}">
                <a16:creationId xmlns:a16="http://schemas.microsoft.com/office/drawing/2014/main" id="{0C987EF5-E5CE-50EC-FEE9-F413F49D4140}"/>
              </a:ext>
            </a:extLst>
          </p:cNvPr>
          <p:cNvSpPr/>
          <p:nvPr/>
        </p:nvSpPr>
        <p:spPr>
          <a:xfrm rot="16200000" flipH="1" flipV="1">
            <a:off x="8832667" y="1014680"/>
            <a:ext cx="646331" cy="4803182"/>
          </a:xfrm>
          <a:prstGeom prst="leftBrace">
            <a:avLst>
              <a:gd name="adj1" fmla="val 8333"/>
              <a:gd name="adj2" fmla="val 51698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2" name="Rectángulo 441">
            <a:extLst>
              <a:ext uri="{FF2B5EF4-FFF2-40B4-BE49-F238E27FC236}">
                <a16:creationId xmlns:a16="http://schemas.microsoft.com/office/drawing/2014/main" id="{3EDF491C-E8A7-7C5E-C6A3-9303F61D8D3C}"/>
              </a:ext>
            </a:extLst>
          </p:cNvPr>
          <p:cNvSpPr/>
          <p:nvPr/>
        </p:nvSpPr>
        <p:spPr>
          <a:xfrm>
            <a:off x="6777402" y="3741251"/>
            <a:ext cx="4803183" cy="448166"/>
          </a:xfrm>
          <a:prstGeom prst="rect">
            <a:avLst/>
          </a:prstGeom>
          <a:noFill/>
          <a:ln w="38100">
            <a:solidFill>
              <a:srgbClr val="0668A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0668A9"/>
                </a:solidFill>
              </a:rPr>
              <a:t>DATA</a:t>
            </a:r>
          </a:p>
        </p:txBody>
      </p: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319F77C5-2F08-9226-C2AF-9E5E400BBD3D}"/>
              </a:ext>
            </a:extLst>
          </p:cNvPr>
          <p:cNvSpPr txBox="1"/>
          <p:nvPr/>
        </p:nvSpPr>
        <p:spPr>
          <a:xfrm>
            <a:off x="190499" y="5773095"/>
            <a:ext cx="1181099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might suggest a potential influence of traits on the variability explained by methods </a:t>
            </a:r>
            <a:r>
              <a:rPr lang="en-US" sz="19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9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Considering </a:t>
            </a:r>
            <a:r>
              <a:rPr lang="en-US" sz="19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two traits </a:t>
            </a:r>
            <a:r>
              <a:rPr lang="en-US" sz="19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allows to </a:t>
            </a:r>
            <a:r>
              <a:rPr lang="en-US" sz="19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acknowledge the similarities of MQSOM with GREOM </a:t>
            </a:r>
            <a:r>
              <a:rPr lang="en-US" sz="19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guideline tailored for observational methodology) </a:t>
            </a:r>
            <a:r>
              <a:rPr lang="en-US" sz="19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its differences with MMAT </a:t>
            </a:r>
            <a:r>
              <a:rPr lang="en-US" sz="19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checklist to appraise Mixed Methods overall)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2C90D91C-2CCA-D0B5-FE1A-8333CEDF8D82}"/>
              </a:ext>
            </a:extLst>
          </p:cNvPr>
          <p:cNvSpPr/>
          <p:nvPr/>
        </p:nvSpPr>
        <p:spPr>
          <a:xfrm rot="16200000" flipV="1">
            <a:off x="8790938" y="2189639"/>
            <a:ext cx="776108" cy="4803182"/>
          </a:xfrm>
          <a:prstGeom prst="leftBrace">
            <a:avLst>
              <a:gd name="adj1" fmla="val 8333"/>
              <a:gd name="adj2" fmla="val 8888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F7CA2F35-1EA0-ADBC-6031-245625C135EF}"/>
              </a:ext>
            </a:extLst>
          </p:cNvPr>
          <p:cNvSpPr/>
          <p:nvPr/>
        </p:nvSpPr>
        <p:spPr>
          <a:xfrm rot="16200000" flipV="1">
            <a:off x="8790938" y="2187723"/>
            <a:ext cx="776108" cy="4803182"/>
          </a:xfrm>
          <a:prstGeom prst="leftBrace">
            <a:avLst>
              <a:gd name="adj1" fmla="val 8333"/>
              <a:gd name="adj2" fmla="val 15570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8" name="Abrir llave 437">
            <a:extLst>
              <a:ext uri="{FF2B5EF4-FFF2-40B4-BE49-F238E27FC236}">
                <a16:creationId xmlns:a16="http://schemas.microsoft.com/office/drawing/2014/main" id="{1AF7FEE5-9992-04F0-B952-C2ECD5F3F779}"/>
              </a:ext>
            </a:extLst>
          </p:cNvPr>
          <p:cNvSpPr/>
          <p:nvPr/>
        </p:nvSpPr>
        <p:spPr>
          <a:xfrm rot="16200000" flipV="1">
            <a:off x="8790938" y="2191453"/>
            <a:ext cx="776108" cy="4803182"/>
          </a:xfrm>
          <a:prstGeom prst="leftBrace">
            <a:avLst>
              <a:gd name="adj1" fmla="val 8333"/>
              <a:gd name="adj2" fmla="val 52025"/>
            </a:avLst>
          </a:prstGeom>
          <a:solidFill>
            <a:srgbClr val="FFFF00"/>
          </a:solidFill>
          <a:ln>
            <a:solidFill>
              <a:srgbClr val="0668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24C00A1-5361-3626-5D1A-0C7263DF6DDA}"/>
              </a:ext>
            </a:extLst>
          </p:cNvPr>
          <p:cNvSpPr/>
          <p:nvPr/>
        </p:nvSpPr>
        <p:spPr>
          <a:xfrm>
            <a:off x="6823714" y="4963714"/>
            <a:ext cx="997265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GREOM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C02AE41-E737-41F7-B00F-D6A26C9F692A}"/>
              </a:ext>
            </a:extLst>
          </p:cNvPr>
          <p:cNvSpPr/>
          <p:nvPr/>
        </p:nvSpPr>
        <p:spPr>
          <a:xfrm>
            <a:off x="8631910" y="4963714"/>
            <a:ext cx="920002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MMAT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8E0C0AD-3EA9-20DD-E497-09D43C6CBD4B}"/>
              </a:ext>
            </a:extLst>
          </p:cNvPr>
          <p:cNvSpPr/>
          <p:nvPr/>
        </p:nvSpPr>
        <p:spPr>
          <a:xfrm>
            <a:off x="10355593" y="4963714"/>
            <a:ext cx="960022" cy="280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668A9"/>
                </a:solidFill>
              </a:rPr>
              <a:t>MQSOM</a:t>
            </a:r>
          </a:p>
        </p:txBody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74D5CBFB-7431-1975-5594-31F69790A301}"/>
              </a:ext>
            </a:extLst>
          </p:cNvPr>
          <p:cNvCxnSpPr>
            <a:cxnSpLocks/>
            <a:stCxn id="7" idx="5"/>
            <a:endCxn id="8" idx="3"/>
          </p:cNvCxnSpPr>
          <p:nvPr/>
        </p:nvCxnSpPr>
        <p:spPr>
          <a:xfrm rot="16200000" flipH="1">
            <a:off x="8220787" y="4657538"/>
            <a:ext cx="12700" cy="1091708"/>
          </a:xfrm>
          <a:prstGeom prst="curvedConnector3">
            <a:avLst>
              <a:gd name="adj1" fmla="val 2123795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799F0199-4458-131C-033C-EFCA47094D12}"/>
              </a:ext>
            </a:extLst>
          </p:cNvPr>
          <p:cNvCxnSpPr>
            <a:cxnSpLocks/>
            <a:stCxn id="8" idx="5"/>
            <a:endCxn id="9" idx="3"/>
          </p:cNvCxnSpPr>
          <p:nvPr/>
        </p:nvCxnSpPr>
        <p:spPr>
          <a:xfrm rot="16200000" flipH="1">
            <a:off x="9956683" y="4663890"/>
            <a:ext cx="12700" cy="1079004"/>
          </a:xfrm>
          <a:prstGeom prst="curvedConnector3">
            <a:avLst>
              <a:gd name="adj1" fmla="val 2123795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: curvado 11">
            <a:extLst>
              <a:ext uri="{FF2B5EF4-FFF2-40B4-BE49-F238E27FC236}">
                <a16:creationId xmlns:a16="http://schemas.microsoft.com/office/drawing/2014/main" id="{C0E05AB6-A3D2-5E03-C254-4E236FBC7104}"/>
              </a:ext>
            </a:extLst>
          </p:cNvPr>
          <p:cNvCxnSpPr>
            <a:cxnSpLocks/>
            <a:stCxn id="7" idx="5"/>
            <a:endCxn id="9" idx="3"/>
          </p:cNvCxnSpPr>
          <p:nvPr/>
        </p:nvCxnSpPr>
        <p:spPr>
          <a:xfrm rot="16200000" flipH="1">
            <a:off x="9085559" y="3792766"/>
            <a:ext cx="12700" cy="2821252"/>
          </a:xfrm>
          <a:prstGeom prst="curvedConnector3">
            <a:avLst>
              <a:gd name="adj1" fmla="val 3523795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AF138EA1-E0D0-FE62-967D-6F7E49E01C40}"/>
              </a:ext>
            </a:extLst>
          </p:cNvPr>
          <p:cNvSpPr/>
          <p:nvPr/>
        </p:nvSpPr>
        <p:spPr>
          <a:xfrm>
            <a:off x="1933937" y="5266517"/>
            <a:ext cx="658386" cy="283468"/>
          </a:xfrm>
          <a:prstGeom prst="ellipse">
            <a:avLst/>
          </a:prstGeom>
          <a:solidFill>
            <a:srgbClr val="EEEEE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-.36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D6A6E1B-D254-DB2E-E450-6B1B09990C77}"/>
              </a:ext>
            </a:extLst>
          </p:cNvPr>
          <p:cNvSpPr/>
          <p:nvPr/>
        </p:nvSpPr>
        <p:spPr>
          <a:xfrm>
            <a:off x="2686658" y="5489627"/>
            <a:ext cx="474565" cy="283468"/>
          </a:xfrm>
          <a:prstGeom prst="rect">
            <a:avLst/>
          </a:prstGeom>
          <a:solidFill>
            <a:srgbClr val="EEEEEE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00B050"/>
                </a:solidFill>
              </a:rPr>
              <a:t>.99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3577546-0DD5-0A4D-9C7F-ADF22B8E7B9E}"/>
              </a:ext>
            </a:extLst>
          </p:cNvPr>
          <p:cNvSpPr/>
          <p:nvPr/>
        </p:nvSpPr>
        <p:spPr>
          <a:xfrm>
            <a:off x="3242863" y="5244513"/>
            <a:ext cx="658386" cy="283468"/>
          </a:xfrm>
          <a:prstGeom prst="ellipse">
            <a:avLst/>
          </a:prstGeom>
          <a:solidFill>
            <a:srgbClr val="EEEEE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-.36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B397089-0DB4-28D6-EE92-4EDC117FABFE}"/>
              </a:ext>
            </a:extLst>
          </p:cNvPr>
          <p:cNvSpPr/>
          <p:nvPr/>
        </p:nvSpPr>
        <p:spPr>
          <a:xfrm>
            <a:off x="7976761" y="5186472"/>
            <a:ext cx="467356" cy="2834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00B050"/>
                </a:solidFill>
              </a:rPr>
              <a:t>1.09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A95077D-D546-1A51-8824-A99CBFE0C425}"/>
              </a:ext>
            </a:extLst>
          </p:cNvPr>
          <p:cNvSpPr/>
          <p:nvPr/>
        </p:nvSpPr>
        <p:spPr>
          <a:xfrm>
            <a:off x="8858231" y="5386247"/>
            <a:ext cx="467356" cy="2834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00B050"/>
                </a:solidFill>
              </a:rPr>
              <a:t>1.07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528599A-A0BD-5886-6F35-06FB691DC0B2}"/>
              </a:ext>
            </a:extLst>
          </p:cNvPr>
          <p:cNvSpPr/>
          <p:nvPr/>
        </p:nvSpPr>
        <p:spPr>
          <a:xfrm>
            <a:off x="9693131" y="5182888"/>
            <a:ext cx="467356" cy="2834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00B050"/>
                </a:solidFill>
              </a:rPr>
              <a:t>.93</a:t>
            </a:r>
          </a:p>
        </p:txBody>
      </p:sp>
    </p:spTree>
    <p:extLst>
      <p:ext uri="{BB962C8B-B14F-4D97-AF65-F5344CB8AC3E}">
        <p14:creationId xmlns:p14="http://schemas.microsoft.com/office/powerpoint/2010/main" val="274975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0546-14EB-2CD6-F23C-80B776BE0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adroTexto 273">
            <a:extLst>
              <a:ext uri="{FF2B5EF4-FFF2-40B4-BE49-F238E27FC236}">
                <a16:creationId xmlns:a16="http://schemas.microsoft.com/office/drawing/2014/main" id="{05896407-8660-8486-83FF-BBC318040DBE}"/>
              </a:ext>
            </a:extLst>
          </p:cNvPr>
          <p:cNvSpPr txBox="1"/>
          <p:nvPr/>
        </p:nvSpPr>
        <p:spPr>
          <a:xfrm>
            <a:off x="10934" y="1159269"/>
            <a:ext cx="27322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AD1E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endParaRPr lang="en-US" sz="2300" b="1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793419-6ABD-587F-719C-9FE7E48F3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4898"/>
            <a:ext cx="5695191" cy="391356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E45270C-5C2F-FA8E-9725-010495E30599}"/>
              </a:ext>
            </a:extLst>
          </p:cNvPr>
          <p:cNvSpPr txBox="1"/>
          <p:nvPr/>
        </p:nvSpPr>
        <p:spPr>
          <a:xfrm>
            <a:off x="575871" y="3248455"/>
            <a:ext cx="53619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Intercoder reliability remains unstudied</a:t>
            </a:r>
          </a:p>
          <a:p>
            <a:pPr algn="just"/>
            <a:endParaRPr lang="en-US" sz="2000" b="1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reliability exploration, </a:t>
            </a:r>
            <a:r>
              <a:rPr lang="en-US" sz="20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MQSOM </a:t>
            </a:r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contrast instruments still need to be applied at least  on twice the size of the sample considered in this work to guarantee a robust parameter estimation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881519-80D9-BE10-8240-293B9BF9BAE6}"/>
              </a:ext>
            </a:extLst>
          </p:cNvPr>
          <p:cNvSpPr txBox="1"/>
          <p:nvPr/>
        </p:nvSpPr>
        <p:spPr>
          <a:xfrm>
            <a:off x="2759525" y="1805600"/>
            <a:ext cx="6672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Weak, preliminary and inconclusive, but </a:t>
            </a:r>
            <a:r>
              <a:rPr lang="en-US" sz="2000" b="1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promising results</a:t>
            </a:r>
          </a:p>
        </p:txBody>
      </p:sp>
    </p:spTree>
    <p:extLst>
      <p:ext uri="{BB962C8B-B14F-4D97-AF65-F5344CB8AC3E}">
        <p14:creationId xmlns:p14="http://schemas.microsoft.com/office/powerpoint/2010/main" val="279918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638F633-C9EC-B343-17B9-F1AF2B33D828}"/>
              </a:ext>
            </a:extLst>
          </p:cNvPr>
          <p:cNvSpPr/>
          <p:nvPr/>
        </p:nvSpPr>
        <p:spPr>
          <a:xfrm>
            <a:off x="4530876" y="2119086"/>
            <a:ext cx="6892695" cy="4552905"/>
          </a:xfrm>
          <a:prstGeom prst="rect">
            <a:avLst/>
          </a:prstGeom>
          <a:noFill/>
          <a:ln w="76200">
            <a:solidFill>
              <a:srgbClr val="0668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5E8E95B-A764-A5A9-94AC-35939503BA56}"/>
              </a:ext>
            </a:extLst>
          </p:cNvPr>
          <p:cNvSpPr txBox="1"/>
          <p:nvPr/>
        </p:nvSpPr>
        <p:spPr>
          <a:xfrm>
            <a:off x="488420" y="1148255"/>
            <a:ext cx="802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Observational Methodology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0D22579-E556-D75F-5BA3-DE28311AF75B}"/>
              </a:ext>
            </a:extLst>
          </p:cNvPr>
          <p:cNvSpPr txBox="1"/>
          <p:nvPr/>
        </p:nvSpPr>
        <p:spPr>
          <a:xfrm>
            <a:off x="4776260" y="2278915"/>
            <a:ext cx="64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Observational methodology as a Mixed Methods approach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98FAFE3B-36CD-0A8F-9552-3B0CDDF4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0" y="4223322"/>
            <a:ext cx="3472100" cy="2308101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978ECE7-835F-95F3-7561-D6B82F64DC95}"/>
              </a:ext>
            </a:extLst>
          </p:cNvPr>
          <p:cNvSpPr txBox="1"/>
          <p:nvPr/>
        </p:nvSpPr>
        <p:spPr>
          <a:xfrm>
            <a:off x="1628702" y="2950803"/>
            <a:ext cx="119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Natural Context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C474BDDB-4CB8-ABE9-A5D0-A4E83DA1F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21" y="3818372"/>
            <a:ext cx="1053177" cy="1025583"/>
          </a:xfrm>
          <a:prstGeom prst="rect">
            <a:avLst/>
          </a:prstGeom>
        </p:spPr>
      </p:pic>
      <p:pic>
        <p:nvPicPr>
          <p:cNvPr id="46" name="Picture 2" descr="Detección de T-pattern en los partidos de fútbol: relación ...">
            <a:extLst>
              <a:ext uri="{FF2B5EF4-FFF2-40B4-BE49-F238E27FC236}">
                <a16:creationId xmlns:a16="http://schemas.microsoft.com/office/drawing/2014/main" id="{E939DD08-FE6E-D949-8E6C-DDCE5D0D2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0" r="58825"/>
          <a:stretch/>
        </p:blipFill>
        <p:spPr bwMode="auto">
          <a:xfrm>
            <a:off x="10063200" y="3692292"/>
            <a:ext cx="1053177" cy="11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ag sequential analysis - List of Frontiers' open access articles">
            <a:extLst>
              <a:ext uri="{FF2B5EF4-FFF2-40B4-BE49-F238E27FC236}">
                <a16:creationId xmlns:a16="http://schemas.microsoft.com/office/drawing/2014/main" id="{B0B3CFEE-0FC6-4A57-703D-D7B017A96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5" b="50000"/>
          <a:stretch/>
        </p:blipFill>
        <p:spPr bwMode="auto">
          <a:xfrm>
            <a:off x="10041124" y="2856125"/>
            <a:ext cx="1253978" cy="9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Testing Independence: Chi-Squared vs Fisher's Exact Test - Data Science  Blog: Understand. Implement. Succed.">
            <a:extLst>
              <a:ext uri="{FF2B5EF4-FFF2-40B4-BE49-F238E27FC236}">
                <a16:creationId xmlns:a16="http://schemas.microsoft.com/office/drawing/2014/main" id="{19D8FA8A-0929-34D4-F1B1-D71B05C10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5926" r="1172" b="10120"/>
          <a:stretch/>
        </p:blipFill>
        <p:spPr bwMode="auto">
          <a:xfrm>
            <a:off x="7515671" y="2888318"/>
            <a:ext cx="125397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EE6281CA-B1E2-B5A2-AA01-FED6482A06F1}"/>
              </a:ext>
            </a:extLst>
          </p:cNvPr>
          <p:cNvGrpSpPr/>
          <p:nvPr/>
        </p:nvGrpSpPr>
        <p:grpSpPr>
          <a:xfrm>
            <a:off x="3960520" y="4582527"/>
            <a:ext cx="7579169" cy="1603274"/>
            <a:chOff x="2340429" y="3966200"/>
            <a:chExt cx="7579169" cy="1603274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FAB052C8-E269-015A-A4C7-4631C80E9A4A}"/>
                </a:ext>
              </a:extLst>
            </p:cNvPr>
            <p:cNvGrpSpPr/>
            <p:nvPr/>
          </p:nvGrpSpPr>
          <p:grpSpPr>
            <a:xfrm>
              <a:off x="2380341" y="4281714"/>
              <a:ext cx="1436915" cy="801915"/>
              <a:chOff x="2380341" y="4281714"/>
              <a:chExt cx="1436915" cy="801915"/>
            </a:xfrm>
          </p:grpSpPr>
          <p:sp>
            <p:nvSpPr>
              <p:cNvPr id="72" name="Flecha: cheurón 71">
                <a:extLst>
                  <a:ext uri="{FF2B5EF4-FFF2-40B4-BE49-F238E27FC236}">
                    <a16:creationId xmlns:a16="http://schemas.microsoft.com/office/drawing/2014/main" id="{880646F5-29C6-71B1-2847-F6DA76F2AADB}"/>
                  </a:ext>
                </a:extLst>
              </p:cNvPr>
              <p:cNvSpPr/>
              <p:nvPr/>
            </p:nvSpPr>
            <p:spPr>
              <a:xfrm>
                <a:off x="2380341" y="4281714"/>
                <a:ext cx="1320801" cy="801915"/>
              </a:xfrm>
              <a:prstGeom prst="chevron">
                <a:avLst/>
              </a:prstGeom>
              <a:solidFill>
                <a:srgbClr val="0668A9"/>
              </a:solidFill>
              <a:ln>
                <a:solidFill>
                  <a:srgbClr val="0668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noProof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B10213C4-0CDE-D1FA-ED5D-A0CE9FA3939A}"/>
                  </a:ext>
                </a:extLst>
              </p:cNvPr>
              <p:cNvSpPr txBox="1"/>
              <p:nvPr/>
            </p:nvSpPr>
            <p:spPr>
              <a:xfrm>
                <a:off x="2496455" y="4467227"/>
                <a:ext cx="13208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Observational Design</a:t>
                </a: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B519C2FE-2EB8-6BAD-05DB-78C0AABF92DA}"/>
                </a:ext>
              </a:extLst>
            </p:cNvPr>
            <p:cNvGrpSpPr/>
            <p:nvPr/>
          </p:nvGrpSpPr>
          <p:grpSpPr>
            <a:xfrm>
              <a:off x="3592284" y="4281714"/>
              <a:ext cx="1378857" cy="801915"/>
              <a:chOff x="2380341" y="4281714"/>
              <a:chExt cx="1378857" cy="801915"/>
            </a:xfrm>
          </p:grpSpPr>
          <p:sp>
            <p:nvSpPr>
              <p:cNvPr id="70" name="Flecha: cheurón 69">
                <a:extLst>
                  <a:ext uri="{FF2B5EF4-FFF2-40B4-BE49-F238E27FC236}">
                    <a16:creationId xmlns:a16="http://schemas.microsoft.com/office/drawing/2014/main" id="{7A92BBFF-4866-F62A-D9C7-12E5C498DA15}"/>
                  </a:ext>
                </a:extLst>
              </p:cNvPr>
              <p:cNvSpPr/>
              <p:nvPr/>
            </p:nvSpPr>
            <p:spPr>
              <a:xfrm>
                <a:off x="2380341" y="4281714"/>
                <a:ext cx="1320801" cy="801915"/>
              </a:xfrm>
              <a:prstGeom prst="chevron">
                <a:avLst/>
              </a:prstGeom>
              <a:solidFill>
                <a:srgbClr val="0668A9"/>
              </a:solidFill>
              <a:ln>
                <a:solidFill>
                  <a:srgbClr val="0668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noProof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56CB2D0D-C0DC-92BB-7AD1-6C3BAF94121F}"/>
                  </a:ext>
                </a:extLst>
              </p:cNvPr>
              <p:cNvSpPr txBox="1"/>
              <p:nvPr/>
            </p:nvSpPr>
            <p:spPr>
              <a:xfrm>
                <a:off x="2554511" y="4294706"/>
                <a:ext cx="1204687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 hoc observational Instrument</a:t>
                </a:r>
              </a:p>
            </p:txBody>
          </p:sp>
        </p:grp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2CBD64DB-5E81-2FC7-F24B-D4AC9841D612}"/>
                </a:ext>
              </a:extLst>
            </p:cNvPr>
            <p:cNvGrpSpPr/>
            <p:nvPr/>
          </p:nvGrpSpPr>
          <p:grpSpPr>
            <a:xfrm>
              <a:off x="4796969" y="4281711"/>
              <a:ext cx="1320801" cy="801915"/>
              <a:chOff x="2380341" y="4281714"/>
              <a:chExt cx="1320801" cy="801915"/>
            </a:xfrm>
          </p:grpSpPr>
          <p:sp>
            <p:nvSpPr>
              <p:cNvPr id="68" name="Flecha: cheurón 67">
                <a:extLst>
                  <a:ext uri="{FF2B5EF4-FFF2-40B4-BE49-F238E27FC236}">
                    <a16:creationId xmlns:a16="http://schemas.microsoft.com/office/drawing/2014/main" id="{ADEE66F9-E905-7761-C819-2E9D0531F8D1}"/>
                  </a:ext>
                </a:extLst>
              </p:cNvPr>
              <p:cNvSpPr/>
              <p:nvPr/>
            </p:nvSpPr>
            <p:spPr>
              <a:xfrm>
                <a:off x="2380341" y="4281714"/>
                <a:ext cx="1320801" cy="801915"/>
              </a:xfrm>
              <a:prstGeom prst="chevron">
                <a:avLst/>
              </a:prstGeom>
              <a:solidFill>
                <a:srgbClr val="0668A9"/>
              </a:solidFill>
              <a:ln>
                <a:solidFill>
                  <a:srgbClr val="0668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noProof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133A3C25-086C-CDE5-0217-D2A19B1165A1}"/>
                  </a:ext>
                </a:extLst>
              </p:cNvPr>
              <p:cNvSpPr txBox="1"/>
              <p:nvPr/>
            </p:nvSpPr>
            <p:spPr>
              <a:xfrm>
                <a:off x="2780536" y="4529510"/>
                <a:ext cx="7400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Register</a:t>
                </a:r>
              </a:p>
            </p:txBody>
          </p:sp>
        </p:grp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F34826C1-B973-9D7C-653B-CED135C3BC52}"/>
                </a:ext>
              </a:extLst>
            </p:cNvPr>
            <p:cNvCxnSpPr>
              <a:cxnSpLocks/>
            </p:cNvCxnSpPr>
            <p:nvPr/>
          </p:nvCxnSpPr>
          <p:spPr>
            <a:xfrm>
              <a:off x="5457369" y="3966200"/>
              <a:ext cx="0" cy="59491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E4A9AC02-4C46-EBBD-197B-5C099FA4487A}"/>
                </a:ext>
              </a:extLst>
            </p:cNvPr>
            <p:cNvGrpSpPr/>
            <p:nvPr/>
          </p:nvGrpSpPr>
          <p:grpSpPr>
            <a:xfrm>
              <a:off x="6001654" y="4281708"/>
              <a:ext cx="1320801" cy="801915"/>
              <a:chOff x="2380341" y="4281714"/>
              <a:chExt cx="1320801" cy="801915"/>
            </a:xfrm>
          </p:grpSpPr>
          <p:sp>
            <p:nvSpPr>
              <p:cNvPr id="66" name="Flecha: cheurón 65">
                <a:extLst>
                  <a:ext uri="{FF2B5EF4-FFF2-40B4-BE49-F238E27FC236}">
                    <a16:creationId xmlns:a16="http://schemas.microsoft.com/office/drawing/2014/main" id="{5634EB69-F114-316B-0D2A-1A525CA29793}"/>
                  </a:ext>
                </a:extLst>
              </p:cNvPr>
              <p:cNvSpPr/>
              <p:nvPr/>
            </p:nvSpPr>
            <p:spPr>
              <a:xfrm>
                <a:off x="2380341" y="4281714"/>
                <a:ext cx="1320801" cy="801915"/>
              </a:xfrm>
              <a:prstGeom prst="chevron">
                <a:avLst/>
              </a:prstGeom>
              <a:solidFill>
                <a:srgbClr val="0668A9"/>
              </a:solidFill>
              <a:ln>
                <a:solidFill>
                  <a:srgbClr val="0668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noProof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2B0C61C8-8024-5978-C6E5-FA56A7E5380E}"/>
                  </a:ext>
                </a:extLst>
              </p:cNvPr>
              <p:cNvSpPr txBox="1"/>
              <p:nvPr/>
            </p:nvSpPr>
            <p:spPr>
              <a:xfrm>
                <a:off x="2685141" y="4382589"/>
                <a:ext cx="97245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 Quality Control</a:t>
                </a: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B66C3F03-4A1C-7F55-D0AC-02AB5CA4B8DF}"/>
                </a:ext>
              </a:extLst>
            </p:cNvPr>
            <p:cNvGrpSpPr/>
            <p:nvPr/>
          </p:nvGrpSpPr>
          <p:grpSpPr>
            <a:xfrm>
              <a:off x="7206339" y="4281705"/>
              <a:ext cx="1320801" cy="801915"/>
              <a:chOff x="2380341" y="4281714"/>
              <a:chExt cx="1320801" cy="801915"/>
            </a:xfrm>
          </p:grpSpPr>
          <p:sp>
            <p:nvSpPr>
              <p:cNvPr id="64" name="Flecha: cheurón 63">
                <a:extLst>
                  <a:ext uri="{FF2B5EF4-FFF2-40B4-BE49-F238E27FC236}">
                    <a16:creationId xmlns:a16="http://schemas.microsoft.com/office/drawing/2014/main" id="{22CA3341-FCE4-CF09-BD60-E539C6927CB3}"/>
                  </a:ext>
                </a:extLst>
              </p:cNvPr>
              <p:cNvSpPr/>
              <p:nvPr/>
            </p:nvSpPr>
            <p:spPr>
              <a:xfrm>
                <a:off x="2380341" y="4281714"/>
                <a:ext cx="1320801" cy="801915"/>
              </a:xfrm>
              <a:prstGeom prst="chevron">
                <a:avLst/>
              </a:prstGeom>
              <a:solidFill>
                <a:srgbClr val="0668A9"/>
              </a:solidFill>
              <a:ln>
                <a:solidFill>
                  <a:srgbClr val="0668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noProof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53D8D1A8-D9E8-09DF-132F-DDC47D019BC1}"/>
                  </a:ext>
                </a:extLst>
              </p:cNvPr>
              <p:cNvSpPr txBox="1"/>
              <p:nvPr/>
            </p:nvSpPr>
            <p:spPr>
              <a:xfrm>
                <a:off x="2612571" y="4467235"/>
                <a:ext cx="9724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 Analysis</a:t>
                </a:r>
              </a:p>
            </p:txBody>
          </p:sp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6C742346-B9E7-002F-DA0C-697CA695FFFB}"/>
                </a:ext>
              </a:extLst>
            </p:cNvPr>
            <p:cNvGrpSpPr/>
            <p:nvPr/>
          </p:nvGrpSpPr>
          <p:grpSpPr>
            <a:xfrm>
              <a:off x="8418282" y="4281702"/>
              <a:ext cx="1353528" cy="801915"/>
              <a:chOff x="2380341" y="4281714"/>
              <a:chExt cx="1353528" cy="801915"/>
            </a:xfrm>
          </p:grpSpPr>
          <p:sp>
            <p:nvSpPr>
              <p:cNvPr id="62" name="Flecha: cheurón 61">
                <a:extLst>
                  <a:ext uri="{FF2B5EF4-FFF2-40B4-BE49-F238E27FC236}">
                    <a16:creationId xmlns:a16="http://schemas.microsoft.com/office/drawing/2014/main" id="{FD98545F-63E2-4C92-E316-4691544C664E}"/>
                  </a:ext>
                </a:extLst>
              </p:cNvPr>
              <p:cNvSpPr/>
              <p:nvPr/>
            </p:nvSpPr>
            <p:spPr>
              <a:xfrm>
                <a:off x="2380341" y="4281714"/>
                <a:ext cx="1320801" cy="801915"/>
              </a:xfrm>
              <a:prstGeom prst="chevron">
                <a:avLst/>
              </a:prstGeom>
              <a:solidFill>
                <a:srgbClr val="0668A9"/>
              </a:solidFill>
              <a:ln>
                <a:solidFill>
                  <a:srgbClr val="0668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noProof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1F715DEC-6F36-C187-0302-8C6CF5A15F21}"/>
                  </a:ext>
                </a:extLst>
              </p:cNvPr>
              <p:cNvSpPr txBox="1"/>
              <p:nvPr/>
            </p:nvSpPr>
            <p:spPr>
              <a:xfrm>
                <a:off x="2572722" y="4443273"/>
                <a:ext cx="11611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Interpretation of results</a:t>
                </a:r>
              </a:p>
            </p:txBody>
          </p:sp>
        </p:grp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AF06E8A8-75A0-8028-AB71-86B0EE190A8D}"/>
                </a:ext>
              </a:extLst>
            </p:cNvPr>
            <p:cNvCxnSpPr>
              <a:cxnSpLocks/>
            </p:cNvCxnSpPr>
            <p:nvPr/>
          </p:nvCxnSpPr>
          <p:spPr>
            <a:xfrm>
              <a:off x="5450115" y="4786162"/>
              <a:ext cx="7254" cy="702631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2662ECFC-8E69-4703-9B0F-C756DCAA69F3}"/>
                </a:ext>
              </a:extLst>
            </p:cNvPr>
            <p:cNvCxnSpPr>
              <a:cxnSpLocks/>
            </p:cNvCxnSpPr>
            <p:nvPr/>
          </p:nvCxnSpPr>
          <p:spPr>
            <a:xfrm>
              <a:off x="8585199" y="3966200"/>
              <a:ext cx="0" cy="1522593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C9741886-0501-09D1-6808-4BE5E5096C3F}"/>
                </a:ext>
              </a:extLst>
            </p:cNvPr>
            <p:cNvSpPr txBox="1"/>
            <p:nvPr/>
          </p:nvSpPr>
          <p:spPr>
            <a:xfrm>
              <a:off x="2340429" y="5227183"/>
              <a:ext cx="295365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QUALITATIVE STEP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67E06828-7E47-731D-5C45-1BCE589AEB4F}"/>
                </a:ext>
              </a:extLst>
            </p:cNvPr>
            <p:cNvSpPr txBox="1"/>
            <p:nvPr/>
          </p:nvSpPr>
          <p:spPr>
            <a:xfrm>
              <a:off x="5573487" y="5227183"/>
              <a:ext cx="295365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QUANTITATIVE STEP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E3E84A31-2318-B84D-46A5-68AD289BBF63}"/>
                </a:ext>
              </a:extLst>
            </p:cNvPr>
            <p:cNvSpPr txBox="1"/>
            <p:nvPr/>
          </p:nvSpPr>
          <p:spPr>
            <a:xfrm>
              <a:off x="8577427" y="5138587"/>
              <a:ext cx="134217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QUALITATIVE STEP</a:t>
              </a:r>
            </a:p>
          </p:txBody>
        </p:sp>
      </p:grpSp>
      <p:cxnSp>
        <p:nvCxnSpPr>
          <p:cNvPr id="74" name="Conector: curvado 73">
            <a:extLst>
              <a:ext uri="{FF2B5EF4-FFF2-40B4-BE49-F238E27FC236}">
                <a16:creationId xmlns:a16="http://schemas.microsoft.com/office/drawing/2014/main" id="{DD572E49-9CEA-8ECB-7F65-50B3178B66A4}"/>
              </a:ext>
            </a:extLst>
          </p:cNvPr>
          <p:cNvCxnSpPr>
            <a:endCxn id="47" idx="1"/>
          </p:cNvCxnSpPr>
          <p:nvPr/>
        </p:nvCxnSpPr>
        <p:spPr>
          <a:xfrm rot="5400000" flipH="1" flipV="1">
            <a:off x="8958090" y="3760921"/>
            <a:ext cx="1532620" cy="633448"/>
          </a:xfrm>
          <a:prstGeom prst="curvedConnector2">
            <a:avLst/>
          </a:prstGeom>
          <a:ln w="28575">
            <a:solidFill>
              <a:srgbClr val="0668A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: curvado 74">
            <a:extLst>
              <a:ext uri="{FF2B5EF4-FFF2-40B4-BE49-F238E27FC236}">
                <a16:creationId xmlns:a16="http://schemas.microsoft.com/office/drawing/2014/main" id="{A8225F77-05D1-3D50-EFF2-019FC98D85B2}"/>
              </a:ext>
            </a:extLst>
          </p:cNvPr>
          <p:cNvCxnSpPr>
            <a:cxnSpLocks/>
            <a:endCxn id="48" idx="3"/>
          </p:cNvCxnSpPr>
          <p:nvPr/>
        </p:nvCxnSpPr>
        <p:spPr>
          <a:xfrm rot="16200000" flipV="1">
            <a:off x="8311013" y="3753355"/>
            <a:ext cx="1544263" cy="626990"/>
          </a:xfrm>
          <a:prstGeom prst="curvedConnector2">
            <a:avLst/>
          </a:prstGeom>
          <a:ln w="28575">
            <a:solidFill>
              <a:srgbClr val="0668A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: curvado 75">
            <a:extLst>
              <a:ext uri="{FF2B5EF4-FFF2-40B4-BE49-F238E27FC236}">
                <a16:creationId xmlns:a16="http://schemas.microsoft.com/office/drawing/2014/main" id="{15AD259B-4BA0-91F2-26F9-9A080E9B4A4A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9396640" y="4262500"/>
            <a:ext cx="666560" cy="594143"/>
          </a:xfrm>
          <a:prstGeom prst="curvedConnector3">
            <a:avLst>
              <a:gd name="adj1" fmla="val -82"/>
            </a:avLst>
          </a:prstGeom>
          <a:ln w="28575">
            <a:solidFill>
              <a:srgbClr val="0668A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: curvado 76">
            <a:extLst>
              <a:ext uri="{FF2B5EF4-FFF2-40B4-BE49-F238E27FC236}">
                <a16:creationId xmlns:a16="http://schemas.microsoft.com/office/drawing/2014/main" id="{6903D1A2-2E15-1C7C-6C19-83AF5E9809FF}"/>
              </a:ext>
            </a:extLst>
          </p:cNvPr>
          <p:cNvCxnSpPr>
            <a:cxnSpLocks/>
            <a:endCxn id="45" idx="3"/>
          </p:cNvCxnSpPr>
          <p:nvPr/>
        </p:nvCxnSpPr>
        <p:spPr>
          <a:xfrm rot="10800000">
            <a:off x="8735598" y="4331164"/>
            <a:ext cx="666560" cy="548434"/>
          </a:xfrm>
          <a:prstGeom prst="curvedConnector3">
            <a:avLst>
              <a:gd name="adj1" fmla="val -82"/>
            </a:avLst>
          </a:prstGeom>
          <a:ln w="28575">
            <a:solidFill>
              <a:srgbClr val="0668A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Marcador de número de diapositiva 7">
            <a:extLst>
              <a:ext uri="{FF2B5EF4-FFF2-40B4-BE49-F238E27FC236}">
                <a16:creationId xmlns:a16="http://schemas.microsoft.com/office/drawing/2014/main" id="{731733E1-5FF1-4E35-7967-7369782B0992}"/>
              </a:ext>
            </a:extLst>
          </p:cNvPr>
          <p:cNvSpPr txBox="1">
            <a:spLocks/>
          </p:cNvSpPr>
          <p:nvPr/>
        </p:nvSpPr>
        <p:spPr>
          <a:xfrm>
            <a:off x="10811327" y="1203312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2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9460-4489-A6BC-E846-84458EF7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EF5F3-EC5C-985C-F2D5-A4360FF8EA71}"/>
              </a:ext>
            </a:extLst>
          </p:cNvPr>
          <p:cNvSpPr txBox="1">
            <a:spLocks/>
          </p:cNvSpPr>
          <p:nvPr/>
        </p:nvSpPr>
        <p:spPr>
          <a:xfrm>
            <a:off x="1066800" y="1210067"/>
            <a:ext cx="10058400" cy="787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8DE1CD-EC2A-E278-EA34-1BCB9BEBCF32}"/>
              </a:ext>
            </a:extLst>
          </p:cNvPr>
          <p:cNvSpPr txBox="1"/>
          <p:nvPr/>
        </p:nvSpPr>
        <p:spPr>
          <a:xfrm>
            <a:off x="1016000" y="1997521"/>
            <a:ext cx="10160000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 defTabSz="914400">
              <a:spcAft>
                <a:spcPts val="800"/>
              </a:spcAft>
            </a:pP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Anguera, M. T. (1993). Observational Methods (General). In R. Fernández-Ballesteros (Ed.), </a:t>
            </a:r>
            <a:r>
              <a:rPr lang="en-US" sz="16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 of Psychological Assessment, Vol. 2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(pp. 632-637). Sage.</a:t>
            </a:r>
            <a:endParaRPr lang="en-US" sz="1600" noProof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 defTabSz="914400">
              <a:spcAft>
                <a:spcPts val="800"/>
              </a:spcAft>
            </a:pP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Chacón-Moscoso, S., Anguera, M. T., </a:t>
            </a:r>
            <a:r>
              <a:rPr lang="en-US" sz="1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Sanduvete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-Chaves, S., Losada, J. L. y Portell, M. (2019). Methodological quality checklist for studies based on observational methodology (MQCOM). </a:t>
            </a:r>
            <a:r>
              <a:rPr lang="en-US" sz="16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Psicothema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(4), 458-464. https://doi.org/10.7334/ psicothema2019.116</a:t>
            </a:r>
            <a:endParaRPr lang="en-US" sz="1600" noProof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spcAft>
                <a:spcPts val="800"/>
              </a:spcAft>
            </a:pPr>
            <a:r>
              <a:rPr lang="en-US" sz="160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Hong, Q. N. (2018). </a:t>
            </a:r>
            <a:r>
              <a:rPr lang="en-US" sz="1600" i="1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Revision of the Mixed Methods Appraisal Tool (MMAT): A mixed methods study. </a:t>
            </a:r>
            <a:r>
              <a:rPr lang="en-US" sz="1600" noProof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[PhD thesis, McGill University (Canada)]. ProQuest Dissertation &amp; Theses. https://www.proquest.com/docview/2503422955/fulltextPDF/C42D3223B4294336PQ/1?accountid=14744&amp;sourcetype=Dissertations%20&amp;%20Theses</a:t>
            </a:r>
            <a:endParaRPr lang="en-US" sz="1600" noProof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 defTabSz="914400">
              <a:spcAft>
                <a:spcPts val="800"/>
              </a:spcAft>
            </a:pP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Kenny, D. A., &amp; Kashy, D. A. (1992). Analysis of multitrait-multimethod matrix by confirmatory factor analysis. </a:t>
            </a:r>
            <a:r>
              <a:rPr lang="en-US" sz="16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Bulletin, 112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165–172. https://doi.org/10.1037/0033-2909.112.1.165</a:t>
            </a:r>
          </a:p>
          <a:p>
            <a:pPr marL="450215" indent="-450215" algn="just" defTabSz="914400">
              <a:spcAft>
                <a:spcPts val="800"/>
              </a:spcAft>
            </a:pP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Portell, M., Anguera, M. T., Chacón-Moscoso, S. y </a:t>
            </a:r>
            <a:r>
              <a:rPr lang="en-US" sz="1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Sanduvete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-Chaves, S. (2015). Guidelines for reporting evaluations based on observational methodology. </a:t>
            </a:r>
            <a:r>
              <a:rPr lang="en-US" sz="16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Psicothema</a:t>
            </a:r>
            <a:r>
              <a:rPr lang="en-US" sz="1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 (3), 283-289. https://doi.org/10.7334/psicothema2014.276</a:t>
            </a:r>
          </a:p>
          <a:p>
            <a:pPr marL="450215" indent="-450215" algn="just">
              <a:spcAft>
                <a:spcPts val="800"/>
              </a:spcAft>
            </a:pPr>
            <a:r>
              <a:rPr lang="es-E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Sanduvete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-Chaves, D., López-Arenas, D., Anguera, M. T., &amp; Chacón-Moscoso, S. (2025).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Scale for Evaluating the Methodological Quality of studies based on Observational Methodology. </a:t>
            </a:r>
            <a:r>
              <a:rPr lang="es-E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Psicothema</a:t>
            </a:r>
            <a:r>
              <a:rPr lang="es-E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37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1-10. https://doi.org/10.70478/psicothema.2025.37.01</a:t>
            </a:r>
            <a:endParaRPr lang="es-ES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8745CD6C-DD60-F953-D521-81AE940B8D5F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20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6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67BF-F16F-2EA3-FDBD-F9BC82BC5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A5E334-650A-AA13-DEF5-9268534E4699}"/>
              </a:ext>
            </a:extLst>
          </p:cNvPr>
          <p:cNvSpPr txBox="1"/>
          <p:nvPr/>
        </p:nvSpPr>
        <p:spPr>
          <a:xfrm>
            <a:off x="3483428" y="3748668"/>
            <a:ext cx="52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attention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A0D6D1-0549-4DA3-1C85-C20FB4DD8D1A}"/>
              </a:ext>
            </a:extLst>
          </p:cNvPr>
          <p:cNvSpPr txBox="1"/>
          <p:nvPr/>
        </p:nvSpPr>
        <p:spPr>
          <a:xfrm>
            <a:off x="1066800" y="4530003"/>
            <a:ext cx="10058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 work was supported by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research project PID2020-115486GB-I00 funded by the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Ministerio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Ciencia,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Innovación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Universidades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MICIU/AEI/10.13039/501100011033, Government of Spain.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 gratefully acknowledge the support of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Chilean government project FONDECYT Regular 1250316 funded by the National Fund for Scientific and Technological Development, ANID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the Julio Olea Grant for Young Researchers from the Spanish Association for Methodology of Behavioral Sciences (AEMCCO); the Research Group of the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Generalitat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Catalunya (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Recerca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Innovació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Dissenys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[GRID] “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multimedia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dissenys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observacionals</a:t>
            </a: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[grant number 2021 SGR 00718] (2022-2024); and the support of the Project funded by the Spanish government “Integration between observational data and data from external sensors: Evolution of the LINCE PLUS software and development of the mobile application for the optimization of sport and physical activity beneficial to health” [EXP_74847] (2023), Ministry of Culture and Sport, Higher Council of Sport and the European Union.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1D58081-1E51-585C-2586-D508211382DE}"/>
              </a:ext>
            </a:extLst>
          </p:cNvPr>
          <p:cNvSpPr txBox="1">
            <a:spLocks/>
          </p:cNvSpPr>
          <p:nvPr/>
        </p:nvSpPr>
        <p:spPr>
          <a:xfrm>
            <a:off x="1676399" y="1472167"/>
            <a:ext cx="8839200" cy="2116666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rebuchet MS" panose="020B0603020202020204" pitchFamily="34" charset="0"/>
              </a:rPr>
              <a:t>Preliminary Convergent-Discriminant Validity Evidence of the Methodological Quality Scale for Observational Methodology (MQSOM): </a:t>
            </a:r>
          </a:p>
          <a:p>
            <a:r>
              <a:rPr lang="en-US" sz="2800" b="1" dirty="0">
                <a:latin typeface="Trebuchet MS" panose="020B0603020202020204" pitchFamily="34" charset="0"/>
              </a:rPr>
              <a:t>A Confirmatory Factor Analysis</a:t>
            </a:r>
          </a:p>
        </p:txBody>
      </p:sp>
      <p:sp>
        <p:nvSpPr>
          <p:cNvPr id="6" name="Marcador de número de diapositiva 7">
            <a:extLst>
              <a:ext uri="{FF2B5EF4-FFF2-40B4-BE49-F238E27FC236}">
                <a16:creationId xmlns:a16="http://schemas.microsoft.com/office/drawing/2014/main" id="{3CB5D260-7549-72B7-43E3-700594078836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21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3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E0F33-F2C2-199B-4FAC-0DD4C502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48F56B3-9DB7-4CF5-F586-503B72F25A92}"/>
              </a:ext>
            </a:extLst>
          </p:cNvPr>
          <p:cNvGraphicFramePr/>
          <p:nvPr/>
        </p:nvGraphicFramePr>
        <p:xfrm>
          <a:off x="1161143" y="541185"/>
          <a:ext cx="9869714" cy="631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421D05DA-46E5-28E0-E74F-DF4EBFA2EFD4}"/>
              </a:ext>
            </a:extLst>
          </p:cNvPr>
          <p:cNvGrpSpPr/>
          <p:nvPr/>
        </p:nvGrpSpPr>
        <p:grpSpPr>
          <a:xfrm>
            <a:off x="1780138" y="3549424"/>
            <a:ext cx="2728919" cy="2262096"/>
            <a:chOff x="2230075" y="3854218"/>
            <a:chExt cx="2728919" cy="173378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A25A660-A329-2AEF-0F73-084607BB5129}"/>
                </a:ext>
              </a:extLst>
            </p:cNvPr>
            <p:cNvSpPr txBox="1"/>
            <p:nvPr/>
          </p:nvSpPr>
          <p:spPr>
            <a:xfrm>
              <a:off x="2230075" y="3854218"/>
              <a:ext cx="2728919" cy="424611"/>
            </a:xfrm>
            <a:prstGeom prst="rect">
              <a:avLst/>
            </a:prstGeom>
            <a:noFill/>
            <a:ln w="28575">
              <a:solidFill>
                <a:srgbClr val="0668A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“Observational Methods”</a:t>
              </a:r>
            </a:p>
            <a:p>
              <a:pPr algn="ctr"/>
              <a:r>
                <a:rPr lang="en-US" sz="1500" b="1" noProof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(MT Anguera, 1993)</a:t>
              </a: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14216879-25BC-25D4-E93C-0A1E38ED1524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3594535" y="4278829"/>
              <a:ext cx="0" cy="1309170"/>
            </a:xfrm>
            <a:prstGeom prst="straightConnector1">
              <a:avLst/>
            </a:prstGeom>
            <a:ln w="28575">
              <a:solidFill>
                <a:srgbClr val="0668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7C56CA0-0CEF-B199-2C9F-2E6E0DFA1C90}"/>
              </a:ext>
            </a:extLst>
          </p:cNvPr>
          <p:cNvSpPr txBox="1"/>
          <p:nvPr/>
        </p:nvSpPr>
        <p:spPr>
          <a:xfrm>
            <a:off x="488420" y="1148255"/>
            <a:ext cx="802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Observational Methodology</a:t>
            </a:r>
          </a:p>
        </p:txBody>
      </p:sp>
      <p:sp>
        <p:nvSpPr>
          <p:cNvPr id="11" name="Marcador de número de diapositiva 7">
            <a:extLst>
              <a:ext uri="{FF2B5EF4-FFF2-40B4-BE49-F238E27FC236}">
                <a16:creationId xmlns:a16="http://schemas.microsoft.com/office/drawing/2014/main" id="{BBD75E1B-3F0A-EB08-64E8-4202639DB876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3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C5789-6B1F-90B6-B82B-9D880B29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42C48D-6A32-5B2C-F334-BE075D4BF2C7}"/>
              </a:ext>
            </a:extLst>
          </p:cNvPr>
          <p:cNvSpPr txBox="1"/>
          <p:nvPr/>
        </p:nvSpPr>
        <p:spPr>
          <a:xfrm>
            <a:off x="517826" y="1346435"/>
            <a:ext cx="809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Observational Methodology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C63EE-032A-7F8F-135C-2A3B79934B18}"/>
              </a:ext>
            </a:extLst>
          </p:cNvPr>
          <p:cNvSpPr txBox="1"/>
          <p:nvPr/>
        </p:nvSpPr>
        <p:spPr>
          <a:xfrm>
            <a:off x="4458243" y="2230122"/>
            <a:ext cx="330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long-time need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6F0DAF-A0B2-6213-C3DE-7BE544476DAB}"/>
              </a:ext>
            </a:extLst>
          </p:cNvPr>
          <p:cNvSpPr txBox="1"/>
          <p:nvPr/>
        </p:nvSpPr>
        <p:spPr>
          <a:xfrm>
            <a:off x="1959459" y="5552030"/>
            <a:ext cx="820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MQSOM is the first scale with evidence of reliability and validity to evaluate the methodological quality of studies based on observational methodology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009BB4E-A2A7-2296-94AE-FCED72FFE507}"/>
              </a:ext>
            </a:extLst>
          </p:cNvPr>
          <p:cNvGrpSpPr/>
          <p:nvPr/>
        </p:nvGrpSpPr>
        <p:grpSpPr>
          <a:xfrm>
            <a:off x="16933" y="3153543"/>
            <a:ext cx="12192000" cy="2183565"/>
            <a:chOff x="0" y="2662481"/>
            <a:chExt cx="12192000" cy="218356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F1E89F1-24E2-B51B-5C13-629546EB675B}"/>
                </a:ext>
              </a:extLst>
            </p:cNvPr>
            <p:cNvSpPr/>
            <p:nvPr/>
          </p:nvSpPr>
          <p:spPr>
            <a:xfrm>
              <a:off x="0" y="3211286"/>
              <a:ext cx="12192000" cy="163476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92DF67E-30D7-C651-4657-19E974D8C0C0}"/>
                </a:ext>
              </a:extLst>
            </p:cNvPr>
            <p:cNvSpPr/>
            <p:nvPr/>
          </p:nvSpPr>
          <p:spPr>
            <a:xfrm>
              <a:off x="132893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A433B91-2A57-F972-9416-F399519EACCE}"/>
                </a:ext>
              </a:extLst>
            </p:cNvPr>
            <p:cNvSpPr/>
            <p:nvPr/>
          </p:nvSpPr>
          <p:spPr>
            <a:xfrm>
              <a:off x="3088821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A21B4F0B-4DB2-88DC-8CC0-568B7BF06940}"/>
                </a:ext>
              </a:extLst>
            </p:cNvPr>
            <p:cNvSpPr/>
            <p:nvPr/>
          </p:nvSpPr>
          <p:spPr>
            <a:xfrm>
              <a:off x="6044749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F3ED98F-2144-12B0-126A-31D218D0CB30}"/>
                </a:ext>
              </a:extLst>
            </p:cNvPr>
            <p:cNvSpPr/>
            <p:nvPr/>
          </p:nvSpPr>
          <p:spPr>
            <a:xfrm>
              <a:off x="8998866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BF3AE9A-57AB-55B6-4407-F5431082FE59}"/>
                </a:ext>
              </a:extLst>
            </p:cNvPr>
            <p:cNvSpPr txBox="1"/>
            <p:nvPr/>
          </p:nvSpPr>
          <p:spPr>
            <a:xfrm>
              <a:off x="132893" y="2662481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2015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C70C4D5-6AEF-8A60-02C7-EE895E3FD460}"/>
                </a:ext>
              </a:extLst>
            </p:cNvPr>
            <p:cNvSpPr txBox="1"/>
            <p:nvPr/>
          </p:nvSpPr>
          <p:spPr>
            <a:xfrm>
              <a:off x="3086662" y="2662481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2018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60A8A5-3695-E0A2-E1F3-D4586F3768B9}"/>
                </a:ext>
              </a:extLst>
            </p:cNvPr>
            <p:cNvSpPr txBox="1"/>
            <p:nvPr/>
          </p:nvSpPr>
          <p:spPr>
            <a:xfrm>
              <a:off x="6042938" y="2668762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08DF1B2-2722-B203-A108-7A102BD9DBF9}"/>
                </a:ext>
              </a:extLst>
            </p:cNvPr>
            <p:cNvSpPr txBox="1"/>
            <p:nvPr/>
          </p:nvSpPr>
          <p:spPr>
            <a:xfrm>
              <a:off x="8998866" y="2662481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2025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F1551B3-4436-F9D8-EE76-B48B6D696F25}"/>
                </a:ext>
              </a:extLst>
            </p:cNvPr>
            <p:cNvSpPr txBox="1"/>
            <p:nvPr/>
          </p:nvSpPr>
          <p:spPr>
            <a:xfrm>
              <a:off x="372257" y="3429000"/>
              <a:ext cx="272891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Guidelines for Reporting Experiments based on Observational Methodology</a:t>
              </a:r>
            </a:p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(GREOM)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(Portell et al., 2015)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AFD1669-91F4-EB99-DB44-E2D79D476E97}"/>
                </a:ext>
              </a:extLst>
            </p:cNvPr>
            <p:cNvSpPr txBox="1"/>
            <p:nvPr/>
          </p:nvSpPr>
          <p:spPr>
            <a:xfrm>
              <a:off x="6177976" y="3280235"/>
              <a:ext cx="292249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Methodological Quality Checklist for studies based on Observational Methodology</a:t>
              </a:r>
            </a:p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(MQCOM) 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(Chacón-Moscoso et al., 2019)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13A6434-39B6-7071-E745-30498983806E}"/>
                </a:ext>
              </a:extLst>
            </p:cNvPr>
            <p:cNvSpPr txBox="1"/>
            <p:nvPr/>
          </p:nvSpPr>
          <p:spPr>
            <a:xfrm>
              <a:off x="3290210" y="3546825"/>
              <a:ext cx="2754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Preliminary checklist for reporting observational studies 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(Chacón-Moscoso et al., 2018)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5DD2B57-99F4-F750-01EC-023932DEFC9C}"/>
                </a:ext>
              </a:extLst>
            </p:cNvPr>
            <p:cNvSpPr txBox="1"/>
            <p:nvPr/>
          </p:nvSpPr>
          <p:spPr>
            <a:xfrm>
              <a:off x="9172447" y="3546825"/>
              <a:ext cx="3019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Methodological Quality Scale for Observational Methodology</a:t>
              </a:r>
            </a:p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(MQSOM) 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1500" noProof="0" dirty="0" err="1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Sanduvete</a:t>
              </a:r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-Chaves et al., 2025)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19" name="Marcador de número de diapositiva 7">
            <a:extLst>
              <a:ext uri="{FF2B5EF4-FFF2-40B4-BE49-F238E27FC236}">
                <a16:creationId xmlns:a16="http://schemas.microsoft.com/office/drawing/2014/main" id="{3A124AA0-5393-D298-327E-6AA0AD9A994E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4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B5FF6-4F6B-A399-BDCC-DF07716DB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B73907-8DFB-B434-863A-78DC92C2796B}"/>
              </a:ext>
            </a:extLst>
          </p:cNvPr>
          <p:cNvSpPr txBox="1"/>
          <p:nvPr/>
        </p:nvSpPr>
        <p:spPr>
          <a:xfrm>
            <a:off x="617992" y="1180378"/>
            <a:ext cx="452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noProof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Mixed Methods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A21EC-C86D-0C29-378A-78776D86398A}"/>
              </a:ext>
            </a:extLst>
          </p:cNvPr>
          <p:cNvSpPr txBox="1"/>
          <p:nvPr/>
        </p:nvSpPr>
        <p:spPr>
          <a:xfrm>
            <a:off x="617992" y="1180789"/>
            <a:ext cx="809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noProof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Observational Methodology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9F6CE87-4268-8100-EB26-99E081725AF1}"/>
              </a:ext>
            </a:extLst>
          </p:cNvPr>
          <p:cNvGrpSpPr/>
          <p:nvPr/>
        </p:nvGrpSpPr>
        <p:grpSpPr>
          <a:xfrm>
            <a:off x="-12977" y="4293811"/>
            <a:ext cx="12204977" cy="2440320"/>
            <a:chOff x="-12977" y="2726976"/>
            <a:chExt cx="12204977" cy="2440320"/>
          </a:xfrm>
        </p:grpSpPr>
        <p:sp>
          <p:nvSpPr>
            <p:cNvPr id="5" name="Franja diagonal 4">
              <a:extLst>
                <a:ext uri="{FF2B5EF4-FFF2-40B4-BE49-F238E27FC236}">
                  <a16:creationId xmlns:a16="http://schemas.microsoft.com/office/drawing/2014/main" id="{82BA6745-78D9-1103-9639-72254837FBFF}"/>
                </a:ext>
              </a:extLst>
            </p:cNvPr>
            <p:cNvSpPr/>
            <p:nvPr/>
          </p:nvSpPr>
          <p:spPr>
            <a:xfrm flipH="1">
              <a:off x="-12977" y="2726976"/>
              <a:ext cx="2607465" cy="2440320"/>
            </a:xfrm>
            <a:prstGeom prst="diagStripe">
              <a:avLst>
                <a:gd name="adj" fmla="val 33713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EEAD8B-74B7-43F4-4414-EAD991B6442A}"/>
                </a:ext>
              </a:extLst>
            </p:cNvPr>
            <p:cNvSpPr/>
            <p:nvPr/>
          </p:nvSpPr>
          <p:spPr>
            <a:xfrm>
              <a:off x="2612571" y="3532535"/>
              <a:ext cx="9579429" cy="163476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2A8ACA5C-F942-6914-AF26-760BFAAB59CE}"/>
                </a:ext>
              </a:extLst>
            </p:cNvPr>
            <p:cNvSpPr/>
            <p:nvPr/>
          </p:nvSpPr>
          <p:spPr>
            <a:xfrm>
              <a:off x="3092231" y="3317613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8483A3CA-AF64-7D91-EE95-B10C1458FD83}"/>
                </a:ext>
              </a:extLst>
            </p:cNvPr>
            <p:cNvSpPr/>
            <p:nvPr/>
          </p:nvSpPr>
          <p:spPr>
            <a:xfrm>
              <a:off x="9008277" y="3317613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B70572-0111-260C-3AD9-72A2E0F7D5B9}"/>
                </a:ext>
              </a:extLst>
            </p:cNvPr>
            <p:cNvSpPr txBox="1"/>
            <p:nvPr/>
          </p:nvSpPr>
          <p:spPr>
            <a:xfrm>
              <a:off x="3090072" y="2983730"/>
              <a:ext cx="725715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2018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6B05F4B-53B1-EC23-B3B9-1467DB562A88}"/>
                </a:ext>
              </a:extLst>
            </p:cNvPr>
            <p:cNvSpPr txBox="1"/>
            <p:nvPr/>
          </p:nvSpPr>
          <p:spPr>
            <a:xfrm>
              <a:off x="9008278" y="2983730"/>
              <a:ext cx="724166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2025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33A463E-46D5-C09C-1048-19159E1A2266}"/>
                </a:ext>
              </a:extLst>
            </p:cNvPr>
            <p:cNvSpPr txBox="1"/>
            <p:nvPr/>
          </p:nvSpPr>
          <p:spPr>
            <a:xfrm>
              <a:off x="4638704" y="4053280"/>
              <a:ext cx="275453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D1E29"/>
                    </a:solidFill>
                  </a:ln>
                  <a:solidFill>
                    <a:srgbClr val="AD1E2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Mixed Methods Appraisal Tool (MMAT)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D1E29"/>
                    </a:solidFill>
                  </a:ln>
                  <a:solidFill>
                    <a:srgbClr val="AD1E2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(Hong et al., 2018)</a:t>
              </a:r>
              <a:r>
                <a:rPr lang="en-US" sz="1500" b="1" noProof="0" dirty="0">
                  <a:ln>
                    <a:solidFill>
                      <a:srgbClr val="AD1E29"/>
                    </a:solidFill>
                  </a:ln>
                  <a:solidFill>
                    <a:srgbClr val="AD1E2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165FC53-52B7-AD80-E56B-D37E387351B8}"/>
              </a:ext>
            </a:extLst>
          </p:cNvPr>
          <p:cNvGrpSpPr/>
          <p:nvPr/>
        </p:nvGrpSpPr>
        <p:grpSpPr>
          <a:xfrm>
            <a:off x="0" y="2129917"/>
            <a:ext cx="12192000" cy="2183565"/>
            <a:chOff x="0" y="2662481"/>
            <a:chExt cx="12192000" cy="218356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B156A7-33AB-6BDB-0DE9-BE4E72F5A1CA}"/>
                </a:ext>
              </a:extLst>
            </p:cNvPr>
            <p:cNvSpPr/>
            <p:nvPr/>
          </p:nvSpPr>
          <p:spPr>
            <a:xfrm>
              <a:off x="0" y="3211286"/>
              <a:ext cx="12192000" cy="163476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F6EC57D-67EF-5655-A6F2-1173A7EF3BBB}"/>
                </a:ext>
              </a:extLst>
            </p:cNvPr>
            <p:cNvSpPr/>
            <p:nvPr/>
          </p:nvSpPr>
          <p:spPr>
            <a:xfrm>
              <a:off x="132893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1A184CD-85E4-8C4A-E83C-DFD6765FBF26}"/>
                </a:ext>
              </a:extLst>
            </p:cNvPr>
            <p:cNvSpPr/>
            <p:nvPr/>
          </p:nvSpPr>
          <p:spPr>
            <a:xfrm>
              <a:off x="3088821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626C62D8-EC39-A2D0-8C00-140D5A7243D9}"/>
                </a:ext>
              </a:extLst>
            </p:cNvPr>
            <p:cNvSpPr/>
            <p:nvPr/>
          </p:nvSpPr>
          <p:spPr>
            <a:xfrm>
              <a:off x="6044749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40331D4-D313-5C2B-40D7-79C57428DFC8}"/>
                </a:ext>
              </a:extLst>
            </p:cNvPr>
            <p:cNvSpPr/>
            <p:nvPr/>
          </p:nvSpPr>
          <p:spPr>
            <a:xfrm>
              <a:off x="8998866" y="2996364"/>
              <a:ext cx="203200" cy="1849682"/>
            </a:xfrm>
            <a:prstGeom prst="roundRect">
              <a:avLst/>
            </a:prstGeom>
            <a:solidFill>
              <a:srgbClr val="0668A9"/>
            </a:solidFill>
            <a:ln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DC923A4-1E87-ED7C-1DD3-5E5D347D459E}"/>
                </a:ext>
              </a:extLst>
            </p:cNvPr>
            <p:cNvSpPr txBox="1"/>
            <p:nvPr/>
          </p:nvSpPr>
          <p:spPr>
            <a:xfrm>
              <a:off x="132893" y="2662481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2015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FC0929A-C7BD-98B5-12C6-9E108ECB4018}"/>
                </a:ext>
              </a:extLst>
            </p:cNvPr>
            <p:cNvSpPr txBox="1"/>
            <p:nvPr/>
          </p:nvSpPr>
          <p:spPr>
            <a:xfrm>
              <a:off x="3086662" y="2662481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2018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1FCDA68-6B5E-67C7-82CE-3896F5B7EB8F}"/>
                </a:ext>
              </a:extLst>
            </p:cNvPr>
            <p:cNvSpPr txBox="1"/>
            <p:nvPr/>
          </p:nvSpPr>
          <p:spPr>
            <a:xfrm>
              <a:off x="6042938" y="2668762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2019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5CE324A-947F-3824-59BE-D4436B982A93}"/>
                </a:ext>
              </a:extLst>
            </p:cNvPr>
            <p:cNvSpPr txBox="1"/>
            <p:nvPr/>
          </p:nvSpPr>
          <p:spPr>
            <a:xfrm>
              <a:off x="8998866" y="2662481"/>
              <a:ext cx="725715" cy="369332"/>
            </a:xfrm>
            <a:prstGeom prst="rect">
              <a:avLst/>
            </a:prstGeom>
            <a:noFill/>
            <a:ln>
              <a:solidFill>
                <a:srgbClr val="0668A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noProof="0" dirty="0">
                  <a:ln>
                    <a:solidFill>
                      <a:srgbClr val="0668A9"/>
                    </a:solidFill>
                  </a:ln>
                  <a:solidFill>
                    <a:srgbClr val="0668A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2025</a:t>
              </a:r>
              <a:endParaRPr lang="en-US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10E10B4A-3222-35DB-6E3A-DDEF9000D264}"/>
                </a:ext>
              </a:extLst>
            </p:cNvPr>
            <p:cNvSpPr txBox="1"/>
            <p:nvPr/>
          </p:nvSpPr>
          <p:spPr>
            <a:xfrm>
              <a:off x="372257" y="3429000"/>
              <a:ext cx="272891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Guidelines for Reporting Experiments based on Observational Methodology (GREOM)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(Portell et al., 2015)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7ED76E4-4DA1-BF4D-2AA2-8D2F56D7344E}"/>
                </a:ext>
              </a:extLst>
            </p:cNvPr>
            <p:cNvSpPr txBox="1"/>
            <p:nvPr/>
          </p:nvSpPr>
          <p:spPr>
            <a:xfrm>
              <a:off x="6177976" y="3280235"/>
              <a:ext cx="292249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Methodological Quality Checklist for studies based on Observational Methodology</a:t>
              </a:r>
            </a:p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(MQCOM) 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(Chacón-Moscoso et al., 2019)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F2BE45E-FFA2-BE0F-86DB-0B37FCBAFC8F}"/>
                </a:ext>
              </a:extLst>
            </p:cNvPr>
            <p:cNvSpPr txBox="1"/>
            <p:nvPr/>
          </p:nvSpPr>
          <p:spPr>
            <a:xfrm>
              <a:off x="3290210" y="3546825"/>
              <a:ext cx="2754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Preliminary checklist for reporting observational studies 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(Chacón-Moscoso et al., 2018)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516AAFC-6A58-B421-D5D3-E55F79155A64}"/>
                </a:ext>
              </a:extLst>
            </p:cNvPr>
            <p:cNvSpPr txBox="1"/>
            <p:nvPr/>
          </p:nvSpPr>
          <p:spPr>
            <a:xfrm>
              <a:off x="9172447" y="3546825"/>
              <a:ext cx="3019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Methodological Quality Scale for Observational Methodology</a:t>
              </a:r>
            </a:p>
            <a:p>
              <a:pPr algn="ctr"/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(MQSOM) </a:t>
              </a:r>
            </a:p>
            <a:p>
              <a:pPr algn="ctr"/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1500" noProof="0" dirty="0" err="1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Sanduvete</a:t>
              </a:r>
              <a:r>
                <a:rPr lang="en-US" sz="1500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-Chaves et al., 2025)</a:t>
              </a:r>
              <a:r>
                <a:rPr lang="en-US" sz="1500" b="1" noProof="0" dirty="0">
                  <a:ln>
                    <a:solidFill>
                      <a:srgbClr val="A60B2D"/>
                    </a:solidFill>
                  </a:ln>
                  <a:solidFill>
                    <a:srgbClr val="A60B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29" name="Marcador de número de diapositiva 7">
            <a:extLst>
              <a:ext uri="{FF2B5EF4-FFF2-40B4-BE49-F238E27FC236}">
                <a16:creationId xmlns:a16="http://schemas.microsoft.com/office/drawing/2014/main" id="{91FB3758-6A81-2EDB-B7A1-A25905FE856B}"/>
              </a:ext>
            </a:extLst>
          </p:cNvPr>
          <p:cNvSpPr txBox="1">
            <a:spLocks/>
          </p:cNvSpPr>
          <p:nvPr/>
        </p:nvSpPr>
        <p:spPr>
          <a:xfrm>
            <a:off x="10814858" y="1180378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5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6BFDC-3839-8B83-5A7D-687EED8E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E607DE-F498-5AA9-9C0C-3446A549F9E6}"/>
              </a:ext>
            </a:extLst>
          </p:cNvPr>
          <p:cNvSpPr txBox="1"/>
          <p:nvPr/>
        </p:nvSpPr>
        <p:spPr>
          <a:xfrm>
            <a:off x="635597" y="1095571"/>
            <a:ext cx="310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A94BA08-06BC-78F7-7C0F-B0F0A64B0FCF}"/>
              </a:ext>
            </a:extLst>
          </p:cNvPr>
          <p:cNvSpPr/>
          <p:nvPr/>
        </p:nvSpPr>
        <p:spPr>
          <a:xfrm>
            <a:off x="2368246" y="2053772"/>
            <a:ext cx="7455506" cy="99310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rgbClr val="0668A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Obtain evidence of convergent and discriminant validity of MQSOM with contrast instruments</a:t>
            </a:r>
            <a:endParaRPr lang="en-US" sz="2000" noProof="0" dirty="0">
              <a:solidFill>
                <a:srgbClr val="0668A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674C14-8F42-97C5-D6DC-7D302BA13B12}"/>
              </a:ext>
            </a:extLst>
          </p:cNvPr>
          <p:cNvSpPr txBox="1"/>
          <p:nvPr/>
        </p:nvSpPr>
        <p:spPr>
          <a:xfrm>
            <a:off x="5232400" y="4255248"/>
            <a:ext cx="1727200" cy="584775"/>
          </a:xfrm>
          <a:prstGeom prst="rect">
            <a:avLst/>
          </a:prstGeom>
          <a:solidFill>
            <a:schemeClr val="tx1"/>
          </a:solidFill>
          <a:ln>
            <a:solidFill>
              <a:srgbClr val="0668A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GREOM</a:t>
            </a:r>
            <a:endParaRPr lang="en-US" sz="3200" noProof="0" dirty="0">
              <a:ln>
                <a:solidFill>
                  <a:srgbClr val="0668A9"/>
                </a:solidFill>
              </a:ln>
              <a:solidFill>
                <a:srgbClr val="0668A9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6D06E7-9062-A844-8EA5-4A776E19373A}"/>
              </a:ext>
            </a:extLst>
          </p:cNvPr>
          <p:cNvSpPr txBox="1"/>
          <p:nvPr/>
        </p:nvSpPr>
        <p:spPr>
          <a:xfrm>
            <a:off x="5232400" y="5277929"/>
            <a:ext cx="1727200" cy="584775"/>
          </a:xfrm>
          <a:prstGeom prst="rect">
            <a:avLst/>
          </a:prstGeom>
          <a:solidFill>
            <a:schemeClr val="tx1"/>
          </a:solidFill>
          <a:ln>
            <a:solidFill>
              <a:srgbClr val="0668A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ln>
                  <a:solidFill>
                    <a:srgbClr val="0668A9"/>
                  </a:solidFill>
                </a:ln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MMAT</a:t>
            </a:r>
            <a:endParaRPr lang="en-US" sz="3200" noProof="0" dirty="0">
              <a:ln>
                <a:solidFill>
                  <a:srgbClr val="0668A9"/>
                </a:solidFill>
              </a:ln>
              <a:solidFill>
                <a:srgbClr val="0668A9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28DD54-A8B2-31F7-CD6C-504940F9A148}"/>
              </a:ext>
            </a:extLst>
          </p:cNvPr>
          <p:cNvSpPr/>
          <p:nvPr/>
        </p:nvSpPr>
        <p:spPr>
          <a:xfrm>
            <a:off x="5232399" y="3313707"/>
            <a:ext cx="172720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MQSOM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34B772B-837D-60BF-F578-A1C64DC6B5FE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6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66353-F972-AC8F-05CB-59E1B31F3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4731264B-1C16-C870-D575-71C6D213A48E}"/>
              </a:ext>
            </a:extLst>
          </p:cNvPr>
          <p:cNvSpPr/>
          <p:nvPr/>
        </p:nvSpPr>
        <p:spPr>
          <a:xfrm>
            <a:off x="0" y="1525753"/>
            <a:ext cx="12192000" cy="4068521"/>
          </a:xfrm>
          <a:prstGeom prst="rightArrow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0668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C93E82-F6B5-9E7E-23FD-BD51BF6466B9}"/>
              </a:ext>
            </a:extLst>
          </p:cNvPr>
          <p:cNvSpPr txBox="1"/>
          <p:nvPr/>
        </p:nvSpPr>
        <p:spPr>
          <a:xfrm>
            <a:off x="754244" y="1242893"/>
            <a:ext cx="234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65E50D-D9E0-44E3-0328-6F9F81F058CC}"/>
              </a:ext>
            </a:extLst>
          </p:cNvPr>
          <p:cNvSpPr/>
          <p:nvPr/>
        </p:nvSpPr>
        <p:spPr>
          <a:xfrm>
            <a:off x="754244" y="3039252"/>
            <a:ext cx="2097074" cy="1566615"/>
          </a:xfrm>
          <a:prstGeom prst="rect">
            <a:avLst/>
          </a:prstGeom>
          <a:solidFill>
            <a:srgbClr val="0668A9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307 studies</a:t>
            </a:r>
          </a:p>
          <a:p>
            <a:pPr lvl="1" algn="just"/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OM employed</a:t>
            </a:r>
          </a:p>
          <a:p>
            <a:pPr lvl="1" algn="just"/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-Original works</a:t>
            </a:r>
          </a:p>
          <a:p>
            <a:pPr lvl="1" algn="just"/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-Following the standard publication format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03CC30A-4EF2-0916-3223-958B9C153EB9}"/>
              </a:ext>
            </a:extLst>
          </p:cNvPr>
          <p:cNvSpPr/>
          <p:nvPr/>
        </p:nvSpPr>
        <p:spPr>
          <a:xfrm>
            <a:off x="696189" y="2415141"/>
            <a:ext cx="1915888" cy="624114"/>
          </a:xfrm>
          <a:prstGeom prst="roundRect">
            <a:avLst/>
          </a:prstGeom>
          <a:solidFill>
            <a:srgbClr val="FFFF7F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Participants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5EC2B1-85D7-EFA6-2AC7-0495FA71C6FB}"/>
              </a:ext>
            </a:extLst>
          </p:cNvPr>
          <p:cNvSpPr/>
          <p:nvPr/>
        </p:nvSpPr>
        <p:spPr>
          <a:xfrm>
            <a:off x="7247532" y="3039251"/>
            <a:ext cx="2652926" cy="779494"/>
          </a:xfrm>
          <a:prstGeom prst="rect">
            <a:avLst/>
          </a:prstGeom>
          <a:solidFill>
            <a:srgbClr val="0668A9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400" noProof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hrough</a:t>
            </a:r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Structural Equation Modelling</a:t>
            </a:r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(Kenny &amp; Kashy, 1992)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 JASP 0.19.3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5FF320-7A24-03A2-FD0C-74BD9B289C20}"/>
              </a:ext>
            </a:extLst>
          </p:cNvPr>
          <p:cNvSpPr/>
          <p:nvPr/>
        </p:nvSpPr>
        <p:spPr>
          <a:xfrm>
            <a:off x="7189477" y="2415138"/>
            <a:ext cx="2294138" cy="624114"/>
          </a:xfrm>
          <a:prstGeom prst="roundRect">
            <a:avLst/>
          </a:prstGeom>
          <a:solidFill>
            <a:srgbClr val="FFFF7F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Multitrait</a:t>
            </a:r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-Multimethod Analysis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45109A-A642-D706-5B39-C91BE470770B}"/>
              </a:ext>
            </a:extLst>
          </p:cNvPr>
          <p:cNvSpPr/>
          <p:nvPr/>
        </p:nvSpPr>
        <p:spPr>
          <a:xfrm>
            <a:off x="3896127" y="3039250"/>
            <a:ext cx="2364649" cy="3344617"/>
          </a:xfrm>
          <a:prstGeom prst="rect">
            <a:avLst/>
          </a:prstGeom>
          <a:solidFill>
            <a:srgbClr val="0668A9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Guidelines for Reporting Experiments based on Observational Methodology</a:t>
            </a:r>
          </a:p>
          <a:p>
            <a:pPr algn="ctr"/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(GREOM; Portell et al., 2015)</a:t>
            </a:r>
          </a:p>
          <a:p>
            <a:pPr algn="ctr"/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1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Mixed Methods Appraisal Tool </a:t>
            </a:r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(MMAT; Hong et al., 2018) </a:t>
            </a:r>
          </a:p>
          <a:p>
            <a:pPr algn="ctr"/>
            <a:endParaRPr lang="en-US" sz="1400" noProof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4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Methodological Quality Scale for Observational Methodology</a:t>
            </a:r>
          </a:p>
          <a:p>
            <a:pPr algn="ctr"/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(MQSOM; </a:t>
            </a:r>
            <a:r>
              <a:rPr lang="en-US" sz="1400" noProof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Sanduvete</a:t>
            </a:r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-Chaves et al.,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</a:t>
            </a:r>
            <a:r>
              <a:rPr lang="en-US" sz="1400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538044D-087E-A618-8110-39A722F45476}"/>
              </a:ext>
            </a:extLst>
          </p:cNvPr>
          <p:cNvSpPr/>
          <p:nvPr/>
        </p:nvSpPr>
        <p:spPr>
          <a:xfrm>
            <a:off x="3838073" y="2415138"/>
            <a:ext cx="1915888" cy="624114"/>
          </a:xfrm>
          <a:prstGeom prst="roundRect">
            <a:avLst/>
          </a:prstGeom>
          <a:solidFill>
            <a:srgbClr val="FFFF7F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Instruments</a:t>
            </a:r>
          </a:p>
        </p:txBody>
      </p:sp>
      <p:sp>
        <p:nvSpPr>
          <p:cNvPr id="13" name="Marcador de número de diapositiva 7">
            <a:extLst>
              <a:ext uri="{FF2B5EF4-FFF2-40B4-BE49-F238E27FC236}">
                <a16:creationId xmlns:a16="http://schemas.microsoft.com/office/drawing/2014/main" id="{34126866-D1C7-BC09-122B-CACE2BF432D4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7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6B9A-06FC-5AD3-C50C-F78FAE1C9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5CB7FB-A0F3-E4AB-8D8E-CBCAB0525F52}"/>
              </a:ext>
            </a:extLst>
          </p:cNvPr>
          <p:cNvSpPr txBox="1"/>
          <p:nvPr/>
        </p:nvSpPr>
        <p:spPr>
          <a:xfrm>
            <a:off x="87572" y="1144887"/>
            <a:ext cx="617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Instruments: MQSOM</a:t>
            </a:r>
            <a:endParaRPr lang="en-US" sz="2800" b="1" noProof="0" dirty="0">
              <a:solidFill>
                <a:srgbClr val="A60B2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E16E7C6-9D02-3CC6-EBE4-1540901D7ADC}"/>
              </a:ext>
            </a:extLst>
          </p:cNvPr>
          <p:cNvGrpSpPr/>
          <p:nvPr/>
        </p:nvGrpSpPr>
        <p:grpSpPr>
          <a:xfrm>
            <a:off x="667881" y="1663703"/>
            <a:ext cx="9791516" cy="5059562"/>
            <a:chOff x="-170532" y="909322"/>
            <a:chExt cx="9791516" cy="5059562"/>
          </a:xfrm>
        </p:grpSpPr>
        <p:sp>
          <p:nvSpPr>
            <p:cNvPr id="4" name="Arco 3">
              <a:extLst>
                <a:ext uri="{FF2B5EF4-FFF2-40B4-BE49-F238E27FC236}">
                  <a16:creationId xmlns:a16="http://schemas.microsoft.com/office/drawing/2014/main" id="{1B536CEC-5A41-33CC-7022-D2745C1DB1C5}"/>
                </a:ext>
              </a:extLst>
            </p:cNvPr>
            <p:cNvSpPr/>
            <p:nvPr/>
          </p:nvSpPr>
          <p:spPr>
            <a:xfrm rot="16200000">
              <a:off x="1864347" y="2053296"/>
              <a:ext cx="2605139" cy="2963045"/>
            </a:xfrm>
            <a:prstGeom prst="arc">
              <a:avLst>
                <a:gd name="adj1" fmla="val 10778135"/>
                <a:gd name="adj2" fmla="val 21567090"/>
              </a:avLst>
            </a:prstGeom>
            <a:ln w="5715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F28B356-6063-8FB4-DFDB-59B26C26C116}"/>
                </a:ext>
              </a:extLst>
            </p:cNvPr>
            <p:cNvSpPr/>
            <p:nvPr/>
          </p:nvSpPr>
          <p:spPr>
            <a:xfrm>
              <a:off x="3182049" y="4413110"/>
              <a:ext cx="2213184" cy="8485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Factor 2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D2C3650-1525-B646-B8FF-F8B818EF11B3}"/>
                </a:ext>
              </a:extLst>
            </p:cNvPr>
            <p:cNvSpPr/>
            <p:nvPr/>
          </p:nvSpPr>
          <p:spPr>
            <a:xfrm>
              <a:off x="3170527" y="4413111"/>
              <a:ext cx="2236228" cy="848553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Quality of Measurement &amp; Analysis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8D6AC0C3-E90A-B781-3695-D30A8860B9D5}"/>
                </a:ext>
              </a:extLst>
            </p:cNvPr>
            <p:cNvSpPr/>
            <p:nvPr/>
          </p:nvSpPr>
          <p:spPr>
            <a:xfrm>
              <a:off x="905718" y="3050142"/>
              <a:ext cx="1706435" cy="830997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General Factor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DD2BFB9-C7FD-A64A-AA5A-065439AE03BE}"/>
                </a:ext>
              </a:extLst>
            </p:cNvPr>
            <p:cNvSpPr/>
            <p:nvPr/>
          </p:nvSpPr>
          <p:spPr>
            <a:xfrm>
              <a:off x="894190" y="3044501"/>
              <a:ext cx="1717963" cy="862233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Methodological Quality Overall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F88AC3A0-069F-2600-9F34-F58E7763AE98}"/>
                </a:ext>
              </a:extLst>
            </p:cNvPr>
            <p:cNvSpPr/>
            <p:nvPr/>
          </p:nvSpPr>
          <p:spPr>
            <a:xfrm>
              <a:off x="3152585" y="1920377"/>
              <a:ext cx="2213184" cy="6241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Factor 1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12CC934-BF47-EAD0-E72E-83F8D0B3BA51}"/>
                </a:ext>
              </a:extLst>
            </p:cNvPr>
            <p:cNvSpPr txBox="1"/>
            <p:nvPr/>
          </p:nvSpPr>
          <p:spPr>
            <a:xfrm>
              <a:off x="-170532" y="1378866"/>
              <a:ext cx="120447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noProof="0" dirty="0">
                  <a:solidFill>
                    <a:sysClr val="windowText" lastClr="000000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ω</a:t>
              </a:r>
              <a:r>
                <a:rPr lang="en-US" sz="2200" b="1" noProof="0" dirty="0">
                  <a:solidFill>
                    <a:sysClr val="windowText" lastClr="000000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b="1" noProof="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= .8</a:t>
              </a:r>
              <a:r>
                <a:rPr lang="en-US" sz="2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6</a:t>
              </a:r>
              <a:endParaRPr lang="en-US" sz="2200" b="1" noProof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061BF3E-B0C6-E128-7CA7-A59AB9E7D35A}"/>
                </a:ext>
              </a:extLst>
            </p:cNvPr>
            <p:cNvSpPr txBox="1"/>
            <p:nvPr/>
          </p:nvSpPr>
          <p:spPr>
            <a:xfrm>
              <a:off x="1083158" y="1377086"/>
              <a:ext cx="120447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noProof="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 = .61</a:t>
              </a:r>
              <a:endParaRPr lang="en-US" sz="2200" b="1" noProof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184F5C2-AFD0-199D-B08D-CCF38117D4FC}"/>
                </a:ext>
              </a:extLst>
            </p:cNvPr>
            <p:cNvSpPr/>
            <p:nvPr/>
          </p:nvSpPr>
          <p:spPr>
            <a:xfrm>
              <a:off x="6073307" y="943964"/>
              <a:ext cx="3547677" cy="27748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Observational Methodology employment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B44F2F0-A928-B302-685C-007FDF720DF3}"/>
                </a:ext>
              </a:extLst>
            </p:cNvPr>
            <p:cNvSpPr/>
            <p:nvPr/>
          </p:nvSpPr>
          <p:spPr>
            <a:xfrm>
              <a:off x="6073306" y="1388310"/>
              <a:ext cx="3547675" cy="27303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Observational Unit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14F5319-5FFA-F134-6C2F-810538F930B7}"/>
                </a:ext>
              </a:extLst>
            </p:cNvPr>
            <p:cNvSpPr/>
            <p:nvPr/>
          </p:nvSpPr>
          <p:spPr>
            <a:xfrm>
              <a:off x="6073305" y="1832657"/>
              <a:ext cx="3547677" cy="27303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Temporality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0CC9FFA-8440-BFEF-1029-0ADD0F7691FD}"/>
                </a:ext>
              </a:extLst>
            </p:cNvPr>
            <p:cNvSpPr/>
            <p:nvPr/>
          </p:nvSpPr>
          <p:spPr>
            <a:xfrm>
              <a:off x="6073306" y="2277004"/>
              <a:ext cx="3547676" cy="27303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Dimensionality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16FD6A8-8AC9-3F3C-9C9B-FF34311D375D}"/>
                </a:ext>
              </a:extLst>
            </p:cNvPr>
            <p:cNvSpPr/>
            <p:nvPr/>
          </p:nvSpPr>
          <p:spPr>
            <a:xfrm>
              <a:off x="6073305" y="2734966"/>
              <a:ext cx="3547677" cy="27303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Codificacion</a:t>
              </a:r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Manual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D1D4EA5-9BDD-7EF9-F6CE-F93129D857BA}"/>
                </a:ext>
              </a:extLst>
            </p:cNvPr>
            <p:cNvSpPr/>
            <p:nvPr/>
          </p:nvSpPr>
          <p:spPr>
            <a:xfrm>
              <a:off x="6073306" y="3199817"/>
              <a:ext cx="3547676" cy="27303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Type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57A33DA-CA39-5141-AF02-75BCA697B135}"/>
                </a:ext>
              </a:extLst>
            </p:cNvPr>
            <p:cNvSpPr/>
            <p:nvPr/>
          </p:nvSpPr>
          <p:spPr>
            <a:xfrm>
              <a:off x="6073308" y="3854159"/>
              <a:ext cx="3547676" cy="27303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Observational Instrument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D3E2A80-0702-3BBF-4E49-B886AFBDC965}"/>
                </a:ext>
              </a:extLst>
            </p:cNvPr>
            <p:cNvSpPr/>
            <p:nvPr/>
          </p:nvSpPr>
          <p:spPr>
            <a:xfrm>
              <a:off x="6073308" y="4265099"/>
              <a:ext cx="3547676" cy="365125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Recording, Quality Control &amp; Analysis </a:t>
              </a:r>
              <a:r>
                <a:rPr lang="en-US" sz="1400" b="1" noProof="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Softwares</a:t>
              </a:r>
              <a:endParaRPr lang="en-US" sz="1400" b="1" noProof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97D20D4-9C9C-1421-D815-9F9BD78F9AA1}"/>
                </a:ext>
              </a:extLst>
            </p:cNvPr>
            <p:cNvSpPr/>
            <p:nvPr/>
          </p:nvSpPr>
          <p:spPr>
            <a:xfrm>
              <a:off x="6073307" y="4762299"/>
              <a:ext cx="3547676" cy="27303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Type of Parameter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2370529-95CC-0F91-233C-9DE8E1DC2F61}"/>
                </a:ext>
              </a:extLst>
            </p:cNvPr>
            <p:cNvSpPr/>
            <p:nvPr/>
          </p:nvSpPr>
          <p:spPr>
            <a:xfrm>
              <a:off x="6073306" y="5216369"/>
              <a:ext cx="3547676" cy="27303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Quality Control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49D994B-5A91-B0B0-8B92-ECF8CA65166C}"/>
                </a:ext>
              </a:extLst>
            </p:cNvPr>
            <p:cNvSpPr/>
            <p:nvPr/>
          </p:nvSpPr>
          <p:spPr>
            <a:xfrm>
              <a:off x="6073305" y="5668871"/>
              <a:ext cx="3547676" cy="273033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Data Analysis</a:t>
              </a: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159ACB6-8412-4A2A-7E0A-51D50236675E}"/>
                </a:ext>
              </a:extLst>
            </p:cNvPr>
            <p:cNvSpPr/>
            <p:nvPr/>
          </p:nvSpPr>
          <p:spPr>
            <a:xfrm>
              <a:off x="3141063" y="1918597"/>
              <a:ext cx="2236228" cy="637261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668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Quality of Design</a:t>
              </a:r>
            </a:p>
          </p:txBody>
        </p:sp>
        <p:sp>
          <p:nvSpPr>
            <p:cNvPr id="24" name="Abrir llave 23">
              <a:extLst>
                <a:ext uri="{FF2B5EF4-FFF2-40B4-BE49-F238E27FC236}">
                  <a16:creationId xmlns:a16="http://schemas.microsoft.com/office/drawing/2014/main" id="{020D99BE-3176-08B8-E463-DADE894EC5A0}"/>
                </a:ext>
              </a:extLst>
            </p:cNvPr>
            <p:cNvSpPr/>
            <p:nvPr/>
          </p:nvSpPr>
          <p:spPr>
            <a:xfrm>
              <a:off x="5365769" y="909322"/>
              <a:ext cx="690830" cy="2605140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Abrir llave 24">
              <a:extLst>
                <a:ext uri="{FF2B5EF4-FFF2-40B4-BE49-F238E27FC236}">
                  <a16:creationId xmlns:a16="http://schemas.microsoft.com/office/drawing/2014/main" id="{F8554F8B-21FB-EC36-A856-5E020CDDE75F}"/>
                </a:ext>
              </a:extLst>
            </p:cNvPr>
            <p:cNvSpPr/>
            <p:nvPr/>
          </p:nvSpPr>
          <p:spPr>
            <a:xfrm>
              <a:off x="5428114" y="3850001"/>
              <a:ext cx="628485" cy="2118883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Marcador de número de diapositiva 7">
            <a:extLst>
              <a:ext uri="{FF2B5EF4-FFF2-40B4-BE49-F238E27FC236}">
                <a16:creationId xmlns:a16="http://schemas.microsoft.com/office/drawing/2014/main" id="{CA11C9E8-8627-DE52-665D-EA1719262B2B}"/>
              </a:ext>
            </a:extLst>
          </p:cNvPr>
          <p:cNvSpPr txBox="1">
            <a:spLocks/>
          </p:cNvSpPr>
          <p:nvPr/>
        </p:nvSpPr>
        <p:spPr>
          <a:xfrm>
            <a:off x="10797924" y="6423252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8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0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171D9-0A16-1414-7BCE-84D8DC0CE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B8411E-D36C-1A53-4B6D-6CCA3ADE6786}"/>
              </a:ext>
            </a:extLst>
          </p:cNvPr>
          <p:cNvSpPr txBox="1"/>
          <p:nvPr/>
        </p:nvSpPr>
        <p:spPr>
          <a:xfrm>
            <a:off x="196716" y="978771"/>
            <a:ext cx="8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noProof="0" dirty="0">
                <a:solidFill>
                  <a:srgbClr val="A60B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Instruments for comparison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6A5D45-9FCD-D7DF-4CE3-7AB73ABEDB73}"/>
              </a:ext>
            </a:extLst>
          </p:cNvPr>
          <p:cNvSpPr txBox="1"/>
          <p:nvPr/>
        </p:nvSpPr>
        <p:spPr>
          <a:xfrm>
            <a:off x="3174941" y="1604330"/>
            <a:ext cx="172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GREOM</a:t>
            </a:r>
            <a:endParaRPr lang="en-US" sz="3200" noProof="0" dirty="0">
              <a:solidFill>
                <a:srgbClr val="0668A9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F9DE11-F437-DFDC-53AD-0C4CD58D0E61}"/>
              </a:ext>
            </a:extLst>
          </p:cNvPr>
          <p:cNvSpPr txBox="1"/>
          <p:nvPr/>
        </p:nvSpPr>
        <p:spPr>
          <a:xfrm>
            <a:off x="7251377" y="1604330"/>
            <a:ext cx="172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solidFill>
                  <a:srgbClr val="0668A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MMAT</a:t>
            </a:r>
            <a:endParaRPr lang="en-US" sz="3200" noProof="0" dirty="0">
              <a:solidFill>
                <a:srgbClr val="0668A9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2C81944-0AF7-7256-AA65-B3550304888D}"/>
              </a:ext>
            </a:extLst>
          </p:cNvPr>
          <p:cNvSpPr/>
          <p:nvPr/>
        </p:nvSpPr>
        <p:spPr>
          <a:xfrm>
            <a:off x="2801811" y="2390060"/>
            <a:ext cx="2507435" cy="584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Intervention &amp; Expected Outcomes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919E9AC-BDCE-DCC8-4FAB-8D3EBC4D9B92}"/>
              </a:ext>
            </a:extLst>
          </p:cNvPr>
          <p:cNvSpPr/>
          <p:nvPr/>
        </p:nvSpPr>
        <p:spPr>
          <a:xfrm>
            <a:off x="2801811" y="3143834"/>
            <a:ext cx="2507435" cy="584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C79DD15-6DFC-8DE3-D723-1F8B4155B24A}"/>
              </a:ext>
            </a:extLst>
          </p:cNvPr>
          <p:cNvSpPr/>
          <p:nvPr/>
        </p:nvSpPr>
        <p:spPr>
          <a:xfrm>
            <a:off x="2801811" y="3897608"/>
            <a:ext cx="2507435" cy="584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Samples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06C3E22-41D4-C3CE-74E5-BF89E06EC7D5}"/>
              </a:ext>
            </a:extLst>
          </p:cNvPr>
          <p:cNvSpPr/>
          <p:nvPr/>
        </p:nvSpPr>
        <p:spPr>
          <a:xfrm>
            <a:off x="2801811" y="4651382"/>
            <a:ext cx="2507435" cy="584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Instruments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2CFE7D6-AE05-2558-AE35-6075DA530279}"/>
              </a:ext>
            </a:extLst>
          </p:cNvPr>
          <p:cNvSpPr/>
          <p:nvPr/>
        </p:nvSpPr>
        <p:spPr>
          <a:xfrm>
            <a:off x="2801811" y="5405156"/>
            <a:ext cx="2507435" cy="584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Quality Control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C010F6-D2A0-9495-C2D1-38E2B12231F8}"/>
              </a:ext>
            </a:extLst>
          </p:cNvPr>
          <p:cNvSpPr/>
          <p:nvPr/>
        </p:nvSpPr>
        <p:spPr>
          <a:xfrm>
            <a:off x="2801811" y="6158930"/>
            <a:ext cx="2507435" cy="584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1B16A9F-070D-77FB-0B5B-6666842664DB}"/>
              </a:ext>
            </a:extLst>
          </p:cNvPr>
          <p:cNvSpPr/>
          <p:nvPr/>
        </p:nvSpPr>
        <p:spPr>
          <a:xfrm>
            <a:off x="6822078" y="2390060"/>
            <a:ext cx="2507435" cy="83099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Qualitative</a:t>
            </a:r>
          </a:p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Component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9C5D97A-AB56-1B45-8654-3EDF9BF3D4C5}"/>
              </a:ext>
            </a:extLst>
          </p:cNvPr>
          <p:cNvSpPr/>
          <p:nvPr/>
        </p:nvSpPr>
        <p:spPr>
          <a:xfrm>
            <a:off x="6822078" y="3462809"/>
            <a:ext cx="2507435" cy="83099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Quantitative Component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50EA0BC-7A19-A118-567C-9EEB3CD0365C}"/>
              </a:ext>
            </a:extLst>
          </p:cNvPr>
          <p:cNvSpPr/>
          <p:nvPr/>
        </p:nvSpPr>
        <p:spPr>
          <a:xfrm>
            <a:off x="6822078" y="4529775"/>
            <a:ext cx="2507435" cy="83099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668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Mixed Methods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F6C3E0E-29A3-8D72-A02D-837AA9C443F7}"/>
              </a:ext>
            </a:extLst>
          </p:cNvPr>
          <p:cNvGrpSpPr/>
          <p:nvPr/>
        </p:nvGrpSpPr>
        <p:grpSpPr>
          <a:xfrm>
            <a:off x="2709794" y="2078646"/>
            <a:ext cx="2679039" cy="307779"/>
            <a:chOff x="5503390" y="1087688"/>
            <a:chExt cx="2679039" cy="307779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8C486B7-E6C2-A0C6-0A50-1F7E8FFA3449}"/>
                </a:ext>
              </a:extLst>
            </p:cNvPr>
            <p:cNvGrpSpPr/>
            <p:nvPr/>
          </p:nvGrpSpPr>
          <p:grpSpPr>
            <a:xfrm>
              <a:off x="6483335" y="1087689"/>
              <a:ext cx="1699094" cy="307778"/>
              <a:chOff x="6483335" y="1087689"/>
              <a:chExt cx="1699094" cy="307778"/>
            </a:xfrm>
          </p:grpSpPr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9933D0D-CADD-2013-AB46-AFF0FD238B75}"/>
                  </a:ext>
                </a:extLst>
              </p:cNvPr>
              <p:cNvSpPr txBox="1"/>
              <p:nvPr/>
            </p:nvSpPr>
            <p:spPr>
              <a:xfrm>
                <a:off x="6483335" y="1087690"/>
                <a:ext cx="8495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chemeClr val="bg1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1400" b="1" noProof="0" dirty="0">
                    <a:solidFill>
                      <a:schemeClr val="bg1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noProof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en-US" sz="1400" b="1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.75</a:t>
                </a:r>
                <a:endParaRPr lang="en-US" sz="1400" b="1" noProof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364AAEC8-3981-E6D4-1291-59A21788F565}"/>
                  </a:ext>
                </a:extLst>
              </p:cNvPr>
              <p:cNvSpPr txBox="1"/>
              <p:nvPr/>
            </p:nvSpPr>
            <p:spPr>
              <a:xfrm>
                <a:off x="7332882" y="1087689"/>
                <a:ext cx="8495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 = </a:t>
                </a:r>
                <a:r>
                  <a:rPr lang="en-US" sz="1400" b="1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.43</a:t>
                </a:r>
                <a:endParaRPr lang="en-US" sz="1400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C89C22E-4E18-2BBC-C2D3-0D0B0A2A4403}"/>
                </a:ext>
              </a:extLst>
            </p:cNvPr>
            <p:cNvSpPr txBox="1"/>
            <p:nvPr/>
          </p:nvSpPr>
          <p:spPr>
            <a:xfrm>
              <a:off x="5503390" y="1087688"/>
              <a:ext cx="9799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chemeClr val="bg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14 items</a:t>
              </a:r>
              <a:endParaRPr lang="en-US" sz="1400" b="1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4875733-7F23-DF01-F66D-4C29155770B9}"/>
              </a:ext>
            </a:extLst>
          </p:cNvPr>
          <p:cNvGrpSpPr/>
          <p:nvPr/>
        </p:nvGrpSpPr>
        <p:grpSpPr>
          <a:xfrm>
            <a:off x="6736275" y="2074964"/>
            <a:ext cx="2679039" cy="307779"/>
            <a:chOff x="9274860" y="1087688"/>
            <a:chExt cx="2679039" cy="307779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9CF92B4A-E92F-88AC-8028-C88F853AEBA5}"/>
                </a:ext>
              </a:extLst>
            </p:cNvPr>
            <p:cNvGrpSpPr/>
            <p:nvPr/>
          </p:nvGrpSpPr>
          <p:grpSpPr>
            <a:xfrm>
              <a:off x="10254805" y="1087689"/>
              <a:ext cx="1699094" cy="307778"/>
              <a:chOff x="10254805" y="1087689"/>
              <a:chExt cx="1699094" cy="307778"/>
            </a:xfrm>
          </p:grpSpPr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B3637570-8E05-B414-AAEE-762E7696F92D}"/>
                  </a:ext>
                </a:extLst>
              </p:cNvPr>
              <p:cNvSpPr txBox="1"/>
              <p:nvPr/>
            </p:nvSpPr>
            <p:spPr>
              <a:xfrm>
                <a:off x="10254805" y="1087690"/>
                <a:ext cx="8495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chemeClr val="bg1"/>
                    </a:solidFill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1400" b="1" noProof="0" dirty="0">
                    <a:solidFill>
                      <a:schemeClr val="bg1"/>
                    </a:solidFill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noProof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en-US" sz="1400" b="1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87</a:t>
                </a:r>
                <a:endParaRPr lang="en-US" sz="1400" b="1" noProof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C6725330-58E0-327E-F767-F836AB530897}"/>
                  </a:ext>
                </a:extLst>
              </p:cNvPr>
              <p:cNvSpPr txBox="1"/>
              <p:nvPr/>
            </p:nvSpPr>
            <p:spPr>
              <a:xfrm>
                <a:off x="11104352" y="1087689"/>
                <a:ext cx="8495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 = </a:t>
                </a:r>
                <a:r>
                  <a:rPr lang="en-US" sz="1400" b="1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.45</a:t>
                </a:r>
                <a:endParaRPr lang="en-US" sz="1400" b="1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AEFC7AF-068C-AEE1-1EF9-9FE3FB194C3D}"/>
                </a:ext>
              </a:extLst>
            </p:cNvPr>
            <p:cNvSpPr txBox="1"/>
            <p:nvPr/>
          </p:nvSpPr>
          <p:spPr>
            <a:xfrm>
              <a:off x="9274860" y="1087688"/>
              <a:ext cx="9799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chemeClr val="bg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15 items</a:t>
              </a:r>
              <a:endParaRPr lang="en-US" sz="1400" b="1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Marcador de número de diapositiva 7">
            <a:extLst>
              <a:ext uri="{FF2B5EF4-FFF2-40B4-BE49-F238E27FC236}">
                <a16:creationId xmlns:a16="http://schemas.microsoft.com/office/drawing/2014/main" id="{D8486C01-B2E8-385B-6939-AEF7864AD65D}"/>
              </a:ext>
            </a:extLst>
          </p:cNvPr>
          <p:cNvSpPr txBox="1">
            <a:spLocks/>
          </p:cNvSpPr>
          <p:nvPr/>
        </p:nvSpPr>
        <p:spPr>
          <a:xfrm>
            <a:off x="9900458" y="6451318"/>
            <a:ext cx="1312025" cy="365125"/>
          </a:xfrm>
          <a:prstGeom prst="rect">
            <a:avLst/>
          </a:prstGeom>
          <a:solidFill>
            <a:srgbClr val="0668A9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6A8AE-7615-4519-8847-0070A1ED1837}" type="slidenum">
              <a:rPr lang="es-ES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</a:rPr>
              <a:pPr/>
              <a:t>9</a:t>
            </a:fld>
            <a:endParaRPr lang="es-ES" dirty="0">
              <a:ln>
                <a:solidFill>
                  <a:srgbClr val="FFCC00"/>
                </a:solidFill>
              </a:ln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38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1898</Words>
  <Application>Microsoft Office PowerPoint</Application>
  <PresentationFormat>Panorámica</PresentationFormat>
  <Paragraphs>488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Cambria</vt:lpstr>
      <vt:lpstr>Georgia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SUSANA SANDUVETE CHAVES</cp:lastModifiedBy>
  <cp:revision>22</cp:revision>
  <dcterms:created xsi:type="dcterms:W3CDTF">2025-06-21T22:23:49Z</dcterms:created>
  <dcterms:modified xsi:type="dcterms:W3CDTF">2025-07-22T07:38:56Z</dcterms:modified>
</cp:coreProperties>
</file>