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26" r:id="rId4"/>
    <p:sldId id="327" r:id="rId5"/>
    <p:sldId id="306" r:id="rId6"/>
    <p:sldId id="309" r:id="rId7"/>
    <p:sldId id="307" r:id="rId8"/>
    <p:sldId id="294" r:id="rId9"/>
    <p:sldId id="344" r:id="rId10"/>
    <p:sldId id="328" r:id="rId11"/>
    <p:sldId id="310" r:id="rId12"/>
    <p:sldId id="311" r:id="rId13"/>
    <p:sldId id="312" r:id="rId14"/>
    <p:sldId id="317" r:id="rId15"/>
    <p:sldId id="316" r:id="rId16"/>
    <p:sldId id="308" r:id="rId17"/>
    <p:sldId id="293" r:id="rId18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61"/>
    <p:restoredTop sz="78029"/>
  </p:normalViewPr>
  <p:slideViewPr>
    <p:cSldViewPr snapToGrid="0" snapToObjects="1">
      <p:cViewPr varScale="1">
        <p:scale>
          <a:sx n="101" d="100"/>
          <a:sy n="101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59D01-9190-9C45-B6A9-755C19DD8F23}" type="datetimeFigureOut">
              <a:rPr lang="en-US" smtClean="0"/>
              <a:t>7/16/25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D8F2D-CC70-7340-8199-F5512E722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8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8F2D-CC70-7340-8199-F5512E722B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80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contemporaneous, the benefit of comparing with the fully constrained model is more apparent </a:t>
            </a:r>
          </a:p>
          <a:p>
            <a:r>
              <a:rPr lang="en-US" dirty="0"/>
              <a:t>The </a:t>
            </a:r>
            <a:r>
              <a:rPr lang="en-US" dirty="0" err="1"/>
              <a:t>bic</a:t>
            </a:r>
            <a:r>
              <a:rPr lang="en-US" dirty="0"/>
              <a:t> with lowest power is better than the most sensitive </a:t>
            </a:r>
            <a:r>
              <a:rPr lang="en-US" dirty="0" err="1"/>
              <a:t>chisquare</a:t>
            </a:r>
            <a:r>
              <a:rPr lang="en-US" dirty="0"/>
              <a:t> in many conditions if we compare with the fully constrained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8F2D-CC70-7340-8199-F5512E722B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15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Dahsed</a:t>
            </a:r>
            <a:r>
              <a:rPr lang="en-US" dirty="0"/>
              <a:t> lines mark 0.05 for bias, 0.5 for correlation, 0.8 for sensitivity, and 0.95 for specificity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8F2D-CC70-7340-8199-F5512E722B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57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small sample the power is around 0.8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8F2D-CC70-7340-8199-F5512E722B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34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8F2D-CC70-7340-8199-F5512E722B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71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8F2D-CC70-7340-8199-F5512E722B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96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we do a full invariance test try to establish full invariance of both temporal and contemporaneous networks by comparing a fully constrained and a fully unconstrained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8F2D-CC70-7340-8199-F5512E722B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03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8F2D-CC70-7340-8199-F5512E722B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53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Therefore we set out to test these fit indices with a simulation study to see if they can really test the misfit in network models.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8F2D-CC70-7340-8199-F5512E722B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22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simulation we used the panelGVAR model. This is a type of vector autoregression model that estimate the temporal and contemporaneous relations among variables. It separates between- and within- variances and model them with Gaussian Graphical Models. </a:t>
            </a:r>
          </a:p>
          <a:p>
            <a:endParaRPr lang="en-US" dirty="0"/>
          </a:p>
          <a:p>
            <a:r>
              <a:rPr lang="en-US" dirty="0"/>
              <a:t>We chose this model because cross-sectional Gaussian Graphical Model and N = 1 GVAR models are its special case, and so we expect the results to generalize to these two cases as well.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8F2D-CC70-7340-8199-F5512E722B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sake of time I will only show the result for the hypothesis testing condition with 6 nodes and 3 waves of data. We have lots of other simulations and I recommend to check out the preprint. </a:t>
            </a:r>
          </a:p>
          <a:p>
            <a:endParaRPr lang="en-US" dirty="0"/>
          </a:p>
          <a:p>
            <a:r>
              <a:rPr lang="en-US" dirty="0"/>
              <a:t>In this condition we pre-specify network structures and see if the fit indices shows good fit when the pre-specified model matches the data-generating model and shows bad fit when there’s mismatch. </a:t>
            </a:r>
          </a:p>
          <a:p>
            <a:endParaRPr lang="en-US" dirty="0"/>
          </a:p>
          <a:p>
            <a:r>
              <a:rPr lang="en-US" dirty="0"/>
              <a:t>The specified contemporaneous model is a chain graph where each node is connected to its neighbor, and the temporal network is also a chain graph but each node is connected to the node next to its neighbor, so node 1 connects to node 3, and 3 to 5, and then 5 back to 1.  </a:t>
            </a:r>
          </a:p>
          <a:p>
            <a:endParaRPr lang="en-US" dirty="0"/>
          </a:p>
          <a:p>
            <a:r>
              <a:rPr lang="en-US" dirty="0"/>
              <a:t>To create the mismatch between the pre-specified model and data-generating models, we used a technique called rewiring. Which means we relocate the edges with some probability and keep the original weight. </a:t>
            </a:r>
          </a:p>
          <a:p>
            <a:endParaRPr lang="en-US" dirty="0"/>
          </a:p>
          <a:p>
            <a:r>
              <a:rPr lang="en-US" dirty="0"/>
              <a:t>For example in this network rewiring with 20% probability, these edges were relocated to there, and their weights remains the same. If the probability is 0 then the network stays the same, and if probability is 1, all the edges are relocated.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8F2D-CC70-7340-8199-F5512E722B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93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AIC are solid lines, BIC dash lines, and chi-squares are dotted lines</a:t>
            </a:r>
          </a:p>
          <a:p>
            <a:r>
              <a:rPr lang="en-US" dirty="0"/>
              <a:t>Main message: </a:t>
            </a:r>
          </a:p>
          <a:p>
            <a:pPr marL="171450" indent="-171450">
              <a:buFontTx/>
              <a:buChar char="-"/>
            </a:pPr>
            <a:r>
              <a:rPr lang="en-US" dirty="0"/>
              <a:t>Chi-square is the most liberal test, and it has some risk of false discovery, especially if you are testing equality in sparse networks; </a:t>
            </a:r>
          </a:p>
          <a:p>
            <a:pPr marL="171450" indent="-171450">
              <a:buFontTx/>
              <a:buChar char="-"/>
            </a:pPr>
            <a:r>
              <a:rPr lang="en-US" dirty="0"/>
              <a:t>BIC is the most conservative, and it has some risk of low power to detect small difference at small sample size and small number of waves</a:t>
            </a:r>
          </a:p>
          <a:p>
            <a:pPr marL="171450" indent="-171450">
              <a:buFontTx/>
              <a:buChar char="-"/>
            </a:pPr>
            <a:r>
              <a:rPr lang="en-US" dirty="0"/>
              <a:t>AIC is the best given the balance of power and sensitivity in testing global invariance of both networks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8F2D-CC70-7340-8199-F5512E722B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16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again, AIC straight line, BIC dash line, and </a:t>
            </a:r>
            <a:r>
              <a:rPr lang="en-US" dirty="0" err="1"/>
              <a:t>chisquare</a:t>
            </a:r>
            <a:r>
              <a:rPr lang="en-US" dirty="0"/>
              <a:t> dotted line</a:t>
            </a:r>
          </a:p>
          <a:p>
            <a:r>
              <a:rPr lang="en-US" dirty="0"/>
              <a:t>Blue line compares with the fully constrained model </a:t>
            </a:r>
            <a:r>
              <a:rPr lang="en-US" dirty="0">
                <a:sym typeface="Wingdings" pitchFamily="2" charset="2"/>
              </a:rPr>
              <a:t> both equal</a:t>
            </a:r>
          </a:p>
          <a:p>
            <a:r>
              <a:rPr lang="en-US" dirty="0">
                <a:sym typeface="Wingdings" pitchFamily="2" charset="2"/>
              </a:rPr>
              <a:t>Red lines compares with the free model, neither network constrained equal</a:t>
            </a:r>
          </a:p>
          <a:p>
            <a:endParaRPr lang="en-US" dirty="0">
              <a:sym typeface="Wingdings" pitchFamily="2" charset="2"/>
            </a:endParaRP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Again </a:t>
            </a:r>
            <a:r>
              <a:rPr lang="en-US" dirty="0" err="1">
                <a:sym typeface="Wingdings" pitchFamily="2" charset="2"/>
              </a:rPr>
              <a:t>chisquare</a:t>
            </a:r>
            <a:r>
              <a:rPr lang="en-US" dirty="0">
                <a:sym typeface="Wingdings" pitchFamily="2" charset="2"/>
              </a:rPr>
              <a:t> is the most liberal and has highest risk of false positive especially for sparse 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BIC has low power for small differences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Wingdings" pitchFamily="2" charset="2"/>
              </a:rPr>
              <a:t>Comparing with the fully constrained model has higher power to difference while demonstrating similar false discovery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8F2D-CC70-7340-8199-F5512E722B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0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4292-32FF-DA4E-95E9-94C89CBAB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3065D-D5E5-FB4B-B889-BF4112AF6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Baskerville" panose="02020502070401020303" pitchFamily="18" charset="0"/>
                <a:ea typeface="Baskerville" panose="02020502070401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011EF-D626-7645-B8C7-F50D405EA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F6F06A67-67FE-534B-9F7C-C3966A740C3B}" type="datetimeFigureOut">
              <a:rPr lang="en-NO" smtClean="0"/>
              <a:pPr/>
              <a:t>7/16/25</a:t>
            </a:fld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EED46-0EAB-3E48-9134-6A346286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4DE97-728B-1D4F-9CF1-5CA132373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7415D147-00B8-554E-B7EC-D988574DF516}" type="slidenum">
              <a:rPr lang="en-NO" smtClean="0"/>
              <a:pPr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08412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94CCD-82E1-9A46-9047-54C01D75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A258B-8303-234B-B48F-DF4105984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  <a:lvl2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2pPr>
            <a:lvl3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3pPr>
            <a:lvl4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4pPr>
            <a:lvl5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8DA2D-DF74-7A4A-BF1E-5F4F51282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F6F06A67-67FE-534B-9F7C-C3966A740C3B}" type="datetimeFigureOut">
              <a:rPr lang="en-NO" smtClean="0"/>
              <a:pPr/>
              <a:t>7/16/25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C1A3C-E50D-804D-947D-43DC443E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D6803-1E6D-8343-80E3-232D524B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7415D147-00B8-554E-B7EC-D988574DF516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0819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085FA0-C514-5340-B18A-40AF551C2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1CB7D-7AE5-4C49-A150-043C84EC4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  <a:lvl2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2pPr>
            <a:lvl3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3pPr>
            <a:lvl4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4pPr>
            <a:lvl5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4133F-98B3-4D48-90E5-E51B35D6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F6F06A67-67FE-534B-9F7C-C3966A740C3B}" type="datetimeFigureOut">
              <a:rPr lang="en-NO" smtClean="0"/>
              <a:pPr/>
              <a:t>7/16/25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BAC32-F43C-F64C-80FF-E65064280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109C9-D5EE-0F4B-AED4-3365223E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7415D147-00B8-554E-B7EC-D988574DF516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1494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6941-31DB-ED40-9D4A-5D8DDFCCA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429-93D6-3A43-88A7-E87670353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  <a:lvl2pPr marL="685800" indent="-228600">
              <a:lnSpc>
                <a:spcPct val="100000"/>
              </a:lnSpc>
              <a:buFont typeface="Wingdings" pitchFamily="2" charset="2"/>
              <a:buChar char="Ø"/>
              <a:defRPr sz="2000">
                <a:latin typeface="Baskerville" panose="02020502070401020303" pitchFamily="18" charset="0"/>
                <a:ea typeface="Baskerville" panose="02020502070401020303" pitchFamily="18" charset="0"/>
              </a:defRPr>
            </a:lvl2pPr>
            <a:lvl3pPr marL="1143000" indent="-228600">
              <a:lnSpc>
                <a:spcPct val="100000"/>
              </a:lnSpc>
              <a:buFont typeface="Wingdings" pitchFamily="2" charset="2"/>
              <a:buChar char="Ø"/>
              <a:defRPr sz="1800">
                <a:latin typeface="Baskerville" panose="02020502070401020303" pitchFamily="18" charset="0"/>
                <a:ea typeface="Baskerville" panose="02020502070401020303" pitchFamily="18" charset="0"/>
              </a:defRPr>
            </a:lvl3pPr>
            <a:lvl4pPr marL="1600200" indent="-228600">
              <a:lnSpc>
                <a:spcPct val="100000"/>
              </a:lnSpc>
              <a:buFont typeface="Wingdings" pitchFamily="2" charset="2"/>
              <a:buChar char="Ø"/>
              <a:defRPr sz="1600">
                <a:latin typeface="Baskerville" panose="02020502070401020303" pitchFamily="18" charset="0"/>
                <a:ea typeface="Baskerville" panose="02020502070401020303" pitchFamily="18" charset="0"/>
              </a:defRPr>
            </a:lvl4pPr>
            <a:lvl5pPr marL="2057400" indent="-228600">
              <a:lnSpc>
                <a:spcPct val="100000"/>
              </a:lnSpc>
              <a:buFont typeface="Wingdings" pitchFamily="2" charset="2"/>
              <a:buChar char="Ø"/>
              <a:defRPr sz="1600">
                <a:latin typeface="Baskerville" panose="02020502070401020303" pitchFamily="18" charset="0"/>
                <a:ea typeface="Baskerville" panose="02020502070401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E1CA-A821-CD4C-922F-7C3D9A3A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F6F06A67-67FE-534B-9F7C-C3966A740C3B}" type="datetimeFigureOut">
              <a:rPr lang="en-NO" smtClean="0"/>
              <a:pPr/>
              <a:t>7/16/25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26CAA-9FE9-3243-9C5D-EF5F3337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0C481-25D8-384E-86DE-BAD12DFE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7415D147-00B8-554E-B7EC-D988574DF516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9991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4C306-B5A2-9546-804F-3547E87F9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8088D-EC0F-9B41-8703-41B7F3842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D33DE-CBCC-CD43-BE77-1666B6EE9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F6F06A67-67FE-534B-9F7C-C3966A740C3B}" type="datetimeFigureOut">
              <a:rPr lang="en-NO" smtClean="0"/>
              <a:pPr/>
              <a:t>7/16/25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78D5D-60B7-114C-B83C-98614BEC6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B06AD-8942-8C47-9FC9-ADB29102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7415D147-00B8-554E-B7EC-D988574DF516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9839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E72F2-CBB2-734C-A872-00638292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5581A-90C0-374A-9F93-58C00F03F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  <a:lvl2pPr marL="685800" indent="-228600">
              <a:buFont typeface="Wingdings" pitchFamily="2" charset="2"/>
              <a:buChar char="Ø"/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2pPr>
            <a:lvl3pPr marL="1143000" indent="-228600">
              <a:buFont typeface="Wingdings" pitchFamily="2" charset="2"/>
              <a:buChar char="Ø"/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3pPr>
            <a:lvl4pPr marL="1600200" indent="-228600">
              <a:buFont typeface="Wingdings" pitchFamily="2" charset="2"/>
              <a:buChar char="Ø"/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4pPr>
            <a:lvl5pPr marL="2057400" indent="-228600">
              <a:buFont typeface="Wingdings" pitchFamily="2" charset="2"/>
              <a:buChar char="Ø"/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E5152-B67B-BE49-B3A3-8986F955C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  <a:lvl2pPr marL="685800" indent="-228600">
              <a:buFont typeface="Wingdings" pitchFamily="2" charset="2"/>
              <a:buChar char="Ø"/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2pPr>
            <a:lvl3pPr marL="1143000" indent="-228600">
              <a:buFont typeface="Wingdings" pitchFamily="2" charset="2"/>
              <a:buChar char="Ø"/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3pPr>
            <a:lvl4pPr marL="1600200" indent="-228600">
              <a:buFont typeface="Wingdings" pitchFamily="2" charset="2"/>
              <a:buChar char="Ø"/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4pPr>
            <a:lvl5pPr marL="2057400" indent="-228600">
              <a:buFont typeface="Wingdings" pitchFamily="2" charset="2"/>
              <a:buChar char="Ø"/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73BFA-AB0F-944B-BE79-6B464D817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F6F06A67-67FE-534B-9F7C-C3966A740C3B}" type="datetimeFigureOut">
              <a:rPr lang="en-NO" smtClean="0"/>
              <a:pPr/>
              <a:t>7/16/25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98E63-3AA5-3745-B66A-A2D4954D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9DCB6-DB76-0248-A394-B256E993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7415D147-00B8-554E-B7EC-D988574DF516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6968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D745-12E7-9A48-9B7F-4F030E62F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A547A-CA40-1747-82B0-2904501A7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Baskerville" panose="02020502070401020303" pitchFamily="18" charset="0"/>
                <a:ea typeface="Baskerville" panose="02020502070401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43AA5-6DB1-FA40-96CF-A8DDC8320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  <a:lvl2pPr marL="685800" indent="-228600">
              <a:buFont typeface="Wingdings" pitchFamily="2" charset="2"/>
              <a:buChar char="Ø"/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2pPr>
            <a:lvl3pPr marL="1143000" indent="-228600">
              <a:buFont typeface="Wingdings" pitchFamily="2" charset="2"/>
              <a:buChar char="Ø"/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3pPr>
            <a:lvl4pPr marL="1600200" indent="-228600">
              <a:buFont typeface="Wingdings" pitchFamily="2" charset="2"/>
              <a:buChar char="Ø"/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4pPr>
            <a:lvl5pPr marL="2057400" indent="-228600">
              <a:buFont typeface="Wingdings" pitchFamily="2" charset="2"/>
              <a:buChar char="Ø"/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ED981B-38A3-F748-8036-6BE57C1B5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Baskerville" panose="02020502070401020303" pitchFamily="18" charset="0"/>
                <a:ea typeface="Baskerville" panose="02020502070401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10E617-CF59-D946-A440-3E08F5964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  <a:lvl2pPr marL="685800" indent="-228600">
              <a:buFont typeface="Wingdings" pitchFamily="2" charset="2"/>
              <a:buChar char="Ø"/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2pPr>
            <a:lvl3pPr marL="1143000" indent="-228600">
              <a:buFont typeface="Wingdings" pitchFamily="2" charset="2"/>
              <a:buChar char="Ø"/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3pPr>
            <a:lvl4pPr marL="1600200" indent="-228600">
              <a:buFont typeface="Wingdings" pitchFamily="2" charset="2"/>
              <a:buChar char="Ø"/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4pPr>
            <a:lvl5pPr marL="2057400" indent="-228600">
              <a:buFont typeface="Wingdings" pitchFamily="2" charset="2"/>
              <a:buChar char="Ø"/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E03226-903B-A64B-AD31-BFE7B24E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F6F06A67-67FE-534B-9F7C-C3966A740C3B}" type="datetimeFigureOut">
              <a:rPr lang="en-NO" smtClean="0"/>
              <a:pPr/>
              <a:t>7/16/25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ACB881-2BA7-804E-88E5-18FC0FD7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FA1D93-26E7-1F44-927D-70D8A7FC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7415D147-00B8-554E-B7EC-D988574DF516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1561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F9F70-A270-7C45-A0E8-56B87C4F7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298F99-5EE6-D248-A05C-15F703675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F6F06A67-67FE-534B-9F7C-C3966A740C3B}" type="datetimeFigureOut">
              <a:rPr lang="en-NO" smtClean="0"/>
              <a:pPr/>
              <a:t>7/16/25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6E65C-7094-C54E-91A2-4EB96873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85CAE-962F-AB4E-8FD6-9A9B2EEF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7415D147-00B8-554E-B7EC-D988574DF516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9365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590BAA-8834-794A-B3A3-499C6C32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F6F06A67-67FE-534B-9F7C-C3966A740C3B}" type="datetimeFigureOut">
              <a:rPr lang="en-NO" smtClean="0"/>
              <a:pPr/>
              <a:t>7/16/25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67B5A-0312-3041-A023-F53B2789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DBFBC-C50A-514D-90AE-0F8D7DAC2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7415D147-00B8-554E-B7EC-D988574DF516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2418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6380-70E7-874A-BBF2-AC4F992A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220CB-C217-4A41-A47C-BDA6C2D0F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Baskerville" panose="02020502070401020303" pitchFamily="18" charset="0"/>
                <a:ea typeface="Baskerville" panose="02020502070401020303" pitchFamily="18" charset="0"/>
              </a:defRPr>
            </a:lvl1pPr>
            <a:lvl2pPr>
              <a:defRPr sz="2800">
                <a:latin typeface="Baskerville" panose="02020502070401020303" pitchFamily="18" charset="0"/>
                <a:ea typeface="Baskerville" panose="02020502070401020303" pitchFamily="18" charset="0"/>
              </a:defRPr>
            </a:lvl2pPr>
            <a:lvl3pPr>
              <a:defRPr sz="2400">
                <a:latin typeface="Baskerville" panose="02020502070401020303" pitchFamily="18" charset="0"/>
                <a:ea typeface="Baskerville" panose="02020502070401020303" pitchFamily="18" charset="0"/>
              </a:defRPr>
            </a:lvl3pPr>
            <a:lvl4pPr>
              <a:defRPr sz="2000">
                <a:latin typeface="Baskerville" panose="02020502070401020303" pitchFamily="18" charset="0"/>
                <a:ea typeface="Baskerville" panose="02020502070401020303" pitchFamily="18" charset="0"/>
              </a:defRPr>
            </a:lvl4pPr>
            <a:lvl5pPr>
              <a:defRPr sz="2000">
                <a:latin typeface="Baskerville" panose="02020502070401020303" pitchFamily="18" charset="0"/>
                <a:ea typeface="Baskerville" panose="020205020704010203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D43B7-7E33-D048-A7AA-D131501C1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>
                <a:latin typeface="Baskerville" panose="02020502070401020303" pitchFamily="18" charset="0"/>
                <a:ea typeface="Baskerville" panose="02020502070401020303" pitchFamily="18" charset="0"/>
              </a:defRPr>
            </a:lvl1pPr>
            <a:lvl2pPr marL="742950" indent="-285750">
              <a:buFont typeface="Wingdings" pitchFamily="2" charset="2"/>
              <a:buChar char="Ø"/>
              <a:defRPr sz="1800">
                <a:latin typeface="Baskerville" panose="02020502070401020303" pitchFamily="18" charset="0"/>
                <a:ea typeface="Baskerville" panose="02020502070401020303" pitchFamily="18" charset="0"/>
              </a:defRPr>
            </a:lvl2pPr>
            <a:lvl3pPr marL="1085850" indent="-171450">
              <a:buFont typeface="Wingdings" pitchFamily="2" charset="2"/>
              <a:buChar char="Ø"/>
              <a:defRPr sz="16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Second level</a:t>
            </a:r>
          </a:p>
          <a:p>
            <a:pPr lvl="2"/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Third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8AFC7-E4F3-C94F-B7B5-5504EE73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F6F06A67-67FE-534B-9F7C-C3966A740C3B}" type="datetimeFigureOut">
              <a:rPr lang="en-NO" smtClean="0"/>
              <a:pPr/>
              <a:t>7/16/25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129DC-02F4-5E42-9E19-60B9DD94D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9BCCC-8FD5-5C48-A171-762C1C98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7415D147-00B8-554E-B7EC-D988574DF516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559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26463-A776-C247-9D69-3A4E4067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4167B9-C5F4-A344-A4F1-A3F5A05EB7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Baskerville" panose="02020502070401020303" pitchFamily="18" charset="0"/>
                <a:ea typeface="Baskerville" panose="02020502070401020303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61CDA-BD74-1B4E-96AB-CA81F6372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>
                <a:latin typeface="Baskerville" panose="02020502070401020303" pitchFamily="18" charset="0"/>
                <a:ea typeface="Baskerville" panose="02020502070401020303" pitchFamily="18" charset="0"/>
              </a:defRPr>
            </a:lvl1pPr>
            <a:lvl2pPr marL="742950" indent="-285750">
              <a:buFont typeface="Wingdings" pitchFamily="2" charset="2"/>
              <a:buChar char="Ø"/>
              <a:defRPr sz="1800">
                <a:latin typeface="Baskerville" panose="02020502070401020303" pitchFamily="18" charset="0"/>
                <a:ea typeface="Baskerville" panose="02020502070401020303" pitchFamily="18" charset="0"/>
              </a:defRPr>
            </a:lvl2pPr>
            <a:lvl3pPr marL="1085850" indent="-171450">
              <a:buFont typeface="Wingdings" pitchFamily="2" charset="2"/>
              <a:buChar char="Ø"/>
              <a:defRPr sz="1600">
                <a:latin typeface="Baskerville" panose="02020502070401020303" pitchFamily="18" charset="0"/>
                <a:ea typeface="Baskerville" panose="02020502070401020303" pitchFamily="18" charset="0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6A046-2AC9-AF45-B05E-5ED4D49F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F6F06A67-67FE-534B-9F7C-C3966A740C3B}" type="datetimeFigureOut">
              <a:rPr lang="en-NO" smtClean="0"/>
              <a:pPr/>
              <a:t>7/16/25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1F357-F2D4-D242-B85D-3C322EC1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53268-BF7D-8E43-AF03-AB8EB756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fld id="{7415D147-00B8-554E-B7EC-D988574DF516}" type="slidenum">
              <a:rPr lang="en-NO" smtClean="0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5106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3EBBBF-D778-9346-BED5-FE911C2E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40CF0-AD1D-C340-B39E-59B4FE8E4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DCD7A-213E-A745-9E58-F84B33A0A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6A67-67FE-534B-9F7C-C3966A740C3B}" type="datetimeFigureOut">
              <a:rPr lang="en-NO" smtClean="0"/>
              <a:t>7/16/25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06048-ACC5-3B43-9444-7810312C2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50DE6-4AD8-A245-ADBB-6BBB33F40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5D147-00B8-554E-B7EC-D988574DF51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2798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doi.org/10.1007/s11336-020-09697-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654DA-42E3-7141-B6EB-B647996F2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880" y="2452014"/>
            <a:ext cx="9144000" cy="1655763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The Invariance Partial Pruning Approach to The Network Comparison in Time-Series and Panel Data</a:t>
            </a:r>
            <a:endParaRPr lang="en-NO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F6DED9-1D6A-6F47-9FF8-7A7DEEAD0601}"/>
              </a:ext>
            </a:extLst>
          </p:cNvPr>
          <p:cNvSpPr txBox="1"/>
          <p:nvPr/>
        </p:nvSpPr>
        <p:spPr>
          <a:xfrm>
            <a:off x="690880" y="4575489"/>
            <a:ext cx="115011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rPr>
              <a:t>Xinkai Du, Sverre Urnes Johnson, and Sacha Epskamp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196B2-7AF1-A442-95B2-90E775003355}"/>
              </a:ext>
            </a:extLst>
          </p:cNvPr>
          <p:cNvSpPr txBox="1"/>
          <p:nvPr/>
        </p:nvSpPr>
        <p:spPr>
          <a:xfrm>
            <a:off x="690880" y="497559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Baskerville" panose="02020502070401020303" pitchFamily="18" charset="0"/>
                <a:ea typeface="Baskerville" panose="02020502070401020303" pitchFamily="18" charset="0"/>
              </a:rPr>
              <a:t>July, EAM, Tenerife, Spain</a:t>
            </a: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BFAA8182-C207-7D46-BE05-40D4F9A57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617" y="347360"/>
            <a:ext cx="2933200" cy="1535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Nestleder | Tidsskrift for Norsk psykologforening">
            <a:extLst>
              <a:ext uri="{FF2B5EF4-FFF2-40B4-BE49-F238E27FC236}">
                <a16:creationId xmlns:a16="http://schemas.microsoft.com/office/drawing/2014/main" id="{F0E886BA-CB16-6A42-A2BE-80E6BC9E5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94" y="645512"/>
            <a:ext cx="2148746" cy="96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6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A29F-BED2-E643-8019-D746A3AD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choices &amp; simulation study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34A444-CA4B-4A47-A1D0-4102699A6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Arbitrary</a:t>
            </a:r>
            <a:r>
              <a:rPr lang="zh-CN" altLang="en-US" dirty="0"/>
              <a:t> </a:t>
            </a:r>
            <a:r>
              <a:rPr lang="en-US" altLang="zh-CN" dirty="0"/>
              <a:t>choices</a:t>
            </a:r>
            <a:r>
              <a:rPr lang="zh-CN" altLang="en-US" dirty="0"/>
              <a:t> </a:t>
            </a:r>
            <a:r>
              <a:rPr lang="en-US" altLang="zh-CN" dirty="0"/>
              <a:t>involved</a:t>
            </a:r>
            <a:endParaRPr lang="en-US" dirty="0"/>
          </a:p>
          <a:p>
            <a:pPr lvl="1"/>
            <a:r>
              <a:rPr lang="en-US" dirty="0"/>
              <a:t>Sparse networks vs. saturated</a:t>
            </a:r>
          </a:p>
          <a:p>
            <a:pPr lvl="1"/>
            <a:r>
              <a:rPr lang="en-US" dirty="0"/>
              <a:t>AIC, BIC, vs. chi-square </a:t>
            </a:r>
          </a:p>
          <a:p>
            <a:pPr lvl="1"/>
            <a:r>
              <a:rPr lang="en-US" dirty="0"/>
              <a:t>Start from fully constrained vs. free model</a:t>
            </a:r>
          </a:p>
          <a:p>
            <a:r>
              <a:rPr lang="en-US" dirty="0"/>
              <a:t>Performance in difference conditions</a:t>
            </a:r>
          </a:p>
          <a:p>
            <a:pPr lvl="1"/>
            <a:r>
              <a:rPr lang="en-US" dirty="0"/>
              <a:t>Sample size</a:t>
            </a:r>
          </a:p>
          <a:p>
            <a:pPr lvl="1"/>
            <a:r>
              <a:rPr lang="en-US" dirty="0"/>
              <a:t>Number of time points</a:t>
            </a:r>
          </a:p>
          <a:p>
            <a:pPr lvl="1"/>
            <a:r>
              <a:rPr lang="en-US" dirty="0"/>
              <a:t>Extent of network difference</a:t>
            </a:r>
          </a:p>
        </p:txBody>
      </p:sp>
    </p:spTree>
    <p:extLst>
      <p:ext uri="{BB962C8B-B14F-4D97-AF65-F5344CB8AC3E}">
        <p14:creationId xmlns:p14="http://schemas.microsoft.com/office/powerpoint/2010/main" val="3038658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777A-E0CC-0B4E-8EBD-233B3C77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rates: The full invariance test (both)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9D0CC-B56C-2A49-B434-AF7F1582C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Saturated networks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B91D416-9283-5F40-B9DE-FC7C7DDA0D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542144"/>
            <a:ext cx="5157787" cy="36104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A11AC-0EBE-0640-B938-B134951ED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/>
              <a:t>Sparse networks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06C71B9-7723-7140-AF6F-574778AC21D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72200" y="2533253"/>
            <a:ext cx="5183188" cy="3628231"/>
          </a:xfrm>
        </p:spPr>
      </p:pic>
    </p:spTree>
    <p:extLst>
      <p:ext uri="{BB962C8B-B14F-4D97-AF65-F5344CB8AC3E}">
        <p14:creationId xmlns:p14="http://schemas.microsoft.com/office/powerpoint/2010/main" val="228383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777A-E0CC-0B4E-8EBD-233B3C77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rates: The global partial invariance test (temporal)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9D0CC-B56C-2A49-B434-AF7F1582C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Saturated networks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A11AC-0EBE-0640-B938-B134951ED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/>
              <a:t>Sparse networks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52916C13-74DC-7E4D-8F50-E0B2A2C69B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542144"/>
            <a:ext cx="5157787" cy="3610450"/>
          </a:xfr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45D6365D-CB81-244D-B631-D645DA9F03A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72200" y="2533253"/>
            <a:ext cx="5183188" cy="3628231"/>
          </a:xfrm>
        </p:spPr>
      </p:pic>
    </p:spTree>
    <p:extLst>
      <p:ext uri="{BB962C8B-B14F-4D97-AF65-F5344CB8AC3E}">
        <p14:creationId xmlns:p14="http://schemas.microsoft.com/office/powerpoint/2010/main" val="174321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777A-E0CC-0B4E-8EBD-233B3C77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rates: The global partial invariance test (contemporaneous)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9D0CC-B56C-2A49-B434-AF7F1582C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Saturated networks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A11AC-0EBE-0640-B938-B134951ED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/>
              <a:t>Sparse networks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2059BF08-C69E-E246-8A87-9F40212AE7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542144"/>
            <a:ext cx="5157787" cy="3610450"/>
          </a:xfrm>
        </p:spPr>
      </p:pic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AC999776-8708-2042-943B-598B6CC04B9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72200" y="2533253"/>
            <a:ext cx="5183188" cy="3628231"/>
          </a:xfrm>
        </p:spPr>
      </p:pic>
    </p:spTree>
    <p:extLst>
      <p:ext uri="{BB962C8B-B14F-4D97-AF65-F5344CB8AC3E}">
        <p14:creationId xmlns:p14="http://schemas.microsoft.com/office/powerpoint/2010/main" val="2604853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777A-E0CC-0B4E-8EBD-233B3C77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pruning (temporal)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73443A5-28CD-1B4B-9003-43A2FE3AB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7901" y="1825625"/>
            <a:ext cx="6216197" cy="4351338"/>
          </a:xfrm>
        </p:spPr>
      </p:pic>
    </p:spTree>
    <p:extLst>
      <p:ext uri="{BB962C8B-B14F-4D97-AF65-F5344CB8AC3E}">
        <p14:creationId xmlns:p14="http://schemas.microsoft.com/office/powerpoint/2010/main" val="2666848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777A-E0CC-0B4E-8EBD-233B3C77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pruning (contemporaneous)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2ABEB6-0378-2C4D-A600-335BAF979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7901" y="1825625"/>
            <a:ext cx="6216197" cy="4351338"/>
          </a:xfrm>
        </p:spPr>
      </p:pic>
    </p:spTree>
    <p:extLst>
      <p:ext uri="{BB962C8B-B14F-4D97-AF65-F5344CB8AC3E}">
        <p14:creationId xmlns:p14="http://schemas.microsoft.com/office/powerpoint/2010/main" val="2306889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D847D-7333-764F-9548-E0E4F43E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3DD039-114D-884E-8C76-14EC736C20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global invariance test performed well overall</a:t>
                </a:r>
              </a:p>
              <a:p>
                <a:pPr lvl="1"/>
                <a:r>
                  <a:rPr lang="en-US" dirty="0" err="1"/>
                  <a:t>Chisquare</a:t>
                </a:r>
                <a:r>
                  <a:rPr lang="en-US" dirty="0"/>
                  <a:t> test is the most liberal (some risk of false discovery for sparse)</a:t>
                </a:r>
              </a:p>
              <a:p>
                <a:pPr lvl="1"/>
                <a:r>
                  <a:rPr lang="en-US" dirty="0"/>
                  <a:t>BIC is the most conservative (small risk of low power if not enough data)</a:t>
                </a:r>
              </a:p>
              <a:p>
                <a:pPr lvl="1"/>
                <a:r>
                  <a:rPr lang="en-US" dirty="0"/>
                  <a:t>Better to compare with the fully constrained model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</a:p>
              <a:p>
                <a:pPr lvl="2"/>
                <a:r>
                  <a:rPr lang="en-US" dirty="0"/>
                  <a:t>Both sensitivity &amp; FDR are better </a:t>
                </a:r>
              </a:p>
              <a:p>
                <a:r>
                  <a:rPr lang="en-US" dirty="0"/>
                  <a:t>Partial pruning performed well in detecting specific location of edge difference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3DD039-114D-884E-8C76-14EC736C20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663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14432-BC0F-0D4C-97AE-4E3DA1A01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tuned for the preprint &amp; package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BC542-9931-F146-BBC9-AF74EF790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Twitter: @</a:t>
            </a:r>
            <a:r>
              <a:rPr lang="en-US" dirty="0" err="1"/>
              <a:t>XinkaiDu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Bluesky</a:t>
            </a:r>
            <a:r>
              <a:rPr lang="en-US" dirty="0"/>
              <a:t>: @</a:t>
            </a:r>
            <a:r>
              <a:rPr lang="en-US" dirty="0" err="1"/>
              <a:t>xinkaidu.bsky.social</a:t>
            </a:r>
            <a:endParaRPr lang="en-US" dirty="0"/>
          </a:p>
          <a:p>
            <a:r>
              <a:rPr lang="en-US" dirty="0"/>
              <a:t>GitHub: @</a:t>
            </a:r>
            <a:r>
              <a:rPr lang="en-US" dirty="0" err="1"/>
              <a:t>xinkaidupsy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94345-B5EC-C344-BB2E-7435708C2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2393950"/>
            <a:ext cx="2159000" cy="2070100"/>
          </a:xfrm>
          <a:prstGeom prst="rect">
            <a:avLst/>
          </a:prstGeom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0461B0E2-7C0A-0541-A040-45DA01FD1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417" y="1369395"/>
            <a:ext cx="2933200" cy="1535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 descr="Nestleder | Tidsskrift for Norsk psykologforening">
            <a:extLst>
              <a:ext uri="{FF2B5EF4-FFF2-40B4-BE49-F238E27FC236}">
                <a16:creationId xmlns:a16="http://schemas.microsoft.com/office/drawing/2014/main" id="{66E3A750-ABDA-E04C-BAA6-D512E8716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644" y="4662957"/>
            <a:ext cx="2148746" cy="96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3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62D0-E2EA-EA4D-9039-B4C5C5553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 for longitudinal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54EC9-8C1D-C349-AB7A-0B1BBBC6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24749" cy="435133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</a:rPr>
              <a:t>Different (groups of) individuals respond differently to the same type of treatment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</a:rPr>
              <a:t>Treatment failure</a:t>
            </a:r>
          </a:p>
          <a:p>
            <a:r>
              <a:rPr lang="en-US" dirty="0">
                <a:solidFill>
                  <a:srgbClr val="000000"/>
                </a:solidFill>
                <a:effectLst/>
              </a:rPr>
              <a:t>A common goal of empirical network research is to compare the networks of different groups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Temporal: predictive relations b/w waves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</a:rPr>
              <a:t>Contemporaneous: associations at the same measurement 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</a:rPr>
              <a:t>Between (panel): association between person means</a:t>
            </a:r>
            <a:endParaRPr lang="en-US" dirty="0"/>
          </a:p>
        </p:txBody>
      </p:sp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577623DC-700B-3542-A7F9-A2F50382B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59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6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BDBEE-9227-3B4E-9611-86B5BA466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comparison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1E5139-B5FE-124C-B2EE-DB02DBA5D49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461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Observed difference are not all meaningful</a:t>
            </a:r>
          </a:p>
          <a:p>
            <a:pPr lvl="1"/>
            <a:r>
              <a:rPr lang="en-US" dirty="0"/>
              <a:t>True difference</a:t>
            </a:r>
          </a:p>
          <a:p>
            <a:pPr lvl="1"/>
            <a:r>
              <a:rPr lang="en-US" dirty="0"/>
              <a:t>Sample variability</a:t>
            </a:r>
          </a:p>
          <a:p>
            <a:pPr lvl="1"/>
            <a:r>
              <a:rPr lang="en-US" dirty="0"/>
              <a:t>Estimation error</a:t>
            </a:r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Multi-group model to estimate networks and differences at the same time</a:t>
            </a:r>
          </a:p>
          <a:p>
            <a:pPr lvl="1"/>
            <a:r>
              <a:rPr lang="en-US" dirty="0"/>
              <a:t>Hold sample variability &amp; estimation error constant</a:t>
            </a:r>
          </a:p>
          <a:p>
            <a:pPr lvl="1"/>
            <a:r>
              <a:rPr lang="en-US" dirty="0"/>
              <a:t>INIT (Hoekstra et al., 2024) &amp; Bayesian approach (</a:t>
            </a:r>
            <a:r>
              <a:rPr lang="en-US" dirty="0" err="1"/>
              <a:t>Siepe</a:t>
            </a:r>
            <a:r>
              <a:rPr lang="en-US" dirty="0"/>
              <a:t> et al., 2024)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824B526-F8B3-4442-8569-ED9C71F6D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8831" y="2103437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64226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BDBEE-9227-3B4E-9611-86B5BA466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1E5139-B5FE-124C-B2EE-DB02DBA5D49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461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Global tests</a:t>
            </a:r>
          </a:p>
          <a:p>
            <a:pPr lvl="1"/>
            <a:r>
              <a:rPr lang="en-US" dirty="0"/>
              <a:t>Only know difference exists</a:t>
            </a:r>
          </a:p>
          <a:p>
            <a:pPr lvl="1"/>
            <a:r>
              <a:rPr lang="en-US" dirty="0"/>
              <a:t>Still don’t know the mechanisms behind</a:t>
            </a:r>
          </a:p>
          <a:p>
            <a:r>
              <a:rPr lang="en-US" dirty="0"/>
              <a:t>IVPP</a:t>
            </a:r>
          </a:p>
          <a:p>
            <a:pPr lvl="1"/>
            <a:r>
              <a:rPr lang="en-US" dirty="0"/>
              <a:t>Invariance test to determine presence</a:t>
            </a:r>
          </a:p>
          <a:p>
            <a:pPr lvl="1"/>
            <a:r>
              <a:rPr lang="en-US" dirty="0"/>
              <a:t>Partial pruning to identify edge-level heterogeneity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824B526-F8B3-4442-8569-ED9C71F6D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8831" y="2103437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42526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75B6-CDF1-A245-8E72-F527030D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invariance partial pruning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08ABFC-3D35-2B40-AE0F-3325248F6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28775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1</a:t>
                </a:r>
                <a:r>
                  <a:rPr lang="en-US" baseline="30000" dirty="0"/>
                  <a:t>st</a:t>
                </a:r>
                <a:r>
                  <a:rPr lang="en-US" dirty="0"/>
                  <a:t> step: full invariance test on both networks</a:t>
                </a:r>
              </a:p>
              <a:p>
                <a:pPr lvl="1"/>
                <a:r>
                  <a:rPr lang="en-US" dirty="0"/>
                  <a:t>Global test on both networks: whether at least one edge is different in either temporal or contemporaneous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Move on if </a:t>
                </a:r>
                <a:r>
                  <a:rPr lang="en-US" i="1" dirty="0"/>
                  <a:t>M</a:t>
                </a:r>
                <a:r>
                  <a:rPr lang="en-US" baseline="-25000" dirty="0"/>
                  <a:t>1</a:t>
                </a:r>
                <a:r>
                  <a:rPr lang="en-US" dirty="0"/>
                  <a:t> fit better than </a:t>
                </a:r>
                <a:r>
                  <a:rPr lang="en-US" i="1" dirty="0"/>
                  <a:t>M</a:t>
                </a:r>
                <a:r>
                  <a:rPr lang="en-US" baseline="-25000" dirty="0"/>
                  <a:t>0 </a:t>
                </a:r>
                <a:r>
                  <a:rPr lang="en-US" dirty="0"/>
                  <a:t>(AIC, BIC,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)</a:t>
                </a:r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08ABFC-3D35-2B40-AE0F-3325248F6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28775"/>
                <a:ext cx="10515600" cy="5032375"/>
              </a:xfrm>
              <a:blipFill>
                <a:blip r:embed="rId3"/>
                <a:stretch>
                  <a:fillRect l="-1086" t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ACB3616-F7C4-5D4A-AC90-F54F82777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100" y="2744788"/>
            <a:ext cx="2438400" cy="419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A27A5B-C00E-FE4F-A6FB-0305856DB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400" y="2763838"/>
            <a:ext cx="24257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8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75B6-CDF1-A245-8E72-F527030D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invariance partial pruning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8ABFC-3D35-2B40-AE0F-3325248F6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775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step: partial invariance global test on temp/</a:t>
            </a:r>
            <a:r>
              <a:rPr lang="en-US" dirty="0" err="1"/>
              <a:t>cont</a:t>
            </a:r>
            <a:r>
              <a:rPr lang="en-US" dirty="0"/>
              <a:t> separately</a:t>
            </a:r>
          </a:p>
          <a:p>
            <a:pPr lvl="1"/>
            <a:r>
              <a:rPr lang="en-US" dirty="0"/>
              <a:t>Compare with fully unconstrained (free) model: whether adding equality constraint lower fit</a:t>
            </a:r>
          </a:p>
          <a:p>
            <a:pPr lvl="1"/>
            <a:r>
              <a:rPr lang="en-US" dirty="0"/>
              <a:t>Whether there is at least one edge difference in temporal network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Whether there is at least one edge difference in contemporaneous network</a:t>
            </a:r>
          </a:p>
          <a:p>
            <a:pPr lvl="1"/>
            <a:endParaRPr lang="en-US" dirty="0"/>
          </a:p>
          <a:p>
            <a:r>
              <a:rPr lang="en-US" dirty="0"/>
              <a:t>Missing in INIT from</a:t>
            </a:r>
            <a:r>
              <a:rPr lang="zh-CN" altLang="en-US" dirty="0"/>
              <a:t> </a:t>
            </a:r>
            <a:r>
              <a:rPr lang="en-US" altLang="zh-CN" dirty="0"/>
              <a:t>Hoekstra et al; </a:t>
            </a:r>
            <a:r>
              <a:rPr lang="en-US" dirty="0"/>
              <a:t>inspired from DIF test in IRT</a:t>
            </a:r>
          </a:p>
          <a:p>
            <a:pPr lvl="1"/>
            <a:r>
              <a:rPr lang="en-US" dirty="0"/>
              <a:t>Compare with fully constrained model: whether releasing equality improves fit</a:t>
            </a:r>
          </a:p>
          <a:p>
            <a:pPr lvl="1"/>
            <a:r>
              <a:rPr lang="en-US" dirty="0"/>
              <a:t>Whether there is at least one edge difference in temporal network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Whether there is at least one edge difference in contemporaneous network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4DD581-24E2-AD49-B21E-28F50EDC3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2844403"/>
            <a:ext cx="2349500" cy="40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75BB88-373D-3146-B2E5-3C11F72B2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0" y="3638152"/>
            <a:ext cx="2387600" cy="393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B0DCC9-AF7D-2B47-8110-017A47196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5962650"/>
            <a:ext cx="23495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E5156F-A4D4-2243-B834-A22FD2870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0" y="5264150"/>
            <a:ext cx="2387600" cy="393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CB3616-F7C4-5D4A-AC90-F54F82777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300" y="5218113"/>
            <a:ext cx="2438400" cy="419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8D1D21-FF18-C74F-826C-C80024B07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750" y="5940425"/>
            <a:ext cx="2438400" cy="419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A27A5B-C00E-FE4F-A6FB-0305856DB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300" y="2888853"/>
            <a:ext cx="2425700" cy="381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5B695F-2802-124A-BD35-AFB2302D7F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100" y="3665934"/>
            <a:ext cx="24257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2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75B6-CDF1-A245-8E72-F527030D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invariance partial pruning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8ABFC-3D35-2B40-AE0F-3325248F6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775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step: Partial Pruning</a:t>
            </a:r>
          </a:p>
          <a:p>
            <a:pPr lvl="1"/>
            <a:r>
              <a:rPr lang="en-US" dirty="0"/>
              <a:t>Starting from a fully-constrained model</a:t>
            </a:r>
          </a:p>
          <a:p>
            <a:pPr lvl="1"/>
            <a:r>
              <a:rPr lang="en-US" dirty="0"/>
              <a:t>Iteratively releases equality constraint until it no longer improves fit </a:t>
            </a:r>
          </a:p>
          <a:p>
            <a:pPr lvl="2"/>
            <a:r>
              <a:rPr lang="en-US" dirty="0"/>
              <a:t>BIC ensures conservatism </a:t>
            </a:r>
          </a:p>
          <a:p>
            <a:r>
              <a:rPr lang="en-US" dirty="0"/>
              <a:t>The method has been implemented as an open-source R package, IVPP</a:t>
            </a:r>
          </a:p>
          <a:p>
            <a:r>
              <a:rPr lang="en-US" dirty="0"/>
              <a:t>Applicable to panel data (small </a:t>
            </a:r>
            <a:r>
              <a:rPr lang="en-US" i="1" dirty="0"/>
              <a:t>T</a:t>
            </a:r>
            <a:r>
              <a:rPr lang="en-US" dirty="0"/>
              <a:t> large </a:t>
            </a:r>
            <a:r>
              <a:rPr lang="en-US" i="1" dirty="0"/>
              <a:t>N; e.g., American National Election Studies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Precision treatment</a:t>
            </a:r>
          </a:p>
          <a:p>
            <a:pPr lvl="1"/>
            <a:r>
              <a:rPr lang="en-US" dirty="0"/>
              <a:t>Cross-cultural comparison</a:t>
            </a:r>
          </a:p>
          <a:p>
            <a:pPr lvl="1"/>
            <a:r>
              <a:rPr lang="en-US" dirty="0"/>
              <a:t>Meta-analysis </a:t>
            </a:r>
            <a:r>
              <a:rPr lang="en-US" dirty="0" err="1"/>
              <a:t>ish</a:t>
            </a:r>
            <a:endParaRPr lang="en-US" dirty="0"/>
          </a:p>
          <a:p>
            <a:pPr lvl="2"/>
            <a:r>
              <a:rPr lang="en-US" dirty="0"/>
              <a:t>Group edge &amp; individual edge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06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2B984-2F2F-7ABC-2A0F-3014CBEE9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graphical vector-autoregression </a:t>
            </a:r>
            <a:br>
              <a:rPr lang="en-US" dirty="0"/>
            </a:br>
            <a:r>
              <a:rPr lang="en-US" dirty="0"/>
              <a:t>(panel-GVAR)</a:t>
            </a:r>
            <a:endParaRPr lang="en-NL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FBD3BE6-F543-8468-8EAA-874145184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896" y="1332816"/>
            <a:ext cx="7502487" cy="3338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E1C5A7-E238-95C4-A149-B8A7E2E2B574}"/>
                  </a:ext>
                </a:extLst>
              </p:cNvPr>
              <p:cNvSpPr txBox="1"/>
              <p:nvPr/>
            </p:nvSpPr>
            <p:spPr>
              <a:xfrm>
                <a:off x="191022" y="1963881"/>
                <a:ext cx="4330874" cy="4590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b="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Vector auto-regressive model: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pPr marL="0" indent="0">
                  <a:buNone/>
                </a:pPr>
                <a:b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</a:br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With distributions:</a:t>
                </a:r>
                <a:r>
                  <a:rPr lang="en-US" baseline="300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*</a:t>
                </a:r>
                <a:endParaRPr lang="en-US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bet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Variance-covariance matrices can be further modeled as networks: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bet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𝐛𝐞𝐭</m:t>
                          </m:r>
                        </m:sub>
                      </m:sSub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𝛀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𝐛𝐞𝐭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𝐛𝐞𝐭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wit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𝐰𝐢𝐭</m:t>
                          </m:r>
                        </m:sub>
                      </m:sSub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𝛀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𝐰𝐢𝐭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𝐰𝐢𝐭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endParaRPr lang="en-US" b="1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See for more info: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Baskerville" panose="02020502070401020303" pitchFamily="18" charset="0"/>
                    <a:ea typeface="Baskerville" panose="02020502070401020303" pitchFamily="18" charset="0"/>
                    <a:hlinkClick r:id="rId4"/>
                  </a:rPr>
                  <a:t>https://doi.org/10.1007/s11336-020-09697-3</a:t>
                </a:r>
                <a:endParaRPr lang="en-US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E1C5A7-E238-95C4-A149-B8A7E2E2B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22" y="1963881"/>
                <a:ext cx="4330874" cy="4590103"/>
              </a:xfrm>
              <a:prstGeom prst="rect">
                <a:avLst/>
              </a:prstGeom>
              <a:blipFill>
                <a:blip r:embed="rId5"/>
                <a:stretch>
                  <a:fillRect l="-875" t="-552" r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6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model&#10;&#10;Description automatically generated with medium confidence">
            <a:extLst>
              <a:ext uri="{FF2B5EF4-FFF2-40B4-BE49-F238E27FC236}">
                <a16:creationId xmlns:a16="http://schemas.microsoft.com/office/drawing/2014/main" id="{0724F58E-8735-855F-6AFF-086714E6C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476" y="3829906"/>
            <a:ext cx="5555143" cy="2777572"/>
          </a:xfrm>
          <a:prstGeom prst="rect">
            <a:avLst/>
          </a:prstGeom>
        </p:spPr>
      </p:pic>
      <p:pic>
        <p:nvPicPr>
          <p:cNvPr id="7" name="Picture 6" descr="A diagram of a star and a star&#10;&#10;Description automatically generated">
            <a:extLst>
              <a:ext uri="{FF2B5EF4-FFF2-40B4-BE49-F238E27FC236}">
                <a16:creationId xmlns:a16="http://schemas.microsoft.com/office/drawing/2014/main" id="{547D4FA9-C507-DE41-1B5B-977DE3D68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474" y="812386"/>
            <a:ext cx="5555143" cy="27775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29AB39C-658C-6DDB-41D7-37677CFB7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83" y="-62034"/>
            <a:ext cx="10515600" cy="1325563"/>
          </a:xfrm>
        </p:spPr>
        <p:txBody>
          <a:bodyPr/>
          <a:lstStyle/>
          <a:p>
            <a:r>
              <a:rPr lang="en-US" sz="4400" dirty="0">
                <a:latin typeface="Baskerville" panose="02020502070401020303" pitchFamily="18" charset="0"/>
                <a:ea typeface="Baskerville" panose="02020502070401020303" pitchFamily="18" charset="0"/>
              </a:rPr>
              <a:t>Create group differences</a:t>
            </a:r>
            <a:endParaRPr lang="en-N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8910D-3555-0AA3-815F-F2A30D329453}"/>
              </a:ext>
            </a:extLst>
          </p:cNvPr>
          <p:cNvSpPr txBox="1"/>
          <p:nvPr/>
        </p:nvSpPr>
        <p:spPr>
          <a:xfrm>
            <a:off x="434383" y="1220666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Create group differences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Baskerville" panose="02020502070401020303" pitchFamily="18" charset="0"/>
                <a:ea typeface="Baskerville" panose="02020502070401020303" pitchFamily="18" charset="0"/>
              </a:rPr>
              <a:t>Rewiring</a:t>
            </a:r>
            <a:endParaRPr lang="en-US" sz="2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Rewire P=0: no difference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" panose="02020502070401020303" pitchFamily="18" charset="0"/>
                <a:ea typeface="Baskerville" panose="02020502070401020303" pitchFamily="18" charset="0"/>
              </a:rPr>
              <a:t>Rewire P&gt;0: there is difference</a:t>
            </a:r>
          </a:p>
        </p:txBody>
      </p:sp>
    </p:spTree>
    <p:extLst>
      <p:ext uri="{BB962C8B-B14F-4D97-AF65-F5344CB8AC3E}">
        <p14:creationId xmlns:p14="http://schemas.microsoft.com/office/powerpoint/2010/main" val="618408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_ppt_template" id="{68D1F43A-3035-9741-8260-7D96739568A0}" vid="{275AE4F8-2A7E-6D4A-9ED6-2984F22604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16425</TotalTime>
  <Words>1247</Words>
  <Application>Microsoft Macintosh PowerPoint</Application>
  <PresentationFormat>Widescreen</PresentationFormat>
  <Paragraphs>152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Baskerville</vt:lpstr>
      <vt:lpstr>Calibri</vt:lpstr>
      <vt:lpstr>Calibri Light</vt:lpstr>
      <vt:lpstr>Cambria Math</vt:lpstr>
      <vt:lpstr>Wingdings</vt:lpstr>
      <vt:lpstr>Office Theme</vt:lpstr>
      <vt:lpstr>The Invariance Partial Pruning Approach to The Network Comparison in Time-Series and Panel Data</vt:lpstr>
      <vt:lpstr>Networks for longitudinal data</vt:lpstr>
      <vt:lpstr>Network comparison</vt:lpstr>
      <vt:lpstr>Problems</vt:lpstr>
      <vt:lpstr>The invariance partial pruning approach</vt:lpstr>
      <vt:lpstr>The invariance partial pruning approach</vt:lpstr>
      <vt:lpstr>The invariance partial pruning approach</vt:lpstr>
      <vt:lpstr>Panel graphical vector-autoregression  (panel-GVAR)</vt:lpstr>
      <vt:lpstr>Create group differences</vt:lpstr>
      <vt:lpstr>Arbitrary choices &amp; simulation study</vt:lpstr>
      <vt:lpstr>Rejection rates: The full invariance test (both)</vt:lpstr>
      <vt:lpstr>Rejection rates: The global partial invariance test (temporal)</vt:lpstr>
      <vt:lpstr>Rejection rates: The global partial invariance test (contemporaneous)</vt:lpstr>
      <vt:lpstr>Partial pruning (temporal)</vt:lpstr>
      <vt:lpstr>Partial pruning (contemporaneous)</vt:lpstr>
      <vt:lpstr>Summary</vt:lpstr>
      <vt:lpstr>Stay tuned for the preprint &amp; package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from exploratory to confirmatory network analysis</dc:title>
  <dc:creator>Xinkai Du</dc:creator>
  <cp:lastModifiedBy>Xinkai Du</cp:lastModifiedBy>
  <cp:revision>38</cp:revision>
  <dcterms:created xsi:type="dcterms:W3CDTF">2024-07-06T13:19:51Z</dcterms:created>
  <dcterms:modified xsi:type="dcterms:W3CDTF">2025-07-17T04:12:16Z</dcterms:modified>
</cp:coreProperties>
</file>