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3" r:id="rId5"/>
    <p:sldId id="265" r:id="rId6"/>
    <p:sldId id="321" r:id="rId7"/>
    <p:sldId id="267" r:id="rId8"/>
    <p:sldId id="269" r:id="rId9"/>
    <p:sldId id="274" r:id="rId10"/>
    <p:sldId id="273" r:id="rId11"/>
    <p:sldId id="272" r:id="rId12"/>
    <p:sldId id="277" r:id="rId13"/>
    <p:sldId id="275" r:id="rId14"/>
    <p:sldId id="276" r:id="rId15"/>
    <p:sldId id="278" r:id="rId16"/>
    <p:sldId id="266" r:id="rId17"/>
    <p:sldId id="257" r:id="rId18"/>
    <p:sldId id="279" r:id="rId19"/>
    <p:sldId id="268" r:id="rId20"/>
    <p:sldId id="289" r:id="rId21"/>
    <p:sldId id="280" r:id="rId22"/>
    <p:sldId id="281" r:id="rId23"/>
    <p:sldId id="282" r:id="rId24"/>
    <p:sldId id="258" r:id="rId25"/>
    <p:sldId id="283" r:id="rId26"/>
    <p:sldId id="291" r:id="rId27"/>
    <p:sldId id="292" r:id="rId28"/>
    <p:sldId id="293" r:id="rId29"/>
    <p:sldId id="294" r:id="rId30"/>
    <p:sldId id="296" r:id="rId31"/>
    <p:sldId id="259" r:id="rId32"/>
    <p:sldId id="297" r:id="rId33"/>
    <p:sldId id="285" r:id="rId34"/>
    <p:sldId id="287" r:id="rId35"/>
    <p:sldId id="298" r:id="rId36"/>
    <p:sldId id="306" r:id="rId37"/>
    <p:sldId id="299" r:id="rId38"/>
    <p:sldId id="302" r:id="rId39"/>
    <p:sldId id="303" r:id="rId40"/>
    <p:sldId id="304" r:id="rId41"/>
    <p:sldId id="310" r:id="rId42"/>
    <p:sldId id="311" r:id="rId43"/>
    <p:sldId id="312" r:id="rId44"/>
    <p:sldId id="286" r:id="rId45"/>
    <p:sldId id="316" r:id="rId46"/>
    <p:sldId id="315" r:id="rId47"/>
    <p:sldId id="317" r:id="rId48"/>
    <p:sldId id="305" r:id="rId49"/>
    <p:sldId id="308" r:id="rId50"/>
    <p:sldId id="313" r:id="rId51"/>
    <p:sldId id="300" r:id="rId52"/>
    <p:sldId id="314" r:id="rId53"/>
    <p:sldId id="307" r:id="rId54"/>
    <p:sldId id="309" r:id="rId55"/>
    <p:sldId id="319" r:id="rId56"/>
    <p:sldId id="320" r:id="rId57"/>
    <p:sldId id="290" r:id="rId5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51C67-35F2-4EF0-B592-46D09A244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33BE7D-166D-440E-B3F2-486CF6A70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BC82D3-D976-49B3-AEB5-235B0615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3E2430-FA40-4B61-AE78-6D0FB499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05608A-2B2D-49D4-BA96-5ABDE441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323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50FD55-1591-40BD-9989-28A78C700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021BB0-581E-42E1-9E3B-118E14BE0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C5BE6F-42B3-4173-ADE8-F835D13FC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3EC097-771B-4AF1-ACBB-EAAB6863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F00E2F-DF5B-47C0-BE09-590BAF3B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76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E088A2-21B7-49D5-8043-F113E4E51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F26354-DC2F-4DE2-BC4E-739995C36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B2E43B-1D4E-4292-9451-A6956654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2459DA-B093-4510-A599-62CBC620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D9FF9E-5BE1-41CF-B3E5-6F0EFFDA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312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0F88C-18B7-4764-9A27-0584BB25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E5CFBE-7C09-4135-8369-2575A4D29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9153C0-9B24-4BC6-979D-6144BCA8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6D0632-882B-4889-98DF-4352AA93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A98BBB-B8C1-48CC-8F79-99CBAAEF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295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338D1-56D5-45E7-A7BF-C534FF16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1763AA-44EF-48AA-837A-D54208AD7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FA125E-F225-4EBE-A6E5-A259B968F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2A7B0-1D57-4CDB-9AD3-0097D01F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F41036-A181-4B66-81BA-70E3F958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09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8935B-924B-4B41-9214-39262BA8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BCDF7E-01B8-4917-AFC8-140197FC8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306C-636E-4F62-BD39-3B20BCFF0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0FF9BC-0083-43F1-A185-908BD3D24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0DC0C2-81B2-4571-B768-5A4191E5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DDA4BF-1930-4B26-AA7C-0E4147D4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60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44421-D7F7-4337-BE05-70D793C5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B8B614-7CAB-49B1-8507-0050B6005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58815B1-DB98-4892-84FA-4AC4A4B72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0E0E3B0-A288-4E3D-82F6-5678504ED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40AB349-C798-4BF1-B98E-A443317AE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288531-2D9C-47B7-BEB8-A5F2EC0D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044A94-D19E-4625-B166-E02F968B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2D2335-B79B-49C9-BB49-57392693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75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CDC3E8-E54D-4B70-AC48-7844E49AF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29DBC2F-61B5-44B8-AA14-A02DAC63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C53BBA-499F-440B-84CD-BE8C897F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6F30CB-8AED-4765-B71D-624AFB9A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37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D147E7-CD18-42DD-9CE0-516F198C8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97E1A9-03B7-4AA1-A445-287E7761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0C11A0-265B-44B6-8DC5-1FC224B2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33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CB2ED-1BB3-45F1-BC7B-6ECE63AF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FA4259-3505-4264-A42E-4134AD4A7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0C3856-E075-4166-A499-6C8D5E0AA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409A8B-7EBC-42CE-A0A3-115C1C75F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7C6077-90A0-4C6A-B891-A64AC89F9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FDA35F-6624-4E69-95EB-F9EBFE07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39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E5E61-03AC-4DAD-B506-B2FFE924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FE1DBC9-2486-4EEE-A59E-8E9F8B5EA1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929B55-828F-4383-B23C-F14B3DFBA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4A8605-612F-46DE-B0F5-0CA7F657F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672067-2092-4978-BDF6-C84700B3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2E6D25-78DB-4598-8768-F32E36B6A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58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F5C60FE-7507-4304-86CC-C99B4353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AD4FA0-7AB7-4280-BABE-6C865A26E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8F5221-D0A6-4CA4-8BE4-3D0320A3A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1BC69-5EBB-438E-87BC-55C54361374E}" type="datetimeFigureOut">
              <a:rPr lang="es-ES" smtClean="0"/>
              <a:t>24/07/2025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A92422-096C-4997-BD3C-2D635421E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179388-DA1C-46A0-AE74-B04F31195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AC75-4518-4DB2-BCA3-728CE2B14D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37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llum.ai/llm-leaderboard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945028-B860-43AD-ACD1-2339C1007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25" y="96134"/>
            <a:ext cx="5041118" cy="66094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69C9EEF-508F-4F1C-B214-3250D4B48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29" y="347544"/>
            <a:ext cx="3801076" cy="305332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C392F3-CC9C-487E-A8FA-922348BC5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577" y="4552950"/>
            <a:ext cx="3712784" cy="9715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9B3E6C-33FE-45A9-9D9A-5215B294D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310" y="5538888"/>
            <a:ext cx="2680182" cy="9715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78E52B9-B9A5-4CEA-859F-DB9E96224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243" y="3581381"/>
            <a:ext cx="6196049" cy="97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72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084A753-20F7-422A-AE26-01CF7531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36" y="360566"/>
            <a:ext cx="7855728" cy="61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7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601F201-2E43-442C-96F0-7069D7DC1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654" y="0"/>
            <a:ext cx="4762120" cy="670913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233B27F-E8FA-4CD5-9186-D50D87CC3A8D}"/>
              </a:ext>
            </a:extLst>
          </p:cNvPr>
          <p:cNvSpPr txBox="1"/>
          <p:nvPr/>
        </p:nvSpPr>
        <p:spPr>
          <a:xfrm>
            <a:off x="643890" y="1897380"/>
            <a:ext cx="29603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Data Flow </a:t>
            </a:r>
            <a:r>
              <a:rPr lang="es-ES" sz="3200" dirty="0" err="1"/>
              <a:t>analysis</a:t>
            </a:r>
            <a:endParaRPr lang="es-ES" sz="3200" dirty="0"/>
          </a:p>
          <a:p>
            <a:r>
              <a:rPr lang="es-ES" sz="3200" dirty="0"/>
              <a:t>&amp;</a:t>
            </a:r>
          </a:p>
          <a:p>
            <a:r>
              <a:rPr lang="es-ES" sz="3200" dirty="0" err="1"/>
              <a:t>Identification</a:t>
            </a:r>
            <a:r>
              <a:rPr lang="es-ES" sz="3200" dirty="0"/>
              <a:t> </a:t>
            </a:r>
            <a:r>
              <a:rPr lang="es-ES" sz="3200" dirty="0" err="1"/>
              <a:t>of</a:t>
            </a:r>
            <a:r>
              <a:rPr lang="es-ES" sz="3200" dirty="0"/>
              <a:t> </a:t>
            </a:r>
            <a:r>
              <a:rPr lang="es-ES" sz="3200" dirty="0" err="1"/>
              <a:t>where</a:t>
            </a:r>
            <a:r>
              <a:rPr lang="es-ES" sz="3200" dirty="0"/>
              <a:t>/</a:t>
            </a:r>
            <a:r>
              <a:rPr lang="es-ES" sz="3200" dirty="0" err="1"/>
              <a:t>whythere</a:t>
            </a:r>
            <a:r>
              <a:rPr lang="es-ES" sz="3200" dirty="0"/>
              <a:t> are </a:t>
            </a:r>
            <a:r>
              <a:rPr lang="es-ES" sz="3200" dirty="0" err="1"/>
              <a:t>problems</a:t>
            </a:r>
            <a:r>
              <a:rPr lang="es-ES" sz="3200" dirty="0"/>
              <a:t>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8633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EF67FEF-B7EE-4E54-9A56-5FBF754AF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03375"/>
            <a:ext cx="10746681" cy="61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38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E1024A-8AC2-499B-A8D4-B1914C49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14" y="-45720"/>
            <a:ext cx="7181136" cy="63844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587667-2069-4138-B6E5-DA5DF849F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793" y="3119296"/>
            <a:ext cx="4966944" cy="23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9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1567E2-5D60-4F2C-BB4E-A86F366AB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7" y="0"/>
            <a:ext cx="9840034" cy="29169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FFA606-3693-4B9E-9FA0-4561439D9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9" y="2916933"/>
            <a:ext cx="8525585" cy="39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0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72A06-EBD4-4D9B-A5C4-28675188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"/>
            <a:ext cx="11258550" cy="1219200"/>
          </a:xfrm>
        </p:spPr>
        <p:txBody>
          <a:bodyPr>
            <a:no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 </a:t>
            </a:r>
            <a:r>
              <a:rPr lang="en-US" sz="2800" b="1" dirty="0">
                <a:highlight>
                  <a:srgbClr val="FFFF00"/>
                </a:highlight>
              </a:rPr>
              <a:t>Geographic Information System (GIS)  computer system that analyzes and displays geographically referenced informatio</a:t>
            </a:r>
            <a:r>
              <a:rPr lang="en-US" sz="2800" dirty="0">
                <a:highlight>
                  <a:srgbClr val="FFFF00"/>
                </a:highlight>
              </a:rPr>
              <a:t>n</a:t>
            </a:r>
            <a:endParaRPr lang="es-ES" sz="2800" dirty="0">
              <a:highlight>
                <a:srgbClr val="FFFF00"/>
              </a:highlight>
            </a:endParaRPr>
          </a:p>
        </p:txBody>
      </p:sp>
      <p:pic>
        <p:nvPicPr>
          <p:cNvPr id="1026" name="Picture 2" descr="GIS">
            <a:extLst>
              <a:ext uri="{FF2B5EF4-FFF2-40B4-BE49-F238E27FC236}">
                <a16:creationId xmlns:a16="http://schemas.microsoft.com/office/drawing/2014/main" id="{351F671C-A794-40E8-A6C9-0395AFA0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052396"/>
            <a:ext cx="4357387" cy="29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 Base Layers of The National Map">
            <a:extLst>
              <a:ext uri="{FF2B5EF4-FFF2-40B4-BE49-F238E27FC236}">
                <a16:creationId xmlns:a16="http://schemas.microsoft.com/office/drawing/2014/main" id="{B4F3CD2D-BB3C-47EC-8EA6-4D27815C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89" y="1219201"/>
            <a:ext cx="35433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19CD51-FE25-4FF6-B878-F78309057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63" y="2052397"/>
            <a:ext cx="3733788" cy="35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58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294B787-9566-4D3A-82B9-FCDD2D9D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55" y="4826906"/>
            <a:ext cx="8437845" cy="163927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7EE0666-0AF2-4763-98EF-FEAC70F9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02" y="2388166"/>
            <a:ext cx="3686689" cy="24387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1FD54E-3852-49DE-872E-B0E1F32C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86" y="460331"/>
            <a:ext cx="1742787" cy="22624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1E4C25E-8FF5-4008-8ED1-B83FF8C23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1" y="2906633"/>
            <a:ext cx="2905254" cy="32232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C12539B-D8F1-48D4-9CE5-88CD00E32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849" y="958685"/>
            <a:ext cx="3112060" cy="194794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Vista general de diapositiva 15">
                <a:extLst>
                  <a:ext uri="{FF2B5EF4-FFF2-40B4-BE49-F238E27FC236}">
                    <a16:creationId xmlns:a16="http://schemas.microsoft.com/office/drawing/2014/main" id="{529CFFE7-EB28-48DC-B303-4BB24AA01E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9511917"/>
                  </p:ext>
                </p:extLst>
              </p:nvPr>
            </p:nvGraphicFramePr>
            <p:xfrm>
              <a:off x="5372100" y="3162300"/>
              <a:ext cx="3048000" cy="1714500"/>
            </p:xfrm>
            <a:graphic>
              <a:graphicData uri="http://schemas.microsoft.com/office/powerpoint/2016/slidezoom">
                <pslz:sldZm>
                  <pslz:sldZmObj sldId="257" cId="1794807755">
                    <pslz:zmPr id="{AA6EB885-FE73-40FB-9FD8-85423DD0D9C3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Vista general de diapositiva 1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29CFFE7-EB28-48DC-B303-4BB24AA01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72100" y="316230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6396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F277D16-D93F-49E7-9FB2-63F40D867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10" y="210127"/>
            <a:ext cx="5434290" cy="64377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A9520C-0C11-4A08-9B95-15703F142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406" y="705138"/>
            <a:ext cx="5487584" cy="544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07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C53477-D602-423C-81C8-3F2C0447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34854"/>
            <a:ext cx="5676900" cy="63882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DA7F5C-613D-4485-AA41-B09BFDF8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0" y="587145"/>
            <a:ext cx="5031908" cy="56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66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865872-40BE-4B22-8B17-D791C153C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21" y="305288"/>
            <a:ext cx="2997693" cy="37955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6D07B2-002D-4BA4-9D3A-48BAF41C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483" y="252993"/>
            <a:ext cx="5091996" cy="31081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52B1C7-DE38-4047-9760-EA4835596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074" y="4146567"/>
            <a:ext cx="7158724" cy="21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056DD-DBAA-4BB7-929C-6171FB1A9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1855" y="33337"/>
            <a:ext cx="9791700" cy="1033463"/>
          </a:xfrm>
        </p:spPr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makes</a:t>
            </a:r>
            <a:r>
              <a:rPr lang="es-ES" dirty="0"/>
              <a:t> data = “Big Data”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BE9EFE-289C-4366-9DF0-ADE981F08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4900" y="1455105"/>
            <a:ext cx="7277100" cy="3517106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US" b="1" dirty="0"/>
              <a:t>Structured data </a:t>
            </a:r>
          </a:p>
          <a:p>
            <a:pPr fontAlgn="base"/>
            <a:r>
              <a:rPr lang="en-US" dirty="0"/>
              <a:t> numeric information easily accessed from databases and spreadsheets.</a:t>
            </a:r>
          </a:p>
          <a:p>
            <a:pPr fontAlgn="base"/>
            <a:endParaRPr lang="en-US" dirty="0"/>
          </a:p>
          <a:p>
            <a:pPr fontAlgn="base"/>
            <a:r>
              <a:rPr lang="en-US" dirty="0"/>
              <a:t>       </a:t>
            </a:r>
            <a:r>
              <a:rPr lang="en-US" b="1" dirty="0"/>
              <a:t>Unstructured data </a:t>
            </a:r>
          </a:p>
          <a:p>
            <a:pPr fontAlgn="base"/>
            <a:r>
              <a:rPr lang="en-US" dirty="0"/>
              <a:t>more qualitative and unorganized. E.g.:</a:t>
            </a:r>
          </a:p>
          <a:p>
            <a:pPr fontAlgn="base"/>
            <a:r>
              <a:rPr lang="en-US" dirty="0"/>
              <a:t>"text, mobile activity, social media posts, and </a:t>
            </a:r>
            <a:r>
              <a:rPr lang="en-US" u="sng" dirty="0"/>
              <a:t>Internet of Things (IoT)</a:t>
            </a:r>
            <a:r>
              <a:rPr lang="en-US" dirty="0"/>
              <a:t> sensor data." </a:t>
            </a:r>
          </a:p>
          <a:p>
            <a:pPr fontAlgn="base"/>
            <a:endParaRPr lang="en-US" dirty="0"/>
          </a:p>
          <a:p>
            <a:r>
              <a:rPr lang="en-US" b="1" dirty="0"/>
              <a:t> Semi-structured data </a:t>
            </a:r>
          </a:p>
          <a:p>
            <a:r>
              <a:rPr lang="en-US" dirty="0"/>
              <a:t>It has characteristics of both structured and unstructured data.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B509F2-F661-413A-B62C-C29FE552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737"/>
            <a:ext cx="2211855" cy="17767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9F44FF-826E-4D56-AC65-B694A2828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5176"/>
            <a:ext cx="5160872" cy="3517106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4081BE57-1D59-48C0-BBCB-7F72556B9992}"/>
              </a:ext>
            </a:extLst>
          </p:cNvPr>
          <p:cNvSpPr/>
          <p:nvPr/>
        </p:nvSpPr>
        <p:spPr>
          <a:xfrm>
            <a:off x="4743450" y="5753100"/>
            <a:ext cx="1352550" cy="419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DC2D988-6547-432B-BBBF-A6695C18C9CA}"/>
              </a:ext>
            </a:extLst>
          </p:cNvPr>
          <p:cNvSpPr txBox="1">
            <a:spLocks/>
          </p:cNvSpPr>
          <p:nvPr/>
        </p:nvSpPr>
        <p:spPr>
          <a:xfrm>
            <a:off x="6096000" y="5098256"/>
            <a:ext cx="123825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FF0000"/>
                </a:solidFill>
              </a:rPr>
              <a:t>3 Vs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B816B07-A705-43C2-BE36-DBAB471A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705" y="5150296"/>
            <a:ext cx="5084295" cy="120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60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BEE3B5-AF4F-4CC0-A578-E8ADD93D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22" y="-126365"/>
            <a:ext cx="10515600" cy="2207381"/>
          </a:xfrm>
        </p:spPr>
        <p:txBody>
          <a:bodyPr>
            <a:noAutofit/>
          </a:bodyPr>
          <a:lstStyle/>
          <a:p>
            <a:r>
              <a:rPr lang="es-ES" sz="3200" dirty="0" err="1"/>
              <a:t>There</a:t>
            </a:r>
            <a:r>
              <a:rPr lang="es-ES" sz="3200" dirty="0"/>
              <a:t> are </a:t>
            </a:r>
            <a:r>
              <a:rPr lang="es-ES" sz="3200" dirty="0" err="1"/>
              <a:t>Geodesign</a:t>
            </a:r>
            <a:r>
              <a:rPr lang="es-ES" sz="3200" dirty="0"/>
              <a:t> </a:t>
            </a:r>
            <a:r>
              <a:rPr lang="es-ES" sz="3200" dirty="0" err="1"/>
              <a:t>examples</a:t>
            </a:r>
            <a:r>
              <a:rPr lang="es-ES" sz="3200" dirty="0"/>
              <a:t> in </a:t>
            </a:r>
            <a:r>
              <a:rPr lang="es-ES" sz="3200" dirty="0" err="1"/>
              <a:t>Spain</a:t>
            </a:r>
            <a:r>
              <a:rPr lang="es-ES" sz="3200" dirty="0"/>
              <a:t> </a:t>
            </a:r>
            <a:r>
              <a:rPr lang="es-ES" sz="3200" dirty="0" err="1"/>
              <a:t>but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institutions</a:t>
            </a:r>
            <a:r>
              <a:rPr lang="es-ES" sz="3200" dirty="0"/>
              <a:t> </a:t>
            </a:r>
            <a:r>
              <a:rPr lang="es-ES" sz="3200" dirty="0" err="1"/>
              <a:t>or</a:t>
            </a:r>
            <a:r>
              <a:rPr lang="es-ES" sz="3200" dirty="0"/>
              <a:t> </a:t>
            </a:r>
            <a:r>
              <a:rPr lang="es-ES" sz="3200" dirty="0" err="1"/>
              <a:t>professionals</a:t>
            </a:r>
            <a:r>
              <a:rPr lang="es-ES" sz="3200" dirty="0"/>
              <a:t> </a:t>
            </a:r>
            <a:r>
              <a:rPr lang="es-ES" sz="3200" dirty="0" err="1"/>
              <a:t>who</a:t>
            </a:r>
            <a:r>
              <a:rPr lang="es-ES" sz="3200" dirty="0"/>
              <a:t> </a:t>
            </a:r>
            <a:r>
              <a:rPr lang="es-ES" sz="3200" dirty="0" err="1"/>
              <a:t>used</a:t>
            </a:r>
            <a:r>
              <a:rPr lang="es-ES" sz="3200" dirty="0"/>
              <a:t> </a:t>
            </a:r>
            <a:r>
              <a:rPr lang="es-ES" sz="3200" dirty="0" err="1"/>
              <a:t>them</a:t>
            </a:r>
            <a:r>
              <a:rPr lang="es-ES" sz="3200" dirty="0"/>
              <a:t> </a:t>
            </a:r>
            <a:r>
              <a:rPr lang="es-ES" sz="3200" dirty="0" err="1"/>
              <a:t>were</a:t>
            </a:r>
            <a:r>
              <a:rPr lang="es-ES" sz="3200" dirty="0"/>
              <a:t>/are more </a:t>
            </a:r>
            <a:r>
              <a:rPr lang="es-ES" sz="3200" dirty="0" err="1"/>
              <a:t>acknowledged</a:t>
            </a:r>
            <a:r>
              <a:rPr lang="es-ES" sz="3200" dirty="0"/>
              <a:t> </a:t>
            </a:r>
            <a:r>
              <a:rPr lang="es-ES" sz="3200" dirty="0" err="1"/>
              <a:t>abroad</a:t>
            </a:r>
            <a:r>
              <a:rPr lang="es-ES" sz="3200" dirty="0"/>
              <a:t>….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191C92-B01B-470A-B0AC-946C861E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51" y="2572506"/>
            <a:ext cx="3374899" cy="34689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3FD1CE-2BA1-4940-BFA7-C624CD604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065" y="2035296"/>
            <a:ext cx="2489978" cy="36069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4F7CDA0-F7C2-4284-9D5A-EA0E6C0BF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270" y="1266083"/>
            <a:ext cx="4375372" cy="27683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4E9EA7-3CAE-4F43-BB3E-DE4B51C41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650" y="4034475"/>
            <a:ext cx="2309407" cy="24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34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849705-084C-42F0-AF9A-DF14953A2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262891"/>
            <a:ext cx="6806420" cy="655783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85159C0-C0C3-46F8-9133-26914281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891"/>
            <a:ext cx="3459480" cy="1427798"/>
          </a:xfrm>
        </p:spPr>
        <p:txBody>
          <a:bodyPr>
            <a:noAutofit/>
          </a:bodyPr>
          <a:lstStyle/>
          <a:p>
            <a:r>
              <a:rPr lang="es-ES" sz="2800" b="1" dirty="0"/>
              <a:t>New </a:t>
            </a:r>
            <a:r>
              <a:rPr lang="es-ES" sz="2800" b="1" dirty="0" err="1"/>
              <a:t>world</a:t>
            </a:r>
            <a:r>
              <a:rPr lang="es-ES" sz="2800" b="1" dirty="0"/>
              <a:t>: </a:t>
            </a:r>
            <a:br>
              <a:rPr lang="es-ES" sz="2800" b="1" dirty="0"/>
            </a:br>
            <a:r>
              <a:rPr lang="es-ES" sz="2800" b="1" dirty="0" err="1"/>
              <a:t>Genetics</a:t>
            </a:r>
            <a:r>
              <a:rPr lang="es-ES" sz="2800" b="1" dirty="0"/>
              <a:t> </a:t>
            </a:r>
            <a:r>
              <a:rPr lang="es-ES" sz="2800" b="1" dirty="0" err="1"/>
              <a:t>digitization</a:t>
            </a:r>
            <a:br>
              <a:rPr lang="es-ES" sz="2800" b="1" dirty="0"/>
            </a:br>
            <a:r>
              <a:rPr lang="es-ES" sz="2800" b="1" dirty="0"/>
              <a:t>&amp;</a:t>
            </a:r>
            <a:br>
              <a:rPr lang="es-ES" sz="2800" b="1" dirty="0"/>
            </a:br>
            <a:r>
              <a:rPr lang="es-ES" sz="2800" b="1" dirty="0"/>
              <a:t>Artificial </a:t>
            </a:r>
            <a:r>
              <a:rPr lang="es-ES" sz="2800" b="1" dirty="0" err="1"/>
              <a:t>Intelligence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626466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C17A2F3-3672-4EC4-9CD2-1F565F30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29" y="438609"/>
            <a:ext cx="11032941" cy="59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23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993493-289F-4AD5-8258-2E18DD8DD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46" y="432958"/>
            <a:ext cx="8630084" cy="17604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DD4629-9E3B-4594-8A94-682AAB00F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46" y="-697302"/>
            <a:ext cx="7903302" cy="44692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9C30C4F-5299-4464-BDA5-4BDFF198D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" y="3803779"/>
            <a:ext cx="5574030" cy="1161647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1ACFFD20-5149-4429-81F0-613F6DA42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5131636"/>
            <a:ext cx="9989820" cy="12934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4800" b="1" dirty="0">
                <a:solidFill>
                  <a:srgbClr val="FF0000"/>
                </a:solidFill>
              </a:rPr>
              <a:t>etc., etc., . . .    2 </a:t>
            </a:r>
            <a:r>
              <a:rPr lang="es-ES" sz="4800" b="1" dirty="0" err="1">
                <a:solidFill>
                  <a:srgbClr val="FF0000"/>
                </a:solidFill>
              </a:rPr>
              <a:t>years</a:t>
            </a:r>
            <a:r>
              <a:rPr lang="es-ES" sz="4800" b="1" dirty="0">
                <a:solidFill>
                  <a:srgbClr val="FF0000"/>
                </a:solidFill>
              </a:rPr>
              <a:t> </a:t>
            </a:r>
            <a:r>
              <a:rPr lang="es-ES" sz="4800" b="1" dirty="0" err="1">
                <a:solidFill>
                  <a:srgbClr val="FF0000"/>
                </a:solidFill>
              </a:rPr>
              <a:t>ago</a:t>
            </a:r>
            <a:r>
              <a:rPr lang="es-ES" sz="4800" b="1" dirty="0">
                <a:solidFill>
                  <a:srgbClr val="FF0000"/>
                </a:solidFill>
              </a:rPr>
              <a:t>: </a:t>
            </a:r>
            <a:r>
              <a:rPr lang="es-ES" sz="4800" b="1" dirty="0" err="1">
                <a:solidFill>
                  <a:srgbClr val="FF0000"/>
                </a:solidFill>
              </a:rPr>
              <a:t>Creativity</a:t>
            </a:r>
            <a:r>
              <a:rPr lang="es-ES" sz="4800" b="1" dirty="0">
                <a:solidFill>
                  <a:srgbClr val="FF0000"/>
                </a:solidFill>
              </a:rPr>
              <a:t>…. </a:t>
            </a:r>
            <a:r>
              <a:rPr lang="es-ES" sz="4800" b="1" dirty="0" err="1">
                <a:solidFill>
                  <a:srgbClr val="FF0000"/>
                </a:solidFill>
              </a:rPr>
              <a:t>Democratization</a:t>
            </a:r>
            <a:r>
              <a:rPr lang="es-ES" sz="4800" b="1" dirty="0">
                <a:solidFill>
                  <a:srgbClr val="FF0000"/>
                </a:solidFill>
              </a:rPr>
              <a:t> </a:t>
            </a:r>
            <a:r>
              <a:rPr lang="es-ES" sz="4800" b="1" dirty="0" err="1">
                <a:solidFill>
                  <a:srgbClr val="FF0000"/>
                </a:solidFill>
              </a:rPr>
              <a:t>of</a:t>
            </a:r>
            <a:r>
              <a:rPr lang="es-ES" sz="4800" b="1" dirty="0">
                <a:solidFill>
                  <a:srgbClr val="FF0000"/>
                </a:solidFill>
              </a:rPr>
              <a:t> AI</a:t>
            </a:r>
          </a:p>
        </p:txBody>
      </p:sp>
    </p:spTree>
    <p:extLst>
      <p:ext uri="{BB962C8B-B14F-4D97-AF65-F5344CB8AC3E}">
        <p14:creationId xmlns:p14="http://schemas.microsoft.com/office/powerpoint/2010/main" val="2057292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58EBC97-2191-462B-A28F-954D0C24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11" y="1228492"/>
            <a:ext cx="7692419" cy="4608468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64F18DC-330B-4C1A-AF25-7A12BDECF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" y="491490"/>
            <a:ext cx="3642360" cy="616268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Irreversible </a:t>
            </a:r>
            <a:r>
              <a:rPr lang="es-ES" sz="3200" b="1" dirty="0" err="1">
                <a:solidFill>
                  <a:srgbClr val="FF0000"/>
                </a:solidFill>
              </a:rPr>
              <a:t>process</a:t>
            </a:r>
            <a:r>
              <a:rPr lang="es-E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8191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BDDD0-FBC1-49F4-AF20-ABBD6D810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50"/>
            <a:ext cx="10515600" cy="923925"/>
          </a:xfrm>
        </p:spPr>
        <p:txBody>
          <a:bodyPr/>
          <a:lstStyle/>
          <a:p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prompts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AI agencies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867EDA-0C9E-4B24-9CC3-76675610A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50" y="1657350"/>
            <a:ext cx="10687050" cy="27813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In ALL </a:t>
            </a:r>
            <a:r>
              <a:rPr lang="es-ES" b="1" dirty="0" err="1">
                <a:solidFill>
                  <a:srgbClr val="FF0000"/>
                </a:solidFill>
              </a:rPr>
              <a:t>scientific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areas</a:t>
            </a:r>
            <a:r>
              <a:rPr lang="es-ES" b="1" dirty="0">
                <a:solidFill>
                  <a:srgbClr val="FF0000"/>
                </a:solidFill>
              </a:rPr>
              <a:t> AI </a:t>
            </a:r>
            <a:r>
              <a:rPr lang="es-ES" b="1" dirty="0" err="1">
                <a:solidFill>
                  <a:srgbClr val="FF0000"/>
                </a:solidFill>
              </a:rPr>
              <a:t>includes</a:t>
            </a:r>
            <a:r>
              <a:rPr lang="es-ES" b="1" dirty="0">
                <a:solidFill>
                  <a:srgbClr val="FF0000"/>
                </a:solidFill>
              </a:rPr>
              <a:t> LLM (</a:t>
            </a:r>
            <a:r>
              <a:rPr lang="es-ES" b="1" dirty="0" err="1">
                <a:solidFill>
                  <a:srgbClr val="FF0000"/>
                </a:solidFill>
              </a:rPr>
              <a:t>Large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Language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Models</a:t>
            </a:r>
            <a:r>
              <a:rPr lang="es-ES" b="1" dirty="0">
                <a:solidFill>
                  <a:srgbClr val="FF0000"/>
                </a:solidFill>
              </a:rPr>
              <a:t>) and </a:t>
            </a:r>
            <a:r>
              <a:rPr lang="es-ES" b="1" dirty="0" err="1">
                <a:solidFill>
                  <a:srgbClr val="FF0000"/>
                </a:solidFill>
              </a:rPr>
              <a:t>the</a:t>
            </a:r>
            <a:r>
              <a:rPr lang="es-ES" b="1" dirty="0">
                <a:solidFill>
                  <a:srgbClr val="FF0000"/>
                </a:solidFill>
              </a:rPr>
              <a:t> Machine </a:t>
            </a:r>
            <a:r>
              <a:rPr lang="es-ES" b="1" dirty="0" err="1">
                <a:solidFill>
                  <a:srgbClr val="FF0000"/>
                </a:solidFill>
              </a:rPr>
              <a:t>Learning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processes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adapted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to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the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former</a:t>
            </a:r>
            <a:r>
              <a:rPr lang="es-ES" b="1" dirty="0">
                <a:solidFill>
                  <a:srgbClr val="FF0000"/>
                </a:solidFill>
              </a:rPr>
              <a:t>. </a:t>
            </a:r>
            <a:r>
              <a:rPr lang="es-ES" b="1" dirty="0" err="1">
                <a:solidFill>
                  <a:srgbClr val="FF0000"/>
                </a:solidFill>
              </a:rPr>
              <a:t>Still</a:t>
            </a:r>
            <a:r>
              <a:rPr lang="es-ES" b="1" dirty="0">
                <a:solidFill>
                  <a:srgbClr val="FF0000"/>
                </a:solidFill>
              </a:rPr>
              <a:t> no General AI (</a:t>
            </a:r>
            <a:r>
              <a:rPr lang="es-ES" b="1" dirty="0" err="1">
                <a:solidFill>
                  <a:srgbClr val="FF0000"/>
                </a:solidFill>
              </a:rPr>
              <a:t>Strong</a:t>
            </a:r>
            <a:r>
              <a:rPr lang="es-ES" b="1" dirty="0">
                <a:solidFill>
                  <a:srgbClr val="FF0000"/>
                </a:solidFill>
              </a:rPr>
              <a:t> AI)… = I </a:t>
            </a:r>
            <a:r>
              <a:rPr lang="es-ES" b="1" dirty="0" err="1">
                <a:solidFill>
                  <a:srgbClr val="FF0000"/>
                </a:solidFill>
              </a:rPr>
              <a:t>equivalent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to</a:t>
            </a:r>
            <a:r>
              <a:rPr lang="es-ES" b="1" dirty="0">
                <a:solidFill>
                  <a:srgbClr val="FF0000"/>
                </a:solidFill>
              </a:rPr>
              <a:t> human </a:t>
            </a:r>
            <a:r>
              <a:rPr lang="es-ES" b="1" dirty="0" err="1">
                <a:solidFill>
                  <a:srgbClr val="FF0000"/>
                </a:solidFill>
              </a:rPr>
              <a:t>intelligence</a:t>
            </a:r>
            <a:r>
              <a:rPr lang="es-ES" b="1" dirty="0">
                <a:solidFill>
                  <a:srgbClr val="FF0000"/>
                </a:solidFill>
              </a:rPr>
              <a:t>, </a:t>
            </a:r>
            <a:r>
              <a:rPr lang="es-ES" b="1" dirty="0" err="1">
                <a:solidFill>
                  <a:srgbClr val="FF0000"/>
                </a:solidFill>
              </a:rPr>
              <a:t>capacity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to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undertake</a:t>
            </a:r>
            <a:r>
              <a:rPr lang="es-ES" b="1" dirty="0">
                <a:solidFill>
                  <a:srgbClr val="FF0000"/>
                </a:solidFill>
              </a:rPr>
              <a:t> chores as HI </a:t>
            </a:r>
            <a:r>
              <a:rPr lang="es-ES" b="1" dirty="0" err="1">
                <a:solidFill>
                  <a:srgbClr val="FF0000"/>
                </a:solidFill>
              </a:rPr>
              <a:t>does</a:t>
            </a:r>
            <a:r>
              <a:rPr lang="es-ES" b="1" dirty="0">
                <a:solidFill>
                  <a:srgbClr val="FF0000"/>
                </a:solidFill>
              </a:rPr>
              <a:t>.</a:t>
            </a:r>
          </a:p>
          <a:p>
            <a:r>
              <a:rPr lang="es-ES" b="1" dirty="0" err="1">
                <a:solidFill>
                  <a:srgbClr val="FF0000"/>
                </a:solidFill>
              </a:rPr>
              <a:t>Until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now</a:t>
            </a:r>
            <a:r>
              <a:rPr lang="es-ES" b="1" dirty="0">
                <a:solidFill>
                  <a:srgbClr val="FF0000"/>
                </a:solidFill>
              </a:rPr>
              <a:t>: </a:t>
            </a:r>
            <a:r>
              <a:rPr lang="es-ES" b="1" dirty="0" err="1">
                <a:solidFill>
                  <a:srgbClr val="FF0000"/>
                </a:solidFill>
              </a:rPr>
              <a:t>they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have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surpassed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it</a:t>
            </a:r>
            <a:r>
              <a:rPr lang="es-ES" b="1" dirty="0">
                <a:solidFill>
                  <a:srgbClr val="FF0000"/>
                </a:solidFill>
              </a:rPr>
              <a:t>, </a:t>
            </a:r>
            <a:r>
              <a:rPr lang="es-ES" b="1" dirty="0" err="1">
                <a:solidFill>
                  <a:srgbClr val="FF0000"/>
                </a:solidFill>
              </a:rPr>
              <a:t>but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only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concerning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specific</a:t>
            </a:r>
            <a:r>
              <a:rPr lang="es-ES" b="1" dirty="0">
                <a:solidFill>
                  <a:srgbClr val="FF0000"/>
                </a:solidFill>
              </a:rPr>
              <a:t> chores</a:t>
            </a:r>
          </a:p>
          <a:p>
            <a:endParaRPr lang="es-ES" b="1" dirty="0">
              <a:solidFill>
                <a:srgbClr val="FF0000"/>
              </a:solidFill>
            </a:endParaRPr>
          </a:p>
          <a:p>
            <a:r>
              <a:rPr lang="es-ES" b="1" dirty="0">
                <a:solidFill>
                  <a:srgbClr val="FF0000"/>
                </a:solidFill>
              </a:rPr>
              <a:t>                          </a:t>
            </a:r>
            <a:r>
              <a:rPr lang="es-ES" b="1" dirty="0" err="1">
                <a:solidFill>
                  <a:srgbClr val="FF0000"/>
                </a:solidFill>
              </a:rPr>
              <a:t>avatars</a:t>
            </a:r>
            <a:r>
              <a:rPr lang="es-ES" b="1" dirty="0">
                <a:solidFill>
                  <a:srgbClr val="FF0000"/>
                </a:solidFill>
              </a:rPr>
              <a:t>, </a:t>
            </a:r>
            <a:r>
              <a:rPr lang="es-ES" b="1" dirty="0" err="1">
                <a:solidFill>
                  <a:srgbClr val="FF0000"/>
                </a:solidFill>
              </a:rPr>
              <a:t>animations</a:t>
            </a:r>
            <a:r>
              <a:rPr lang="es-ES" b="1" dirty="0">
                <a:solidFill>
                  <a:srgbClr val="FF0000"/>
                </a:solidFill>
              </a:rPr>
              <a:t>, art &amp; music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CFAFAE-F171-4D21-B6F0-4C538DC9F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293" y="3742359"/>
            <a:ext cx="3994578" cy="16546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E6BE9B6-B9D1-4F1A-A7BD-400A65FFC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438650"/>
            <a:ext cx="6508543" cy="18595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76BEF4-E41E-45B3-B592-09E25B92C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7349" y="5000244"/>
            <a:ext cx="2181529" cy="1790950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59C890E7-E835-49C5-A094-BAA5F216D2C4}"/>
              </a:ext>
            </a:extLst>
          </p:cNvPr>
          <p:cNvCxnSpPr>
            <a:cxnSpLocks/>
          </p:cNvCxnSpPr>
          <p:nvPr/>
        </p:nvCxnSpPr>
        <p:spPr>
          <a:xfrm flipV="1">
            <a:off x="2571750" y="4181475"/>
            <a:ext cx="1177821" cy="1215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769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8EB5E0-C189-46CE-BA85-F3646F9DE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262891"/>
            <a:ext cx="11172508" cy="55981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 err="1">
                <a:solidFill>
                  <a:srgbClr val="FF0000"/>
                </a:solidFill>
              </a:rPr>
              <a:t>Very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quick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changes</a:t>
            </a:r>
            <a:r>
              <a:rPr lang="es-ES" dirty="0">
                <a:solidFill>
                  <a:srgbClr val="FF0000"/>
                </a:solidFill>
              </a:rPr>
              <a:t> and </a:t>
            </a:r>
            <a:r>
              <a:rPr lang="es-ES" dirty="0" err="1">
                <a:solidFill>
                  <a:srgbClr val="FF0000"/>
                </a:solidFill>
              </a:rPr>
              <a:t>improvements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almost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on</a:t>
            </a:r>
            <a:r>
              <a:rPr lang="es-ES" dirty="0">
                <a:solidFill>
                  <a:srgbClr val="FF0000"/>
                </a:solidFill>
              </a:rPr>
              <a:t> a </a:t>
            </a:r>
            <a:r>
              <a:rPr lang="es-ES" dirty="0" err="1">
                <a:solidFill>
                  <a:srgbClr val="FF0000"/>
                </a:solidFill>
              </a:rPr>
              <a:t>daily</a:t>
            </a:r>
            <a:r>
              <a:rPr lang="es-ES" dirty="0">
                <a:solidFill>
                  <a:srgbClr val="FF0000"/>
                </a:solidFill>
              </a:rPr>
              <a:t> v </a:t>
            </a:r>
            <a:r>
              <a:rPr lang="es-ES" dirty="0" err="1">
                <a:solidFill>
                  <a:srgbClr val="FF0000"/>
                </a:solidFill>
              </a:rPr>
              <a:t>basis</a:t>
            </a:r>
            <a:r>
              <a:rPr lang="es-ES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endParaRPr lang="es-ES" dirty="0">
              <a:solidFill>
                <a:srgbClr val="FF0000"/>
              </a:solidFill>
            </a:endParaRPr>
          </a:p>
          <a:p>
            <a:pPr lvl="0"/>
            <a:r>
              <a:rPr lang="es-ES" dirty="0"/>
              <a:t>Trainings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models</a:t>
            </a:r>
            <a:r>
              <a:rPr lang="es-ES" dirty="0"/>
              <a:t> (</a:t>
            </a:r>
            <a:r>
              <a:rPr lang="es-ES" dirty="0" err="1"/>
              <a:t>choice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data sets and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interpret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).</a:t>
            </a:r>
          </a:p>
          <a:p>
            <a:pPr lvl="0"/>
            <a:r>
              <a:rPr lang="es-ES" dirty="0" err="1"/>
              <a:t>Improvements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math</a:t>
            </a:r>
            <a:r>
              <a:rPr lang="es-ES" dirty="0"/>
              <a:t> </a:t>
            </a:r>
            <a:r>
              <a:rPr lang="es-ES" dirty="0" err="1"/>
              <a:t>algorythms</a:t>
            </a:r>
            <a:r>
              <a:rPr lang="es-ES" dirty="0"/>
              <a:t>.</a:t>
            </a:r>
          </a:p>
          <a:p>
            <a:pPr lvl="0"/>
            <a:r>
              <a:rPr lang="es-ES" dirty="0" err="1"/>
              <a:t>Hardword</a:t>
            </a:r>
            <a:r>
              <a:rPr lang="es-ES" dirty="0"/>
              <a:t> </a:t>
            </a:r>
            <a:r>
              <a:rPr lang="es-ES" dirty="0" err="1"/>
              <a:t>power</a:t>
            </a:r>
            <a:r>
              <a:rPr lang="es-ES" dirty="0"/>
              <a:t> (</a:t>
            </a:r>
            <a:r>
              <a:rPr lang="es-ES" dirty="0" err="1"/>
              <a:t>quantic</a:t>
            </a:r>
            <a:r>
              <a:rPr lang="es-ES" dirty="0"/>
              <a:t> </a:t>
            </a:r>
            <a:r>
              <a:rPr lang="es-ES" dirty="0" err="1"/>
              <a:t>computing</a:t>
            </a:r>
            <a:r>
              <a:rPr lang="es-ES" dirty="0"/>
              <a:t>, new </a:t>
            </a:r>
            <a:r>
              <a:rPr lang="es-ES" dirty="0" err="1"/>
              <a:t>architectures</a:t>
            </a:r>
            <a:r>
              <a:rPr lang="es-ES" dirty="0"/>
              <a:t>...)</a:t>
            </a:r>
          </a:p>
          <a:p>
            <a:pPr lvl="0"/>
            <a:r>
              <a:rPr lang="es-ES" dirty="0" err="1"/>
              <a:t>Solving</a:t>
            </a:r>
            <a:r>
              <a:rPr lang="es-ES" dirty="0"/>
              <a:t> </a:t>
            </a:r>
            <a:r>
              <a:rPr lang="es-ES" dirty="0" err="1"/>
              <a:t>paradigms</a:t>
            </a:r>
            <a:r>
              <a:rPr lang="es-ES" dirty="0"/>
              <a:t>: </a:t>
            </a:r>
            <a:r>
              <a:rPr lang="es-ES" dirty="0" err="1"/>
              <a:t>reflection</a:t>
            </a:r>
            <a:r>
              <a:rPr lang="es-ES" dirty="0"/>
              <a:t> </a:t>
            </a:r>
            <a:r>
              <a:rPr lang="es-ES" dirty="0" err="1"/>
              <a:t>periods</a:t>
            </a:r>
            <a:r>
              <a:rPr lang="es-ES" dirty="0"/>
              <a:t>, </a:t>
            </a:r>
            <a:r>
              <a:rPr lang="es-ES" dirty="0" err="1"/>
              <a:t>networks</a:t>
            </a:r>
            <a:r>
              <a:rPr lang="es-ES" dirty="0"/>
              <a:t> </a:t>
            </a:r>
            <a:r>
              <a:rPr lang="es-ES" dirty="0" err="1"/>
              <a:t>scanning</a:t>
            </a:r>
            <a:r>
              <a:rPr lang="es-ES" dirty="0"/>
              <a:t>, </a:t>
            </a:r>
            <a:r>
              <a:rPr lang="es-ES" dirty="0" err="1"/>
              <a:t>comparison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differet</a:t>
            </a:r>
            <a:r>
              <a:rPr lang="es-ES" dirty="0"/>
              <a:t> </a:t>
            </a:r>
            <a:r>
              <a:rPr lang="es-ES" dirty="0" err="1"/>
              <a:t>results</a:t>
            </a:r>
            <a:r>
              <a:rPr lang="es-ES" dirty="0"/>
              <a:t> </a:t>
            </a:r>
            <a:r>
              <a:rPr lang="es-ES" dirty="0" err="1"/>
              <a:t>depending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data sets use, Python </a:t>
            </a:r>
            <a:r>
              <a:rPr lang="es-ES" dirty="0" err="1"/>
              <a:t>programming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solve</a:t>
            </a:r>
            <a:r>
              <a:rPr lang="es-ES" dirty="0"/>
              <a:t> </a:t>
            </a:r>
            <a:r>
              <a:rPr lang="es-ES" dirty="0" err="1"/>
              <a:t>mathematic</a:t>
            </a:r>
            <a:r>
              <a:rPr lang="es-ES" dirty="0"/>
              <a:t> </a:t>
            </a:r>
            <a:r>
              <a:rPr lang="es-ES" dirty="0" err="1"/>
              <a:t>problems</a:t>
            </a:r>
            <a:r>
              <a:rPr lang="es-ES" dirty="0"/>
              <a:t>, etc.</a:t>
            </a:r>
          </a:p>
          <a:p>
            <a:pPr lvl="0"/>
            <a:r>
              <a:rPr lang="es-ES" dirty="0" err="1"/>
              <a:t>Specialized</a:t>
            </a:r>
            <a:r>
              <a:rPr lang="es-ES" dirty="0"/>
              <a:t> </a:t>
            </a:r>
            <a:r>
              <a:rPr lang="es-ES" dirty="0" err="1"/>
              <a:t>Agents</a:t>
            </a:r>
            <a:r>
              <a:rPr lang="es-ES" dirty="0"/>
              <a:t>: </a:t>
            </a:r>
            <a:r>
              <a:rPr lang="es-ES" dirty="0" err="1"/>
              <a:t>orchestration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AI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faciltate</a:t>
            </a:r>
            <a:r>
              <a:rPr lang="es-ES" dirty="0"/>
              <a:t> </a:t>
            </a:r>
            <a:r>
              <a:rPr lang="es-ES" dirty="0" err="1"/>
              <a:t>processes</a:t>
            </a:r>
            <a:r>
              <a:rPr lang="es-ES" dirty="0"/>
              <a:t> and chores </a:t>
            </a:r>
            <a:r>
              <a:rPr lang="es-ES" dirty="0" err="1"/>
              <a:t>depending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topics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areas</a:t>
            </a:r>
            <a:r>
              <a:rPr lang="es-ES" dirty="0"/>
              <a:t>, [a]</a:t>
            </a:r>
            <a:r>
              <a:rPr lang="es-ES" dirty="0" err="1"/>
              <a:t>synchronically</a:t>
            </a:r>
            <a:r>
              <a:rPr lang="es-ES" dirty="0"/>
              <a:t>.</a:t>
            </a:r>
          </a:p>
          <a:p>
            <a:pPr lvl="0"/>
            <a:r>
              <a:rPr lang="es-ES" dirty="0" err="1"/>
              <a:t>Integration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APIs</a:t>
            </a:r>
            <a:r>
              <a:rPr lang="es-ES" dirty="0"/>
              <a:t>: </a:t>
            </a:r>
            <a:r>
              <a:rPr lang="es-ES" dirty="0" err="1"/>
              <a:t>communication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</a:t>
            </a:r>
            <a:r>
              <a:rPr lang="es-ES" dirty="0" err="1"/>
              <a:t>compatble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e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program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programming</a:t>
            </a:r>
            <a:r>
              <a:rPr lang="es-ES" dirty="0"/>
              <a:t> </a:t>
            </a:r>
            <a:r>
              <a:rPr lang="es-ES" dirty="0" err="1"/>
              <a:t>language</a:t>
            </a:r>
            <a:r>
              <a:rPr lang="es-ES" dirty="0"/>
              <a:t> </a:t>
            </a:r>
          </a:p>
          <a:p>
            <a:pPr lvl="0"/>
            <a:r>
              <a:rPr lang="es-ES" dirty="0" err="1"/>
              <a:t>Service</a:t>
            </a:r>
            <a:r>
              <a:rPr lang="es-ES" dirty="0"/>
              <a:t> </a:t>
            </a:r>
            <a:r>
              <a:rPr lang="es-ES" dirty="0" err="1"/>
              <a:t>provision</a:t>
            </a:r>
            <a:r>
              <a:rPr lang="es-ES" dirty="0"/>
              <a:t> </a:t>
            </a:r>
            <a:r>
              <a:rPr lang="es-ES" dirty="0" err="1"/>
              <a:t>oriented</a:t>
            </a:r>
            <a:r>
              <a:rPr lang="es-ES" dirty="0"/>
              <a:t>: </a:t>
            </a:r>
            <a:r>
              <a:rPr lang="es-ES" dirty="0" err="1"/>
              <a:t>implementation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AI </a:t>
            </a:r>
            <a:r>
              <a:rPr lang="es-ES" dirty="0" err="1"/>
              <a:t>programs</a:t>
            </a:r>
            <a:r>
              <a:rPr lang="es-ES" dirty="0"/>
              <a:t> </a:t>
            </a:r>
            <a:r>
              <a:rPr lang="es-ES" dirty="0" err="1"/>
              <a:t>organized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solve</a:t>
            </a:r>
            <a:r>
              <a:rPr lang="es-ES" dirty="0"/>
              <a:t>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problems</a:t>
            </a:r>
            <a:r>
              <a:rPr lang="es-ES" dirty="0"/>
              <a:t> </a:t>
            </a:r>
            <a:r>
              <a:rPr lang="es-ES" dirty="0" err="1"/>
              <a:t>such</a:t>
            </a:r>
            <a:r>
              <a:rPr lang="es-ES" dirty="0"/>
              <a:t> as </a:t>
            </a:r>
            <a:r>
              <a:rPr lang="es-ES" dirty="0" err="1"/>
              <a:t>generating</a:t>
            </a:r>
            <a:r>
              <a:rPr lang="es-ES" dirty="0"/>
              <a:t> </a:t>
            </a:r>
            <a:r>
              <a:rPr lang="es-ES" dirty="0" err="1"/>
              <a:t>images</a:t>
            </a:r>
            <a:r>
              <a:rPr lang="es-ES" dirty="0"/>
              <a:t>, </a:t>
            </a:r>
            <a:r>
              <a:rPr lang="es-ES" dirty="0" err="1"/>
              <a:t>transcriptions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creation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conceptual </a:t>
            </a:r>
            <a:r>
              <a:rPr lang="es-ES" dirty="0" err="1"/>
              <a:t>maps</a:t>
            </a:r>
            <a:r>
              <a:rPr lang="es-ES" dirty="0"/>
              <a:t>, </a:t>
            </a:r>
            <a:r>
              <a:rPr lang="es-ES" dirty="0" err="1"/>
              <a:t>etc</a:t>
            </a:r>
            <a:r>
              <a:rPr lang="es-ES" dirty="0"/>
              <a:t>, etc.</a:t>
            </a:r>
          </a:p>
          <a:p>
            <a:pPr lvl="0"/>
            <a:r>
              <a:rPr lang="es-ES" dirty="0" err="1"/>
              <a:t>Marketplaces</a:t>
            </a:r>
            <a:r>
              <a:rPr lang="es-ES" dirty="0"/>
              <a:t>: </a:t>
            </a:r>
            <a:r>
              <a:rPr lang="es-ES" dirty="0" err="1"/>
              <a:t>product</a:t>
            </a:r>
            <a:r>
              <a:rPr lang="es-ES" dirty="0"/>
              <a:t> shopping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specific</a:t>
            </a:r>
            <a:r>
              <a:rPr lang="es-ES" dirty="0"/>
              <a:t> Apps </a:t>
            </a:r>
            <a:r>
              <a:rPr lang="es-ES" dirty="0" err="1"/>
              <a:t>using</a:t>
            </a:r>
            <a:r>
              <a:rPr lang="es-ES" dirty="0"/>
              <a:t> AI </a:t>
            </a:r>
            <a:r>
              <a:rPr lang="es-ES" dirty="0" err="1"/>
              <a:t>functionality</a:t>
            </a:r>
            <a:r>
              <a:rPr lang="es-ES" dirty="0"/>
              <a:t> </a:t>
            </a:r>
            <a:r>
              <a:rPr lang="es-ES" dirty="0" err="1"/>
              <a:t>oriented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provide</a:t>
            </a:r>
            <a:r>
              <a:rPr lang="es-ES" dirty="0"/>
              <a:t> a complete response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identified</a:t>
            </a:r>
            <a:r>
              <a:rPr lang="es-ES" dirty="0"/>
              <a:t> </a:t>
            </a:r>
            <a:r>
              <a:rPr lang="es-ES" dirty="0" err="1"/>
              <a:t>problems</a:t>
            </a:r>
            <a:r>
              <a:rPr lang="es-ES" dirty="0"/>
              <a:t>. i.e. </a:t>
            </a:r>
            <a:r>
              <a:rPr lang="es-ES" dirty="0" err="1"/>
              <a:t>creation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avatars</a:t>
            </a:r>
            <a:r>
              <a:rPr lang="es-ES" dirty="0"/>
              <a:t>, </a:t>
            </a:r>
            <a:r>
              <a:rPr lang="es-ES" dirty="0" err="1"/>
              <a:t>representation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slides</a:t>
            </a:r>
            <a:r>
              <a:rPr lang="es-ES" dirty="0"/>
              <a:t>, </a:t>
            </a:r>
            <a:r>
              <a:rPr lang="es-ES" dirty="0" err="1"/>
              <a:t>text</a:t>
            </a:r>
            <a:r>
              <a:rPr lang="es-ES" dirty="0"/>
              <a:t> and audiovisual </a:t>
            </a:r>
            <a:r>
              <a:rPr lang="es-ES" dirty="0" err="1"/>
              <a:t>joint</a:t>
            </a:r>
            <a:r>
              <a:rPr lang="es-ES" dirty="0"/>
              <a:t> use, etc. .. </a:t>
            </a:r>
            <a:r>
              <a:rPr lang="es-ES" dirty="0" err="1"/>
              <a:t>Sècialized</a:t>
            </a:r>
            <a:r>
              <a:rPr lang="es-ES" dirty="0"/>
              <a:t> in a </a:t>
            </a:r>
            <a:r>
              <a:rPr lang="es-ES" dirty="0" err="1"/>
              <a:t>given</a:t>
            </a:r>
            <a:r>
              <a:rPr lang="es-ES" dirty="0"/>
              <a:t> área/</a:t>
            </a:r>
            <a:r>
              <a:rPr lang="es-ES" dirty="0" err="1"/>
              <a:t>issue</a:t>
            </a:r>
            <a:endParaRPr lang="es-ES" dirty="0"/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A76849-F41B-429E-BF9A-B519142A0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388" y="5577841"/>
            <a:ext cx="1629861" cy="1280159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9053E5A3-FDF3-483A-B32F-9111C0267E4B}"/>
              </a:ext>
            </a:extLst>
          </p:cNvPr>
          <p:cNvCxnSpPr>
            <a:cxnSpLocks/>
          </p:cNvCxnSpPr>
          <p:nvPr/>
        </p:nvCxnSpPr>
        <p:spPr>
          <a:xfrm>
            <a:off x="3291840" y="3794760"/>
            <a:ext cx="6697980" cy="2423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34B9BA1F-5A2A-4D04-947D-1990342E9C72}"/>
              </a:ext>
            </a:extLst>
          </p:cNvPr>
          <p:cNvSpPr/>
          <p:nvPr/>
        </p:nvSpPr>
        <p:spPr>
          <a:xfrm>
            <a:off x="4302289" y="6174859"/>
            <a:ext cx="503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Interfaz de Programación de Aplicaciones (API)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7808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C909BE-6857-44AF-BAA7-0B17240E1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7425"/>
            <a:ext cx="10898188" cy="48736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dirty="0" err="1"/>
              <a:t>All</a:t>
            </a:r>
            <a:r>
              <a:rPr lang="es-ES" dirty="0"/>
              <a:t> new AI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appear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Marketplace use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biggies</a:t>
            </a:r>
            <a:r>
              <a:rPr lang="es-ES" dirty="0"/>
              <a:t>. </a:t>
            </a:r>
            <a:r>
              <a:rPr lang="es-ES" dirty="0" err="1"/>
              <a:t>LLMs</a:t>
            </a:r>
            <a:r>
              <a:rPr lang="es-ES" dirty="0"/>
              <a:t> 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corporations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operate</a:t>
            </a:r>
            <a:r>
              <a:rPr lang="es-ES" dirty="0"/>
              <a:t> at </a:t>
            </a:r>
            <a:r>
              <a:rPr lang="es-ES" dirty="0" err="1"/>
              <a:t>the</a:t>
            </a:r>
            <a:r>
              <a:rPr lang="es-ES" dirty="0"/>
              <a:t> global </a:t>
            </a:r>
            <a:r>
              <a:rPr lang="es-ES" dirty="0" err="1"/>
              <a:t>level</a:t>
            </a:r>
            <a:r>
              <a:rPr lang="es-ES" dirty="0"/>
              <a:t>. </a:t>
            </a:r>
            <a:r>
              <a:rPr lang="es-ES" dirty="0" err="1"/>
              <a:t>Probably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best</a:t>
            </a:r>
            <a:r>
              <a:rPr lang="es-ES" dirty="0"/>
              <a:t> and more </a:t>
            </a:r>
            <a:r>
              <a:rPr lang="es-ES" dirty="0" err="1"/>
              <a:t>used</a:t>
            </a:r>
            <a:r>
              <a:rPr lang="es-ES" dirty="0"/>
              <a:t> are:</a:t>
            </a:r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1º.- </a:t>
            </a:r>
            <a:r>
              <a:rPr lang="es-ES" dirty="0" err="1"/>
              <a:t>ChatGPT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OpenAI</a:t>
            </a:r>
            <a:endParaRPr lang="es-ES" dirty="0"/>
          </a:p>
          <a:p>
            <a:r>
              <a:rPr lang="es-ES" dirty="0"/>
              <a:t>2º.- Claude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Anthropic</a:t>
            </a:r>
            <a:endParaRPr lang="es-ES" dirty="0"/>
          </a:p>
          <a:p>
            <a:r>
              <a:rPr lang="es-ES" dirty="0"/>
              <a:t>3º.- Gemini </a:t>
            </a:r>
            <a:r>
              <a:rPr lang="es-ES" dirty="0" err="1"/>
              <a:t>of</a:t>
            </a:r>
            <a:r>
              <a:rPr lang="es-ES" dirty="0"/>
              <a:t> Google</a:t>
            </a:r>
          </a:p>
          <a:p>
            <a:r>
              <a:rPr lang="es-ES" dirty="0"/>
              <a:t>4º.- Llama </a:t>
            </a:r>
            <a:r>
              <a:rPr lang="es-ES" dirty="0" err="1"/>
              <a:t>of</a:t>
            </a:r>
            <a:r>
              <a:rPr lang="es-ES" dirty="0"/>
              <a:t> Meta (Facebook)</a:t>
            </a:r>
          </a:p>
          <a:p>
            <a:r>
              <a:rPr lang="es-ES" dirty="0"/>
              <a:t>5º.- </a:t>
            </a:r>
            <a:r>
              <a:rPr lang="es-ES" dirty="0" err="1"/>
              <a:t>Grok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X (Twitter)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provide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allow</a:t>
            </a:r>
            <a:r>
              <a:rPr lang="es-ES" dirty="0"/>
              <a:t> </a:t>
            </a:r>
            <a:r>
              <a:rPr lang="es-ES" dirty="0" err="1"/>
              <a:t>APIs</a:t>
            </a:r>
            <a:r>
              <a:rPr lang="es-ES" dirty="0"/>
              <a:t>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possibility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being</a:t>
            </a:r>
            <a:r>
              <a:rPr lang="es-ES" dirty="0"/>
              <a:t> </a:t>
            </a:r>
            <a:r>
              <a:rPr lang="es-ES" dirty="0" err="1"/>
              <a:t>trained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specific</a:t>
            </a:r>
            <a:r>
              <a:rPr lang="es-ES" dirty="0"/>
              <a:t> áreas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7480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3F39ABB-2660-4CD7-B75D-D033F3BF3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" y="445771"/>
            <a:ext cx="11138218" cy="54152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b="1" dirty="0" err="1">
                <a:solidFill>
                  <a:srgbClr val="FF0000"/>
                </a:solidFill>
              </a:rPr>
              <a:t>An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example</a:t>
            </a:r>
            <a:r>
              <a:rPr lang="es-ES" b="1" dirty="0">
                <a:solidFill>
                  <a:srgbClr val="FF0000"/>
                </a:solidFill>
              </a:rPr>
              <a:t>: </a:t>
            </a:r>
            <a:r>
              <a:rPr lang="es-ES" b="1" dirty="0" err="1">
                <a:solidFill>
                  <a:srgbClr val="FF0000"/>
                </a:solidFill>
              </a:rPr>
              <a:t>the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area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of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Law</a:t>
            </a:r>
            <a:r>
              <a:rPr lang="es-ES" b="1" dirty="0">
                <a:solidFill>
                  <a:srgbClr val="FF0000"/>
                </a:solidFill>
              </a:rPr>
              <a:t> </a:t>
            </a:r>
          </a:p>
          <a:p>
            <a:endParaRPr lang="es-ES" dirty="0"/>
          </a:p>
          <a:p>
            <a:r>
              <a:rPr lang="es-ES" dirty="0"/>
              <a:t>(i).- Utilizando directamente los grandes modelos, ya sea a través de sus </a:t>
            </a:r>
            <a:r>
              <a:rPr lang="es-ES" dirty="0">
                <a:solidFill>
                  <a:srgbClr val="FF0000"/>
                </a:solidFill>
              </a:rPr>
              <a:t>“Deep </a:t>
            </a:r>
            <a:r>
              <a:rPr lang="es-ES" dirty="0" err="1">
                <a:solidFill>
                  <a:srgbClr val="FF0000"/>
                </a:solidFill>
              </a:rPr>
              <a:t>Search</a:t>
            </a:r>
            <a:r>
              <a:rPr lang="es-ES" dirty="0">
                <a:solidFill>
                  <a:srgbClr val="FF0000"/>
                </a:solidFill>
              </a:rPr>
              <a:t>”, </a:t>
            </a:r>
            <a:r>
              <a:rPr lang="es-ES" dirty="0"/>
              <a:t>agentes, aplicaciones entrenadas, su posibilidad de buscar en las webs que necesites o a través de la documentación compartida con la IA en cuestión. Dentro de esta clasificación los que presentan una mayor ventaja competitiva son sin duda </a:t>
            </a:r>
            <a:r>
              <a:rPr lang="es-ES" dirty="0" err="1"/>
              <a:t>ChatGPT</a:t>
            </a:r>
            <a:r>
              <a:rPr lang="es-ES" dirty="0"/>
              <a:t>, Claude y Gemini, cada uno posiblemente líder en funcionalidades distintas, por lo que pueden usarse de manera coordinada para un mejor fin.</a:t>
            </a:r>
          </a:p>
          <a:p>
            <a:endParaRPr lang="es-ES" dirty="0"/>
          </a:p>
          <a:p>
            <a:r>
              <a:rPr lang="es-ES" dirty="0"/>
              <a:t>(</a:t>
            </a:r>
            <a:r>
              <a:rPr lang="es-ES" dirty="0" err="1"/>
              <a:t>ii</a:t>
            </a:r>
            <a:r>
              <a:rPr lang="es-ES" dirty="0"/>
              <a:t>).- </a:t>
            </a:r>
            <a:r>
              <a:rPr lang="es-ES" dirty="0">
                <a:solidFill>
                  <a:srgbClr val="FF0000"/>
                </a:solidFill>
              </a:rPr>
              <a:t>Modalidad “</a:t>
            </a:r>
            <a:r>
              <a:rPr lang="es-ES" dirty="0" err="1">
                <a:solidFill>
                  <a:srgbClr val="FF0000"/>
                </a:solidFill>
              </a:rPr>
              <a:t>agéntica</a:t>
            </a:r>
            <a:r>
              <a:rPr lang="es-ES" dirty="0">
                <a:solidFill>
                  <a:srgbClr val="FF0000"/>
                </a:solidFill>
              </a:rPr>
              <a:t>” de los llamados '</a:t>
            </a:r>
            <a:r>
              <a:rPr lang="es-ES" dirty="0" err="1">
                <a:solidFill>
                  <a:srgbClr val="FF0000"/>
                </a:solidFill>
              </a:rPr>
              <a:t>superagentes</a:t>
            </a:r>
            <a:r>
              <a:rPr lang="es-ES" dirty="0">
                <a:solidFill>
                  <a:srgbClr val="FF0000"/>
                </a:solidFill>
              </a:rPr>
              <a:t>', </a:t>
            </a:r>
            <a:r>
              <a:rPr lang="es-ES" dirty="0"/>
              <a:t>IA generalmente más simples pero programadas para gestionar sistemáticamente tareas específicas encargadas a grandes modelos. Este es el ejemplo de </a:t>
            </a:r>
            <a:r>
              <a:rPr lang="es-ES" dirty="0" err="1">
                <a:solidFill>
                  <a:srgbClr val="FF0000"/>
                </a:solidFill>
              </a:rPr>
              <a:t>Genspark</a:t>
            </a:r>
            <a:r>
              <a:rPr lang="es-ES" dirty="0"/>
              <a:t>, el cual incluso con las debidas órdenes es capaz de generar documentación de gran calidad de varios cientos de páginas con una sola consulta. </a:t>
            </a:r>
          </a:p>
        </p:txBody>
      </p:sp>
    </p:spTree>
    <p:extLst>
      <p:ext uri="{BB962C8B-B14F-4D97-AF65-F5344CB8AC3E}">
        <p14:creationId xmlns:p14="http://schemas.microsoft.com/office/powerpoint/2010/main" val="3096089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1D91F60-4F79-4756-B3A2-98929E41F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0" y="987425"/>
            <a:ext cx="10646728" cy="4873625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Una revolución en este aspecto ha sido la salida en esta última semana de </a:t>
            </a:r>
            <a:r>
              <a:rPr lang="es-ES" dirty="0">
                <a:solidFill>
                  <a:srgbClr val="FF0000"/>
                </a:solidFill>
              </a:rPr>
              <a:t>“Claude - Soonet4” </a:t>
            </a:r>
            <a:r>
              <a:rPr lang="es-ES" dirty="0"/>
              <a:t>con una capacidad </a:t>
            </a:r>
            <a:r>
              <a:rPr lang="es-ES" dirty="0" err="1"/>
              <a:t>agéntica</a:t>
            </a:r>
            <a:r>
              <a:rPr lang="es-ES" dirty="0"/>
              <a:t> de varias horas de forma asíncrona y a una velocidad similar a la propia a la que estamos acostumbrados en la generación de texto por parte de la IA, por lo que se prevé una producción muy revolucionaria en todos los ámbitos y en desarrollos cada vez más largos, complejos y cohesionados.</a:t>
            </a:r>
          </a:p>
          <a:p>
            <a:endParaRPr lang="es-ES" dirty="0"/>
          </a:p>
          <a:p>
            <a:r>
              <a:rPr lang="es-ES" dirty="0"/>
              <a:t>Para saber cuáles son las mejores IA se ha establecido un mecanismo a nivel global que ha sido aceptado por toda la comunidad, estos son, los </a:t>
            </a:r>
            <a:r>
              <a:rPr lang="es-ES" dirty="0">
                <a:solidFill>
                  <a:srgbClr val="FF0000"/>
                </a:solidFill>
              </a:rPr>
              <a:t>“</a:t>
            </a:r>
            <a:r>
              <a:rPr lang="es-ES" dirty="0" err="1">
                <a:solidFill>
                  <a:srgbClr val="FF0000"/>
                </a:solidFill>
              </a:rPr>
              <a:t>benchmarks</a:t>
            </a:r>
            <a:r>
              <a:rPr lang="es-ES" dirty="0">
                <a:solidFill>
                  <a:srgbClr val="FF0000"/>
                </a:solidFill>
              </a:rPr>
              <a:t>”, </a:t>
            </a:r>
            <a:r>
              <a:rPr lang="es-ES" dirty="0"/>
              <a:t>realizados por empresas que ponen a prueba a los modelos en escenarios nuevos, muy específicos y complejos. Esta forma de evaluación es imprescindible, dado que las IA aprenden tan rápidamente que un mismo test no puede repetirse, pues conocen con absoluta certeza los datos previamente expuestos.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5317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E9497AD-7035-4B6B-BC52-714FB8F7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9" y="-19050"/>
            <a:ext cx="12138222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93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D08CCBE-EBED-49BF-A079-50D7B5067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287948"/>
            <a:ext cx="5219700" cy="6282104"/>
          </a:xfrm>
          <a:prstGeom prst="rect">
            <a:avLst/>
          </a:prstGeom>
        </p:spPr>
      </p:pic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47C3DE04-A487-4A19-93C5-7E45531EB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793115"/>
            <a:ext cx="6858000" cy="4873625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E.g</a:t>
            </a:r>
            <a:r>
              <a:rPr lang="es-ES" dirty="0"/>
              <a:t>.,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webs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gathers</a:t>
            </a:r>
            <a:r>
              <a:rPr lang="es-ES" dirty="0"/>
              <a:t> data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“</a:t>
            </a:r>
            <a:r>
              <a:rPr lang="es-ES" dirty="0" err="1"/>
              <a:t>benchmarks</a:t>
            </a:r>
            <a:r>
              <a:rPr lang="es-ES" dirty="0"/>
              <a:t>” </a:t>
            </a:r>
            <a:r>
              <a:rPr lang="es-ES" dirty="0" err="1"/>
              <a:t>is</a:t>
            </a:r>
            <a:r>
              <a:rPr lang="es-ES" dirty="0"/>
              <a:t>: 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u="sng" dirty="0">
                <a:hlinkClick r:id="rId3"/>
              </a:rPr>
              <a:t>https://www.vellum.ai/llm-leaderboard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8830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2068D5-7BAB-434A-A34E-81C511E3E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693" y="971342"/>
            <a:ext cx="5858693" cy="29722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D4475A-5BA0-41E1-B284-C9EF35E9E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60" y="3820277"/>
            <a:ext cx="6250166" cy="20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37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A82E3E-E639-4D66-8DE6-B334EFA8E8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1050" y="419100"/>
            <a:ext cx="102679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56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ACB7C4A-35B3-4BB6-8788-1C6CA3EF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22" y="838200"/>
            <a:ext cx="10195627" cy="49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2280E37-2DDD-46A3-80D9-E23D07C86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07" y="1114006"/>
            <a:ext cx="7291184" cy="20397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9EE047-F40D-4B14-94FF-DBBE9686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831" y="1114006"/>
            <a:ext cx="3735909" cy="20397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B52941-9A12-41C1-8F24-AAEC242A6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89" y="3359717"/>
            <a:ext cx="9046621" cy="329867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CB845E5-455F-4522-B60F-A27020265B98}"/>
              </a:ext>
            </a:extLst>
          </p:cNvPr>
          <p:cNvSpPr txBox="1"/>
          <p:nvPr/>
        </p:nvSpPr>
        <p:spPr>
          <a:xfrm>
            <a:off x="560070" y="484401"/>
            <a:ext cx="984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aplicación con IA de Big Data de existencia y localización de normas que se está empezando a utilizar masivamente pero que necesita mejoras: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18C27318-61F7-44D2-8050-479B245AB7C4}"/>
              </a:ext>
            </a:extLst>
          </p:cNvPr>
          <p:cNvSpPr txBox="1">
            <a:spLocks/>
          </p:cNvSpPr>
          <p:nvPr/>
        </p:nvSpPr>
        <p:spPr>
          <a:xfrm>
            <a:off x="486839" y="172812"/>
            <a:ext cx="2322830" cy="558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SOME EXAMPLES: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3325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63878D-BC11-4E83-80F7-2E94E2867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57" y="1141767"/>
            <a:ext cx="9004285" cy="45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24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D9DA831-802D-4B92-A626-799E1450C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463" y="457200"/>
            <a:ext cx="858643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00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FFE2B25-A9A5-411D-92B6-E50C11F7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7825"/>
            <a:ext cx="9277350" cy="60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88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EFAACD-69BD-4566-853A-AD020F314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28064"/>
            <a:ext cx="9101115" cy="57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31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0E9488C-94A8-41AD-B651-602F1649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214704"/>
            <a:ext cx="8286750" cy="64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E77F94-C867-41CC-960C-6FCA1D608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570861"/>
            <a:ext cx="11235690" cy="45956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This addition underscores the importance of </a:t>
            </a:r>
            <a:r>
              <a:rPr lang="en-US" sz="3600" b="1" dirty="0">
                <a:solidFill>
                  <a:srgbClr val="FF0000"/>
                </a:solidFill>
              </a:rPr>
              <a:t>extracting actionable insights and tangible benefits </a:t>
            </a:r>
            <a:r>
              <a:rPr lang="en-US" sz="3600" dirty="0"/>
              <a:t>from Big Data.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The concept of Value emphasizes that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Big Data initiatives should not just focus on amassing extensive datasets but also on converting this data into meaningful insights.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03A051-C30F-4B5E-BD64-E4A22E2B8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845" y="204153"/>
            <a:ext cx="2000250" cy="236670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B37A56E-AEA4-4AAC-9FD8-6ABD6F71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4th V ?      “</a:t>
            </a:r>
            <a:r>
              <a:rPr lang="es-ES" dirty="0" err="1"/>
              <a:t>Value</a:t>
            </a:r>
            <a:r>
              <a:rPr lang="es-E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61584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D48916-680A-45F0-B51B-7C027ED1E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1" y="397903"/>
            <a:ext cx="8362950" cy="613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8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2CE050-432A-441E-8799-AD8D4E176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13" y="152400"/>
            <a:ext cx="8997256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0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FAD7D9-5C66-4F65-9B8A-8438E3BC4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58569"/>
            <a:ext cx="9563100" cy="631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3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92BFD9-FEF6-4FB6-B2C1-31642D6B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37827"/>
            <a:ext cx="8572500" cy="626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92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F01AB56-5C99-4DF9-9F78-4607E1544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" y="1604409"/>
            <a:ext cx="7845082" cy="33792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0A7251B-17A6-49BB-A302-180BDE9D5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36" y="3650136"/>
            <a:ext cx="5486399" cy="31143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6E47404-8AC1-4D3B-96C2-C5D7D218D109}"/>
              </a:ext>
            </a:extLst>
          </p:cNvPr>
          <p:cNvSpPr txBox="1"/>
          <p:nvPr/>
        </p:nvSpPr>
        <p:spPr>
          <a:xfrm>
            <a:off x="320040" y="91440"/>
            <a:ext cx="111671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ONLY ONE DANGER / THREAT  ????</a:t>
            </a:r>
          </a:p>
          <a:p>
            <a:r>
              <a:rPr lang="es-ES" dirty="0"/>
              <a:t>¿Ha llegado la hora de mejorar los procedimientos de elaboración de normas con tecnologías de IA para Big Data y con tecnologías SIG?     CONTESTACIÓN: hay ya iniciativas en marcha adicionales a las del IEPNB de la </a:t>
            </a:r>
            <a:r>
              <a:rPr lang="es-ES" i="1" dirty="0" err="1"/>
              <a:t>slide</a:t>
            </a:r>
            <a:r>
              <a:rPr lang="es-ES" i="1" dirty="0"/>
              <a:t> </a:t>
            </a:r>
            <a:r>
              <a:rPr lang="es-ES" dirty="0"/>
              <a:t>11 previa</a:t>
            </a:r>
          </a:p>
          <a:p>
            <a:endParaRPr lang="es-ES" dirty="0"/>
          </a:p>
          <a:p>
            <a:r>
              <a:rPr lang="es-ES" dirty="0"/>
              <a:t>Las Actuaciones ya avanzadas del Ministerio de Transformación Digital y Función Pública</a:t>
            </a:r>
          </a:p>
        </p:txBody>
      </p:sp>
    </p:spTree>
    <p:extLst>
      <p:ext uri="{BB962C8B-B14F-4D97-AF65-F5344CB8AC3E}">
        <p14:creationId xmlns:p14="http://schemas.microsoft.com/office/powerpoint/2010/main" val="3259708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6FF5EB7-BA9B-4314-B72A-BF39F24C6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23" y="756864"/>
            <a:ext cx="11669754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446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6C589D-132B-451B-9670-53163D1F7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1" y="799733"/>
            <a:ext cx="11736438" cy="52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13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3F4476-D6EC-432C-BC34-E45EEAF4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119779"/>
            <a:ext cx="9258299" cy="65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17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58B504-B1B6-466B-BFA4-A9A3E6CD8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18" y="3028950"/>
            <a:ext cx="10502432" cy="36514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6EC248B-9679-43F2-BEFA-4DA80180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697" y="177601"/>
            <a:ext cx="6403503" cy="263274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803743A-4501-4CFC-9F83-E2B754B2ADB6}"/>
              </a:ext>
            </a:extLst>
          </p:cNvPr>
          <p:cNvSpPr txBox="1">
            <a:spLocks/>
          </p:cNvSpPr>
          <p:nvPr/>
        </p:nvSpPr>
        <p:spPr>
          <a:xfrm>
            <a:off x="369570" y="199022"/>
            <a:ext cx="3710940" cy="709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/>
              <a:t>HOWEVER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936795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0647DF5-8DAC-424A-8A84-4407421C2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07" y="457200"/>
            <a:ext cx="9713944" cy="613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7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EB840F3-F1A3-4B64-AC98-E280701F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0"/>
            <a:ext cx="6553200" cy="18974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42E68C-0348-42FE-A3A9-E5692D7B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599" y="1748421"/>
            <a:ext cx="8374401" cy="5109579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4CD075A-21D9-4AC7-9358-B9553BE3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97494"/>
            <a:ext cx="3691889" cy="46366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implies DIGITAL TECHS</a:t>
            </a:r>
          </a:p>
          <a:p>
            <a:pPr>
              <a:buFontTx/>
              <a:buChar char="-"/>
            </a:pPr>
            <a:r>
              <a:rPr lang="en-US" b="1" dirty="0"/>
              <a:t>Digitization</a:t>
            </a:r>
            <a:r>
              <a:rPr lang="en-US" dirty="0"/>
              <a:t>: transforming to digital format</a:t>
            </a:r>
          </a:p>
          <a:p>
            <a:pPr marL="0" indent="0">
              <a:buNone/>
            </a:pPr>
            <a:r>
              <a:rPr lang="en-US" dirty="0"/>
              <a:t> &amp; 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b="1" dirty="0"/>
              <a:t>Digitalization</a:t>
            </a:r>
            <a:r>
              <a:rPr lang="en-US" dirty="0"/>
              <a:t>:     integration of digital technologies to optimize processes, enhance beneficiaries experiences, and drive innovation.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77453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F81169-5DEA-425E-99AE-00464126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26" y="0"/>
            <a:ext cx="9155824" cy="64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9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6E4E1FB-3491-4E56-BD99-0F354D907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509057"/>
            <a:ext cx="10134600" cy="58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04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1F9425-1E23-4952-9891-F3494D60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96" y="247650"/>
            <a:ext cx="9410153" cy="646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175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98A8C-D5CC-48F7-B30A-5CED4EE9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3125"/>
          </a:xfrm>
        </p:spPr>
        <p:txBody>
          <a:bodyPr>
            <a:normAutofit fontScale="90000"/>
          </a:bodyPr>
          <a:lstStyle/>
          <a:p>
            <a:r>
              <a:rPr lang="es-ES" dirty="0"/>
              <a:t>BUT… </a:t>
            </a:r>
            <a:r>
              <a:rPr lang="es-ES" dirty="0" err="1"/>
              <a:t>classic</a:t>
            </a:r>
            <a:r>
              <a:rPr lang="es-ES" dirty="0"/>
              <a:t> </a:t>
            </a:r>
            <a:r>
              <a:rPr lang="es-ES" dirty="0" err="1"/>
              <a:t>methods</a:t>
            </a:r>
            <a:r>
              <a:rPr lang="es-ES" dirty="0"/>
              <a:t> in </a:t>
            </a:r>
            <a:r>
              <a:rPr lang="es-ES" dirty="0" err="1"/>
              <a:t>an</a:t>
            </a:r>
            <a:r>
              <a:rPr lang="es-ES" dirty="0"/>
              <a:t> era </a:t>
            </a:r>
            <a:r>
              <a:rPr lang="es-ES" dirty="0" err="1"/>
              <a:t>of</a:t>
            </a:r>
            <a:r>
              <a:rPr lang="es-ES" dirty="0"/>
              <a:t> digital </a:t>
            </a:r>
            <a:r>
              <a:rPr lang="es-ES" dirty="0" err="1"/>
              <a:t>techs</a:t>
            </a:r>
            <a:r>
              <a:rPr lang="es-ES" dirty="0"/>
              <a:t> </a:t>
            </a:r>
            <a:r>
              <a:rPr lang="es-ES" dirty="0" err="1"/>
              <a:t>might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be </a:t>
            </a:r>
            <a:r>
              <a:rPr lang="es-ES" dirty="0" err="1"/>
              <a:t>enough</a:t>
            </a:r>
            <a:r>
              <a:rPr lang="es-E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4E0A6C-CEA0-4A17-A970-3CB64F5F0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605" y="1385561"/>
            <a:ext cx="9044495" cy="49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31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E0B09EF-2A1D-4E6A-A9B2-03D14198B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77018"/>
            <a:ext cx="10477500" cy="2836862"/>
          </a:xfrm>
        </p:spPr>
        <p:txBody>
          <a:bodyPr/>
          <a:lstStyle/>
          <a:p>
            <a:r>
              <a:rPr lang="es-ES" dirty="0" err="1"/>
              <a:t>Three</a:t>
            </a:r>
            <a:r>
              <a:rPr lang="es-ES" dirty="0"/>
              <a:t> real </a:t>
            </a:r>
            <a:r>
              <a:rPr lang="es-ES" dirty="0" err="1"/>
              <a:t>life</a:t>
            </a:r>
            <a:r>
              <a:rPr lang="es-ES" dirty="0"/>
              <a:t>, </a:t>
            </a:r>
            <a:r>
              <a:rPr lang="es-ES" dirty="0" err="1"/>
              <a:t>July</a:t>
            </a:r>
            <a:r>
              <a:rPr lang="es-ES" dirty="0"/>
              <a:t> 2025, </a:t>
            </a:r>
            <a:r>
              <a:rPr lang="es-ES" dirty="0" err="1"/>
              <a:t>examples</a:t>
            </a:r>
            <a:r>
              <a:rPr lang="es-ES" dirty="0"/>
              <a:t>: </a:t>
            </a:r>
            <a:r>
              <a:rPr lang="es-ES" b="1" dirty="0">
                <a:solidFill>
                  <a:srgbClr val="FF0000"/>
                </a:solidFill>
              </a:rPr>
              <a:t>ALL</a:t>
            </a:r>
            <a:r>
              <a:rPr lang="es-ES" dirty="0"/>
              <a:t> </a:t>
            </a:r>
            <a:r>
              <a:rPr lang="es-ES" dirty="0" err="1"/>
              <a:t>should</a:t>
            </a:r>
            <a:r>
              <a:rPr lang="es-ES" dirty="0"/>
              <a:t> </a:t>
            </a:r>
            <a:r>
              <a:rPr lang="es-ES" dirty="0" err="1"/>
              <a:t>survive</a:t>
            </a:r>
            <a:endParaRPr lang="es-ES" dirty="0"/>
          </a:p>
          <a:p>
            <a:pPr algn="l"/>
            <a:endParaRPr lang="es-ES" dirty="0"/>
          </a:p>
          <a:p>
            <a:pPr algn="l"/>
            <a:r>
              <a:rPr lang="es-ES" dirty="0"/>
              <a:t>1.-  </a:t>
            </a:r>
            <a:r>
              <a:rPr lang="es-ES" dirty="0" err="1"/>
              <a:t>Specialized</a:t>
            </a:r>
            <a:r>
              <a:rPr lang="es-ES" dirty="0"/>
              <a:t> </a:t>
            </a:r>
            <a:r>
              <a:rPr lang="es-ES" dirty="0" err="1"/>
              <a:t>traditional</a:t>
            </a:r>
            <a:r>
              <a:rPr lang="es-ES" dirty="0"/>
              <a:t> data </a:t>
            </a:r>
            <a:r>
              <a:rPr lang="es-ES" dirty="0" err="1"/>
              <a:t>flows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 (ANOVA, </a:t>
            </a:r>
            <a:r>
              <a:rPr lang="es-ES" dirty="0" err="1"/>
              <a:t>dichotomous</a:t>
            </a:r>
            <a:r>
              <a:rPr lang="es-ES" dirty="0"/>
              <a:t> </a:t>
            </a:r>
            <a:r>
              <a:rPr lang="es-ES" dirty="0" err="1"/>
              <a:t>key</a:t>
            </a:r>
            <a:r>
              <a:rPr lang="es-ES" dirty="0"/>
              <a:t> </a:t>
            </a:r>
            <a:r>
              <a:rPr lang="es-ES" dirty="0" err="1"/>
              <a:t>maker</a:t>
            </a:r>
            <a:r>
              <a:rPr lang="es-ES" dirty="0"/>
              <a:t>)</a:t>
            </a:r>
          </a:p>
          <a:p>
            <a:pPr algn="l"/>
            <a:r>
              <a:rPr lang="es-ES" dirty="0"/>
              <a:t>2.- Big data AI use </a:t>
            </a:r>
            <a:r>
              <a:rPr lang="es-ES" dirty="0" err="1"/>
              <a:t>to</a:t>
            </a:r>
            <a:r>
              <a:rPr lang="es-ES" dirty="0"/>
              <a:t> determine provisional </a:t>
            </a:r>
            <a:r>
              <a:rPr lang="es-ES" dirty="0" err="1"/>
              <a:t>jail</a:t>
            </a:r>
            <a:r>
              <a:rPr lang="es-ES" dirty="0"/>
              <a:t> v. bond </a:t>
            </a:r>
          </a:p>
          <a:p>
            <a:pPr algn="l"/>
            <a:r>
              <a:rPr lang="es-ES" dirty="0"/>
              <a:t>3.- </a:t>
            </a:r>
            <a:r>
              <a:rPr lang="es-ES" dirty="0" err="1"/>
              <a:t>Classic</a:t>
            </a:r>
            <a:r>
              <a:rPr lang="es-ES" dirty="0"/>
              <a:t> </a:t>
            </a:r>
            <a:r>
              <a:rPr lang="es-ES" dirty="0" err="1"/>
              <a:t>method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try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understand</a:t>
            </a:r>
            <a:r>
              <a:rPr lang="es-ES" dirty="0"/>
              <a:t> music </a:t>
            </a:r>
            <a:r>
              <a:rPr lang="es-ES" dirty="0" err="1"/>
              <a:t>cool</a:t>
            </a:r>
            <a:r>
              <a:rPr lang="es-ES" dirty="0"/>
              <a:t> jazz</a:t>
            </a:r>
          </a:p>
          <a:p>
            <a:pPr algn="l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44418D-CD29-4636-93B9-03974CC07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0" y="2828911"/>
            <a:ext cx="4034619" cy="28368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10C285-A89F-41B3-AA20-18949533E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939" y="580574"/>
            <a:ext cx="2093252" cy="26765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048598A-C2EB-4FDB-B27C-1D4038AB7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41" y="3299492"/>
            <a:ext cx="5284119" cy="18956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109FEA-0687-4DD7-8862-8D590335F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50" y="4220325"/>
            <a:ext cx="3713172" cy="2209051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BBE2CF57-5790-4CFC-8B4A-474EB1AD188F}"/>
              </a:ext>
            </a:extLst>
          </p:cNvPr>
          <p:cNvCxnSpPr>
            <a:cxnSpLocks/>
          </p:cNvCxnSpPr>
          <p:nvPr/>
        </p:nvCxnSpPr>
        <p:spPr>
          <a:xfrm flipH="1">
            <a:off x="2446020" y="1565910"/>
            <a:ext cx="3406140" cy="2463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004484F-B75D-4D84-B407-1C6C1B5E3C83}"/>
              </a:ext>
            </a:extLst>
          </p:cNvPr>
          <p:cNvCxnSpPr/>
          <p:nvPr/>
        </p:nvCxnSpPr>
        <p:spPr>
          <a:xfrm>
            <a:off x="6892290" y="1850888"/>
            <a:ext cx="2853690" cy="67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5A2D3A2-4BA6-4FAF-8A04-F432C17D7B5A}"/>
              </a:ext>
            </a:extLst>
          </p:cNvPr>
          <p:cNvCxnSpPr/>
          <p:nvPr/>
        </p:nvCxnSpPr>
        <p:spPr>
          <a:xfrm>
            <a:off x="6892290" y="2400300"/>
            <a:ext cx="605790" cy="1028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C3C7D512-EBD8-4BF7-9224-90127CF3D508}"/>
              </a:ext>
            </a:extLst>
          </p:cNvPr>
          <p:cNvSpPr txBox="1">
            <a:spLocks/>
          </p:cNvSpPr>
          <p:nvPr/>
        </p:nvSpPr>
        <p:spPr>
          <a:xfrm>
            <a:off x="198120" y="5593376"/>
            <a:ext cx="6831330" cy="587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Circadian modulationof Neutrophil Function Deterermines Collateral Perfusion and OutcomeAfter Ischemic Stroke… in bioRXiv The preprint server for biology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70493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3AE93D0-5FF6-4FE9-8158-E136DDA26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41" y="917371"/>
            <a:ext cx="5434954" cy="37261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CB4646-72DE-47C3-ACE7-B6E71B07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735"/>
            <a:ext cx="2514951" cy="19719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1475AB2-EB6A-4615-8F6E-85BD17D5D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506" y="2008685"/>
            <a:ext cx="4029131" cy="35181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2BB1D21-2BDE-4E2C-A979-93FB49671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14" y="5390653"/>
            <a:ext cx="2667372" cy="10669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9D6543-34EA-4D36-A445-8A5DB87F8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431" y="4643551"/>
            <a:ext cx="3044930" cy="21618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CDDCC94-4586-40B7-A109-CD3E8625AF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736" y="5724472"/>
            <a:ext cx="2928316" cy="8643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2DDC827-0CCB-4048-B63B-1184B38CA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770" y="145595"/>
            <a:ext cx="2152950" cy="18671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63ED688-0094-4DC1-B8CC-2C89C8AA28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3589" y="5366836"/>
            <a:ext cx="2029108" cy="111458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BFC938A-5FCD-4747-A509-B3A880371AF0}"/>
              </a:ext>
            </a:extLst>
          </p:cNvPr>
          <p:cNvSpPr txBox="1"/>
          <p:nvPr/>
        </p:nvSpPr>
        <p:spPr>
          <a:xfrm>
            <a:off x="305482" y="251460"/>
            <a:ext cx="543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FORMACIÓN PARA ESPAÑOLES Y LATINOAMERICANOS EN HARVARD UNIVERSITY</a:t>
            </a:r>
          </a:p>
        </p:txBody>
      </p:sp>
    </p:spTree>
    <p:extLst>
      <p:ext uri="{BB962C8B-B14F-4D97-AF65-F5344CB8AC3E}">
        <p14:creationId xmlns:p14="http://schemas.microsoft.com/office/powerpoint/2010/main" val="701852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4F13FEE-93AD-4871-AAF5-9962F624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54" y="3511196"/>
            <a:ext cx="5082987" cy="33810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B6BE09-3723-40D2-9C75-97FDCC894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46" y="1279224"/>
            <a:ext cx="4738695" cy="21954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2F640E-A9EA-4F0C-A307-28E8F3EEB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793" y="1052923"/>
            <a:ext cx="2533037" cy="24239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0192386-F05D-4416-AE8C-2889F0102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3544167"/>
            <a:ext cx="4514850" cy="32465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1B7D844-4692-49B4-A194-8343B03F999C}"/>
              </a:ext>
            </a:extLst>
          </p:cNvPr>
          <p:cNvSpPr txBox="1"/>
          <p:nvPr/>
        </p:nvSpPr>
        <p:spPr>
          <a:xfrm>
            <a:off x="297180" y="228600"/>
            <a:ext cx="1151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Un ejemplo recién publicado el mismo día de la Conferencia (26 de mayo 2025) donde se analizan </a:t>
            </a:r>
            <a:r>
              <a:rPr lang="es-ES" b="1" u="sng" dirty="0">
                <a:solidFill>
                  <a:srgbClr val="FF0000"/>
                </a:solidFill>
              </a:rPr>
              <a:t>todas las tecnologías de IA, Big Data y </a:t>
            </a:r>
            <a:r>
              <a:rPr lang="es-ES" b="1" u="sng" dirty="0" err="1">
                <a:solidFill>
                  <a:srgbClr val="FF0000"/>
                </a:solidFill>
              </a:rPr>
              <a:t>SIGs</a:t>
            </a:r>
            <a:r>
              <a:rPr lang="es-ES" b="1" u="sng" dirty="0">
                <a:solidFill>
                  <a:srgbClr val="FF0000"/>
                </a:solidFill>
              </a:rPr>
              <a:t>  </a:t>
            </a:r>
            <a:r>
              <a:rPr lang="es-ES" dirty="0"/>
              <a:t>en múltiples campos regulatorios financiado por la </a:t>
            </a:r>
            <a:r>
              <a:rPr lang="es-ES" b="1" dirty="0">
                <a:solidFill>
                  <a:srgbClr val="FF0000"/>
                </a:solidFill>
              </a:rPr>
              <a:t>Junta de Andalucía y el CSIC </a:t>
            </a:r>
            <a:r>
              <a:rPr lang="es-ES" dirty="0"/>
              <a:t>. Revista JAL&amp;IAWS</a:t>
            </a:r>
          </a:p>
        </p:txBody>
      </p:sp>
    </p:spTree>
    <p:extLst>
      <p:ext uri="{BB962C8B-B14F-4D97-AF65-F5344CB8AC3E}">
        <p14:creationId xmlns:p14="http://schemas.microsoft.com/office/powerpoint/2010/main" val="28549845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FF19F7-EA9B-453F-A96A-C952139E3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851" y="416108"/>
            <a:ext cx="7236320" cy="60257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148D36D-E7E7-4AAB-BEF3-DEB78CCA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829" y="2976444"/>
            <a:ext cx="3801076" cy="30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92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A58EE0-571A-464A-BD48-D983E770B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IEEE </a:t>
            </a:r>
            <a:r>
              <a:rPr lang="es-ES" dirty="0" err="1"/>
              <a:t>Conferences</a:t>
            </a:r>
            <a:r>
              <a:rPr lang="es-ES" dirty="0"/>
              <a:t> . . . . . </a:t>
            </a:r>
            <a:r>
              <a:rPr lang="es-ES" dirty="0" err="1"/>
              <a:t>since</a:t>
            </a:r>
            <a:r>
              <a:rPr lang="es-ES" dirty="0"/>
              <a:t> 2013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66C12D-AEED-4A31-82F8-3BC354774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372996"/>
            <a:ext cx="7920990" cy="29190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2025 International </a:t>
            </a:r>
            <a:r>
              <a:rPr lang="es-ES" dirty="0" err="1"/>
              <a:t>Conference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Big Data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December</a:t>
            </a:r>
            <a:r>
              <a:rPr lang="es-ES" dirty="0"/>
              <a:t> 8-11 2025</a:t>
            </a:r>
          </a:p>
          <a:p>
            <a:pPr marL="0" indent="0">
              <a:buNone/>
            </a:pPr>
            <a:r>
              <a:rPr lang="es-ES" dirty="0" err="1"/>
              <a:t>Macau</a:t>
            </a:r>
            <a:r>
              <a:rPr lang="es-ES" dirty="0"/>
              <a:t>, China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http://bigdataieee.org/BigData2025</a:t>
            </a:r>
          </a:p>
        </p:txBody>
      </p:sp>
    </p:spTree>
    <p:extLst>
      <p:ext uri="{BB962C8B-B14F-4D97-AF65-F5344CB8AC3E}">
        <p14:creationId xmlns:p14="http://schemas.microsoft.com/office/powerpoint/2010/main" val="1504318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B4F87BA-2912-466A-B9DD-CE4FD2B1A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837" y="0"/>
            <a:ext cx="4861832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2A7F3C-353B-4D8B-B9F5-F5B9373A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50" y="2838420"/>
            <a:ext cx="3006587" cy="11811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098277-5263-4420-A08B-84118485E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942818"/>
            <a:ext cx="3734876" cy="5236662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AFA83CE5-2DB9-49A3-9ACC-A62A4B90B035}"/>
              </a:ext>
            </a:extLst>
          </p:cNvPr>
          <p:cNvSpPr/>
          <p:nvPr/>
        </p:nvSpPr>
        <p:spPr>
          <a:xfrm>
            <a:off x="2217903" y="6179480"/>
            <a:ext cx="6743700" cy="761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3915130-D9F6-48D0-A7E3-D050C00F5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1" y="425293"/>
            <a:ext cx="3281486" cy="517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own</a:t>
            </a:r>
            <a:r>
              <a:rPr lang="es-ES" dirty="0"/>
              <a:t> </a:t>
            </a:r>
            <a:r>
              <a:rPr lang="es-ES" dirty="0" err="1"/>
              <a:t>experience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294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404ABFA-C392-4924-9DDE-F10701A03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743450" cy="67498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47938A8-CA33-4310-B1F1-A5511F65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382" y="241532"/>
            <a:ext cx="4603064" cy="60830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F46DE6-780A-4B97-8AAC-08D7574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0443" y="1924050"/>
            <a:ext cx="2849639" cy="34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18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1F53C21-220B-4B0F-BE4A-EC7763878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377" y="220596"/>
            <a:ext cx="4789515" cy="38751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B4B471-C15D-4D30-B395-2630B865E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32624"/>
            <a:ext cx="6528075" cy="37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75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1168</Words>
  <Application>Microsoft Office PowerPoint</Application>
  <PresentationFormat>Panorámica</PresentationFormat>
  <Paragraphs>91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Tema de Office</vt:lpstr>
      <vt:lpstr>Presentación de PowerPoint</vt:lpstr>
      <vt:lpstr>What makes data = “Big Data”</vt:lpstr>
      <vt:lpstr>Presentación de PowerPoint</vt:lpstr>
      <vt:lpstr>The 4th V ?      “Value”</vt:lpstr>
      <vt:lpstr>Presentación de PowerPoint</vt:lpstr>
      <vt:lpstr>      IEEE Conferences . . . . . since 2013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 Geographic Information System (GIS)  computer system that analyzes and displays geographically referenced information</vt:lpstr>
      <vt:lpstr>Presentación de PowerPoint</vt:lpstr>
      <vt:lpstr>Presentación de PowerPoint</vt:lpstr>
      <vt:lpstr>Presentación de PowerPoint</vt:lpstr>
      <vt:lpstr>Presentación de PowerPoint</vt:lpstr>
      <vt:lpstr>There are Geodesign examples in Spain but the institutions or professionals who used them were/are more acknowledged abroad….</vt:lpstr>
      <vt:lpstr>New world:  Genetics digitization &amp; Artificial Intelligence</vt:lpstr>
      <vt:lpstr>Presentación de PowerPoint</vt:lpstr>
      <vt:lpstr>Presentación de PowerPoint</vt:lpstr>
      <vt:lpstr>Irreversible process?</vt:lpstr>
      <vt:lpstr>From prompts to AI agencies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BUT… classic methods in an era of digital techs might not be enough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 Alonso García</dc:creator>
  <cp:lastModifiedBy>Enrique Alonso García</cp:lastModifiedBy>
  <cp:revision>46</cp:revision>
  <dcterms:created xsi:type="dcterms:W3CDTF">2025-07-20T03:37:54Z</dcterms:created>
  <dcterms:modified xsi:type="dcterms:W3CDTF">2025-07-24T07:41:55Z</dcterms:modified>
</cp:coreProperties>
</file>