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6" r:id="rId2"/>
    <p:sldId id="267" r:id="rId3"/>
    <p:sldId id="269" r:id="rId4"/>
    <p:sldId id="270" r:id="rId5"/>
    <p:sldId id="271" r:id="rId6"/>
    <p:sldId id="272" r:id="rId7"/>
    <p:sldId id="273" r:id="rId8"/>
    <p:sldId id="274" r:id="rId9"/>
    <p:sldId id="279" r:id="rId10"/>
    <p:sldId id="282" r:id="rId11"/>
    <p:sldId id="283" r:id="rId12"/>
    <p:sldId id="257" r:id="rId13"/>
    <p:sldId id="280" r:id="rId14"/>
    <p:sldId id="281" r:id="rId15"/>
    <p:sldId id="284" r:id="rId16"/>
    <p:sldId id="278" r:id="rId17"/>
    <p:sldId id="285" r:id="rId18"/>
    <p:sldId id="264" r:id="rId1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828"/>
    <a:srgbClr val="FF2841"/>
    <a:srgbClr val="0668A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1751" autoAdjust="0"/>
  </p:normalViewPr>
  <p:slideViewPr>
    <p:cSldViewPr snapToGrid="0" showGuides="1">
      <p:cViewPr varScale="1">
        <p:scale>
          <a:sx n="95" d="100"/>
          <a:sy n="95" d="100"/>
        </p:scale>
        <p:origin x="139" y="7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71530-810F-4D77-9598-260F05959600}" type="datetimeFigureOut">
              <a:rPr lang="es-ES" smtClean="0"/>
              <a:t>20/07/2025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3695AD-E773-4550-BDDE-16448B147700}" type="slidenum">
              <a:rPr lang="es-ES" smtClean="0"/>
              <a:t>‹Nº›</a:t>
            </a:fld>
            <a:endParaRPr lang="es-ES"/>
          </a:p>
        </p:txBody>
      </p:sp>
    </p:spTree>
    <p:extLst>
      <p:ext uri="{BB962C8B-B14F-4D97-AF65-F5344CB8AC3E}">
        <p14:creationId xmlns:p14="http://schemas.microsoft.com/office/powerpoint/2010/main" val="1872097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kern="1200" dirty="0">
                <a:solidFill>
                  <a:schemeClr val="tx1"/>
                </a:solidFill>
                <a:effectLst/>
                <a:latin typeface="+mn-lt"/>
                <a:ea typeface="+mn-ea"/>
                <a:cs typeface="+mn-cs"/>
              </a:rPr>
              <a:t>Hello, my name is Marcos Romero-Suárez.</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It’s a pleasure to be here today. You've already heard from my co-authors in their respective talks, so I’ll go straight to the point.</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presentation, we’ll focus on the use of </a:t>
            </a:r>
            <a:r>
              <a:rPr lang="en-US" sz="1200" b="1" kern="1200" dirty="0">
                <a:solidFill>
                  <a:schemeClr val="tx1"/>
                </a:solidFill>
                <a:effectLst/>
                <a:latin typeface="+mn-lt"/>
                <a:ea typeface="+mn-ea"/>
                <a:cs typeface="+mn-cs"/>
              </a:rPr>
              <a:t>state-space models</a:t>
            </a:r>
            <a:r>
              <a:rPr lang="en-US" sz="1200" kern="1200" dirty="0">
                <a:solidFill>
                  <a:schemeClr val="tx1"/>
                </a:solidFill>
                <a:effectLst/>
                <a:latin typeface="+mn-lt"/>
                <a:ea typeface="+mn-ea"/>
                <a:cs typeface="+mn-cs"/>
              </a:rPr>
              <a:t> for identifying </a:t>
            </a:r>
            <a:r>
              <a:rPr lang="en-US" sz="1200" b="1" kern="1200" dirty="0">
                <a:solidFill>
                  <a:schemeClr val="tx1"/>
                </a:solidFill>
                <a:effectLst/>
                <a:latin typeface="+mn-lt"/>
                <a:ea typeface="+mn-ea"/>
                <a:cs typeface="+mn-cs"/>
              </a:rPr>
              <a:t>abrupt changes</a:t>
            </a:r>
            <a:r>
              <a:rPr lang="en-US" sz="1200" kern="1200" dirty="0">
                <a:solidFill>
                  <a:schemeClr val="tx1"/>
                </a:solidFill>
                <a:effectLst/>
                <a:latin typeface="+mn-lt"/>
                <a:ea typeface="+mn-ea"/>
                <a:cs typeface="+mn-cs"/>
              </a:rPr>
              <a:t> in cognitive development trajectories.</a:t>
            </a:r>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003695AD-E773-4550-BDDE-16448B147700}" type="slidenum">
              <a:rPr lang="es-ES" smtClean="0"/>
              <a:t>1</a:t>
            </a:fld>
            <a:endParaRPr lang="es-ES"/>
          </a:p>
        </p:txBody>
      </p:sp>
    </p:spTree>
    <p:extLst>
      <p:ext uri="{BB962C8B-B14F-4D97-AF65-F5344CB8AC3E}">
        <p14:creationId xmlns:p14="http://schemas.microsoft.com/office/powerpoint/2010/main" val="3845702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We can observe the chi-square detection method with the dynamic error parameter fixed to 0. Each histogram represents a scenario with 200 replicates. The x-axis shows balanced accuracy, and the y-axis shows the proportion of replicates with this balanced accuracy. The median is the median balanced accuracy in this scenario, and the area is the proportion of replicates above a balanced accuracy of 0.75</a:t>
            </a:r>
            <a:endParaRPr lang="es-ES" dirty="0"/>
          </a:p>
        </p:txBody>
      </p:sp>
      <p:sp>
        <p:nvSpPr>
          <p:cNvPr id="4" name="Marcador de número de diapositiva 3"/>
          <p:cNvSpPr>
            <a:spLocks noGrp="1"/>
          </p:cNvSpPr>
          <p:nvPr>
            <p:ph type="sldNum" sz="quarter" idx="5"/>
          </p:nvPr>
        </p:nvSpPr>
        <p:spPr/>
        <p:txBody>
          <a:bodyPr/>
          <a:lstStyle/>
          <a:p>
            <a:fld id="{53A71333-FEC7-45F0-89B9-392BE868B5AD}" type="slidenum">
              <a:rPr lang="es-ES" smtClean="0"/>
              <a:t>10</a:t>
            </a:fld>
            <a:endParaRPr lang="es-ES"/>
          </a:p>
        </p:txBody>
      </p:sp>
    </p:spTree>
    <p:extLst>
      <p:ext uri="{BB962C8B-B14F-4D97-AF65-F5344CB8AC3E}">
        <p14:creationId xmlns:p14="http://schemas.microsoft.com/office/powerpoint/2010/main" val="999620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Since sample size only affected the stability of the results but not detection accuracy, it was collapsed through averaging, thereby reducing the number of conditions and improving interpretability. In this table, we present the results based on the Wald test t-statistic. The columns show the shock size, dynamic error, the median balanced accuracy, the interquartile range (as a measure of dispersion around the median), and the area, defined as the proportion of replicates with balanced accuracy above 0.75. Scenarios in which more than half of the replicates achieved a balanced accuracy above 0.75 are highlighted in green.</a:t>
            </a:r>
            <a:endParaRPr lang="es-ES" dirty="0"/>
          </a:p>
        </p:txBody>
      </p:sp>
      <p:sp>
        <p:nvSpPr>
          <p:cNvPr id="4" name="Marcador de número de diapositiva 3"/>
          <p:cNvSpPr>
            <a:spLocks noGrp="1"/>
          </p:cNvSpPr>
          <p:nvPr>
            <p:ph type="sldNum" sz="quarter" idx="5"/>
          </p:nvPr>
        </p:nvSpPr>
        <p:spPr/>
        <p:txBody>
          <a:bodyPr/>
          <a:lstStyle/>
          <a:p>
            <a:fld id="{53A71333-FEC7-45F0-89B9-392BE868B5AD}" type="slidenum">
              <a:rPr lang="es-ES" smtClean="0"/>
              <a:t>11</a:t>
            </a:fld>
            <a:endParaRPr lang="es-ES"/>
          </a:p>
        </p:txBody>
      </p:sp>
    </p:spTree>
    <p:extLst>
      <p:ext uri="{BB962C8B-B14F-4D97-AF65-F5344CB8AC3E}">
        <p14:creationId xmlns:p14="http://schemas.microsoft.com/office/powerpoint/2010/main" val="2618217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We now observe that the chi-square statistic yields substantially better results, particularly when two measurements per year are taken instead of one, and when the dynamic error parameter is fixed to zero—even under conditions where high dynamic error was simulated.</a:t>
            </a:r>
            <a:endParaRPr lang="es-ES" dirty="0"/>
          </a:p>
        </p:txBody>
      </p:sp>
      <p:sp>
        <p:nvSpPr>
          <p:cNvPr id="4" name="Marcador de número de diapositiva 3"/>
          <p:cNvSpPr>
            <a:spLocks noGrp="1"/>
          </p:cNvSpPr>
          <p:nvPr>
            <p:ph type="sldNum" sz="quarter" idx="5"/>
          </p:nvPr>
        </p:nvSpPr>
        <p:spPr/>
        <p:txBody>
          <a:bodyPr/>
          <a:lstStyle/>
          <a:p>
            <a:fld id="{53A71333-FEC7-45F0-89B9-392BE868B5AD}" type="slidenum">
              <a:rPr lang="es-ES" smtClean="0"/>
              <a:t>12</a:t>
            </a:fld>
            <a:endParaRPr lang="es-ES"/>
          </a:p>
        </p:txBody>
      </p:sp>
    </p:spTree>
    <p:extLst>
      <p:ext uri="{BB962C8B-B14F-4D97-AF65-F5344CB8AC3E}">
        <p14:creationId xmlns:p14="http://schemas.microsoft.com/office/powerpoint/2010/main" val="2302349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DD496-954F-891C-0CC4-1DB5D94E08B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FFFC999-3E17-40EC-87BD-93A14635BEE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CAE0941-40E4-B990-290B-09437FDA819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an alternative way to visually present the results. On the y-axis is the area measure, and on the x-axis, grouped blocks represent the three levels of dynamic error. Different colors indicate the various shock sizes.</a:t>
            </a:r>
          </a:p>
          <a:p>
            <a:endParaRPr lang="es-ES" dirty="0"/>
          </a:p>
        </p:txBody>
      </p:sp>
      <p:sp>
        <p:nvSpPr>
          <p:cNvPr id="4" name="Marcador de número de diapositiva 3">
            <a:extLst>
              <a:ext uri="{FF2B5EF4-FFF2-40B4-BE49-F238E27FC236}">
                <a16:creationId xmlns:a16="http://schemas.microsoft.com/office/drawing/2014/main" id="{514C7FCA-2F78-4632-1E76-22CD267F792D}"/>
              </a:ext>
            </a:extLst>
          </p:cNvPr>
          <p:cNvSpPr>
            <a:spLocks noGrp="1"/>
          </p:cNvSpPr>
          <p:nvPr>
            <p:ph type="sldNum" sz="quarter" idx="5"/>
          </p:nvPr>
        </p:nvSpPr>
        <p:spPr/>
        <p:txBody>
          <a:bodyPr/>
          <a:lstStyle/>
          <a:p>
            <a:fld id="{53A71333-FEC7-45F0-89B9-392BE868B5AD}" type="slidenum">
              <a:rPr lang="es-ES" smtClean="0"/>
              <a:t>13</a:t>
            </a:fld>
            <a:endParaRPr lang="es-ES"/>
          </a:p>
        </p:txBody>
      </p:sp>
    </p:spTree>
    <p:extLst>
      <p:ext uri="{BB962C8B-B14F-4D97-AF65-F5344CB8AC3E}">
        <p14:creationId xmlns:p14="http://schemas.microsoft.com/office/powerpoint/2010/main" val="2527890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CD08E-D26F-96AB-73EA-1CF7EDB8BFD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CC988E4-E1D5-E4D0-D8AB-D465B291664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1D2BCB9-4208-2321-BD8B-DE232DA18BD5}"/>
              </a:ext>
            </a:extLst>
          </p:cNvPr>
          <p:cNvSpPr>
            <a:spLocks noGrp="1"/>
          </p:cNvSpPr>
          <p:nvPr>
            <p:ph type="body" idx="1"/>
          </p:nvPr>
        </p:nvSpPr>
        <p:spPr/>
        <p:txBody>
          <a:bodyPr/>
          <a:lstStyle/>
          <a:p>
            <a:r>
              <a:rPr lang="en-US" dirty="0"/>
              <a:t>Once again, we see the same pattern: the chi-square statistic performs overwhelmingly better, with improved detection when two measurements per year are taken and when the dynamic error parameter is fixed to zero.</a:t>
            </a:r>
            <a:endParaRPr lang="es-ES" dirty="0"/>
          </a:p>
        </p:txBody>
      </p:sp>
      <p:sp>
        <p:nvSpPr>
          <p:cNvPr id="4" name="Marcador de número de diapositiva 3">
            <a:extLst>
              <a:ext uri="{FF2B5EF4-FFF2-40B4-BE49-F238E27FC236}">
                <a16:creationId xmlns:a16="http://schemas.microsoft.com/office/drawing/2014/main" id="{99A6B669-2C73-61C1-943B-13C3A946FCA6}"/>
              </a:ext>
            </a:extLst>
          </p:cNvPr>
          <p:cNvSpPr>
            <a:spLocks noGrp="1"/>
          </p:cNvSpPr>
          <p:nvPr>
            <p:ph type="sldNum" sz="quarter" idx="5"/>
          </p:nvPr>
        </p:nvSpPr>
        <p:spPr/>
        <p:txBody>
          <a:bodyPr/>
          <a:lstStyle/>
          <a:p>
            <a:fld id="{53A71333-FEC7-45F0-89B9-392BE868B5AD}" type="slidenum">
              <a:rPr lang="es-ES" smtClean="0"/>
              <a:t>14</a:t>
            </a:fld>
            <a:endParaRPr lang="es-ES"/>
          </a:p>
        </p:txBody>
      </p:sp>
    </p:spTree>
    <p:extLst>
      <p:ext uri="{BB962C8B-B14F-4D97-AF65-F5344CB8AC3E}">
        <p14:creationId xmlns:p14="http://schemas.microsoft.com/office/powerpoint/2010/main" val="3674042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 chi-square statistic is better than the Wald t-test for measures of cognitive development.</a:t>
            </a:r>
          </a:p>
          <a:p>
            <a:r>
              <a:rPr lang="en-US" dirty="0"/>
              <a:t>Fixing the dynamic error parameter to 0 improves the detection of innovative outliers.</a:t>
            </a:r>
          </a:p>
          <a:p>
            <a:r>
              <a:rPr lang="en-US" dirty="0"/>
              <a:t>This is interesting because the t statistic performs better in stable trajectories, whereas the chi-square statistic shows superior performance in developmental trajectories.</a:t>
            </a:r>
            <a:endParaRPr lang="es-ES" dirty="0"/>
          </a:p>
        </p:txBody>
      </p:sp>
      <p:sp>
        <p:nvSpPr>
          <p:cNvPr id="4" name="Marcador de número de diapositiva 3"/>
          <p:cNvSpPr>
            <a:spLocks noGrp="1"/>
          </p:cNvSpPr>
          <p:nvPr>
            <p:ph type="sldNum" sz="quarter" idx="5"/>
          </p:nvPr>
        </p:nvSpPr>
        <p:spPr/>
        <p:txBody>
          <a:bodyPr/>
          <a:lstStyle/>
          <a:p>
            <a:fld id="{53A71333-FEC7-45F0-89B9-392BE868B5AD}" type="slidenum">
              <a:rPr lang="es-ES" smtClean="0"/>
              <a:t>15</a:t>
            </a:fld>
            <a:endParaRPr lang="es-ES"/>
          </a:p>
        </p:txBody>
      </p:sp>
    </p:spTree>
    <p:extLst>
      <p:ext uri="{BB962C8B-B14F-4D97-AF65-F5344CB8AC3E}">
        <p14:creationId xmlns:p14="http://schemas.microsoft.com/office/powerpoint/2010/main" val="4093140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To conclude, if the goal is to detect shocks in developmental trajectories, the most effective approach is to fix the dynamic error parameter to zero (even when the data contain dynamic error) and use the chi-square statistic for shock detection.</a:t>
            </a:r>
          </a:p>
        </p:txBody>
      </p:sp>
      <p:sp>
        <p:nvSpPr>
          <p:cNvPr id="4" name="Marcador de número de diapositiva 3"/>
          <p:cNvSpPr>
            <a:spLocks noGrp="1"/>
          </p:cNvSpPr>
          <p:nvPr>
            <p:ph type="sldNum" sz="quarter" idx="5"/>
          </p:nvPr>
        </p:nvSpPr>
        <p:spPr/>
        <p:txBody>
          <a:bodyPr/>
          <a:lstStyle/>
          <a:p>
            <a:fld id="{53A71333-FEC7-45F0-89B9-392BE868B5AD}" type="slidenum">
              <a:rPr lang="es-ES" smtClean="0"/>
              <a:t>16</a:t>
            </a:fld>
            <a:endParaRPr lang="es-ES"/>
          </a:p>
        </p:txBody>
      </p:sp>
    </p:spTree>
    <p:extLst>
      <p:ext uri="{BB962C8B-B14F-4D97-AF65-F5344CB8AC3E}">
        <p14:creationId xmlns:p14="http://schemas.microsoft.com/office/powerpoint/2010/main" val="870457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If you're interested in the precursors of this work and the main recommendations for stable processes, here are the two most important references.</a:t>
            </a:r>
            <a:endParaRPr lang="es-ES" dirty="0"/>
          </a:p>
        </p:txBody>
      </p:sp>
      <p:sp>
        <p:nvSpPr>
          <p:cNvPr id="4" name="Marcador de número de diapositiva 3"/>
          <p:cNvSpPr>
            <a:spLocks noGrp="1"/>
          </p:cNvSpPr>
          <p:nvPr>
            <p:ph type="sldNum" sz="quarter" idx="5"/>
          </p:nvPr>
        </p:nvSpPr>
        <p:spPr/>
        <p:txBody>
          <a:bodyPr/>
          <a:lstStyle/>
          <a:p>
            <a:fld id="{003695AD-E773-4550-BDDE-16448B147700}" type="slidenum">
              <a:rPr lang="es-ES" smtClean="0"/>
              <a:t>17</a:t>
            </a:fld>
            <a:endParaRPr lang="es-ES"/>
          </a:p>
        </p:txBody>
      </p:sp>
    </p:spTree>
    <p:extLst>
      <p:ext uri="{BB962C8B-B14F-4D97-AF65-F5344CB8AC3E}">
        <p14:creationId xmlns:p14="http://schemas.microsoft.com/office/powerpoint/2010/main" val="203706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And that’s all, thank you very much. Feel free to add me on LinkedIn or contact me by email if you want to get in touch. Stay tuned, because soon an article will be published where I will explain all of this in greater depth and detail. We will also address topics such as the optimal adjustment of the p-value in each scenario and the addition of an effect size measure to achieve better detection.</a:t>
            </a:r>
            <a:endParaRPr lang="es-ES" dirty="0"/>
          </a:p>
        </p:txBody>
      </p:sp>
      <p:sp>
        <p:nvSpPr>
          <p:cNvPr id="4" name="Marcador de número de diapositiva 3"/>
          <p:cNvSpPr>
            <a:spLocks noGrp="1"/>
          </p:cNvSpPr>
          <p:nvPr>
            <p:ph type="sldNum" sz="quarter" idx="5"/>
          </p:nvPr>
        </p:nvSpPr>
        <p:spPr/>
        <p:txBody>
          <a:bodyPr/>
          <a:lstStyle/>
          <a:p>
            <a:fld id="{53A71333-FEC7-45F0-89B9-392BE868B5AD}" type="slidenum">
              <a:rPr lang="es-ES" smtClean="0"/>
              <a:t>18</a:t>
            </a:fld>
            <a:endParaRPr lang="es-ES"/>
          </a:p>
        </p:txBody>
      </p:sp>
    </p:spTree>
    <p:extLst>
      <p:ext uri="{BB962C8B-B14F-4D97-AF65-F5344CB8AC3E}">
        <p14:creationId xmlns:p14="http://schemas.microsoft.com/office/powerpoint/2010/main" val="1000729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i="1" dirty="0"/>
              <a:t>Cognitive development</a:t>
            </a:r>
            <a:r>
              <a:rPr lang="en-US" dirty="0"/>
              <a:t> refers to the growth and transformation of mental abilities over time — including thinking, reasoning, problem-solving, and understanding.</a:t>
            </a:r>
            <a:br>
              <a:rPr lang="en-US" dirty="0"/>
            </a:br>
            <a:r>
              <a:rPr lang="en-US" dirty="0"/>
              <a:t>It also involves the acquisition of knowledge and skills, shaped by both maturation and experience.</a:t>
            </a:r>
          </a:p>
          <a:p>
            <a:r>
              <a:rPr lang="en-US" dirty="0"/>
              <a:t>In longitudinal research, we study how these abilities evolve, typically by tracking measurable outcomes such as mathematical ability across time.</a:t>
            </a:r>
          </a:p>
          <a:p>
            <a:endParaRPr lang="es-ES" dirty="0"/>
          </a:p>
        </p:txBody>
      </p:sp>
      <p:sp>
        <p:nvSpPr>
          <p:cNvPr id="4" name="Marcador de número de diapositiva 3"/>
          <p:cNvSpPr>
            <a:spLocks noGrp="1"/>
          </p:cNvSpPr>
          <p:nvPr>
            <p:ph type="sldNum" sz="quarter" idx="5"/>
          </p:nvPr>
        </p:nvSpPr>
        <p:spPr/>
        <p:txBody>
          <a:bodyPr/>
          <a:lstStyle/>
          <a:p>
            <a:fld id="{53A71333-FEC7-45F0-89B9-392BE868B5AD}" type="slidenum">
              <a:rPr lang="es-ES" smtClean="0"/>
              <a:t>2</a:t>
            </a:fld>
            <a:endParaRPr lang="es-ES" dirty="0"/>
          </a:p>
        </p:txBody>
      </p:sp>
    </p:spTree>
    <p:extLst>
      <p:ext uri="{BB962C8B-B14F-4D97-AF65-F5344CB8AC3E}">
        <p14:creationId xmlns:p14="http://schemas.microsoft.com/office/powerpoint/2010/main" val="746508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On the left, we see a </a:t>
            </a:r>
            <a:r>
              <a:rPr lang="en-US" b="1" dirty="0"/>
              <a:t>growth process</a:t>
            </a:r>
            <a:r>
              <a:rPr lang="en-US" dirty="0"/>
              <a:t> — the trajectory reflects </a:t>
            </a:r>
            <a:r>
              <a:rPr lang="en-US" b="1" dirty="0"/>
              <a:t>systematic change over time</a:t>
            </a:r>
            <a:r>
              <a:rPr lang="en-US" dirty="0"/>
              <a:t>, typical of cognitive development, such as improvements in mathematical ability. These processes are usually studied with </a:t>
            </a:r>
            <a:r>
              <a:rPr lang="en-US" b="1" dirty="0"/>
              <a:t>larger samples</a:t>
            </a:r>
            <a:r>
              <a:rPr lang="en-US" dirty="0"/>
              <a:t> (e.g., </a:t>
            </a:r>
            <a:r>
              <a:rPr lang="en-US" i="1" dirty="0"/>
              <a:t>n</a:t>
            </a:r>
            <a:r>
              <a:rPr lang="en-US" dirty="0"/>
              <a:t> &gt; 100) but </a:t>
            </a:r>
            <a:r>
              <a:rPr lang="en-US" b="1" dirty="0"/>
              <a:t>fewer time points per individual</a:t>
            </a:r>
            <a:r>
              <a:rPr lang="en-US" dirty="0"/>
              <a:t> (e.g., </a:t>
            </a:r>
            <a:r>
              <a:rPr lang="en-US" i="1" dirty="0"/>
              <a:t>t</a:t>
            </a:r>
            <a:r>
              <a:rPr lang="en-US" dirty="0"/>
              <a:t> &lt; 20).</a:t>
            </a:r>
          </a:p>
          <a:p>
            <a:r>
              <a:rPr lang="en-US" dirty="0"/>
              <a:t>On the right, we see a </a:t>
            </a:r>
            <a:r>
              <a:rPr lang="en-US" b="1" dirty="0"/>
              <a:t>stable process</a:t>
            </a:r>
            <a:r>
              <a:rPr lang="en-US" dirty="0"/>
              <a:t> — it fluctuates but remains centered around an </a:t>
            </a:r>
            <a:r>
              <a:rPr lang="en-US" b="1" dirty="0"/>
              <a:t>equilibrium point</a:t>
            </a:r>
            <a:r>
              <a:rPr lang="en-US" dirty="0"/>
              <a:t>. This pattern is common in domains like </a:t>
            </a:r>
            <a:r>
              <a:rPr lang="en-US" b="1" dirty="0"/>
              <a:t>affect or mood</a:t>
            </a:r>
            <a:r>
              <a:rPr lang="en-US" dirty="0"/>
              <a:t>, and is typically studied with </a:t>
            </a:r>
            <a:r>
              <a:rPr lang="en-US" b="1" dirty="0"/>
              <a:t>smaller samples</a:t>
            </a:r>
            <a:r>
              <a:rPr lang="en-US" dirty="0"/>
              <a:t> (e.g., </a:t>
            </a:r>
            <a:r>
              <a:rPr lang="en-US" i="1" dirty="0"/>
              <a:t>n</a:t>
            </a:r>
            <a:r>
              <a:rPr lang="en-US" dirty="0"/>
              <a:t> &lt; 60) and </a:t>
            </a:r>
            <a:r>
              <a:rPr lang="en-US" b="1" dirty="0"/>
              <a:t>intensive longitudinal data</a:t>
            </a:r>
            <a:r>
              <a:rPr lang="en-US" dirty="0"/>
              <a:t> (e.g., </a:t>
            </a:r>
            <a:r>
              <a:rPr lang="en-US" i="1" dirty="0"/>
              <a:t>t</a:t>
            </a:r>
            <a:r>
              <a:rPr lang="en-US" dirty="0"/>
              <a:t> &gt; 50).</a:t>
            </a:r>
          </a:p>
          <a:p>
            <a:endParaRPr lang="es-ES" dirty="0"/>
          </a:p>
        </p:txBody>
      </p:sp>
      <p:sp>
        <p:nvSpPr>
          <p:cNvPr id="4" name="Marcador de número de diapositiva 3"/>
          <p:cNvSpPr>
            <a:spLocks noGrp="1"/>
          </p:cNvSpPr>
          <p:nvPr>
            <p:ph type="sldNum" sz="quarter" idx="5"/>
          </p:nvPr>
        </p:nvSpPr>
        <p:spPr/>
        <p:txBody>
          <a:bodyPr/>
          <a:lstStyle/>
          <a:p>
            <a:fld id="{53A71333-FEC7-45F0-89B9-392BE868B5AD}" type="slidenum">
              <a:rPr lang="es-ES" smtClean="0"/>
              <a:t>3</a:t>
            </a:fld>
            <a:endParaRPr lang="es-ES" dirty="0"/>
          </a:p>
        </p:txBody>
      </p:sp>
    </p:spTree>
    <p:extLst>
      <p:ext uri="{BB962C8B-B14F-4D97-AF65-F5344CB8AC3E}">
        <p14:creationId xmlns:p14="http://schemas.microsoft.com/office/powerpoint/2010/main" val="1251407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1" dirty="0"/>
              <a:t>In this slide, </a:t>
            </a:r>
            <a:r>
              <a:rPr lang="es-ES" sz="1200" noProof="1">
                <a:solidFill>
                  <a:srgbClr val="282828"/>
                </a:solidFill>
                <a:latin typeface="Times New Roman" panose="02020603050405020304" pitchFamily="18" charset="0"/>
                <a:cs typeface="Times New Roman" panose="02020603050405020304" pitchFamily="18" charset="0"/>
              </a:rPr>
              <a:t>ζ(t)</a:t>
            </a:r>
            <a:r>
              <a:rPr lang="en-US" b="1" dirty="0"/>
              <a:t> represents the variance of the dynamic error in continuous time.</a:t>
            </a:r>
            <a:endParaRPr lang="en-US" dirty="0"/>
          </a:p>
          <a:p>
            <a:r>
              <a:rPr lang="en-US" dirty="0"/>
              <a:t>You can see two latent trajectories:</a:t>
            </a:r>
          </a:p>
          <a:p>
            <a:r>
              <a:rPr lang="en-US" dirty="0"/>
              <a:t>With </a:t>
            </a:r>
            <a:r>
              <a:rPr lang="es-ES" sz="1200" noProof="1">
                <a:solidFill>
                  <a:srgbClr val="282828"/>
                </a:solidFill>
                <a:latin typeface="Times New Roman" panose="02020603050405020304" pitchFamily="18" charset="0"/>
                <a:cs typeface="Times New Roman" panose="02020603050405020304" pitchFamily="18" charset="0"/>
              </a:rPr>
              <a:t>ζ(t) </a:t>
            </a:r>
            <a:r>
              <a:rPr lang="en-US" dirty="0"/>
              <a:t>=0, the system evolves smoothly — there is no latent noise, so the trajectory is fully deterministic.</a:t>
            </a:r>
          </a:p>
          <a:p>
            <a:r>
              <a:rPr lang="en-US" dirty="0"/>
              <a:t>With </a:t>
            </a:r>
            <a:r>
              <a:rPr lang="es-ES" sz="1200" noProof="1">
                <a:solidFill>
                  <a:srgbClr val="282828"/>
                </a:solidFill>
                <a:latin typeface="Times New Roman" panose="02020603050405020304" pitchFamily="18" charset="0"/>
                <a:cs typeface="Times New Roman" panose="02020603050405020304" pitchFamily="18" charset="0"/>
              </a:rPr>
              <a:t>ζ(t) </a:t>
            </a:r>
            <a:r>
              <a:rPr lang="en-US" dirty="0"/>
              <a:t>=0.1, the trajectory becomes irregular: small random perturbations continuously affect the latent state, resulting in a stochastic and more realistic pattern of individual development.</a:t>
            </a:r>
          </a:p>
          <a:p>
            <a:r>
              <a:rPr lang="en-US" dirty="0"/>
              <a:t>Although dynamic error introduces noise into the latent process, the resulting fluctuations are small, unsystematic, and not considered abrupt changes.</a:t>
            </a:r>
          </a:p>
          <a:p>
            <a:endParaRPr lang="es-ES" dirty="0"/>
          </a:p>
        </p:txBody>
      </p:sp>
      <p:sp>
        <p:nvSpPr>
          <p:cNvPr id="4" name="Marcador de número de diapositiva 3"/>
          <p:cNvSpPr>
            <a:spLocks noGrp="1"/>
          </p:cNvSpPr>
          <p:nvPr>
            <p:ph type="sldNum" sz="quarter" idx="5"/>
          </p:nvPr>
        </p:nvSpPr>
        <p:spPr/>
        <p:txBody>
          <a:bodyPr/>
          <a:lstStyle/>
          <a:p>
            <a:fld id="{53A71333-FEC7-45F0-89B9-392BE868B5AD}" type="slidenum">
              <a:rPr lang="es-ES" smtClean="0"/>
              <a:t>4</a:t>
            </a:fld>
            <a:endParaRPr lang="es-ES"/>
          </a:p>
        </p:txBody>
      </p:sp>
    </p:spTree>
    <p:extLst>
      <p:ext uri="{BB962C8B-B14F-4D97-AF65-F5344CB8AC3E}">
        <p14:creationId xmlns:p14="http://schemas.microsoft.com/office/powerpoint/2010/main" val="1908838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In the </a:t>
            </a:r>
            <a:r>
              <a:rPr lang="en-US" b="1" dirty="0"/>
              <a:t>left panel</a:t>
            </a:r>
            <a:r>
              <a:rPr lang="en-US" dirty="0"/>
              <a:t>, we see a </a:t>
            </a:r>
            <a:r>
              <a:rPr lang="en-US" b="1" dirty="0"/>
              <a:t>positive abrupt change</a:t>
            </a:r>
            <a:r>
              <a:rPr lang="en-US" dirty="0"/>
              <a:t>, which could reflect periods of accelerated learning — for example, transitioning to a more stimulating school environment, beginning structured training, or participating in intensive tutoring programs.</a:t>
            </a:r>
          </a:p>
          <a:p>
            <a:r>
              <a:rPr lang="en-US" dirty="0"/>
              <a:t>In the right panel, we see a negative abrupt change, which could be caused by psychological trauma or medical illness.</a:t>
            </a:r>
            <a:endParaRPr lang="es-ES" dirty="0"/>
          </a:p>
        </p:txBody>
      </p:sp>
      <p:sp>
        <p:nvSpPr>
          <p:cNvPr id="4" name="Marcador de número de diapositiva 3"/>
          <p:cNvSpPr>
            <a:spLocks noGrp="1"/>
          </p:cNvSpPr>
          <p:nvPr>
            <p:ph type="sldNum" sz="quarter" idx="5"/>
          </p:nvPr>
        </p:nvSpPr>
        <p:spPr/>
        <p:txBody>
          <a:bodyPr/>
          <a:lstStyle/>
          <a:p>
            <a:fld id="{53A71333-FEC7-45F0-89B9-392BE868B5AD}" type="slidenum">
              <a:rPr lang="es-ES" smtClean="0"/>
              <a:t>5</a:t>
            </a:fld>
            <a:endParaRPr lang="es-ES"/>
          </a:p>
        </p:txBody>
      </p:sp>
    </p:spTree>
    <p:extLst>
      <p:ext uri="{BB962C8B-B14F-4D97-AF65-F5344CB8AC3E}">
        <p14:creationId xmlns:p14="http://schemas.microsoft.com/office/powerpoint/2010/main" val="3236152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1" dirty="0"/>
              <a:t>State-space models</a:t>
            </a:r>
            <a:r>
              <a:rPr lang="en-US" dirty="0"/>
              <a:t> provide a flexible framework for modeling latent processes that may change abruptly over time.</a:t>
            </a:r>
            <a:br>
              <a:rPr lang="en-US" dirty="0"/>
            </a:br>
            <a:r>
              <a:rPr lang="en-US" dirty="0"/>
              <a:t>They consist of two main equations:</a:t>
            </a:r>
          </a:p>
          <a:p>
            <a:r>
              <a:rPr lang="en-US" b="1" dirty="0"/>
              <a:t>Measurement Equation</a:t>
            </a:r>
            <a:endParaRPr lang="en-US" dirty="0"/>
          </a:p>
          <a:p>
            <a:r>
              <a:rPr lang="en-US" dirty="0"/>
              <a:t>Links the latent process (ηₜ) to the observed indicators</a:t>
            </a:r>
          </a:p>
          <a:p>
            <a:r>
              <a:rPr lang="en-US" dirty="0"/>
              <a:t>Includes: Intercept (τ) Factor loadings (</a:t>
            </a:r>
            <a:r>
              <a:rPr lang="en-US" dirty="0" err="1"/>
              <a:t>Λη</a:t>
            </a:r>
            <a:r>
              <a:rPr lang="en-US" dirty="0"/>
              <a:t>ₜ) Measurement error (εₜ)</a:t>
            </a:r>
            <a:endParaRPr lang="en-US" b="1" dirty="0"/>
          </a:p>
          <a:p>
            <a:r>
              <a:rPr lang="en-US" b="1" dirty="0"/>
              <a:t>State Equation</a:t>
            </a:r>
            <a:endParaRPr lang="en-US" dirty="0"/>
          </a:p>
          <a:p>
            <a:r>
              <a:rPr lang="en-US" dirty="0"/>
              <a:t>Describes the temporal evolution of the latent process</a:t>
            </a:r>
          </a:p>
          <a:p>
            <a:r>
              <a:rPr lang="en-US" dirty="0"/>
              <a:t>Includes: Intercept (α) Autoregressive effect (</a:t>
            </a:r>
            <a:r>
              <a:rPr lang="en-US" dirty="0" err="1"/>
              <a:t>Bη</a:t>
            </a:r>
            <a:r>
              <a:rPr lang="en-US" dirty="0"/>
              <a:t>ₜ) Dynamic error (ζₜ)</a:t>
            </a:r>
          </a:p>
          <a:p>
            <a:r>
              <a:rPr lang="en-US" b="1" dirty="0"/>
              <a:t>To model innovative outliers (shocks), we add the term</a:t>
            </a:r>
            <a:br>
              <a:rPr lang="en-US" dirty="0"/>
            </a:br>
            <a:r>
              <a:rPr lang="en-US" b="1" dirty="0"/>
              <a:t>Zᵢ(t)δᵢ^η(t)</a:t>
            </a:r>
            <a:r>
              <a:rPr lang="en-US" dirty="0"/>
              <a:t> </a:t>
            </a:r>
            <a:r>
              <a:rPr lang="en-US" b="1" dirty="0"/>
              <a:t>to the state equation:</a:t>
            </a:r>
            <a:r>
              <a:rPr lang="en-US" b="0" dirty="0"/>
              <a:t> </a:t>
            </a:r>
            <a:r>
              <a:rPr lang="en-US" b="1" dirty="0"/>
              <a:t>Zᵢ(t):</a:t>
            </a:r>
            <a:r>
              <a:rPr lang="en-US" dirty="0"/>
              <a:t> design matrix that activates the shock only at selected time points </a:t>
            </a:r>
            <a:r>
              <a:rPr lang="en-US" b="1" dirty="0"/>
              <a:t>δᵢ^η(t):</a:t>
            </a:r>
            <a:r>
              <a:rPr lang="en-US" dirty="0"/>
              <a:t> magnitude of the shock in the latent space for subject </a:t>
            </a:r>
            <a:r>
              <a:rPr lang="en-US" i="1" dirty="0"/>
              <a:t>i</a:t>
            </a:r>
            <a:r>
              <a:rPr lang="en-US" dirty="0"/>
              <a:t> at time </a:t>
            </a:r>
            <a:r>
              <a:rPr lang="en-US" i="1" dirty="0"/>
              <a:t>t</a:t>
            </a:r>
            <a:endParaRPr lang="en-US" dirty="0"/>
          </a:p>
          <a:p>
            <a:r>
              <a:rPr lang="en-US" b="1" dirty="0"/>
              <a:t>However, before modeling shocks, we must detect their locations.</a:t>
            </a:r>
            <a:endParaRPr lang="es-ES" dirty="0"/>
          </a:p>
        </p:txBody>
      </p:sp>
      <p:sp>
        <p:nvSpPr>
          <p:cNvPr id="4" name="Marcador de número de diapositiva 3"/>
          <p:cNvSpPr>
            <a:spLocks noGrp="1"/>
          </p:cNvSpPr>
          <p:nvPr>
            <p:ph type="sldNum" sz="quarter" idx="5"/>
          </p:nvPr>
        </p:nvSpPr>
        <p:spPr/>
        <p:txBody>
          <a:bodyPr/>
          <a:lstStyle/>
          <a:p>
            <a:fld id="{53A71333-FEC7-45F0-89B9-392BE868B5AD}" type="slidenum">
              <a:rPr lang="es-ES" smtClean="0"/>
              <a:t>6</a:t>
            </a:fld>
            <a:endParaRPr lang="es-ES"/>
          </a:p>
        </p:txBody>
      </p:sp>
    </p:spTree>
    <p:extLst>
      <p:ext uri="{BB962C8B-B14F-4D97-AF65-F5344CB8AC3E}">
        <p14:creationId xmlns:p14="http://schemas.microsoft.com/office/powerpoint/2010/main" val="3040753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We use </a:t>
            </a:r>
            <a:r>
              <a:rPr lang="en-US" b="1" dirty="0"/>
              <a:t>two statistical procedures</a:t>
            </a:r>
            <a:r>
              <a:rPr lang="en-US" dirty="0"/>
              <a:t> specifically designed to identify innovative outliers.</a:t>
            </a:r>
          </a:p>
          <a:p>
            <a:endParaRPr lang="en-US" dirty="0"/>
          </a:p>
          <a:p>
            <a:r>
              <a:rPr lang="es-ES" b="1" dirty="0"/>
              <a:t>Chi-</a:t>
            </a:r>
            <a:r>
              <a:rPr lang="es-ES" b="1" dirty="0" err="1"/>
              <a:t>square</a:t>
            </a:r>
            <a:r>
              <a:rPr lang="es-ES" b="1" dirty="0"/>
              <a:t> </a:t>
            </a:r>
            <a:r>
              <a:rPr lang="es-ES" b="1" dirty="0" err="1"/>
              <a:t>statistic</a:t>
            </a:r>
            <a:endParaRPr lang="es-ES" b="1" dirty="0"/>
          </a:p>
          <a:p>
            <a:r>
              <a:rPr lang="es-ES" b="1" dirty="0" err="1"/>
              <a:t>ri</a:t>
            </a:r>
            <a:r>
              <a:rPr lang="es-ES" b="1" dirty="0"/>
              <a:t>​(t)</a:t>
            </a:r>
            <a:r>
              <a:rPr lang="es-ES" dirty="0"/>
              <a:t>: </a:t>
            </a:r>
            <a:r>
              <a:rPr lang="es-ES" dirty="0" err="1"/>
              <a:t>smoother</a:t>
            </a:r>
            <a:r>
              <a:rPr lang="es-ES" dirty="0"/>
              <a:t> </a:t>
            </a:r>
            <a:r>
              <a:rPr lang="es-ES" dirty="0" err="1"/>
              <a:t>residuals</a:t>
            </a:r>
            <a:r>
              <a:rPr lang="es-ES" dirty="0"/>
              <a:t> </a:t>
            </a:r>
            <a:r>
              <a:rPr lang="es-ES" dirty="0" err="1"/>
              <a:t>from</a:t>
            </a:r>
            <a:r>
              <a:rPr lang="es-ES" dirty="0"/>
              <a:t> the </a:t>
            </a:r>
            <a:r>
              <a:rPr lang="es-ES" dirty="0" err="1"/>
              <a:t>continuous</a:t>
            </a:r>
            <a:r>
              <a:rPr lang="es-ES" dirty="0"/>
              <a:t> Kalman </a:t>
            </a:r>
            <a:r>
              <a:rPr lang="es-ES" dirty="0" err="1"/>
              <a:t>Filter</a:t>
            </a:r>
            <a:endParaRPr lang="es-ES" dirty="0"/>
          </a:p>
          <a:p>
            <a:r>
              <a:rPr lang="es-ES" b="1" dirty="0"/>
              <a:t>Ni​(t)</a:t>
            </a:r>
            <a:r>
              <a:rPr lang="es-ES" dirty="0"/>
              <a:t>: </a:t>
            </a:r>
            <a:r>
              <a:rPr lang="es-ES" dirty="0" err="1"/>
              <a:t>covariance</a:t>
            </a:r>
            <a:r>
              <a:rPr lang="es-ES" dirty="0"/>
              <a:t> </a:t>
            </a:r>
            <a:r>
              <a:rPr lang="es-ES" dirty="0" err="1"/>
              <a:t>matrix</a:t>
            </a:r>
            <a:r>
              <a:rPr lang="es-ES" dirty="0"/>
              <a:t> of the </a:t>
            </a:r>
            <a:r>
              <a:rPr lang="es-ES" dirty="0" err="1"/>
              <a:t>latent</a:t>
            </a:r>
            <a:r>
              <a:rPr lang="es-ES" dirty="0"/>
              <a:t> </a:t>
            </a:r>
            <a:r>
              <a:rPr lang="es-ES" dirty="0" err="1"/>
              <a:t>process</a:t>
            </a:r>
            <a:r>
              <a:rPr lang="es-ES" dirty="0"/>
              <a:t> at time </a:t>
            </a:r>
            <a:r>
              <a:rPr lang="es-ES" i="1" dirty="0"/>
              <a:t>t</a:t>
            </a:r>
            <a:endParaRPr lang="es-ES" dirty="0"/>
          </a:p>
          <a:p>
            <a:r>
              <a:rPr lang="es-ES" dirty="0"/>
              <a:t>This </a:t>
            </a:r>
            <a:r>
              <a:rPr lang="es-ES" dirty="0" err="1"/>
              <a:t>statistic</a:t>
            </a:r>
            <a:r>
              <a:rPr lang="es-ES" dirty="0"/>
              <a:t> </a:t>
            </a:r>
            <a:r>
              <a:rPr lang="es-ES" dirty="0" err="1"/>
              <a:t>summarizes</a:t>
            </a:r>
            <a:r>
              <a:rPr lang="es-ES" dirty="0"/>
              <a:t> </a:t>
            </a:r>
            <a:r>
              <a:rPr lang="es-ES" dirty="0" err="1"/>
              <a:t>how</a:t>
            </a:r>
            <a:r>
              <a:rPr lang="es-ES" dirty="0"/>
              <a:t> </a:t>
            </a:r>
            <a:r>
              <a:rPr lang="es-ES" dirty="0" err="1"/>
              <a:t>much</a:t>
            </a:r>
            <a:r>
              <a:rPr lang="es-ES" dirty="0"/>
              <a:t> the </a:t>
            </a:r>
            <a:r>
              <a:rPr lang="es-ES" dirty="0" err="1"/>
              <a:t>latent</a:t>
            </a:r>
            <a:r>
              <a:rPr lang="es-ES" dirty="0"/>
              <a:t> </a:t>
            </a:r>
            <a:r>
              <a:rPr lang="es-ES" dirty="0" err="1"/>
              <a:t>process</a:t>
            </a:r>
            <a:r>
              <a:rPr lang="es-ES" dirty="0"/>
              <a:t> at time </a:t>
            </a:r>
            <a:r>
              <a:rPr lang="es-ES" i="1" dirty="0"/>
              <a:t>t</a:t>
            </a:r>
            <a:r>
              <a:rPr lang="es-ES" dirty="0"/>
              <a:t> </a:t>
            </a:r>
            <a:r>
              <a:rPr lang="es-ES" dirty="0" err="1"/>
              <a:t>deviates</a:t>
            </a:r>
            <a:r>
              <a:rPr lang="es-ES" dirty="0"/>
              <a:t> </a:t>
            </a:r>
            <a:r>
              <a:rPr lang="es-ES" dirty="0" err="1"/>
              <a:t>from</a:t>
            </a:r>
            <a:r>
              <a:rPr lang="es-ES" dirty="0"/>
              <a:t> </a:t>
            </a:r>
            <a:r>
              <a:rPr lang="es-ES" dirty="0" err="1"/>
              <a:t>model</a:t>
            </a:r>
            <a:r>
              <a:rPr lang="es-ES" dirty="0"/>
              <a:t> </a:t>
            </a:r>
            <a:r>
              <a:rPr lang="es-ES" dirty="0" err="1"/>
              <a:t>expectations</a:t>
            </a:r>
            <a:r>
              <a:rPr lang="es-ES" dirty="0"/>
              <a:t>.</a:t>
            </a:r>
            <a:br>
              <a:rPr lang="es-ES" dirty="0"/>
            </a:br>
            <a:r>
              <a:rPr lang="es-ES" dirty="0" err="1"/>
              <a:t>If</a:t>
            </a:r>
            <a:r>
              <a:rPr lang="es-ES" dirty="0"/>
              <a:t> the chi-</a:t>
            </a:r>
            <a:r>
              <a:rPr lang="es-ES" dirty="0" err="1"/>
              <a:t>square</a:t>
            </a:r>
            <a:r>
              <a:rPr lang="es-ES" dirty="0"/>
              <a:t>-</a:t>
            </a:r>
            <a:r>
              <a:rPr lang="es-ES" dirty="0" err="1"/>
              <a:t>value</a:t>
            </a:r>
            <a:r>
              <a:rPr lang="es-ES" dirty="0"/>
              <a:t> </a:t>
            </a:r>
            <a:r>
              <a:rPr lang="es-ES" dirty="0" err="1"/>
              <a:t>exceeds</a:t>
            </a:r>
            <a:r>
              <a:rPr lang="es-ES" dirty="0"/>
              <a:t> a </a:t>
            </a:r>
            <a:r>
              <a:rPr lang="es-ES" dirty="0" err="1"/>
              <a:t>critical</a:t>
            </a:r>
            <a:r>
              <a:rPr lang="es-ES" dirty="0"/>
              <a:t> </a:t>
            </a:r>
            <a:r>
              <a:rPr lang="es-ES" dirty="0" err="1"/>
              <a:t>value</a:t>
            </a:r>
            <a:r>
              <a:rPr lang="es-ES" dirty="0"/>
              <a:t>, a shock is </a:t>
            </a:r>
            <a:r>
              <a:rPr lang="es-ES" dirty="0" err="1"/>
              <a:t>introduced</a:t>
            </a:r>
            <a:r>
              <a:rPr lang="es-ES" dirty="0"/>
              <a:t> </a:t>
            </a:r>
            <a:r>
              <a:rPr lang="es-ES" dirty="0" err="1"/>
              <a:t>into</a:t>
            </a:r>
            <a:r>
              <a:rPr lang="es-ES" dirty="0"/>
              <a:t> the state equation.</a:t>
            </a:r>
          </a:p>
          <a:p>
            <a:endParaRPr lang="es-ES" dirty="0"/>
          </a:p>
          <a:p>
            <a:r>
              <a:rPr lang="es-ES" b="1" dirty="0"/>
              <a:t>Wald t-</a:t>
            </a:r>
            <a:r>
              <a:rPr lang="es-ES" b="1" dirty="0" err="1"/>
              <a:t>statistic</a:t>
            </a:r>
            <a:endParaRPr lang="es-ES" b="1" dirty="0"/>
          </a:p>
          <a:p>
            <a:r>
              <a:rPr lang="en-US" dirty="0"/>
              <a:t>Compares the estimated magnitude of a potential shock to its uncertainty.</a:t>
            </a:r>
          </a:p>
          <a:p>
            <a:r>
              <a:rPr lang="en-US" dirty="0"/>
              <a:t>A high t-value indicates a significant deviation in the latent state, suggesting an innovative outlier.</a:t>
            </a:r>
          </a:p>
          <a:p>
            <a:endParaRPr lang="es-ES" b="1" dirty="0"/>
          </a:p>
          <a:p>
            <a:r>
              <a:rPr lang="en-US" dirty="0"/>
              <a:t>There is also an effect size measure derived from the t.</a:t>
            </a:r>
            <a:endParaRPr lang="es-ES" dirty="0"/>
          </a:p>
        </p:txBody>
      </p:sp>
      <p:sp>
        <p:nvSpPr>
          <p:cNvPr id="4" name="Marcador de número de diapositiva 3"/>
          <p:cNvSpPr>
            <a:spLocks noGrp="1"/>
          </p:cNvSpPr>
          <p:nvPr>
            <p:ph type="sldNum" sz="quarter" idx="5"/>
          </p:nvPr>
        </p:nvSpPr>
        <p:spPr/>
        <p:txBody>
          <a:bodyPr/>
          <a:lstStyle/>
          <a:p>
            <a:fld id="{53A71333-FEC7-45F0-89B9-392BE868B5AD}" type="slidenum">
              <a:rPr lang="es-ES" smtClean="0"/>
              <a:t>7</a:t>
            </a:fld>
            <a:endParaRPr lang="es-ES"/>
          </a:p>
        </p:txBody>
      </p:sp>
    </p:spTree>
    <p:extLst>
      <p:ext uri="{BB962C8B-B14F-4D97-AF65-F5344CB8AC3E}">
        <p14:creationId xmlns:p14="http://schemas.microsoft.com/office/powerpoint/2010/main" val="2948060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kern="1200" dirty="0">
                <a:solidFill>
                  <a:schemeClr val="tx1"/>
                </a:solidFill>
                <a:effectLst/>
                <a:latin typeface="+mn-lt"/>
                <a:ea typeface="+mn-ea"/>
                <a:cs typeface="+mn-cs"/>
              </a:rPr>
              <a:t>In this study, we simulated 90 different scenarios, each with 200 replicates per scenario and a 5% of subjects had one shock.</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scenarios vary by key factors: sample size ranging from 125 to 500 subjects; shock magnitude from 0.75 to 1.75; dynamic error variance set at low, medium, and relatively high levels; and measurement frequency, with one or two measurements per year.</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From now on, we will use these abbreviations to refer to these simulation characteristics.</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fitting the models, we tested four methods for detecting shocks. A critical point is how we handle the dynamic error parameter — either estimating it freely or fixing it to zero. </a:t>
            </a:r>
          </a:p>
          <a:p>
            <a:r>
              <a:rPr lang="en-US" sz="1200" kern="1200" dirty="0">
                <a:solidFill>
                  <a:schemeClr val="tx1"/>
                </a:solidFill>
                <a:effectLst/>
                <a:latin typeface="+mn-lt"/>
                <a:ea typeface="+mn-ea"/>
                <a:cs typeface="+mn-cs"/>
              </a:rPr>
              <a:t>It's important to differentiate between the simulated dynamic error in the trajectory and how it's modeled. You can have a simulated trajectory with dynamic error, but when modeling it, fix that parameter to 0.</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important because when the dynamic error is estimated, we hypothesize that it can absorb unexpected variation in the latent trajectory, which may mask or reduce the detection of true shocks.</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contrast, fixing this parameter to zero may remove that “buffer,” making shocks more apparent to detection methods.</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Finally, we apply both the chi-square and Wald t-statistics to detect shocks, comparing their effectiveness under these different model specifications.</a:t>
            </a:r>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53A71333-FEC7-45F0-89B9-392BE868B5AD}" type="slidenum">
              <a:rPr lang="es-ES" smtClean="0"/>
              <a:t>8</a:t>
            </a:fld>
            <a:endParaRPr lang="es-ES"/>
          </a:p>
        </p:txBody>
      </p:sp>
    </p:spTree>
    <p:extLst>
      <p:ext uri="{BB962C8B-B14F-4D97-AF65-F5344CB8AC3E}">
        <p14:creationId xmlns:p14="http://schemas.microsoft.com/office/powerpoint/2010/main" val="3574962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Balanced accuracy will be used as the metric to evaluate detection performance in each simulation replicate, as it provides an average between the true positive rate and the true negative rate. This metric is particularly suitable in contexts with class imbalance, such as the present study. Its range goes from 0.5, indicating performance </a:t>
            </a:r>
            <a:r>
              <a:rPr lang="en-US" b="0" dirty="0"/>
              <a:t>no better than chance</a:t>
            </a:r>
            <a:r>
              <a:rPr lang="en-US" dirty="0"/>
              <a:t>, to 1, reflecting perfect detection of both shocks and non-shock trajectories.</a:t>
            </a:r>
            <a:endParaRPr lang="es-ES" dirty="0"/>
          </a:p>
        </p:txBody>
      </p:sp>
      <p:sp>
        <p:nvSpPr>
          <p:cNvPr id="4" name="Marcador de número de diapositiva 3"/>
          <p:cNvSpPr>
            <a:spLocks noGrp="1"/>
          </p:cNvSpPr>
          <p:nvPr>
            <p:ph type="sldNum" sz="quarter" idx="5"/>
          </p:nvPr>
        </p:nvSpPr>
        <p:spPr/>
        <p:txBody>
          <a:bodyPr/>
          <a:lstStyle/>
          <a:p>
            <a:fld id="{53A71333-FEC7-45F0-89B9-392BE868B5AD}" type="slidenum">
              <a:rPr lang="es-ES" smtClean="0"/>
              <a:t>9</a:t>
            </a:fld>
            <a:endParaRPr lang="es-ES"/>
          </a:p>
        </p:txBody>
      </p:sp>
    </p:spTree>
    <p:extLst>
      <p:ext uri="{BB962C8B-B14F-4D97-AF65-F5344CB8AC3E}">
        <p14:creationId xmlns:p14="http://schemas.microsoft.com/office/powerpoint/2010/main" val="40379248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10227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348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111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804DC-9C23-9EE9-0EC8-9CB89CA65EE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F4FFA04-353D-8B35-A640-D900AA66779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936FC07-7F37-8F70-453E-981CF801F004}"/>
              </a:ext>
            </a:extLst>
          </p:cNvPr>
          <p:cNvSpPr>
            <a:spLocks noGrp="1"/>
          </p:cNvSpPr>
          <p:nvPr>
            <p:ph type="dt" sz="half" idx="10"/>
          </p:nvPr>
        </p:nvSpPr>
        <p:spPr/>
        <p:txBody>
          <a:bodyPr/>
          <a:lstStyle/>
          <a:p>
            <a:endParaRPr lang="es-ES"/>
          </a:p>
        </p:txBody>
      </p:sp>
      <p:sp>
        <p:nvSpPr>
          <p:cNvPr id="5" name="Marcador de pie de página 4">
            <a:extLst>
              <a:ext uri="{FF2B5EF4-FFF2-40B4-BE49-F238E27FC236}">
                <a16:creationId xmlns:a16="http://schemas.microsoft.com/office/drawing/2014/main" id="{A9B15960-A03B-3E25-9509-A2E03D1F117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0647A8-D4E4-A0CB-891E-7BF15AE3AEF8}"/>
              </a:ext>
            </a:extLst>
          </p:cNvPr>
          <p:cNvSpPr>
            <a:spLocks noGrp="1"/>
          </p:cNvSpPr>
          <p:nvPr>
            <p:ph type="sldNum" sz="quarter" idx="12"/>
          </p:nvPr>
        </p:nvSpPr>
        <p:spPr/>
        <p:txBody>
          <a:bodyPr/>
          <a:lstStyle/>
          <a:p>
            <a:fld id="{D69AF1C9-BA11-4E47-8417-6FF242CF449C}" type="slidenum">
              <a:rPr lang="es-ES" smtClean="0"/>
              <a:t>‹Nº›</a:t>
            </a:fld>
            <a:endParaRPr lang="es-ES"/>
          </a:p>
        </p:txBody>
      </p:sp>
    </p:spTree>
    <p:extLst>
      <p:ext uri="{BB962C8B-B14F-4D97-AF65-F5344CB8AC3E}">
        <p14:creationId xmlns:p14="http://schemas.microsoft.com/office/powerpoint/2010/main" val="4276367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683DC8-930A-4DD9-A1CA-073A57739F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3BA7EC7-928F-FD58-6FE3-002F370877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223F874-8D07-D44E-3973-5CC505C0D73E}"/>
              </a:ext>
            </a:extLst>
          </p:cNvPr>
          <p:cNvSpPr>
            <a:spLocks noGrp="1"/>
          </p:cNvSpPr>
          <p:nvPr>
            <p:ph type="dt" sz="half" idx="10"/>
          </p:nvPr>
        </p:nvSpPr>
        <p:spPr/>
        <p:txBody>
          <a:bodyPr/>
          <a:lstStyle/>
          <a:p>
            <a:endParaRPr lang="es-ES"/>
          </a:p>
        </p:txBody>
      </p:sp>
      <p:sp>
        <p:nvSpPr>
          <p:cNvPr id="5" name="Marcador de pie de página 4">
            <a:extLst>
              <a:ext uri="{FF2B5EF4-FFF2-40B4-BE49-F238E27FC236}">
                <a16:creationId xmlns:a16="http://schemas.microsoft.com/office/drawing/2014/main" id="{1B576BE5-9AFB-32FB-EAC4-45330CBED58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F1D2B33-C721-7468-9BA2-CD93B43F2ABA}"/>
              </a:ext>
            </a:extLst>
          </p:cNvPr>
          <p:cNvSpPr>
            <a:spLocks noGrp="1"/>
          </p:cNvSpPr>
          <p:nvPr>
            <p:ph type="sldNum" sz="quarter" idx="12"/>
          </p:nvPr>
        </p:nvSpPr>
        <p:spPr/>
        <p:txBody>
          <a:bodyPr/>
          <a:lstStyle/>
          <a:p>
            <a:fld id="{D69AF1C9-BA11-4E47-8417-6FF242CF449C}" type="slidenum">
              <a:rPr lang="es-ES" smtClean="0"/>
              <a:t>‹Nº›</a:t>
            </a:fld>
            <a:endParaRPr lang="es-ES"/>
          </a:p>
        </p:txBody>
      </p:sp>
    </p:spTree>
    <p:extLst>
      <p:ext uri="{BB962C8B-B14F-4D97-AF65-F5344CB8AC3E}">
        <p14:creationId xmlns:p14="http://schemas.microsoft.com/office/powerpoint/2010/main" val="7210365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476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a16="http://schemas.microsoft.com/office/drawing/2014/main" id="{4075FF85-E27A-259A-1A69-66CA96E93828}"/>
              </a:ext>
            </a:extLst>
          </p:cNvPr>
          <p:cNvSpPr txBox="1">
            <a:spLocks/>
          </p:cNvSpPr>
          <p:nvPr/>
        </p:nvSpPr>
        <p:spPr>
          <a:xfrm>
            <a:off x="3752849" y="2709334"/>
            <a:ext cx="8439151" cy="2074334"/>
          </a:xfrm>
          <a:prstGeom prst="rect">
            <a:avLst/>
          </a:prstGeom>
          <a:solidFill>
            <a:srgbClr val="0668A9">
              <a:alpha val="70000"/>
            </a:srgbClr>
          </a:solidFill>
        </p:spPr>
        <p:txBody>
          <a:bodyPr anchor="ctr" anchorCtr="1">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kern="1200">
                <a:solidFill>
                  <a:srgbClr val="FFCC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s-ES" sz="2900" i="1" noProof="1">
                <a:latin typeface="Times New Roman" panose="02020603050405020304" pitchFamily="18" charset="0"/>
                <a:cs typeface="Times New Roman" panose="02020603050405020304" pitchFamily="18" charset="0"/>
              </a:rPr>
              <a:t>State-Space Models </a:t>
            </a:r>
            <a:r>
              <a:rPr lang="es-ES" sz="2900" noProof="1">
                <a:latin typeface="Times New Roman" panose="02020603050405020304" pitchFamily="18" charset="0"/>
                <a:cs typeface="Times New Roman" panose="02020603050405020304" pitchFamily="18" charset="0"/>
              </a:rPr>
              <a:t>for Identifying </a:t>
            </a:r>
            <a:r>
              <a:rPr lang="es-ES" sz="2900" b="1" noProof="1">
                <a:latin typeface="Times New Roman" panose="02020603050405020304" pitchFamily="18" charset="0"/>
                <a:cs typeface="Times New Roman" panose="02020603050405020304" pitchFamily="18" charset="0"/>
              </a:rPr>
              <a:t>Abrupt Changes</a:t>
            </a:r>
            <a:r>
              <a:rPr lang="es-ES" sz="2900" noProof="1">
                <a:latin typeface="Times New Roman" panose="02020603050405020304" pitchFamily="18" charset="0"/>
                <a:cs typeface="Times New Roman" panose="02020603050405020304" pitchFamily="18" charset="0"/>
              </a:rPr>
              <a:t> in </a:t>
            </a:r>
            <a:r>
              <a:rPr lang="es-ES" sz="2900" u="sng" noProof="1">
                <a:latin typeface="Times New Roman" panose="02020603050405020304" pitchFamily="18" charset="0"/>
                <a:cs typeface="Times New Roman" panose="02020603050405020304" pitchFamily="18" charset="0"/>
              </a:rPr>
              <a:t>Cognitive Development</a:t>
            </a:r>
          </a:p>
          <a:p>
            <a:pPr>
              <a:spcBef>
                <a:spcPts val="0"/>
              </a:spcBef>
            </a:pPr>
            <a:endParaRPr lang="es-ES" sz="2800" b="1" u="sng" noProof="1">
              <a:latin typeface="Times New Roman" panose="02020603050405020304" pitchFamily="18" charset="0"/>
              <a:cs typeface="Times New Roman" panose="02020603050405020304" pitchFamily="18" charset="0"/>
            </a:endParaRPr>
          </a:p>
          <a:p>
            <a:pPr>
              <a:spcBef>
                <a:spcPts val="0"/>
              </a:spcBef>
            </a:pPr>
            <a:endParaRPr lang="es-ES" sz="2800" b="1" u="sng" noProof="1">
              <a:latin typeface="Times New Roman" panose="02020603050405020304" pitchFamily="18" charset="0"/>
              <a:cs typeface="Times New Roman" panose="02020603050405020304" pitchFamily="18" charset="0"/>
            </a:endParaRPr>
          </a:p>
          <a:p>
            <a:pPr>
              <a:spcBef>
                <a:spcPts val="0"/>
              </a:spcBef>
            </a:pPr>
            <a:endParaRPr lang="es-ES" sz="2800" b="1" noProof="1"/>
          </a:p>
        </p:txBody>
      </p:sp>
      <p:sp>
        <p:nvSpPr>
          <p:cNvPr id="7" name="Subtítulo 2">
            <a:extLst>
              <a:ext uri="{FF2B5EF4-FFF2-40B4-BE49-F238E27FC236}">
                <a16:creationId xmlns:a16="http://schemas.microsoft.com/office/drawing/2014/main" id="{A365D0AF-360A-2AAB-2A97-18AC0C66969E}"/>
              </a:ext>
            </a:extLst>
          </p:cNvPr>
          <p:cNvSpPr txBox="1">
            <a:spLocks/>
          </p:cNvSpPr>
          <p:nvPr/>
        </p:nvSpPr>
        <p:spPr>
          <a:xfrm>
            <a:off x="3752849" y="3665008"/>
            <a:ext cx="8439150" cy="1279526"/>
          </a:xfrm>
          <a:prstGeom prst="rect">
            <a:avLst/>
          </a:prstGeom>
          <a:noFill/>
        </p:spPr>
        <p:txBody>
          <a:bodyPr vert="horz" lIns="91440" tIns="45720" rIns="91440" bIns="45720" rtlCol="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rgbClr val="FFCC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s-ES" sz="1800" noProof="1">
                <a:solidFill>
                  <a:schemeClr val="tx1"/>
                </a:solidFill>
                <a:latin typeface="Times New Roman" panose="02020603050405020304" pitchFamily="18" charset="0"/>
                <a:cs typeface="Times New Roman" panose="02020603050405020304" pitchFamily="18" charset="0"/>
              </a:rPr>
              <a:t>Marcos Romero-Suárez</a:t>
            </a:r>
          </a:p>
          <a:p>
            <a:pPr algn="ctr"/>
            <a:r>
              <a:rPr lang="es-ES" sz="1800" b="0" i="0" noProof="1">
                <a:solidFill>
                  <a:schemeClr val="tx1"/>
                </a:solidFill>
                <a:latin typeface="Times New Roman" panose="02020603050405020304" pitchFamily="18" charset="0"/>
                <a:cs typeface="Times New Roman" panose="02020603050405020304" pitchFamily="18" charset="0"/>
              </a:rPr>
              <a:t>Pablo F. Cáncer</a:t>
            </a:r>
          </a:p>
          <a:p>
            <a:pPr algn="ctr"/>
            <a:r>
              <a:rPr lang="es-ES" sz="1800" noProof="1">
                <a:solidFill>
                  <a:schemeClr val="tx1"/>
                </a:solidFill>
                <a:latin typeface="Times New Roman" panose="02020603050405020304" pitchFamily="18" charset="0"/>
                <a:cs typeface="Times New Roman" panose="02020603050405020304" pitchFamily="18" charset="0"/>
              </a:rPr>
              <a:t>Eduardo Estrada</a:t>
            </a:r>
            <a:endParaRPr lang="es-ES" sz="1800" b="0" i="0" noProof="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1607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70112F3-F510-CCEE-6E1C-3301AE1F9F32}"/>
              </a:ext>
            </a:extLst>
          </p:cNvPr>
          <p:cNvPicPr>
            <a:picLocks noChangeAspect="1"/>
          </p:cNvPicPr>
          <p:nvPr/>
        </p:nvPicPr>
        <p:blipFill>
          <a:blip r:embed="rId3"/>
          <a:srcRect t="14616" r="2513"/>
          <a:stretch>
            <a:fillRect/>
          </a:stretch>
        </p:blipFill>
        <p:spPr>
          <a:xfrm>
            <a:off x="602382" y="2231257"/>
            <a:ext cx="4868896" cy="4242810"/>
          </a:xfrm>
          <a:prstGeom prst="rect">
            <a:avLst/>
          </a:prstGeom>
        </p:spPr>
      </p:pic>
      <p:pic>
        <p:nvPicPr>
          <p:cNvPr id="7" name="Imagen 6">
            <a:extLst>
              <a:ext uri="{FF2B5EF4-FFF2-40B4-BE49-F238E27FC236}">
                <a16:creationId xmlns:a16="http://schemas.microsoft.com/office/drawing/2014/main" id="{3C033635-3EEF-BBC1-BD10-77AE57B13649}"/>
              </a:ext>
            </a:extLst>
          </p:cNvPr>
          <p:cNvPicPr>
            <a:picLocks noChangeAspect="1"/>
          </p:cNvPicPr>
          <p:nvPr/>
        </p:nvPicPr>
        <p:blipFill>
          <a:blip r:embed="rId4"/>
          <a:srcRect t="17913" b="16151"/>
          <a:stretch>
            <a:fillRect/>
          </a:stretch>
        </p:blipFill>
        <p:spPr>
          <a:xfrm>
            <a:off x="6854073" y="2239749"/>
            <a:ext cx="4989648" cy="4175102"/>
          </a:xfrm>
          <a:prstGeom prst="rect">
            <a:avLst/>
          </a:prstGeom>
        </p:spPr>
      </p:pic>
      <p:sp>
        <p:nvSpPr>
          <p:cNvPr id="10" name="CuadroTexto 9">
            <a:extLst>
              <a:ext uri="{FF2B5EF4-FFF2-40B4-BE49-F238E27FC236}">
                <a16:creationId xmlns:a16="http://schemas.microsoft.com/office/drawing/2014/main" id="{9EEF801E-BD75-4373-9B05-8F379A6DADEB}"/>
              </a:ext>
            </a:extLst>
          </p:cNvPr>
          <p:cNvSpPr txBox="1"/>
          <p:nvPr/>
        </p:nvSpPr>
        <p:spPr>
          <a:xfrm>
            <a:off x="3409921" y="1097711"/>
            <a:ext cx="4695510" cy="523220"/>
          </a:xfrm>
          <a:prstGeom prst="rect">
            <a:avLst/>
          </a:prstGeom>
          <a:noFill/>
        </p:spPr>
        <p:txBody>
          <a:bodyPr wrap="square">
            <a:spAutoFit/>
          </a:bodyPr>
          <a:lstStyle/>
          <a:p>
            <a:pPr algn="ctr"/>
            <a:r>
              <a:rPr lang="es-ES" sz="2800" b="1" noProof="1">
                <a:solidFill>
                  <a:srgbClr val="282828"/>
                </a:solidFill>
                <a:latin typeface="Times New Roman" panose="02020603050405020304" pitchFamily="18" charset="0"/>
                <a:cs typeface="Times New Roman" panose="02020603050405020304" pitchFamily="18" charset="0"/>
              </a:rPr>
              <a:t>Chi-square statistic </a:t>
            </a:r>
            <a:r>
              <a:rPr lang="es-ES" sz="2800" noProof="1">
                <a:solidFill>
                  <a:srgbClr val="282828"/>
                </a:solidFill>
                <a:latin typeface="Times New Roman" panose="02020603050405020304" pitchFamily="18" charset="0"/>
                <a:cs typeface="Times New Roman" panose="02020603050405020304" pitchFamily="18" charset="0"/>
              </a:rPr>
              <a:t>ζ(t) = </a:t>
            </a:r>
            <a:endParaRPr lang="es-ES" sz="2800" noProof="1">
              <a:solidFill>
                <a:srgbClr val="282828"/>
              </a:solidFill>
            </a:endParaRPr>
          </a:p>
        </p:txBody>
      </p:sp>
      <p:sp>
        <p:nvSpPr>
          <p:cNvPr id="11" name="Signo de multiplicación 10">
            <a:extLst>
              <a:ext uri="{FF2B5EF4-FFF2-40B4-BE49-F238E27FC236}">
                <a16:creationId xmlns:a16="http://schemas.microsoft.com/office/drawing/2014/main" id="{D9983202-20AC-5E0D-6E43-E2577B9C7F81}"/>
              </a:ext>
            </a:extLst>
          </p:cNvPr>
          <p:cNvSpPr/>
          <p:nvPr/>
        </p:nvSpPr>
        <p:spPr>
          <a:xfrm>
            <a:off x="7595911" y="1139900"/>
            <a:ext cx="535799" cy="459462"/>
          </a:xfrm>
          <a:prstGeom prst="mathMultiply">
            <a:avLst>
              <a:gd name="adj1" fmla="val 19048"/>
            </a:avLst>
          </a:prstGeom>
          <a:solidFill>
            <a:srgbClr val="E20000"/>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noProof="1"/>
          </a:p>
        </p:txBody>
      </p:sp>
      <p:sp>
        <p:nvSpPr>
          <p:cNvPr id="13" name="CuadroTexto 12">
            <a:extLst>
              <a:ext uri="{FF2B5EF4-FFF2-40B4-BE49-F238E27FC236}">
                <a16:creationId xmlns:a16="http://schemas.microsoft.com/office/drawing/2014/main" id="{89647BBF-022B-9D94-52D8-9EE6E8B584CE}"/>
              </a:ext>
            </a:extLst>
          </p:cNvPr>
          <p:cNvSpPr txBox="1"/>
          <p:nvPr/>
        </p:nvSpPr>
        <p:spPr>
          <a:xfrm>
            <a:off x="821154" y="2057815"/>
            <a:ext cx="4511560" cy="369332"/>
          </a:xfrm>
          <a:prstGeom prst="rect">
            <a:avLst/>
          </a:prstGeom>
          <a:solidFill>
            <a:schemeClr val="tx1"/>
          </a:solidFill>
        </p:spPr>
        <p:txBody>
          <a:bodyPr wrap="square" rtlCol="0">
            <a:spAutoFit/>
          </a:bodyPr>
          <a:lstStyle/>
          <a:p>
            <a:pPr algn="ctr"/>
            <a:r>
              <a:rPr lang="es-ES" noProof="1">
                <a:solidFill>
                  <a:srgbClr val="282828"/>
                </a:solidFill>
                <a:latin typeface="Times New Roman" panose="02020603050405020304" pitchFamily="18" charset="0"/>
                <a:cs typeface="Times New Roman" panose="02020603050405020304" pitchFamily="18" charset="0"/>
              </a:rPr>
              <a:t>N = 500 ; </a:t>
            </a:r>
            <a:r>
              <a:rPr lang="es-ES" i="1" noProof="1">
                <a:solidFill>
                  <a:srgbClr val="282828"/>
                </a:solidFill>
                <a:latin typeface="Times New Roman" panose="02020603050405020304" pitchFamily="18" charset="0"/>
                <a:cs typeface="Times New Roman" panose="02020603050405020304" pitchFamily="18" charset="0"/>
              </a:rPr>
              <a:t>shock </a:t>
            </a:r>
            <a:r>
              <a:rPr lang="es-ES" noProof="1">
                <a:solidFill>
                  <a:srgbClr val="282828"/>
                </a:solidFill>
                <a:latin typeface="Times New Roman" panose="02020603050405020304" pitchFamily="18" charset="0"/>
                <a:cs typeface="Times New Roman" panose="02020603050405020304" pitchFamily="18" charset="0"/>
              </a:rPr>
              <a:t>= 1 ; ζ(t) = 0.05 ; </a:t>
            </a:r>
            <a:r>
              <a:rPr lang="es-ES" i="1" noProof="1">
                <a:solidFill>
                  <a:srgbClr val="282828"/>
                </a:solidFill>
                <a:latin typeface="Times New Roman" panose="02020603050405020304" pitchFamily="18" charset="0"/>
                <a:cs typeface="Times New Roman" panose="02020603050405020304" pitchFamily="18" charset="0"/>
              </a:rPr>
              <a:t>MPY</a:t>
            </a:r>
            <a:r>
              <a:rPr lang="es-ES" noProof="1">
                <a:solidFill>
                  <a:srgbClr val="282828"/>
                </a:solidFill>
                <a:latin typeface="Times New Roman" panose="02020603050405020304" pitchFamily="18" charset="0"/>
                <a:cs typeface="Times New Roman" panose="02020603050405020304" pitchFamily="18" charset="0"/>
              </a:rPr>
              <a:t> = 2</a:t>
            </a:r>
          </a:p>
        </p:txBody>
      </p:sp>
      <p:sp>
        <p:nvSpPr>
          <p:cNvPr id="14" name="CuadroTexto 13">
            <a:extLst>
              <a:ext uri="{FF2B5EF4-FFF2-40B4-BE49-F238E27FC236}">
                <a16:creationId xmlns:a16="http://schemas.microsoft.com/office/drawing/2014/main" id="{2054EABE-B7C9-10DD-FCFD-432BFA3F94FB}"/>
              </a:ext>
            </a:extLst>
          </p:cNvPr>
          <p:cNvSpPr txBox="1"/>
          <p:nvPr/>
        </p:nvSpPr>
        <p:spPr>
          <a:xfrm>
            <a:off x="6971017" y="2030657"/>
            <a:ext cx="4411174" cy="369332"/>
          </a:xfrm>
          <a:prstGeom prst="rect">
            <a:avLst/>
          </a:prstGeom>
          <a:solidFill>
            <a:schemeClr val="tx1"/>
          </a:solidFill>
        </p:spPr>
        <p:txBody>
          <a:bodyPr wrap="square" rtlCol="0">
            <a:spAutoFit/>
          </a:bodyPr>
          <a:lstStyle/>
          <a:p>
            <a:pPr algn="ctr"/>
            <a:r>
              <a:rPr lang="es-ES" noProof="1">
                <a:solidFill>
                  <a:srgbClr val="282828"/>
                </a:solidFill>
                <a:latin typeface="Times New Roman" panose="02020603050405020304" pitchFamily="18" charset="0"/>
                <a:cs typeface="Times New Roman" panose="02020603050405020304" pitchFamily="18" charset="0"/>
              </a:rPr>
              <a:t>N = 250 ; </a:t>
            </a:r>
            <a:r>
              <a:rPr lang="es-ES" i="1" noProof="1">
                <a:solidFill>
                  <a:srgbClr val="282828"/>
                </a:solidFill>
                <a:latin typeface="Times New Roman" panose="02020603050405020304" pitchFamily="18" charset="0"/>
                <a:cs typeface="Times New Roman" panose="02020603050405020304" pitchFamily="18" charset="0"/>
              </a:rPr>
              <a:t>shock </a:t>
            </a:r>
            <a:r>
              <a:rPr lang="es-ES" noProof="1">
                <a:solidFill>
                  <a:srgbClr val="282828"/>
                </a:solidFill>
                <a:latin typeface="Times New Roman" panose="02020603050405020304" pitchFamily="18" charset="0"/>
                <a:cs typeface="Times New Roman" panose="02020603050405020304" pitchFamily="18" charset="0"/>
              </a:rPr>
              <a:t>= 1.75 ; ζ(t) = 0.1 ; </a:t>
            </a:r>
            <a:r>
              <a:rPr lang="es-ES" i="1" noProof="1">
                <a:solidFill>
                  <a:srgbClr val="282828"/>
                </a:solidFill>
                <a:latin typeface="Times New Roman" panose="02020603050405020304" pitchFamily="18" charset="0"/>
                <a:cs typeface="Times New Roman" panose="02020603050405020304" pitchFamily="18" charset="0"/>
              </a:rPr>
              <a:t>MPY</a:t>
            </a:r>
            <a:r>
              <a:rPr lang="es-ES" noProof="1">
                <a:solidFill>
                  <a:srgbClr val="282828"/>
                </a:solidFill>
                <a:latin typeface="Times New Roman" panose="02020603050405020304" pitchFamily="18" charset="0"/>
                <a:cs typeface="Times New Roman" panose="02020603050405020304" pitchFamily="18" charset="0"/>
              </a:rPr>
              <a:t> = 2</a:t>
            </a:r>
          </a:p>
        </p:txBody>
      </p:sp>
      <p:sp>
        <p:nvSpPr>
          <p:cNvPr id="15" name="CuadroTexto 14">
            <a:extLst>
              <a:ext uri="{FF2B5EF4-FFF2-40B4-BE49-F238E27FC236}">
                <a16:creationId xmlns:a16="http://schemas.microsoft.com/office/drawing/2014/main" id="{A4C9EC5D-F023-97B0-8D69-EAA4C7472380}"/>
              </a:ext>
            </a:extLst>
          </p:cNvPr>
          <p:cNvSpPr txBox="1"/>
          <p:nvPr/>
        </p:nvSpPr>
        <p:spPr>
          <a:xfrm>
            <a:off x="440455" y="6359767"/>
            <a:ext cx="6519217" cy="369332"/>
          </a:xfrm>
          <a:prstGeom prst="rect">
            <a:avLst/>
          </a:prstGeom>
          <a:noFill/>
        </p:spPr>
        <p:txBody>
          <a:bodyPr wrap="square" rtlCol="0">
            <a:spAutoFit/>
          </a:bodyPr>
          <a:lstStyle/>
          <a:p>
            <a:r>
              <a:rPr lang="es-ES" noProof="1">
                <a:solidFill>
                  <a:srgbClr val="282828"/>
                </a:solidFill>
                <a:latin typeface="Times New Roman" panose="02020603050405020304" pitchFamily="18" charset="0"/>
                <a:cs typeface="Times New Roman" panose="02020603050405020304" pitchFamily="18" charset="0"/>
              </a:rPr>
              <a:t>0.5                                      0.75                               1.00</a:t>
            </a:r>
          </a:p>
        </p:txBody>
      </p:sp>
      <p:sp>
        <p:nvSpPr>
          <p:cNvPr id="16" name="CuadroTexto 15">
            <a:extLst>
              <a:ext uri="{FF2B5EF4-FFF2-40B4-BE49-F238E27FC236}">
                <a16:creationId xmlns:a16="http://schemas.microsoft.com/office/drawing/2014/main" id="{46D14B70-42A1-28F4-BB11-50F95DBD91D1}"/>
              </a:ext>
            </a:extLst>
          </p:cNvPr>
          <p:cNvSpPr txBox="1"/>
          <p:nvPr/>
        </p:nvSpPr>
        <p:spPr>
          <a:xfrm>
            <a:off x="6527633" y="6325651"/>
            <a:ext cx="6519217" cy="369332"/>
          </a:xfrm>
          <a:prstGeom prst="rect">
            <a:avLst/>
          </a:prstGeom>
          <a:noFill/>
        </p:spPr>
        <p:txBody>
          <a:bodyPr wrap="square" rtlCol="0">
            <a:spAutoFit/>
          </a:bodyPr>
          <a:lstStyle/>
          <a:p>
            <a:r>
              <a:rPr lang="es-ES" noProof="1">
                <a:solidFill>
                  <a:srgbClr val="282828"/>
                </a:solidFill>
                <a:latin typeface="Times New Roman" panose="02020603050405020304" pitchFamily="18" charset="0"/>
                <a:cs typeface="Times New Roman" panose="02020603050405020304" pitchFamily="18" charset="0"/>
              </a:rPr>
              <a:t>0.5                                      0.75                               1.00</a:t>
            </a:r>
          </a:p>
        </p:txBody>
      </p:sp>
      <p:sp>
        <p:nvSpPr>
          <p:cNvPr id="17" name="CuadroTexto 16">
            <a:extLst>
              <a:ext uri="{FF2B5EF4-FFF2-40B4-BE49-F238E27FC236}">
                <a16:creationId xmlns:a16="http://schemas.microsoft.com/office/drawing/2014/main" id="{70114A57-73D2-5541-A2F6-233EE9CAADE9}"/>
              </a:ext>
            </a:extLst>
          </p:cNvPr>
          <p:cNvSpPr txBox="1"/>
          <p:nvPr/>
        </p:nvSpPr>
        <p:spPr>
          <a:xfrm>
            <a:off x="602381" y="6495439"/>
            <a:ext cx="4868897" cy="369332"/>
          </a:xfrm>
          <a:prstGeom prst="rect">
            <a:avLst/>
          </a:prstGeom>
          <a:noFill/>
        </p:spPr>
        <p:txBody>
          <a:bodyPr wrap="square" rtlCol="0">
            <a:spAutoFit/>
          </a:bodyPr>
          <a:lstStyle/>
          <a:p>
            <a:pPr algn="ctr"/>
            <a:r>
              <a:rPr lang="es-ES" i="1" noProof="1">
                <a:solidFill>
                  <a:srgbClr val="282828"/>
                </a:solidFill>
                <a:latin typeface="Times New Roman" panose="02020603050405020304" pitchFamily="18" charset="0"/>
                <a:cs typeface="Times New Roman" panose="02020603050405020304" pitchFamily="18" charset="0"/>
              </a:rPr>
              <a:t>Balanced Accuracy (BA)</a:t>
            </a:r>
          </a:p>
        </p:txBody>
      </p:sp>
      <p:sp>
        <p:nvSpPr>
          <p:cNvPr id="18" name="CuadroTexto 17">
            <a:extLst>
              <a:ext uri="{FF2B5EF4-FFF2-40B4-BE49-F238E27FC236}">
                <a16:creationId xmlns:a16="http://schemas.microsoft.com/office/drawing/2014/main" id="{46B8A72E-905D-1874-EC1A-70044941B823}"/>
              </a:ext>
            </a:extLst>
          </p:cNvPr>
          <p:cNvSpPr txBox="1"/>
          <p:nvPr/>
        </p:nvSpPr>
        <p:spPr>
          <a:xfrm>
            <a:off x="6767380" y="6495439"/>
            <a:ext cx="4868897" cy="369332"/>
          </a:xfrm>
          <a:prstGeom prst="rect">
            <a:avLst/>
          </a:prstGeom>
          <a:noFill/>
        </p:spPr>
        <p:txBody>
          <a:bodyPr wrap="square" rtlCol="0">
            <a:spAutoFit/>
          </a:bodyPr>
          <a:lstStyle/>
          <a:p>
            <a:pPr algn="ctr"/>
            <a:r>
              <a:rPr lang="es-ES" i="1" noProof="1">
                <a:solidFill>
                  <a:srgbClr val="282828"/>
                </a:solidFill>
                <a:latin typeface="Times New Roman" panose="02020603050405020304" pitchFamily="18" charset="0"/>
                <a:cs typeface="Times New Roman" panose="02020603050405020304" pitchFamily="18" charset="0"/>
              </a:rPr>
              <a:t>Balanced Accuracy (BA)</a:t>
            </a:r>
          </a:p>
        </p:txBody>
      </p:sp>
      <p:sp>
        <p:nvSpPr>
          <p:cNvPr id="19" name="CuadroTexto 18">
            <a:extLst>
              <a:ext uri="{FF2B5EF4-FFF2-40B4-BE49-F238E27FC236}">
                <a16:creationId xmlns:a16="http://schemas.microsoft.com/office/drawing/2014/main" id="{652E4681-C1C6-AB3D-A361-BAE1E4180D8F}"/>
              </a:ext>
            </a:extLst>
          </p:cNvPr>
          <p:cNvSpPr txBox="1"/>
          <p:nvPr/>
        </p:nvSpPr>
        <p:spPr>
          <a:xfrm rot="16200000">
            <a:off x="-2239928" y="4182800"/>
            <a:ext cx="4868897" cy="369332"/>
          </a:xfrm>
          <a:prstGeom prst="rect">
            <a:avLst/>
          </a:prstGeom>
          <a:noFill/>
        </p:spPr>
        <p:txBody>
          <a:bodyPr wrap="square" rtlCol="0">
            <a:spAutoFit/>
          </a:bodyPr>
          <a:lstStyle/>
          <a:p>
            <a:pPr algn="ctr"/>
            <a:r>
              <a:rPr lang="es-ES" i="1" noProof="1">
                <a:solidFill>
                  <a:srgbClr val="282828"/>
                </a:solidFill>
                <a:latin typeface="Times New Roman" panose="02020603050405020304" pitchFamily="18" charset="0"/>
                <a:cs typeface="Times New Roman" panose="02020603050405020304" pitchFamily="18" charset="0"/>
              </a:rPr>
              <a:t>Proportion of replicates</a:t>
            </a:r>
          </a:p>
        </p:txBody>
      </p:sp>
      <p:sp>
        <p:nvSpPr>
          <p:cNvPr id="20" name="CuadroTexto 19">
            <a:extLst>
              <a:ext uri="{FF2B5EF4-FFF2-40B4-BE49-F238E27FC236}">
                <a16:creationId xmlns:a16="http://schemas.microsoft.com/office/drawing/2014/main" id="{62450C38-B3FD-7FB9-24B9-0CA31257AA67}"/>
              </a:ext>
            </a:extLst>
          </p:cNvPr>
          <p:cNvSpPr txBox="1"/>
          <p:nvPr/>
        </p:nvSpPr>
        <p:spPr>
          <a:xfrm rot="16200000">
            <a:off x="3926014" y="4142635"/>
            <a:ext cx="4868897" cy="369332"/>
          </a:xfrm>
          <a:prstGeom prst="rect">
            <a:avLst/>
          </a:prstGeom>
          <a:noFill/>
        </p:spPr>
        <p:txBody>
          <a:bodyPr wrap="square" rtlCol="0">
            <a:spAutoFit/>
          </a:bodyPr>
          <a:lstStyle/>
          <a:p>
            <a:pPr algn="ctr"/>
            <a:r>
              <a:rPr lang="es-ES" i="1" noProof="1">
                <a:solidFill>
                  <a:srgbClr val="282828"/>
                </a:solidFill>
                <a:latin typeface="Times New Roman" panose="02020603050405020304" pitchFamily="18" charset="0"/>
                <a:cs typeface="Times New Roman" panose="02020603050405020304" pitchFamily="18" charset="0"/>
              </a:rPr>
              <a:t>Proportion of replicates</a:t>
            </a:r>
          </a:p>
        </p:txBody>
      </p:sp>
      <p:sp>
        <p:nvSpPr>
          <p:cNvPr id="22" name="CuadroTexto 21">
            <a:extLst>
              <a:ext uri="{FF2B5EF4-FFF2-40B4-BE49-F238E27FC236}">
                <a16:creationId xmlns:a16="http://schemas.microsoft.com/office/drawing/2014/main" id="{5888CCFC-5F6A-A25C-06A2-7D1D21BCFD7F}"/>
              </a:ext>
            </a:extLst>
          </p:cNvPr>
          <p:cNvSpPr txBox="1"/>
          <p:nvPr/>
        </p:nvSpPr>
        <p:spPr>
          <a:xfrm>
            <a:off x="6959672" y="1632415"/>
            <a:ext cx="4411174" cy="369332"/>
          </a:xfrm>
          <a:prstGeom prst="rect">
            <a:avLst/>
          </a:prstGeom>
          <a:noFill/>
          <a:ln>
            <a:solidFill>
              <a:schemeClr val="accent6"/>
            </a:solidFill>
          </a:ln>
        </p:spPr>
        <p:txBody>
          <a:bodyPr wrap="square">
            <a:spAutoFit/>
          </a:bodyPr>
          <a:lstStyle/>
          <a:p>
            <a:pPr algn="ctr"/>
            <a:r>
              <a:rPr lang="es-ES" noProof="1">
                <a:solidFill>
                  <a:srgbClr val="282828"/>
                </a:solidFill>
                <a:latin typeface="Times New Roman" panose="02020603050405020304" pitchFamily="18" charset="0"/>
                <a:cs typeface="Times New Roman" panose="02020603050405020304" pitchFamily="18" charset="0"/>
              </a:rPr>
              <a:t>This is a </a:t>
            </a:r>
            <a:r>
              <a:rPr lang="es-ES" b="1" noProof="1">
                <a:solidFill>
                  <a:schemeClr val="accent6"/>
                </a:solidFill>
                <a:latin typeface="Times New Roman" panose="02020603050405020304" pitchFamily="18" charset="0"/>
                <a:cs typeface="Times New Roman" panose="02020603050405020304" pitchFamily="18" charset="0"/>
              </a:rPr>
              <a:t>GOOD</a:t>
            </a:r>
            <a:r>
              <a:rPr lang="es-ES" noProof="1">
                <a:latin typeface="Times New Roman" panose="02020603050405020304" pitchFamily="18" charset="0"/>
                <a:cs typeface="Times New Roman" panose="02020603050405020304" pitchFamily="18" charset="0"/>
              </a:rPr>
              <a:t> </a:t>
            </a:r>
            <a:r>
              <a:rPr lang="es-ES" noProof="1">
                <a:solidFill>
                  <a:srgbClr val="282828"/>
                </a:solidFill>
                <a:latin typeface="Times New Roman" panose="02020603050405020304" pitchFamily="18" charset="0"/>
                <a:cs typeface="Times New Roman" panose="02020603050405020304" pitchFamily="18" charset="0"/>
              </a:rPr>
              <a:t>scenario for shock detection.</a:t>
            </a:r>
          </a:p>
        </p:txBody>
      </p:sp>
      <p:sp>
        <p:nvSpPr>
          <p:cNvPr id="23" name="CuadroTexto 22">
            <a:extLst>
              <a:ext uri="{FF2B5EF4-FFF2-40B4-BE49-F238E27FC236}">
                <a16:creationId xmlns:a16="http://schemas.microsoft.com/office/drawing/2014/main" id="{954DE89B-DCAD-06D3-39F8-C527F4A15D60}"/>
              </a:ext>
            </a:extLst>
          </p:cNvPr>
          <p:cNvSpPr txBox="1"/>
          <p:nvPr/>
        </p:nvSpPr>
        <p:spPr>
          <a:xfrm>
            <a:off x="821154" y="1635235"/>
            <a:ext cx="4516774" cy="369332"/>
          </a:xfrm>
          <a:prstGeom prst="rect">
            <a:avLst/>
          </a:prstGeom>
          <a:noFill/>
          <a:ln>
            <a:solidFill>
              <a:srgbClr val="C00000"/>
            </a:solidFill>
          </a:ln>
        </p:spPr>
        <p:txBody>
          <a:bodyPr wrap="square">
            <a:spAutoFit/>
          </a:bodyPr>
          <a:lstStyle/>
          <a:p>
            <a:pPr algn="ctr"/>
            <a:r>
              <a:rPr lang="es-ES" noProof="1">
                <a:solidFill>
                  <a:srgbClr val="282828"/>
                </a:solidFill>
                <a:latin typeface="Times New Roman" panose="02020603050405020304" pitchFamily="18" charset="0"/>
                <a:cs typeface="Times New Roman" panose="02020603050405020304" pitchFamily="18" charset="0"/>
              </a:rPr>
              <a:t>This is a </a:t>
            </a:r>
            <a:r>
              <a:rPr lang="es-ES" b="1" noProof="1">
                <a:solidFill>
                  <a:srgbClr val="C00000"/>
                </a:solidFill>
                <a:latin typeface="Times New Roman" panose="02020603050405020304" pitchFamily="18" charset="0"/>
                <a:cs typeface="Times New Roman" panose="02020603050405020304" pitchFamily="18" charset="0"/>
              </a:rPr>
              <a:t>BAD</a:t>
            </a:r>
            <a:r>
              <a:rPr lang="es-ES" noProof="1">
                <a:latin typeface="Times New Roman" panose="02020603050405020304" pitchFamily="18" charset="0"/>
                <a:cs typeface="Times New Roman" panose="02020603050405020304" pitchFamily="18" charset="0"/>
              </a:rPr>
              <a:t> </a:t>
            </a:r>
            <a:r>
              <a:rPr lang="es-ES" noProof="1">
                <a:solidFill>
                  <a:srgbClr val="282828"/>
                </a:solidFill>
                <a:latin typeface="Times New Roman" panose="02020603050405020304" pitchFamily="18" charset="0"/>
                <a:cs typeface="Times New Roman" panose="02020603050405020304" pitchFamily="18" charset="0"/>
              </a:rPr>
              <a:t>scenario for shock detection.</a:t>
            </a:r>
          </a:p>
        </p:txBody>
      </p:sp>
      <p:sp>
        <p:nvSpPr>
          <p:cNvPr id="26" name="CuadroTexto 25">
            <a:extLst>
              <a:ext uri="{FF2B5EF4-FFF2-40B4-BE49-F238E27FC236}">
                <a16:creationId xmlns:a16="http://schemas.microsoft.com/office/drawing/2014/main" id="{816179F3-3CE2-99C0-5209-707F50C18DA1}"/>
              </a:ext>
            </a:extLst>
          </p:cNvPr>
          <p:cNvSpPr txBox="1"/>
          <p:nvPr/>
        </p:nvSpPr>
        <p:spPr>
          <a:xfrm>
            <a:off x="1105428" y="2513831"/>
            <a:ext cx="1597267" cy="646331"/>
          </a:xfrm>
          <a:prstGeom prst="rect">
            <a:avLst/>
          </a:prstGeom>
          <a:solidFill>
            <a:schemeClr val="tx1"/>
          </a:solidFill>
          <a:ln>
            <a:solidFill>
              <a:srgbClr val="282828"/>
            </a:solidFill>
          </a:ln>
        </p:spPr>
        <p:txBody>
          <a:bodyPr wrap="square" rtlCol="0">
            <a:spAutoFit/>
          </a:bodyPr>
          <a:lstStyle/>
          <a:p>
            <a:pPr algn="ctr"/>
            <a:r>
              <a:rPr lang="es-ES" noProof="1">
                <a:solidFill>
                  <a:srgbClr val="282828"/>
                </a:solidFill>
                <a:latin typeface="Times New Roman" panose="02020603050405020304" pitchFamily="18" charset="0"/>
                <a:cs typeface="Times New Roman" panose="02020603050405020304" pitchFamily="18" charset="0"/>
              </a:rPr>
              <a:t>Median = 0.71</a:t>
            </a:r>
          </a:p>
          <a:p>
            <a:pPr algn="ctr"/>
            <a:r>
              <a:rPr lang="es-ES" noProof="1">
                <a:solidFill>
                  <a:srgbClr val="282828"/>
                </a:solidFill>
                <a:latin typeface="Times New Roman" panose="02020603050405020304" pitchFamily="18" charset="0"/>
                <a:cs typeface="Times New Roman" panose="02020603050405020304" pitchFamily="18" charset="0"/>
              </a:rPr>
              <a:t>Area = 0.20</a:t>
            </a:r>
          </a:p>
        </p:txBody>
      </p:sp>
      <p:sp>
        <p:nvSpPr>
          <p:cNvPr id="27" name="CuadroTexto 26">
            <a:extLst>
              <a:ext uri="{FF2B5EF4-FFF2-40B4-BE49-F238E27FC236}">
                <a16:creationId xmlns:a16="http://schemas.microsoft.com/office/drawing/2014/main" id="{41A7AD4F-5ABC-F1DA-6404-0A8EE6408EA1}"/>
              </a:ext>
            </a:extLst>
          </p:cNvPr>
          <p:cNvSpPr txBox="1"/>
          <p:nvPr/>
        </p:nvSpPr>
        <p:spPr>
          <a:xfrm>
            <a:off x="7306798" y="2457810"/>
            <a:ext cx="1597267" cy="646331"/>
          </a:xfrm>
          <a:prstGeom prst="rect">
            <a:avLst/>
          </a:prstGeom>
          <a:solidFill>
            <a:schemeClr val="tx1"/>
          </a:solidFill>
          <a:ln>
            <a:solidFill>
              <a:srgbClr val="282828"/>
            </a:solidFill>
          </a:ln>
        </p:spPr>
        <p:txBody>
          <a:bodyPr wrap="square" rtlCol="0">
            <a:spAutoFit/>
          </a:bodyPr>
          <a:lstStyle/>
          <a:p>
            <a:pPr algn="ctr"/>
            <a:r>
              <a:rPr lang="es-ES" noProof="1">
                <a:solidFill>
                  <a:srgbClr val="282828"/>
                </a:solidFill>
                <a:latin typeface="Times New Roman" panose="02020603050405020304" pitchFamily="18" charset="0"/>
                <a:cs typeface="Times New Roman" panose="02020603050405020304" pitchFamily="18" charset="0"/>
              </a:rPr>
              <a:t>Median = 0.89</a:t>
            </a:r>
          </a:p>
          <a:p>
            <a:pPr algn="ctr"/>
            <a:r>
              <a:rPr lang="es-ES" noProof="1">
                <a:solidFill>
                  <a:srgbClr val="282828"/>
                </a:solidFill>
                <a:latin typeface="Times New Roman" panose="02020603050405020304" pitchFamily="18" charset="0"/>
                <a:cs typeface="Times New Roman" panose="02020603050405020304" pitchFamily="18" charset="0"/>
              </a:rPr>
              <a:t>Area = 0.98</a:t>
            </a:r>
          </a:p>
        </p:txBody>
      </p:sp>
      <p:sp>
        <p:nvSpPr>
          <p:cNvPr id="30" name="CuadroTexto 29">
            <a:extLst>
              <a:ext uri="{FF2B5EF4-FFF2-40B4-BE49-F238E27FC236}">
                <a16:creationId xmlns:a16="http://schemas.microsoft.com/office/drawing/2014/main" id="{A8CF98ED-E80A-A839-1666-E151AA9E9F5D}"/>
              </a:ext>
            </a:extLst>
          </p:cNvPr>
          <p:cNvSpPr txBox="1"/>
          <p:nvPr/>
        </p:nvSpPr>
        <p:spPr>
          <a:xfrm rot="16200000">
            <a:off x="-2088887" y="3684512"/>
            <a:ext cx="5271331" cy="307777"/>
          </a:xfrm>
          <a:prstGeom prst="rect">
            <a:avLst/>
          </a:prstGeom>
          <a:noFill/>
        </p:spPr>
        <p:txBody>
          <a:bodyPr wrap="square" rtlCol="0">
            <a:spAutoFit/>
          </a:bodyPr>
          <a:lstStyle/>
          <a:p>
            <a:r>
              <a:rPr lang="es-ES" sz="1400" noProof="1">
                <a:solidFill>
                  <a:srgbClr val="282828"/>
                </a:solidFill>
                <a:latin typeface="Times New Roman" panose="02020603050405020304" pitchFamily="18" charset="0"/>
                <a:cs typeface="Times New Roman" panose="02020603050405020304" pitchFamily="18" charset="0"/>
              </a:rPr>
              <a:t>0.00                                    0.5                                   1.00</a:t>
            </a:r>
          </a:p>
        </p:txBody>
      </p:sp>
      <p:sp>
        <p:nvSpPr>
          <p:cNvPr id="31" name="CuadroTexto 30">
            <a:extLst>
              <a:ext uri="{FF2B5EF4-FFF2-40B4-BE49-F238E27FC236}">
                <a16:creationId xmlns:a16="http://schemas.microsoft.com/office/drawing/2014/main" id="{531995F6-C080-97A9-7FE2-A3C7343F5A4B}"/>
              </a:ext>
            </a:extLst>
          </p:cNvPr>
          <p:cNvSpPr txBox="1"/>
          <p:nvPr/>
        </p:nvSpPr>
        <p:spPr>
          <a:xfrm rot="16200000">
            <a:off x="4089631" y="3598786"/>
            <a:ext cx="5271331" cy="307777"/>
          </a:xfrm>
          <a:prstGeom prst="rect">
            <a:avLst/>
          </a:prstGeom>
          <a:noFill/>
        </p:spPr>
        <p:txBody>
          <a:bodyPr wrap="square" rtlCol="0">
            <a:spAutoFit/>
          </a:bodyPr>
          <a:lstStyle/>
          <a:p>
            <a:r>
              <a:rPr lang="es-ES" sz="1400" noProof="1">
                <a:solidFill>
                  <a:srgbClr val="282828"/>
                </a:solidFill>
                <a:latin typeface="Times New Roman" panose="02020603050405020304" pitchFamily="18" charset="0"/>
                <a:cs typeface="Times New Roman" panose="02020603050405020304" pitchFamily="18" charset="0"/>
              </a:rPr>
              <a:t>0.00                                   0.5                                   1.00</a:t>
            </a:r>
          </a:p>
        </p:txBody>
      </p:sp>
      <p:sp>
        <p:nvSpPr>
          <p:cNvPr id="2" name="CuadroTexto 1">
            <a:extLst>
              <a:ext uri="{FF2B5EF4-FFF2-40B4-BE49-F238E27FC236}">
                <a16:creationId xmlns:a16="http://schemas.microsoft.com/office/drawing/2014/main" id="{C94223D8-DC2F-2F34-025D-F892CE3D30A3}"/>
              </a:ext>
            </a:extLst>
          </p:cNvPr>
          <p:cNvSpPr txBox="1"/>
          <p:nvPr/>
        </p:nvSpPr>
        <p:spPr>
          <a:xfrm>
            <a:off x="11751545" y="6488668"/>
            <a:ext cx="440455" cy="369332"/>
          </a:xfrm>
          <a:prstGeom prst="rect">
            <a:avLst/>
          </a:prstGeom>
          <a:noFill/>
        </p:spPr>
        <p:txBody>
          <a:bodyPr wrap="square" rtlCol="0">
            <a:spAutoFit/>
          </a:bodyPr>
          <a:lstStyle/>
          <a:p>
            <a:r>
              <a:rPr lang="es-ES" noProof="1">
                <a:solidFill>
                  <a:srgbClr val="282828"/>
                </a:solidFill>
              </a:rPr>
              <a:t>10</a:t>
            </a:r>
          </a:p>
        </p:txBody>
      </p:sp>
    </p:spTree>
    <p:extLst>
      <p:ext uri="{BB962C8B-B14F-4D97-AF65-F5344CB8AC3E}">
        <p14:creationId xmlns:p14="http://schemas.microsoft.com/office/powerpoint/2010/main" val="4058825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271362A7-560B-9AF0-CAC2-E34E06E15296}"/>
              </a:ext>
            </a:extLst>
          </p:cNvPr>
          <p:cNvPicPr>
            <a:picLocks noChangeAspect="1"/>
          </p:cNvPicPr>
          <p:nvPr/>
        </p:nvPicPr>
        <p:blipFill>
          <a:blip r:embed="rId3"/>
          <a:stretch>
            <a:fillRect/>
          </a:stretch>
        </p:blipFill>
        <p:spPr>
          <a:xfrm>
            <a:off x="182880" y="0"/>
            <a:ext cx="10840720" cy="6850792"/>
          </a:xfrm>
          <a:prstGeom prst="rect">
            <a:avLst/>
          </a:prstGeom>
        </p:spPr>
      </p:pic>
      <p:pic>
        <p:nvPicPr>
          <p:cNvPr id="40" name="Imagen 39">
            <a:extLst>
              <a:ext uri="{FF2B5EF4-FFF2-40B4-BE49-F238E27FC236}">
                <a16:creationId xmlns:a16="http://schemas.microsoft.com/office/drawing/2014/main" id="{1CE9FC66-2E76-1642-0C47-80EE78CDD822}"/>
              </a:ext>
            </a:extLst>
          </p:cNvPr>
          <p:cNvPicPr>
            <a:picLocks noChangeAspect="1"/>
          </p:cNvPicPr>
          <p:nvPr/>
        </p:nvPicPr>
        <p:blipFill>
          <a:blip r:embed="rId4"/>
          <a:stretch>
            <a:fillRect/>
          </a:stretch>
        </p:blipFill>
        <p:spPr>
          <a:xfrm>
            <a:off x="-1" y="7208"/>
            <a:ext cx="222017" cy="1152725"/>
          </a:xfrm>
          <a:prstGeom prst="rect">
            <a:avLst/>
          </a:prstGeom>
        </p:spPr>
      </p:pic>
      <p:sp>
        <p:nvSpPr>
          <p:cNvPr id="41" name="CuadroTexto 40">
            <a:extLst>
              <a:ext uri="{FF2B5EF4-FFF2-40B4-BE49-F238E27FC236}">
                <a16:creationId xmlns:a16="http://schemas.microsoft.com/office/drawing/2014/main" id="{48A3395E-E8EA-6528-7FC7-394F2C6BE83E}"/>
              </a:ext>
            </a:extLst>
          </p:cNvPr>
          <p:cNvSpPr txBox="1"/>
          <p:nvPr/>
        </p:nvSpPr>
        <p:spPr>
          <a:xfrm>
            <a:off x="11751545" y="6488668"/>
            <a:ext cx="440455" cy="369332"/>
          </a:xfrm>
          <a:prstGeom prst="rect">
            <a:avLst/>
          </a:prstGeom>
          <a:noFill/>
        </p:spPr>
        <p:txBody>
          <a:bodyPr wrap="square" rtlCol="0">
            <a:spAutoFit/>
          </a:bodyPr>
          <a:lstStyle/>
          <a:p>
            <a:r>
              <a:rPr lang="es-ES" noProof="1">
                <a:solidFill>
                  <a:srgbClr val="282828"/>
                </a:solidFill>
              </a:rPr>
              <a:t>11</a:t>
            </a:r>
          </a:p>
        </p:txBody>
      </p:sp>
    </p:spTree>
    <p:extLst>
      <p:ext uri="{BB962C8B-B14F-4D97-AF65-F5344CB8AC3E}">
        <p14:creationId xmlns:p14="http://schemas.microsoft.com/office/powerpoint/2010/main" val="3686488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B2DA4254-3839-F6DC-E63B-35B4E624EAE9}"/>
              </a:ext>
            </a:extLst>
          </p:cNvPr>
          <p:cNvPicPr>
            <a:picLocks noChangeAspect="1"/>
          </p:cNvPicPr>
          <p:nvPr/>
        </p:nvPicPr>
        <p:blipFill>
          <a:blip r:embed="rId3"/>
          <a:stretch>
            <a:fillRect/>
          </a:stretch>
        </p:blipFill>
        <p:spPr>
          <a:xfrm>
            <a:off x="121921" y="101214"/>
            <a:ext cx="10982959" cy="6655571"/>
          </a:xfrm>
          <a:prstGeom prst="rect">
            <a:avLst/>
          </a:prstGeom>
        </p:spPr>
      </p:pic>
      <p:pic>
        <p:nvPicPr>
          <p:cNvPr id="38" name="Imagen 37">
            <a:extLst>
              <a:ext uri="{FF2B5EF4-FFF2-40B4-BE49-F238E27FC236}">
                <a16:creationId xmlns:a16="http://schemas.microsoft.com/office/drawing/2014/main" id="{F28BD839-6720-C547-509A-3860F13B2A01}"/>
              </a:ext>
            </a:extLst>
          </p:cNvPr>
          <p:cNvPicPr>
            <a:picLocks noChangeAspect="1"/>
          </p:cNvPicPr>
          <p:nvPr/>
        </p:nvPicPr>
        <p:blipFill>
          <a:blip r:embed="rId4"/>
          <a:stretch>
            <a:fillRect/>
          </a:stretch>
        </p:blipFill>
        <p:spPr>
          <a:xfrm>
            <a:off x="0" y="7209"/>
            <a:ext cx="121921" cy="1152716"/>
          </a:xfrm>
          <a:prstGeom prst="rect">
            <a:avLst/>
          </a:prstGeom>
        </p:spPr>
      </p:pic>
      <p:pic>
        <p:nvPicPr>
          <p:cNvPr id="39" name="Imagen 38">
            <a:extLst>
              <a:ext uri="{FF2B5EF4-FFF2-40B4-BE49-F238E27FC236}">
                <a16:creationId xmlns:a16="http://schemas.microsoft.com/office/drawing/2014/main" id="{D072F6A7-1263-E459-AE3A-C33EE36EA902}"/>
              </a:ext>
            </a:extLst>
          </p:cNvPr>
          <p:cNvPicPr>
            <a:picLocks noChangeAspect="1"/>
          </p:cNvPicPr>
          <p:nvPr/>
        </p:nvPicPr>
        <p:blipFill>
          <a:blip r:embed="rId4"/>
          <a:stretch>
            <a:fillRect/>
          </a:stretch>
        </p:blipFill>
        <p:spPr>
          <a:xfrm rot="5400000">
            <a:off x="5496916" y="-5506751"/>
            <a:ext cx="111049" cy="11104882"/>
          </a:xfrm>
          <a:prstGeom prst="rect">
            <a:avLst/>
          </a:prstGeom>
        </p:spPr>
      </p:pic>
      <p:sp>
        <p:nvSpPr>
          <p:cNvPr id="40" name="CuadroTexto 39">
            <a:extLst>
              <a:ext uri="{FF2B5EF4-FFF2-40B4-BE49-F238E27FC236}">
                <a16:creationId xmlns:a16="http://schemas.microsoft.com/office/drawing/2014/main" id="{DD53E7D9-7AE0-5E97-3B28-55B8C4D9119D}"/>
              </a:ext>
            </a:extLst>
          </p:cNvPr>
          <p:cNvSpPr txBox="1"/>
          <p:nvPr/>
        </p:nvSpPr>
        <p:spPr>
          <a:xfrm>
            <a:off x="11751545" y="6488668"/>
            <a:ext cx="440455" cy="369332"/>
          </a:xfrm>
          <a:prstGeom prst="rect">
            <a:avLst/>
          </a:prstGeom>
          <a:noFill/>
        </p:spPr>
        <p:txBody>
          <a:bodyPr wrap="square" rtlCol="0">
            <a:spAutoFit/>
          </a:bodyPr>
          <a:lstStyle/>
          <a:p>
            <a:r>
              <a:rPr lang="es-ES" noProof="1">
                <a:solidFill>
                  <a:srgbClr val="282828"/>
                </a:solidFill>
              </a:rPr>
              <a:t>12</a:t>
            </a:r>
          </a:p>
        </p:txBody>
      </p:sp>
    </p:spTree>
    <p:extLst>
      <p:ext uri="{BB962C8B-B14F-4D97-AF65-F5344CB8AC3E}">
        <p14:creationId xmlns:p14="http://schemas.microsoft.com/office/powerpoint/2010/main" val="3577504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3BEDF-B035-BA47-3084-F6BD37A83F4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74C86B5A-55F9-96A9-E9D8-5AADCD7B337A}"/>
              </a:ext>
            </a:extLst>
          </p:cNvPr>
          <p:cNvPicPr>
            <a:picLocks noChangeAspect="1"/>
          </p:cNvPicPr>
          <p:nvPr/>
        </p:nvPicPr>
        <p:blipFill>
          <a:blip r:embed="rId3"/>
          <a:stretch>
            <a:fillRect/>
          </a:stretch>
        </p:blipFill>
        <p:spPr>
          <a:xfrm>
            <a:off x="1021079" y="1139977"/>
            <a:ext cx="10149841" cy="5718023"/>
          </a:xfrm>
          <a:prstGeom prst="rect">
            <a:avLst/>
          </a:prstGeom>
        </p:spPr>
      </p:pic>
      <p:sp>
        <p:nvSpPr>
          <p:cNvPr id="5" name="CuadroTexto 4">
            <a:extLst>
              <a:ext uri="{FF2B5EF4-FFF2-40B4-BE49-F238E27FC236}">
                <a16:creationId xmlns:a16="http://schemas.microsoft.com/office/drawing/2014/main" id="{B31DEF64-A9C2-3486-9330-6423BA932408}"/>
              </a:ext>
            </a:extLst>
          </p:cNvPr>
          <p:cNvSpPr txBox="1"/>
          <p:nvPr/>
        </p:nvSpPr>
        <p:spPr>
          <a:xfrm>
            <a:off x="11751545" y="6488668"/>
            <a:ext cx="440455" cy="369332"/>
          </a:xfrm>
          <a:prstGeom prst="rect">
            <a:avLst/>
          </a:prstGeom>
          <a:noFill/>
        </p:spPr>
        <p:txBody>
          <a:bodyPr wrap="square" rtlCol="0">
            <a:spAutoFit/>
          </a:bodyPr>
          <a:lstStyle/>
          <a:p>
            <a:r>
              <a:rPr lang="es-ES" noProof="1">
                <a:solidFill>
                  <a:srgbClr val="282828"/>
                </a:solidFill>
              </a:rPr>
              <a:t>13</a:t>
            </a:r>
          </a:p>
        </p:txBody>
      </p:sp>
    </p:spTree>
    <p:extLst>
      <p:ext uri="{BB962C8B-B14F-4D97-AF65-F5344CB8AC3E}">
        <p14:creationId xmlns:p14="http://schemas.microsoft.com/office/powerpoint/2010/main" val="1003524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D1DD2-85B0-5B64-EE6D-06B904B1B431}"/>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37A9C5E4-2247-EA24-AA0D-53A7F5BFF34D}"/>
              </a:ext>
            </a:extLst>
          </p:cNvPr>
          <p:cNvPicPr>
            <a:picLocks noChangeAspect="1"/>
          </p:cNvPicPr>
          <p:nvPr/>
        </p:nvPicPr>
        <p:blipFill>
          <a:blip r:embed="rId3"/>
          <a:stretch>
            <a:fillRect/>
          </a:stretch>
        </p:blipFill>
        <p:spPr>
          <a:xfrm>
            <a:off x="1084499" y="1113417"/>
            <a:ext cx="10182941" cy="5744583"/>
          </a:xfrm>
          <a:prstGeom prst="rect">
            <a:avLst/>
          </a:prstGeom>
        </p:spPr>
      </p:pic>
      <p:sp>
        <p:nvSpPr>
          <p:cNvPr id="7" name="CuadroTexto 6">
            <a:extLst>
              <a:ext uri="{FF2B5EF4-FFF2-40B4-BE49-F238E27FC236}">
                <a16:creationId xmlns:a16="http://schemas.microsoft.com/office/drawing/2014/main" id="{8AB8A22D-C227-D6CC-D8CA-7B46AD3DC6E8}"/>
              </a:ext>
            </a:extLst>
          </p:cNvPr>
          <p:cNvSpPr txBox="1"/>
          <p:nvPr/>
        </p:nvSpPr>
        <p:spPr>
          <a:xfrm>
            <a:off x="11751545" y="6488668"/>
            <a:ext cx="440455" cy="369332"/>
          </a:xfrm>
          <a:prstGeom prst="rect">
            <a:avLst/>
          </a:prstGeom>
          <a:noFill/>
        </p:spPr>
        <p:txBody>
          <a:bodyPr wrap="square" rtlCol="0">
            <a:spAutoFit/>
          </a:bodyPr>
          <a:lstStyle/>
          <a:p>
            <a:r>
              <a:rPr lang="es-ES" noProof="1">
                <a:solidFill>
                  <a:srgbClr val="282828"/>
                </a:solidFill>
              </a:rPr>
              <a:t>14</a:t>
            </a:r>
          </a:p>
        </p:txBody>
      </p:sp>
    </p:spTree>
    <p:extLst>
      <p:ext uri="{BB962C8B-B14F-4D97-AF65-F5344CB8AC3E}">
        <p14:creationId xmlns:p14="http://schemas.microsoft.com/office/powerpoint/2010/main" val="879021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uadroTexto 30">
            <a:extLst>
              <a:ext uri="{FF2B5EF4-FFF2-40B4-BE49-F238E27FC236}">
                <a16:creationId xmlns:a16="http://schemas.microsoft.com/office/drawing/2014/main" id="{DF9096E3-208F-AA55-9721-1C1BCF6600EB}"/>
              </a:ext>
            </a:extLst>
          </p:cNvPr>
          <p:cNvSpPr txBox="1"/>
          <p:nvPr/>
        </p:nvSpPr>
        <p:spPr>
          <a:xfrm>
            <a:off x="0" y="3035814"/>
            <a:ext cx="12191999" cy="523220"/>
          </a:xfrm>
          <a:prstGeom prst="rect">
            <a:avLst/>
          </a:prstGeom>
          <a:noFill/>
        </p:spPr>
        <p:txBody>
          <a:bodyPr wrap="square" rtlCol="0">
            <a:spAutoFit/>
          </a:bodyPr>
          <a:lstStyle/>
          <a:p>
            <a:pPr algn="ctr"/>
            <a:r>
              <a:rPr lang="es-ES" sz="2800" b="1" noProof="1">
                <a:latin typeface="Times New Roman" panose="02020603050405020304" pitchFamily="18" charset="0"/>
                <a:cs typeface="Times New Roman" panose="02020603050405020304" pitchFamily="18" charset="0"/>
              </a:rPr>
              <a:t>&gt;</a:t>
            </a:r>
            <a:endParaRPr lang="es-ES" b="1" noProof="1">
              <a:latin typeface="Times New Roman" panose="02020603050405020304" pitchFamily="18" charset="0"/>
              <a:cs typeface="Times New Roman" panose="02020603050405020304" pitchFamily="18" charset="0"/>
            </a:endParaRPr>
          </a:p>
        </p:txBody>
      </p:sp>
      <p:sp>
        <p:nvSpPr>
          <p:cNvPr id="22" name="CuadroTexto 21">
            <a:extLst>
              <a:ext uri="{FF2B5EF4-FFF2-40B4-BE49-F238E27FC236}">
                <a16:creationId xmlns:a16="http://schemas.microsoft.com/office/drawing/2014/main" id="{8DDCA8BF-9DA3-4048-B202-FD2FE571D793}"/>
              </a:ext>
            </a:extLst>
          </p:cNvPr>
          <p:cNvSpPr txBox="1"/>
          <p:nvPr/>
        </p:nvSpPr>
        <p:spPr>
          <a:xfrm>
            <a:off x="109535" y="1386106"/>
            <a:ext cx="11972925" cy="523220"/>
          </a:xfrm>
          <a:prstGeom prst="rect">
            <a:avLst/>
          </a:prstGeom>
          <a:noFill/>
        </p:spPr>
        <p:txBody>
          <a:bodyPr wrap="square" rtlCol="0">
            <a:spAutoFit/>
          </a:bodyPr>
          <a:lstStyle/>
          <a:p>
            <a:pPr algn="ctr"/>
            <a:r>
              <a:rPr lang="es-ES" sz="2800" b="1" noProof="1">
                <a:latin typeface="Times New Roman" panose="02020603050405020304" pitchFamily="18" charset="0"/>
                <a:cs typeface="Times New Roman" panose="02020603050405020304" pitchFamily="18" charset="0"/>
              </a:rPr>
              <a:t>CONCLUSIONS</a:t>
            </a:r>
            <a:endParaRPr lang="es-ES" b="1" noProof="1">
              <a:latin typeface="Times New Roman" panose="02020603050405020304" pitchFamily="18" charset="0"/>
              <a:cs typeface="Times New Roman" panose="02020603050405020304" pitchFamily="18" charset="0"/>
            </a:endParaRPr>
          </a:p>
        </p:txBody>
      </p:sp>
      <p:sp>
        <p:nvSpPr>
          <p:cNvPr id="23" name="CuadroTexto 22">
            <a:extLst>
              <a:ext uri="{FF2B5EF4-FFF2-40B4-BE49-F238E27FC236}">
                <a16:creationId xmlns:a16="http://schemas.microsoft.com/office/drawing/2014/main" id="{D3347EA6-086C-667E-3B20-EC03561B2540}"/>
              </a:ext>
            </a:extLst>
          </p:cNvPr>
          <p:cNvSpPr txBox="1"/>
          <p:nvPr/>
        </p:nvSpPr>
        <p:spPr>
          <a:xfrm>
            <a:off x="1" y="2427343"/>
            <a:ext cx="12191999" cy="523220"/>
          </a:xfrm>
          <a:prstGeom prst="rect">
            <a:avLst/>
          </a:prstGeom>
          <a:noFill/>
        </p:spPr>
        <p:txBody>
          <a:bodyPr wrap="square" rtlCol="0">
            <a:spAutoFit/>
          </a:bodyPr>
          <a:lstStyle/>
          <a:p>
            <a:pPr algn="ctr"/>
            <a:r>
              <a:rPr lang="es-ES" sz="2800" b="1" noProof="1">
                <a:latin typeface="Times New Roman" panose="02020603050405020304" pitchFamily="18" charset="0"/>
                <a:cs typeface="Times New Roman" panose="02020603050405020304" pitchFamily="18" charset="0"/>
              </a:rPr>
              <a:t>&gt;</a:t>
            </a:r>
            <a:endParaRPr lang="es-ES" b="1" noProof="1">
              <a:latin typeface="Times New Roman" panose="02020603050405020304" pitchFamily="18" charset="0"/>
              <a:cs typeface="Times New Roman" panose="02020603050405020304" pitchFamily="18" charset="0"/>
            </a:endParaRPr>
          </a:p>
        </p:txBody>
      </p:sp>
      <p:pic>
        <p:nvPicPr>
          <p:cNvPr id="3" name="Imagen 2">
            <a:extLst>
              <a:ext uri="{FF2B5EF4-FFF2-40B4-BE49-F238E27FC236}">
                <a16:creationId xmlns:a16="http://schemas.microsoft.com/office/drawing/2014/main" id="{F202A097-8BE3-60F7-E6AB-36CC5CF9E328}"/>
              </a:ext>
            </a:extLst>
          </p:cNvPr>
          <p:cNvPicPr>
            <a:picLocks noChangeAspect="1"/>
          </p:cNvPicPr>
          <p:nvPr/>
        </p:nvPicPr>
        <p:blipFill>
          <a:blip r:embed="rId3"/>
          <a:stretch>
            <a:fillRect/>
          </a:stretch>
        </p:blipFill>
        <p:spPr>
          <a:xfrm>
            <a:off x="1551938" y="1589790"/>
            <a:ext cx="9088118" cy="4382112"/>
          </a:xfrm>
          <a:prstGeom prst="rect">
            <a:avLst/>
          </a:prstGeom>
        </p:spPr>
      </p:pic>
      <p:sp>
        <p:nvSpPr>
          <p:cNvPr id="4" name="CuadroTexto 3">
            <a:extLst>
              <a:ext uri="{FF2B5EF4-FFF2-40B4-BE49-F238E27FC236}">
                <a16:creationId xmlns:a16="http://schemas.microsoft.com/office/drawing/2014/main" id="{9F3F9DB6-555A-5D25-08CC-76087090B757}"/>
              </a:ext>
            </a:extLst>
          </p:cNvPr>
          <p:cNvSpPr txBox="1"/>
          <p:nvPr/>
        </p:nvSpPr>
        <p:spPr>
          <a:xfrm>
            <a:off x="11751545" y="6488668"/>
            <a:ext cx="440455" cy="369332"/>
          </a:xfrm>
          <a:prstGeom prst="rect">
            <a:avLst/>
          </a:prstGeom>
          <a:noFill/>
        </p:spPr>
        <p:txBody>
          <a:bodyPr wrap="square" rtlCol="0">
            <a:spAutoFit/>
          </a:bodyPr>
          <a:lstStyle/>
          <a:p>
            <a:r>
              <a:rPr lang="es-ES" noProof="1">
                <a:solidFill>
                  <a:srgbClr val="282828"/>
                </a:solidFill>
              </a:rPr>
              <a:t>15</a:t>
            </a:r>
          </a:p>
        </p:txBody>
      </p:sp>
    </p:spTree>
    <p:extLst>
      <p:ext uri="{BB962C8B-B14F-4D97-AF65-F5344CB8AC3E}">
        <p14:creationId xmlns:p14="http://schemas.microsoft.com/office/powerpoint/2010/main" val="3463930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23907C8-7DC4-A06F-F8A8-51C8D8F7B845}"/>
              </a:ext>
            </a:extLst>
          </p:cNvPr>
          <p:cNvPicPr>
            <a:picLocks noChangeAspect="1"/>
          </p:cNvPicPr>
          <p:nvPr/>
        </p:nvPicPr>
        <p:blipFill>
          <a:blip r:embed="rId3"/>
          <a:stretch>
            <a:fillRect/>
          </a:stretch>
        </p:blipFill>
        <p:spPr>
          <a:xfrm>
            <a:off x="3433391" y="1470948"/>
            <a:ext cx="5325218" cy="4972744"/>
          </a:xfrm>
          <a:prstGeom prst="rect">
            <a:avLst/>
          </a:prstGeom>
        </p:spPr>
      </p:pic>
      <p:sp>
        <p:nvSpPr>
          <p:cNvPr id="4" name="CuadroTexto 3">
            <a:extLst>
              <a:ext uri="{FF2B5EF4-FFF2-40B4-BE49-F238E27FC236}">
                <a16:creationId xmlns:a16="http://schemas.microsoft.com/office/drawing/2014/main" id="{20D00551-FD8D-88BE-5D66-62222D67992A}"/>
              </a:ext>
            </a:extLst>
          </p:cNvPr>
          <p:cNvSpPr txBox="1"/>
          <p:nvPr/>
        </p:nvSpPr>
        <p:spPr>
          <a:xfrm>
            <a:off x="11751545" y="6488668"/>
            <a:ext cx="440455" cy="369332"/>
          </a:xfrm>
          <a:prstGeom prst="rect">
            <a:avLst/>
          </a:prstGeom>
          <a:noFill/>
        </p:spPr>
        <p:txBody>
          <a:bodyPr wrap="square" rtlCol="0">
            <a:spAutoFit/>
          </a:bodyPr>
          <a:lstStyle/>
          <a:p>
            <a:r>
              <a:rPr lang="es-ES" noProof="1">
                <a:solidFill>
                  <a:srgbClr val="282828"/>
                </a:solidFill>
              </a:rPr>
              <a:t>16</a:t>
            </a:r>
          </a:p>
        </p:txBody>
      </p:sp>
    </p:spTree>
    <p:extLst>
      <p:ext uri="{BB962C8B-B14F-4D97-AF65-F5344CB8AC3E}">
        <p14:creationId xmlns:p14="http://schemas.microsoft.com/office/powerpoint/2010/main" val="1085806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88656FF-FE7F-3669-E8A5-6CF84B76CEAA}"/>
              </a:ext>
            </a:extLst>
          </p:cNvPr>
          <p:cNvSpPr txBox="1"/>
          <p:nvPr/>
        </p:nvSpPr>
        <p:spPr>
          <a:xfrm>
            <a:off x="146755" y="2699932"/>
            <a:ext cx="11898489" cy="2983124"/>
          </a:xfrm>
          <a:prstGeom prst="rect">
            <a:avLst/>
          </a:prstGeom>
          <a:noFill/>
        </p:spPr>
        <p:txBody>
          <a:bodyPr wrap="square">
            <a:spAutoFit/>
          </a:bodyPr>
          <a:lstStyle/>
          <a:p>
            <a:pPr marL="285750" indent="-285750">
              <a:lnSpc>
                <a:spcPct val="200000"/>
              </a:lnSpc>
              <a:spcAft>
                <a:spcPts val="800"/>
              </a:spcAft>
              <a:buFont typeface="Arial" panose="020B0604020202020204" pitchFamily="34" charset="0"/>
              <a:buChar char="•"/>
            </a:pPr>
            <a:r>
              <a:rPr lang="es-ES" sz="1800" kern="100" noProof="1">
                <a:solidFill>
                  <a:srgbClr val="282828"/>
                </a:solidFill>
                <a:effectLst/>
                <a:latin typeface="Times New Roman" panose="02020603050405020304" pitchFamily="18" charset="0"/>
                <a:ea typeface="Aptos" panose="020B0004020202020204" pitchFamily="34" charset="0"/>
                <a:cs typeface="Times New Roman" panose="02020603050405020304" pitchFamily="18" charset="0"/>
              </a:rPr>
              <a:t>Chow, S.-M., Hamaker, E. L., &amp; Allaire, J. C. (2009). Using Innovative Outliers to Detect Discrete Shifts in Dynamics in Group-Based State-Space Models. </a:t>
            </a:r>
            <a:r>
              <a:rPr lang="es-ES" sz="1800" i="1" kern="100" noProof="1">
                <a:solidFill>
                  <a:srgbClr val="282828"/>
                </a:solidFill>
                <a:effectLst/>
                <a:latin typeface="Times New Roman" panose="02020603050405020304" pitchFamily="18" charset="0"/>
                <a:ea typeface="Aptos" panose="020B0004020202020204" pitchFamily="34" charset="0"/>
                <a:cs typeface="Times New Roman" panose="02020603050405020304" pitchFamily="18" charset="0"/>
              </a:rPr>
              <a:t>Multivariate Behavioral Research</a:t>
            </a:r>
            <a:r>
              <a:rPr lang="es-ES" sz="1800" kern="100" noProof="1">
                <a:solidFill>
                  <a:srgbClr val="282828"/>
                </a:solidFill>
                <a:effectLst/>
                <a:latin typeface="Times New Roman" panose="02020603050405020304" pitchFamily="18" charset="0"/>
                <a:ea typeface="Aptos" panose="020B0004020202020204" pitchFamily="34" charset="0"/>
                <a:cs typeface="Times New Roman" panose="02020603050405020304" pitchFamily="18" charset="0"/>
              </a:rPr>
              <a:t>, </a:t>
            </a:r>
            <a:r>
              <a:rPr lang="es-ES" sz="1800" i="1" kern="100" noProof="1">
                <a:solidFill>
                  <a:srgbClr val="282828"/>
                </a:solidFill>
                <a:effectLst/>
                <a:latin typeface="Times New Roman" panose="02020603050405020304" pitchFamily="18" charset="0"/>
                <a:ea typeface="Aptos" panose="020B0004020202020204" pitchFamily="34" charset="0"/>
                <a:cs typeface="Times New Roman" panose="02020603050405020304" pitchFamily="18" charset="0"/>
              </a:rPr>
              <a:t>44</a:t>
            </a:r>
            <a:r>
              <a:rPr lang="es-ES" sz="1800" kern="100" noProof="1">
                <a:solidFill>
                  <a:srgbClr val="282828"/>
                </a:solidFill>
                <a:effectLst/>
                <a:latin typeface="Times New Roman" panose="02020603050405020304" pitchFamily="18" charset="0"/>
                <a:ea typeface="Aptos" panose="020B0004020202020204" pitchFamily="34" charset="0"/>
                <a:cs typeface="Times New Roman" panose="02020603050405020304" pitchFamily="18" charset="0"/>
              </a:rPr>
              <a:t>(4), 465-496. </a:t>
            </a:r>
          </a:p>
          <a:p>
            <a:pPr marL="285750" indent="-285750">
              <a:lnSpc>
                <a:spcPct val="200000"/>
              </a:lnSpc>
              <a:spcAft>
                <a:spcPts val="800"/>
              </a:spcAft>
              <a:buFont typeface="Arial" panose="020B0604020202020204" pitchFamily="34" charset="0"/>
              <a:buChar char="•"/>
            </a:pPr>
            <a:endParaRPr lang="es-ES" kern="100" noProof="1">
              <a:solidFill>
                <a:srgbClr val="282828"/>
              </a:solidFill>
              <a:latin typeface="Times New Roman" panose="02020603050405020304" pitchFamily="18" charset="0"/>
              <a:ea typeface="Aptos" panose="020B0004020202020204" pitchFamily="34" charset="0"/>
              <a:cs typeface="Times New Roman" panose="02020603050405020304" pitchFamily="18" charset="0"/>
            </a:endParaRPr>
          </a:p>
          <a:p>
            <a:pPr marL="285750" indent="-285750">
              <a:lnSpc>
                <a:spcPct val="200000"/>
              </a:lnSpc>
              <a:spcAft>
                <a:spcPts val="800"/>
              </a:spcAft>
              <a:buFont typeface="Arial" panose="020B0604020202020204" pitchFamily="34" charset="0"/>
              <a:buChar char="•"/>
            </a:pPr>
            <a:r>
              <a:rPr lang="es-ES" sz="1800" kern="100" noProof="1">
                <a:solidFill>
                  <a:srgbClr val="282828"/>
                </a:solidFill>
                <a:effectLst/>
                <a:latin typeface="Times New Roman" panose="02020603050405020304" pitchFamily="18" charset="0"/>
                <a:ea typeface="Aptos" panose="020B0004020202020204" pitchFamily="34" charset="0"/>
                <a:cs typeface="Times New Roman" panose="02020603050405020304" pitchFamily="18" charset="0"/>
              </a:rPr>
              <a:t>You, D., Hunter, M., Chen, M., &amp; Chow, S.-M. (2020). A Diagnostic Procedure for Detecting Outliers in Linear State–Space Models. </a:t>
            </a:r>
            <a:r>
              <a:rPr lang="es-ES" sz="1800" i="1" kern="100" noProof="1">
                <a:solidFill>
                  <a:srgbClr val="282828"/>
                </a:solidFill>
                <a:effectLst/>
                <a:latin typeface="Times New Roman" panose="02020603050405020304" pitchFamily="18" charset="0"/>
                <a:ea typeface="Aptos" panose="020B0004020202020204" pitchFamily="34" charset="0"/>
                <a:cs typeface="Times New Roman" panose="02020603050405020304" pitchFamily="18" charset="0"/>
              </a:rPr>
              <a:t>Multivariate Behavioral Research</a:t>
            </a:r>
            <a:r>
              <a:rPr lang="es-ES" sz="1800" kern="100" noProof="1">
                <a:solidFill>
                  <a:srgbClr val="282828"/>
                </a:solidFill>
                <a:effectLst/>
                <a:latin typeface="Times New Roman" panose="02020603050405020304" pitchFamily="18" charset="0"/>
                <a:ea typeface="Aptos" panose="020B0004020202020204" pitchFamily="34" charset="0"/>
                <a:cs typeface="Times New Roman" panose="02020603050405020304" pitchFamily="18" charset="0"/>
              </a:rPr>
              <a:t>, </a:t>
            </a:r>
            <a:r>
              <a:rPr lang="es-ES" sz="1800" i="1" kern="100" noProof="1">
                <a:solidFill>
                  <a:srgbClr val="282828"/>
                </a:solidFill>
                <a:effectLst/>
                <a:latin typeface="Times New Roman" panose="02020603050405020304" pitchFamily="18" charset="0"/>
                <a:ea typeface="Aptos" panose="020B0004020202020204" pitchFamily="34" charset="0"/>
                <a:cs typeface="Times New Roman" panose="02020603050405020304" pitchFamily="18" charset="0"/>
              </a:rPr>
              <a:t>55</a:t>
            </a:r>
            <a:r>
              <a:rPr lang="es-ES" sz="1800" kern="100" noProof="1">
                <a:solidFill>
                  <a:srgbClr val="282828"/>
                </a:solidFill>
                <a:effectLst/>
                <a:latin typeface="Times New Roman" panose="02020603050405020304" pitchFamily="18" charset="0"/>
                <a:ea typeface="Aptos" panose="020B0004020202020204" pitchFamily="34" charset="0"/>
                <a:cs typeface="Times New Roman" panose="02020603050405020304" pitchFamily="18" charset="0"/>
              </a:rPr>
              <a:t>(2), 231-255. </a:t>
            </a:r>
          </a:p>
        </p:txBody>
      </p:sp>
      <p:sp>
        <p:nvSpPr>
          <p:cNvPr id="4" name="CuadroTexto 3">
            <a:extLst>
              <a:ext uri="{FF2B5EF4-FFF2-40B4-BE49-F238E27FC236}">
                <a16:creationId xmlns:a16="http://schemas.microsoft.com/office/drawing/2014/main" id="{5E86A89C-16CF-E004-979B-46C959F81AF4}"/>
              </a:ext>
            </a:extLst>
          </p:cNvPr>
          <p:cNvSpPr txBox="1"/>
          <p:nvPr/>
        </p:nvSpPr>
        <p:spPr>
          <a:xfrm>
            <a:off x="338667" y="2156176"/>
            <a:ext cx="5463822" cy="400110"/>
          </a:xfrm>
          <a:prstGeom prst="rect">
            <a:avLst/>
          </a:prstGeom>
          <a:noFill/>
        </p:spPr>
        <p:txBody>
          <a:bodyPr wrap="square" rtlCol="0">
            <a:spAutoFit/>
          </a:bodyPr>
          <a:lstStyle/>
          <a:p>
            <a:r>
              <a:rPr lang="es-ES" sz="2000" b="1" noProof="1">
                <a:solidFill>
                  <a:srgbClr val="282828"/>
                </a:solidFill>
                <a:latin typeface="Times New Roman" panose="02020603050405020304" pitchFamily="18" charset="0"/>
                <a:cs typeface="Times New Roman" panose="02020603050405020304" pitchFamily="18" charset="0"/>
              </a:rPr>
              <a:t>Detection of shocks in stable processes</a:t>
            </a:r>
          </a:p>
        </p:txBody>
      </p:sp>
      <p:sp>
        <p:nvSpPr>
          <p:cNvPr id="5" name="CuadroTexto 4">
            <a:extLst>
              <a:ext uri="{FF2B5EF4-FFF2-40B4-BE49-F238E27FC236}">
                <a16:creationId xmlns:a16="http://schemas.microsoft.com/office/drawing/2014/main" id="{C752833B-5C01-EA58-6495-B77042C8A08B}"/>
              </a:ext>
            </a:extLst>
          </p:cNvPr>
          <p:cNvSpPr txBox="1"/>
          <p:nvPr/>
        </p:nvSpPr>
        <p:spPr>
          <a:xfrm>
            <a:off x="11751545" y="6488668"/>
            <a:ext cx="440455" cy="369332"/>
          </a:xfrm>
          <a:prstGeom prst="rect">
            <a:avLst/>
          </a:prstGeom>
          <a:noFill/>
        </p:spPr>
        <p:txBody>
          <a:bodyPr wrap="square" rtlCol="0">
            <a:spAutoFit/>
          </a:bodyPr>
          <a:lstStyle/>
          <a:p>
            <a:r>
              <a:rPr lang="es-ES" noProof="1">
                <a:solidFill>
                  <a:srgbClr val="282828"/>
                </a:solidFill>
              </a:rPr>
              <a:t>17</a:t>
            </a:r>
          </a:p>
        </p:txBody>
      </p:sp>
    </p:spTree>
    <p:extLst>
      <p:ext uri="{BB962C8B-B14F-4D97-AF65-F5344CB8AC3E}">
        <p14:creationId xmlns:p14="http://schemas.microsoft.com/office/powerpoint/2010/main" val="1872872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CCF88D3-29FD-7A8E-62A0-9728D57D0A40}"/>
              </a:ext>
            </a:extLst>
          </p:cNvPr>
          <p:cNvSpPr txBox="1"/>
          <p:nvPr/>
        </p:nvSpPr>
        <p:spPr>
          <a:xfrm>
            <a:off x="11751545" y="6488668"/>
            <a:ext cx="440455" cy="369332"/>
          </a:xfrm>
          <a:prstGeom prst="rect">
            <a:avLst/>
          </a:prstGeom>
          <a:noFill/>
        </p:spPr>
        <p:txBody>
          <a:bodyPr wrap="square" rtlCol="0">
            <a:spAutoFit/>
          </a:bodyPr>
          <a:lstStyle/>
          <a:p>
            <a:r>
              <a:rPr lang="es-ES" noProof="1">
                <a:solidFill>
                  <a:srgbClr val="282828"/>
                </a:solidFill>
              </a:rPr>
              <a:t>18</a:t>
            </a:r>
          </a:p>
        </p:txBody>
      </p:sp>
      <p:pic>
        <p:nvPicPr>
          <p:cNvPr id="6" name="Imagen 5">
            <a:extLst>
              <a:ext uri="{FF2B5EF4-FFF2-40B4-BE49-F238E27FC236}">
                <a16:creationId xmlns:a16="http://schemas.microsoft.com/office/drawing/2014/main" id="{ABEF70FF-AC5D-AFCE-F765-E670AA64F621}"/>
              </a:ext>
            </a:extLst>
          </p:cNvPr>
          <p:cNvPicPr>
            <a:picLocks noChangeAspect="1"/>
          </p:cNvPicPr>
          <p:nvPr/>
        </p:nvPicPr>
        <p:blipFill>
          <a:blip r:embed="rId3"/>
          <a:stretch>
            <a:fillRect/>
          </a:stretch>
        </p:blipFill>
        <p:spPr>
          <a:xfrm>
            <a:off x="1" y="1075267"/>
            <a:ext cx="12192000" cy="4030133"/>
          </a:xfrm>
          <a:prstGeom prst="rect">
            <a:avLst/>
          </a:prstGeom>
        </p:spPr>
      </p:pic>
      <p:pic>
        <p:nvPicPr>
          <p:cNvPr id="8" name="Imagen 7">
            <a:extLst>
              <a:ext uri="{FF2B5EF4-FFF2-40B4-BE49-F238E27FC236}">
                <a16:creationId xmlns:a16="http://schemas.microsoft.com/office/drawing/2014/main" id="{3417F1B6-2A20-B117-2489-492EB63E2371}"/>
              </a:ext>
            </a:extLst>
          </p:cNvPr>
          <p:cNvPicPr>
            <a:picLocks noChangeAspect="1"/>
          </p:cNvPicPr>
          <p:nvPr/>
        </p:nvPicPr>
        <p:blipFill>
          <a:blip r:embed="rId4"/>
          <a:stretch>
            <a:fillRect/>
          </a:stretch>
        </p:blipFill>
        <p:spPr>
          <a:xfrm>
            <a:off x="11306716" y="3175487"/>
            <a:ext cx="885283" cy="507026"/>
          </a:xfrm>
          <a:prstGeom prst="rect">
            <a:avLst/>
          </a:prstGeom>
        </p:spPr>
      </p:pic>
      <p:sp>
        <p:nvSpPr>
          <p:cNvPr id="9" name="CuadroTexto 8">
            <a:extLst>
              <a:ext uri="{FF2B5EF4-FFF2-40B4-BE49-F238E27FC236}">
                <a16:creationId xmlns:a16="http://schemas.microsoft.com/office/drawing/2014/main" id="{4E90F881-54DB-6567-7E7E-08232583B73F}"/>
              </a:ext>
            </a:extLst>
          </p:cNvPr>
          <p:cNvSpPr txBox="1"/>
          <p:nvPr/>
        </p:nvSpPr>
        <p:spPr>
          <a:xfrm>
            <a:off x="301512" y="5207852"/>
            <a:ext cx="4871622" cy="1133965"/>
          </a:xfrm>
          <a:prstGeom prst="rect">
            <a:avLst/>
          </a:prstGeom>
          <a:solidFill>
            <a:schemeClr val="tx1"/>
          </a:solidFill>
        </p:spPr>
        <p:txBody>
          <a:bodyPr wrap="square" rtlCol="0">
            <a:spAutoFit/>
          </a:bodyPr>
          <a:lstStyle/>
          <a:p>
            <a:pPr>
              <a:lnSpc>
                <a:spcPct val="150000"/>
              </a:lnSpc>
            </a:pPr>
            <a:r>
              <a:rPr lang="es-ES" sz="2400" noProof="1">
                <a:solidFill>
                  <a:srgbClr val="282828"/>
                </a:solidFill>
                <a:latin typeface="Times New Roman" panose="02020603050405020304" pitchFamily="18" charset="0"/>
                <a:cs typeface="Times New Roman" panose="02020603050405020304" pitchFamily="18" charset="0"/>
              </a:rPr>
              <a:t>marcos.romero@uam.es</a:t>
            </a:r>
          </a:p>
          <a:p>
            <a:pPr>
              <a:lnSpc>
                <a:spcPct val="150000"/>
              </a:lnSpc>
            </a:pPr>
            <a:r>
              <a:rPr lang="es-ES" sz="2400" noProof="1">
                <a:solidFill>
                  <a:srgbClr val="282828"/>
                </a:solidFill>
                <a:latin typeface="Times New Roman" panose="02020603050405020304" pitchFamily="18" charset="0"/>
                <a:cs typeface="Times New Roman" panose="02020603050405020304" pitchFamily="18" charset="0"/>
              </a:rPr>
              <a:t>marcosromerosuarez30@gmail.com</a:t>
            </a:r>
          </a:p>
        </p:txBody>
      </p:sp>
    </p:spTree>
    <p:extLst>
      <p:ext uri="{BB962C8B-B14F-4D97-AF65-F5344CB8AC3E}">
        <p14:creationId xmlns:p14="http://schemas.microsoft.com/office/powerpoint/2010/main" val="3252482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Gráfico&#10;&#10;Descripción generada automáticamente">
            <a:extLst>
              <a:ext uri="{FF2B5EF4-FFF2-40B4-BE49-F238E27FC236}">
                <a16:creationId xmlns:a16="http://schemas.microsoft.com/office/drawing/2014/main" id="{7F37A36C-6AE3-C019-9032-B57EAC84355D}"/>
              </a:ext>
            </a:extLst>
          </p:cNvPr>
          <p:cNvPicPr>
            <a:picLocks noChangeAspect="1"/>
          </p:cNvPicPr>
          <p:nvPr/>
        </p:nvPicPr>
        <p:blipFill>
          <a:blip r:embed="rId3"/>
          <a:stretch>
            <a:fillRect/>
          </a:stretch>
        </p:blipFill>
        <p:spPr>
          <a:xfrm>
            <a:off x="1556858" y="1918372"/>
            <a:ext cx="8281409" cy="4854961"/>
          </a:xfrm>
          <a:prstGeom prst="rect">
            <a:avLst/>
          </a:prstGeom>
        </p:spPr>
      </p:pic>
      <p:sp>
        <p:nvSpPr>
          <p:cNvPr id="7" name="CuadroTexto 6">
            <a:extLst>
              <a:ext uri="{FF2B5EF4-FFF2-40B4-BE49-F238E27FC236}">
                <a16:creationId xmlns:a16="http://schemas.microsoft.com/office/drawing/2014/main" id="{67114178-8100-56C2-DD00-3A4DEEA59DA6}"/>
              </a:ext>
            </a:extLst>
          </p:cNvPr>
          <p:cNvSpPr txBox="1"/>
          <p:nvPr/>
        </p:nvSpPr>
        <p:spPr>
          <a:xfrm>
            <a:off x="-220135" y="1187373"/>
            <a:ext cx="12192000" cy="646331"/>
          </a:xfrm>
          <a:prstGeom prst="rect">
            <a:avLst/>
          </a:prstGeom>
          <a:noFill/>
        </p:spPr>
        <p:txBody>
          <a:bodyPr wrap="square">
            <a:spAutoFit/>
          </a:bodyPr>
          <a:lstStyle/>
          <a:p>
            <a:pPr algn="ctr"/>
            <a:r>
              <a:rPr lang="es-ES" sz="3600" noProof="1">
                <a:solidFill>
                  <a:srgbClr val="282828"/>
                </a:solidFill>
                <a:latin typeface="Times New Roman" panose="02020603050405020304" pitchFamily="18" charset="0"/>
                <a:cs typeface="Times New Roman" panose="02020603050405020304" pitchFamily="18" charset="0"/>
              </a:rPr>
              <a:t>WHAT IS COGNITIVE DEVELOPMENT?</a:t>
            </a:r>
          </a:p>
        </p:txBody>
      </p:sp>
      <p:sp>
        <p:nvSpPr>
          <p:cNvPr id="3" name="CuadroTexto 2">
            <a:extLst>
              <a:ext uri="{FF2B5EF4-FFF2-40B4-BE49-F238E27FC236}">
                <a16:creationId xmlns:a16="http://schemas.microsoft.com/office/drawing/2014/main" id="{62D31561-CF13-109D-A923-939EEF4E0E9E}"/>
              </a:ext>
            </a:extLst>
          </p:cNvPr>
          <p:cNvSpPr txBox="1"/>
          <p:nvPr/>
        </p:nvSpPr>
        <p:spPr>
          <a:xfrm>
            <a:off x="11887200" y="6488668"/>
            <a:ext cx="304800" cy="369332"/>
          </a:xfrm>
          <a:prstGeom prst="rect">
            <a:avLst/>
          </a:prstGeom>
          <a:noFill/>
        </p:spPr>
        <p:txBody>
          <a:bodyPr wrap="square" rtlCol="0">
            <a:spAutoFit/>
          </a:bodyPr>
          <a:lstStyle/>
          <a:p>
            <a:r>
              <a:rPr lang="es-ES" noProof="1">
                <a:solidFill>
                  <a:srgbClr val="282828"/>
                </a:solidFill>
              </a:rPr>
              <a:t>2</a:t>
            </a:r>
          </a:p>
        </p:txBody>
      </p:sp>
    </p:spTree>
    <p:extLst>
      <p:ext uri="{BB962C8B-B14F-4D97-AF65-F5344CB8AC3E}">
        <p14:creationId xmlns:p14="http://schemas.microsoft.com/office/powerpoint/2010/main" val="953378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CC07A13-46AC-5E93-FE25-FB59C73D4AA8}"/>
              </a:ext>
            </a:extLst>
          </p:cNvPr>
          <p:cNvSpPr txBox="1"/>
          <p:nvPr/>
        </p:nvSpPr>
        <p:spPr>
          <a:xfrm>
            <a:off x="3049" y="601140"/>
            <a:ext cx="12188951" cy="186040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s-ES" sz="3600" kern="1200" noProof="1">
                <a:solidFill>
                  <a:srgbClr val="282828"/>
                </a:solidFill>
                <a:latin typeface="Times New Roman" panose="02020603050405020304" pitchFamily="18" charset="0"/>
                <a:ea typeface="+mj-ea"/>
                <a:cs typeface="Times New Roman" panose="02020603050405020304" pitchFamily="18" charset="0"/>
              </a:rPr>
              <a:t>WHAT IS COGNITIVE DEVELOPMENT?</a:t>
            </a:r>
          </a:p>
        </p:txBody>
      </p:sp>
      <p:pic>
        <p:nvPicPr>
          <p:cNvPr id="5" name="Imagen 4" descr="Gráfico&#10;&#10;Descripción generada automáticamente">
            <a:extLst>
              <a:ext uri="{FF2B5EF4-FFF2-40B4-BE49-F238E27FC236}">
                <a16:creationId xmlns:a16="http://schemas.microsoft.com/office/drawing/2014/main" id="{EC7784A9-F8DB-1CD6-0BDB-1F69A7D76CB9}"/>
              </a:ext>
            </a:extLst>
          </p:cNvPr>
          <p:cNvPicPr>
            <a:picLocks noChangeAspect="1"/>
          </p:cNvPicPr>
          <p:nvPr/>
        </p:nvPicPr>
        <p:blipFill>
          <a:blip r:embed="rId3"/>
          <a:stretch>
            <a:fillRect/>
          </a:stretch>
        </p:blipFill>
        <p:spPr>
          <a:xfrm>
            <a:off x="16933" y="3122744"/>
            <a:ext cx="6000189" cy="3525110"/>
          </a:xfrm>
          <a:prstGeom prst="rect">
            <a:avLst/>
          </a:prstGeom>
        </p:spPr>
      </p:pic>
      <p:pic>
        <p:nvPicPr>
          <p:cNvPr id="6" name="Imagen 5" descr="Escala de tiempo&#10;&#10;Descripción generada automáticamente con confianza media">
            <a:extLst>
              <a:ext uri="{FF2B5EF4-FFF2-40B4-BE49-F238E27FC236}">
                <a16:creationId xmlns:a16="http://schemas.microsoft.com/office/drawing/2014/main" id="{D1A95DA7-6BDC-7929-CCF4-CCB04711AADF}"/>
              </a:ext>
            </a:extLst>
          </p:cNvPr>
          <p:cNvPicPr>
            <a:picLocks noChangeAspect="1"/>
          </p:cNvPicPr>
          <p:nvPr/>
        </p:nvPicPr>
        <p:blipFill>
          <a:blip r:embed="rId4"/>
          <a:stretch>
            <a:fillRect/>
          </a:stretch>
        </p:blipFill>
        <p:spPr>
          <a:xfrm>
            <a:off x="6094474" y="3122744"/>
            <a:ext cx="6025832" cy="3525111"/>
          </a:xfrm>
          <a:prstGeom prst="rect">
            <a:avLst/>
          </a:prstGeom>
        </p:spPr>
      </p:pic>
      <p:sp>
        <p:nvSpPr>
          <p:cNvPr id="8" name="CuadroTexto 7">
            <a:extLst>
              <a:ext uri="{FF2B5EF4-FFF2-40B4-BE49-F238E27FC236}">
                <a16:creationId xmlns:a16="http://schemas.microsoft.com/office/drawing/2014/main" id="{A4982D5C-87F8-709E-A4DD-FB3B12BC80E6}"/>
              </a:ext>
            </a:extLst>
          </p:cNvPr>
          <p:cNvSpPr txBox="1"/>
          <p:nvPr/>
        </p:nvSpPr>
        <p:spPr>
          <a:xfrm>
            <a:off x="6059390" y="2678309"/>
            <a:ext cx="6096000" cy="369332"/>
          </a:xfrm>
          <a:prstGeom prst="rect">
            <a:avLst/>
          </a:prstGeom>
          <a:noFill/>
        </p:spPr>
        <p:txBody>
          <a:bodyPr wrap="square">
            <a:spAutoFit/>
          </a:bodyPr>
          <a:lstStyle/>
          <a:p>
            <a:pPr algn="ctr"/>
            <a:r>
              <a:rPr lang="es-ES" noProof="1">
                <a:solidFill>
                  <a:srgbClr val="282828"/>
                </a:solidFill>
                <a:latin typeface="Times New Roman" panose="02020603050405020304" pitchFamily="18" charset="0"/>
                <a:cs typeface="Times New Roman" panose="02020603050405020304" pitchFamily="18" charset="0"/>
              </a:rPr>
              <a:t>Stable process</a:t>
            </a:r>
          </a:p>
        </p:txBody>
      </p:sp>
      <p:sp>
        <p:nvSpPr>
          <p:cNvPr id="9" name="CuadroTexto 8">
            <a:extLst>
              <a:ext uri="{FF2B5EF4-FFF2-40B4-BE49-F238E27FC236}">
                <a16:creationId xmlns:a16="http://schemas.microsoft.com/office/drawing/2014/main" id="{6BCD0D44-B9E9-1B9A-E865-5A2C4B034001}"/>
              </a:ext>
            </a:extLst>
          </p:cNvPr>
          <p:cNvSpPr txBox="1"/>
          <p:nvPr/>
        </p:nvSpPr>
        <p:spPr>
          <a:xfrm>
            <a:off x="-30973" y="2715861"/>
            <a:ext cx="6096000" cy="369332"/>
          </a:xfrm>
          <a:prstGeom prst="rect">
            <a:avLst/>
          </a:prstGeom>
          <a:noFill/>
        </p:spPr>
        <p:txBody>
          <a:bodyPr wrap="square">
            <a:spAutoFit/>
          </a:bodyPr>
          <a:lstStyle/>
          <a:p>
            <a:pPr algn="ctr"/>
            <a:r>
              <a:rPr lang="es-ES" noProof="1">
                <a:solidFill>
                  <a:srgbClr val="282828"/>
                </a:solidFill>
                <a:latin typeface="Times New Roman" panose="02020603050405020304" pitchFamily="18" charset="0"/>
                <a:cs typeface="Times New Roman" panose="02020603050405020304" pitchFamily="18" charset="0"/>
              </a:rPr>
              <a:t>Growth process</a:t>
            </a:r>
          </a:p>
        </p:txBody>
      </p:sp>
      <p:pic>
        <p:nvPicPr>
          <p:cNvPr id="12" name="Gráfico 11" descr="Casilla marcada con relleno sólido">
            <a:extLst>
              <a:ext uri="{FF2B5EF4-FFF2-40B4-BE49-F238E27FC236}">
                <a16:creationId xmlns:a16="http://schemas.microsoft.com/office/drawing/2014/main" id="{B68EB66A-8F2C-5DA4-3F9F-2BB466C721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57008" y="1952783"/>
            <a:ext cx="914400" cy="914400"/>
          </a:xfrm>
          <a:prstGeom prst="rect">
            <a:avLst/>
          </a:prstGeom>
        </p:spPr>
      </p:pic>
      <p:pic>
        <p:nvPicPr>
          <p:cNvPr id="14" name="Gráfico 13" descr="Casilla cruzada con relleno sólido">
            <a:extLst>
              <a:ext uri="{FF2B5EF4-FFF2-40B4-BE49-F238E27FC236}">
                <a16:creationId xmlns:a16="http://schemas.microsoft.com/office/drawing/2014/main" id="{D00B5CAA-9CD0-5AD4-49AD-8B176BD0340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53008" y="1952783"/>
            <a:ext cx="914400" cy="914400"/>
          </a:xfrm>
          <a:prstGeom prst="rect">
            <a:avLst/>
          </a:prstGeom>
        </p:spPr>
      </p:pic>
      <p:sp>
        <p:nvSpPr>
          <p:cNvPr id="3" name="CuadroTexto 2">
            <a:extLst>
              <a:ext uri="{FF2B5EF4-FFF2-40B4-BE49-F238E27FC236}">
                <a16:creationId xmlns:a16="http://schemas.microsoft.com/office/drawing/2014/main" id="{82CB7B74-BFC7-0F61-FAAB-D200DA157B35}"/>
              </a:ext>
            </a:extLst>
          </p:cNvPr>
          <p:cNvSpPr txBox="1"/>
          <p:nvPr/>
        </p:nvSpPr>
        <p:spPr>
          <a:xfrm>
            <a:off x="11887200" y="6488668"/>
            <a:ext cx="304800" cy="369332"/>
          </a:xfrm>
          <a:prstGeom prst="rect">
            <a:avLst/>
          </a:prstGeom>
          <a:noFill/>
        </p:spPr>
        <p:txBody>
          <a:bodyPr wrap="square" rtlCol="0">
            <a:spAutoFit/>
          </a:bodyPr>
          <a:lstStyle/>
          <a:p>
            <a:r>
              <a:rPr lang="es-ES" noProof="1">
                <a:solidFill>
                  <a:srgbClr val="282828"/>
                </a:solidFill>
              </a:rPr>
              <a:t>3</a:t>
            </a:r>
          </a:p>
        </p:txBody>
      </p:sp>
    </p:spTree>
    <p:extLst>
      <p:ext uri="{BB962C8B-B14F-4D97-AF65-F5344CB8AC3E}">
        <p14:creationId xmlns:p14="http://schemas.microsoft.com/office/powerpoint/2010/main" val="268280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247EED6-74DA-FB16-CEC9-2E2DD34045D7}"/>
              </a:ext>
            </a:extLst>
          </p:cNvPr>
          <p:cNvPicPr>
            <a:picLocks noChangeAspect="1"/>
          </p:cNvPicPr>
          <p:nvPr/>
        </p:nvPicPr>
        <p:blipFill>
          <a:blip r:embed="rId3"/>
          <a:stretch>
            <a:fillRect/>
          </a:stretch>
        </p:blipFill>
        <p:spPr>
          <a:xfrm>
            <a:off x="6096000" y="2266911"/>
            <a:ext cx="5927511" cy="3728721"/>
          </a:xfrm>
          <a:prstGeom prst="rect">
            <a:avLst/>
          </a:prstGeom>
        </p:spPr>
      </p:pic>
      <p:pic>
        <p:nvPicPr>
          <p:cNvPr id="5" name="Imagen 4">
            <a:extLst>
              <a:ext uri="{FF2B5EF4-FFF2-40B4-BE49-F238E27FC236}">
                <a16:creationId xmlns:a16="http://schemas.microsoft.com/office/drawing/2014/main" id="{B2C64417-4A43-99B3-0BFA-0998DA619F40}"/>
              </a:ext>
            </a:extLst>
          </p:cNvPr>
          <p:cNvPicPr>
            <a:picLocks noChangeAspect="1"/>
          </p:cNvPicPr>
          <p:nvPr/>
        </p:nvPicPr>
        <p:blipFill>
          <a:blip r:embed="rId4"/>
          <a:stretch>
            <a:fillRect/>
          </a:stretch>
        </p:blipFill>
        <p:spPr>
          <a:xfrm>
            <a:off x="0" y="2266912"/>
            <a:ext cx="6068907" cy="3728720"/>
          </a:xfrm>
          <a:prstGeom prst="rect">
            <a:avLst/>
          </a:prstGeom>
        </p:spPr>
      </p:pic>
      <p:sp>
        <p:nvSpPr>
          <p:cNvPr id="8" name="CuadroTexto 7">
            <a:extLst>
              <a:ext uri="{FF2B5EF4-FFF2-40B4-BE49-F238E27FC236}">
                <a16:creationId xmlns:a16="http://schemas.microsoft.com/office/drawing/2014/main" id="{7F163B72-03DB-ED74-CC51-3FA83A1BADF0}"/>
              </a:ext>
            </a:extLst>
          </p:cNvPr>
          <p:cNvSpPr txBox="1"/>
          <p:nvPr/>
        </p:nvSpPr>
        <p:spPr>
          <a:xfrm>
            <a:off x="0" y="1340565"/>
            <a:ext cx="12192000" cy="646331"/>
          </a:xfrm>
          <a:prstGeom prst="rect">
            <a:avLst/>
          </a:prstGeom>
          <a:noFill/>
        </p:spPr>
        <p:txBody>
          <a:bodyPr wrap="square">
            <a:spAutoFit/>
          </a:bodyPr>
          <a:lstStyle/>
          <a:p>
            <a:pPr algn="ctr"/>
            <a:r>
              <a:rPr lang="es-ES" sz="3600" noProof="1">
                <a:solidFill>
                  <a:srgbClr val="282828"/>
                </a:solidFill>
                <a:latin typeface="Times New Roman" panose="02020603050405020304" pitchFamily="18" charset="0"/>
                <a:cs typeface="Times New Roman" panose="02020603050405020304" pitchFamily="18" charset="0"/>
              </a:rPr>
              <a:t>What is </a:t>
            </a:r>
            <a:r>
              <a:rPr lang="es-ES" sz="3600" i="1" noProof="1">
                <a:solidFill>
                  <a:srgbClr val="282828"/>
                </a:solidFill>
                <a:latin typeface="Times New Roman" panose="02020603050405020304" pitchFamily="18" charset="0"/>
                <a:cs typeface="Times New Roman" panose="02020603050405020304" pitchFamily="18" charset="0"/>
              </a:rPr>
              <a:t>dynamic error</a:t>
            </a:r>
            <a:r>
              <a:rPr lang="es-ES" sz="3600" noProof="1">
                <a:solidFill>
                  <a:srgbClr val="282828"/>
                </a:solidFill>
                <a:latin typeface="Times New Roman" panose="02020603050405020304" pitchFamily="18" charset="0"/>
                <a:cs typeface="Times New Roman" panose="02020603050405020304" pitchFamily="18" charset="0"/>
              </a:rPr>
              <a:t> or </a:t>
            </a:r>
            <a:r>
              <a:rPr lang="es-ES" sz="3600" i="1" noProof="1">
                <a:solidFill>
                  <a:srgbClr val="282828"/>
                </a:solidFill>
                <a:latin typeface="Times New Roman" panose="02020603050405020304" pitchFamily="18" charset="0"/>
                <a:cs typeface="Times New Roman" panose="02020603050405020304" pitchFamily="18" charset="0"/>
              </a:rPr>
              <a:t>innovation variance</a:t>
            </a:r>
            <a:r>
              <a:rPr lang="es-ES" sz="3600" noProof="1">
                <a:solidFill>
                  <a:srgbClr val="282828"/>
                </a:solidFill>
                <a:latin typeface="Times New Roman" panose="02020603050405020304" pitchFamily="18" charset="0"/>
                <a:cs typeface="Times New Roman" panose="02020603050405020304" pitchFamily="18" charset="0"/>
              </a:rPr>
              <a:t>?</a:t>
            </a:r>
          </a:p>
        </p:txBody>
      </p:sp>
      <p:sp>
        <p:nvSpPr>
          <p:cNvPr id="9" name="CuadroTexto 8">
            <a:extLst>
              <a:ext uri="{FF2B5EF4-FFF2-40B4-BE49-F238E27FC236}">
                <a16:creationId xmlns:a16="http://schemas.microsoft.com/office/drawing/2014/main" id="{43FAD824-712C-4AC0-9799-138F7F26AA3D}"/>
              </a:ext>
            </a:extLst>
          </p:cNvPr>
          <p:cNvSpPr txBox="1"/>
          <p:nvPr/>
        </p:nvSpPr>
        <p:spPr>
          <a:xfrm>
            <a:off x="669931" y="2497666"/>
            <a:ext cx="1253061" cy="461665"/>
          </a:xfrm>
          <a:prstGeom prst="rect">
            <a:avLst/>
          </a:prstGeom>
          <a:noFill/>
        </p:spPr>
        <p:txBody>
          <a:bodyPr wrap="square" rtlCol="0">
            <a:spAutoFit/>
          </a:bodyPr>
          <a:lstStyle/>
          <a:p>
            <a:pPr algn="ctr"/>
            <a:r>
              <a:rPr lang="es-ES" sz="2400" noProof="1">
                <a:solidFill>
                  <a:srgbClr val="282828"/>
                </a:solidFill>
                <a:latin typeface="Times New Roman" panose="02020603050405020304" pitchFamily="18" charset="0"/>
                <a:cs typeface="Times New Roman" panose="02020603050405020304" pitchFamily="18" charset="0"/>
              </a:rPr>
              <a:t>ζ(t) = 0</a:t>
            </a:r>
            <a:endParaRPr lang="es-ES" sz="2400" i="1" noProof="1">
              <a:solidFill>
                <a:srgbClr val="282828"/>
              </a:solidFill>
              <a:latin typeface="Times New Roman" panose="02020603050405020304" pitchFamily="18" charset="0"/>
              <a:cs typeface="Times New Roman" panose="02020603050405020304" pitchFamily="18" charset="0"/>
            </a:endParaRPr>
          </a:p>
        </p:txBody>
      </p:sp>
      <p:sp>
        <p:nvSpPr>
          <p:cNvPr id="10" name="CuadroTexto 9">
            <a:extLst>
              <a:ext uri="{FF2B5EF4-FFF2-40B4-BE49-F238E27FC236}">
                <a16:creationId xmlns:a16="http://schemas.microsoft.com/office/drawing/2014/main" id="{394B8702-0D35-8E19-817C-EC3CD2C488AE}"/>
              </a:ext>
            </a:extLst>
          </p:cNvPr>
          <p:cNvSpPr txBox="1"/>
          <p:nvPr/>
        </p:nvSpPr>
        <p:spPr>
          <a:xfrm>
            <a:off x="6620506" y="2507191"/>
            <a:ext cx="1642532" cy="461665"/>
          </a:xfrm>
          <a:prstGeom prst="rect">
            <a:avLst/>
          </a:prstGeom>
          <a:noFill/>
        </p:spPr>
        <p:txBody>
          <a:bodyPr wrap="square" rtlCol="0">
            <a:spAutoFit/>
          </a:bodyPr>
          <a:lstStyle/>
          <a:p>
            <a:pPr algn="ctr"/>
            <a:r>
              <a:rPr lang="es-ES" sz="2400" noProof="1">
                <a:solidFill>
                  <a:srgbClr val="282828"/>
                </a:solidFill>
                <a:latin typeface="Times New Roman" panose="02020603050405020304" pitchFamily="18" charset="0"/>
                <a:cs typeface="Times New Roman" panose="02020603050405020304" pitchFamily="18" charset="0"/>
              </a:rPr>
              <a:t>ζ(t) = 0.1</a:t>
            </a:r>
            <a:endParaRPr lang="es-ES" sz="2400" i="1" noProof="1">
              <a:solidFill>
                <a:srgbClr val="282828"/>
              </a:solidFill>
              <a:latin typeface="Times New Roman" panose="02020603050405020304" pitchFamily="18" charset="0"/>
              <a:cs typeface="Times New Roman" panose="02020603050405020304" pitchFamily="18" charset="0"/>
            </a:endParaRPr>
          </a:p>
        </p:txBody>
      </p:sp>
      <p:sp>
        <p:nvSpPr>
          <p:cNvPr id="2" name="CuadroTexto 1">
            <a:extLst>
              <a:ext uri="{FF2B5EF4-FFF2-40B4-BE49-F238E27FC236}">
                <a16:creationId xmlns:a16="http://schemas.microsoft.com/office/drawing/2014/main" id="{C89390D3-D0FC-EAC1-8AD3-5B604F734708}"/>
              </a:ext>
            </a:extLst>
          </p:cNvPr>
          <p:cNvSpPr txBox="1"/>
          <p:nvPr/>
        </p:nvSpPr>
        <p:spPr>
          <a:xfrm>
            <a:off x="11887200" y="6488668"/>
            <a:ext cx="304800" cy="369332"/>
          </a:xfrm>
          <a:prstGeom prst="rect">
            <a:avLst/>
          </a:prstGeom>
          <a:noFill/>
        </p:spPr>
        <p:txBody>
          <a:bodyPr wrap="square" rtlCol="0">
            <a:spAutoFit/>
          </a:bodyPr>
          <a:lstStyle/>
          <a:p>
            <a:r>
              <a:rPr lang="es-ES" noProof="1">
                <a:solidFill>
                  <a:srgbClr val="282828"/>
                </a:solidFill>
              </a:rPr>
              <a:t>4</a:t>
            </a:r>
          </a:p>
        </p:txBody>
      </p:sp>
    </p:spTree>
    <p:extLst>
      <p:ext uri="{BB962C8B-B14F-4D97-AF65-F5344CB8AC3E}">
        <p14:creationId xmlns:p14="http://schemas.microsoft.com/office/powerpoint/2010/main" val="613559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B26203D-7E20-85EB-17C5-41B45DDA1839}"/>
              </a:ext>
            </a:extLst>
          </p:cNvPr>
          <p:cNvSpPr txBox="1"/>
          <p:nvPr/>
        </p:nvSpPr>
        <p:spPr>
          <a:xfrm>
            <a:off x="0" y="1360993"/>
            <a:ext cx="12192000" cy="646331"/>
          </a:xfrm>
          <a:prstGeom prst="rect">
            <a:avLst/>
          </a:prstGeom>
          <a:noFill/>
        </p:spPr>
        <p:txBody>
          <a:bodyPr wrap="square">
            <a:spAutoFit/>
          </a:bodyPr>
          <a:lstStyle/>
          <a:p>
            <a:pPr algn="ctr"/>
            <a:r>
              <a:rPr lang="es-ES" sz="3600" noProof="1">
                <a:solidFill>
                  <a:srgbClr val="282828"/>
                </a:solidFill>
                <a:latin typeface="Times New Roman" panose="02020603050405020304" pitchFamily="18" charset="0"/>
                <a:cs typeface="Times New Roman" panose="02020603050405020304" pitchFamily="18" charset="0"/>
              </a:rPr>
              <a:t>WHAT ARE ABRUPT CHANGES?</a:t>
            </a:r>
          </a:p>
        </p:txBody>
      </p:sp>
      <p:pic>
        <p:nvPicPr>
          <p:cNvPr id="5" name="Imagen 4" descr="Gráfico, Gráfico de líneas&#10;&#10;El contenido generado por IA puede ser incorrecto.">
            <a:extLst>
              <a:ext uri="{FF2B5EF4-FFF2-40B4-BE49-F238E27FC236}">
                <a16:creationId xmlns:a16="http://schemas.microsoft.com/office/drawing/2014/main" id="{C40186D7-8327-4B75-429A-D3DAC80928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698"/>
          <a:stretch/>
        </p:blipFill>
        <p:spPr bwMode="auto">
          <a:xfrm>
            <a:off x="6096000" y="2260602"/>
            <a:ext cx="5919403" cy="3635480"/>
          </a:xfrm>
          <a:prstGeom prst="rect">
            <a:avLst/>
          </a:prstGeom>
          <a:noFill/>
          <a:ln>
            <a:noFill/>
          </a:ln>
          <a:extLst>
            <a:ext uri="{53640926-AAD7-44D8-BBD7-CCE9431645EC}">
              <a14:shadowObscured xmlns:a14="http://schemas.microsoft.com/office/drawing/2010/main"/>
            </a:ext>
          </a:extLst>
        </p:spPr>
      </p:pic>
      <p:pic>
        <p:nvPicPr>
          <p:cNvPr id="6" name="Imagen 5" descr="Gráfico, Gráfico de líneas&#10;&#10;El contenido generado por IA puede ser incorrecto.">
            <a:extLst>
              <a:ext uri="{FF2B5EF4-FFF2-40B4-BE49-F238E27FC236}">
                <a16:creationId xmlns:a16="http://schemas.microsoft.com/office/drawing/2014/main" id="{27AA876A-8DE6-D268-7015-CFA9A9056AF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289"/>
          <a:stretch/>
        </p:blipFill>
        <p:spPr bwMode="auto">
          <a:xfrm>
            <a:off x="97582" y="2260602"/>
            <a:ext cx="5880923" cy="3635480"/>
          </a:xfrm>
          <a:prstGeom prst="rect">
            <a:avLst/>
          </a:prstGeom>
          <a:noFill/>
          <a:ln>
            <a:noFill/>
          </a:ln>
          <a:extLst>
            <a:ext uri="{53640926-AAD7-44D8-BBD7-CCE9431645EC}">
              <a14:shadowObscured xmlns:a14="http://schemas.microsoft.com/office/drawing/2010/main"/>
            </a:ext>
          </a:extLst>
        </p:spPr>
      </p:pic>
      <p:sp>
        <p:nvSpPr>
          <p:cNvPr id="3" name="CuadroTexto 2">
            <a:extLst>
              <a:ext uri="{FF2B5EF4-FFF2-40B4-BE49-F238E27FC236}">
                <a16:creationId xmlns:a16="http://schemas.microsoft.com/office/drawing/2014/main" id="{074B6024-DF57-E449-3F60-875920D644A3}"/>
              </a:ext>
            </a:extLst>
          </p:cNvPr>
          <p:cNvSpPr txBox="1"/>
          <p:nvPr/>
        </p:nvSpPr>
        <p:spPr>
          <a:xfrm>
            <a:off x="11887200" y="6488668"/>
            <a:ext cx="304800" cy="369332"/>
          </a:xfrm>
          <a:prstGeom prst="rect">
            <a:avLst/>
          </a:prstGeom>
          <a:noFill/>
        </p:spPr>
        <p:txBody>
          <a:bodyPr wrap="square" rtlCol="0">
            <a:spAutoFit/>
          </a:bodyPr>
          <a:lstStyle/>
          <a:p>
            <a:r>
              <a:rPr lang="es-ES" noProof="1">
                <a:solidFill>
                  <a:srgbClr val="282828"/>
                </a:solidFill>
              </a:rPr>
              <a:t>5</a:t>
            </a:r>
          </a:p>
        </p:txBody>
      </p:sp>
    </p:spTree>
    <p:extLst>
      <p:ext uri="{BB962C8B-B14F-4D97-AF65-F5344CB8AC3E}">
        <p14:creationId xmlns:p14="http://schemas.microsoft.com/office/powerpoint/2010/main" val="2010563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A8B9B69C-CFDD-6374-037E-97F31C65754D}"/>
              </a:ext>
            </a:extLst>
          </p:cNvPr>
          <p:cNvSpPr txBox="1"/>
          <p:nvPr/>
        </p:nvSpPr>
        <p:spPr>
          <a:xfrm>
            <a:off x="-3" y="1186828"/>
            <a:ext cx="12192000" cy="646331"/>
          </a:xfrm>
          <a:prstGeom prst="rect">
            <a:avLst/>
          </a:prstGeom>
          <a:noFill/>
        </p:spPr>
        <p:txBody>
          <a:bodyPr wrap="square">
            <a:spAutoFit/>
          </a:bodyPr>
          <a:lstStyle/>
          <a:p>
            <a:pPr algn="ctr"/>
            <a:r>
              <a:rPr lang="es-ES" sz="3600" noProof="1">
                <a:solidFill>
                  <a:srgbClr val="282828"/>
                </a:solidFill>
                <a:latin typeface="Times New Roman" panose="02020603050405020304" pitchFamily="18" charset="0"/>
                <a:cs typeface="Times New Roman" panose="02020603050405020304" pitchFamily="18" charset="0"/>
              </a:rPr>
              <a:t>HOW CAN WE MODEL THESE ABRUPT CHANGES?</a:t>
            </a:r>
          </a:p>
        </p:txBody>
      </p:sp>
      <p:sp>
        <p:nvSpPr>
          <p:cNvPr id="7" name="CuadroTexto 6">
            <a:extLst>
              <a:ext uri="{FF2B5EF4-FFF2-40B4-BE49-F238E27FC236}">
                <a16:creationId xmlns:a16="http://schemas.microsoft.com/office/drawing/2014/main" id="{007143C8-9FB7-E221-1222-9508E568996E}"/>
              </a:ext>
            </a:extLst>
          </p:cNvPr>
          <p:cNvSpPr txBox="1"/>
          <p:nvPr/>
        </p:nvSpPr>
        <p:spPr>
          <a:xfrm>
            <a:off x="-3" y="1746673"/>
            <a:ext cx="12192000" cy="646331"/>
          </a:xfrm>
          <a:prstGeom prst="rect">
            <a:avLst/>
          </a:prstGeom>
          <a:noFill/>
        </p:spPr>
        <p:txBody>
          <a:bodyPr wrap="square">
            <a:spAutoFit/>
          </a:bodyPr>
          <a:lstStyle/>
          <a:p>
            <a:pPr algn="ctr"/>
            <a:r>
              <a:rPr lang="es-ES" sz="3600" i="1" noProof="1">
                <a:solidFill>
                  <a:srgbClr val="282828"/>
                </a:solidFill>
                <a:latin typeface="Times New Roman" panose="02020603050405020304" pitchFamily="18" charset="0"/>
                <a:cs typeface="Times New Roman" panose="02020603050405020304" pitchFamily="18" charset="0"/>
              </a:rPr>
              <a:t>State-Space Models</a:t>
            </a:r>
          </a:p>
        </p:txBody>
      </p:sp>
      <p:sp>
        <p:nvSpPr>
          <p:cNvPr id="10" name="CuadroTexto 9">
            <a:extLst>
              <a:ext uri="{FF2B5EF4-FFF2-40B4-BE49-F238E27FC236}">
                <a16:creationId xmlns:a16="http://schemas.microsoft.com/office/drawing/2014/main" id="{537EF72C-8093-2737-33C2-811FE8C042C2}"/>
              </a:ext>
            </a:extLst>
          </p:cNvPr>
          <p:cNvSpPr txBox="1"/>
          <p:nvPr/>
        </p:nvSpPr>
        <p:spPr>
          <a:xfrm>
            <a:off x="279400" y="2513701"/>
            <a:ext cx="11777134" cy="461665"/>
          </a:xfrm>
          <a:prstGeom prst="rect">
            <a:avLst/>
          </a:prstGeom>
          <a:noFill/>
        </p:spPr>
        <p:txBody>
          <a:bodyPr wrap="square">
            <a:spAutoFit/>
          </a:bodyPr>
          <a:lstStyle/>
          <a:p>
            <a:r>
              <a:rPr lang="es-ES" sz="2400" b="1" noProof="1">
                <a:solidFill>
                  <a:srgbClr val="282828"/>
                </a:solidFill>
                <a:latin typeface="Times New Roman" panose="02020603050405020304" pitchFamily="18" charset="0"/>
                <a:cs typeface="Times New Roman" panose="02020603050405020304" pitchFamily="18" charset="0"/>
              </a:rPr>
              <a:t>Measurement equation</a:t>
            </a:r>
          </a:p>
        </p:txBody>
      </p:sp>
      <p:pic>
        <p:nvPicPr>
          <p:cNvPr id="14" name="Imagen 13">
            <a:extLst>
              <a:ext uri="{FF2B5EF4-FFF2-40B4-BE49-F238E27FC236}">
                <a16:creationId xmlns:a16="http://schemas.microsoft.com/office/drawing/2014/main" id="{357C2A2E-9D27-72AE-ACAA-C08013DADB51}"/>
              </a:ext>
            </a:extLst>
          </p:cNvPr>
          <p:cNvPicPr>
            <a:picLocks noChangeAspect="1"/>
          </p:cNvPicPr>
          <p:nvPr/>
        </p:nvPicPr>
        <p:blipFill>
          <a:blip r:embed="rId3"/>
          <a:stretch>
            <a:fillRect/>
          </a:stretch>
        </p:blipFill>
        <p:spPr>
          <a:xfrm>
            <a:off x="368296" y="5042473"/>
            <a:ext cx="11455400" cy="1472180"/>
          </a:xfrm>
          <a:prstGeom prst="rect">
            <a:avLst/>
          </a:prstGeom>
        </p:spPr>
      </p:pic>
      <p:pic>
        <p:nvPicPr>
          <p:cNvPr id="8" name="Imagen 7" descr="Imagen en blanco y negro&#10;&#10;El contenido generado por IA puede ser incorrecto.">
            <a:extLst>
              <a:ext uri="{FF2B5EF4-FFF2-40B4-BE49-F238E27FC236}">
                <a16:creationId xmlns:a16="http://schemas.microsoft.com/office/drawing/2014/main" id="{1C27A852-A72B-931A-772E-9613C9597432}"/>
              </a:ext>
            </a:extLst>
          </p:cNvPr>
          <p:cNvPicPr>
            <a:picLocks noChangeAspect="1"/>
          </p:cNvPicPr>
          <p:nvPr/>
        </p:nvPicPr>
        <p:blipFill>
          <a:blip r:embed="rId4"/>
          <a:srcRect l="1542" t="11748" r="2099" b="8345"/>
          <a:stretch>
            <a:fillRect/>
          </a:stretch>
        </p:blipFill>
        <p:spPr>
          <a:xfrm>
            <a:off x="279400" y="3051566"/>
            <a:ext cx="4898949" cy="757510"/>
          </a:xfrm>
          <a:prstGeom prst="rect">
            <a:avLst/>
          </a:prstGeom>
        </p:spPr>
      </p:pic>
      <p:cxnSp>
        <p:nvCxnSpPr>
          <p:cNvPr id="16" name="Conector recto de flecha 15">
            <a:extLst>
              <a:ext uri="{FF2B5EF4-FFF2-40B4-BE49-F238E27FC236}">
                <a16:creationId xmlns:a16="http://schemas.microsoft.com/office/drawing/2014/main" id="{0357D8FF-E23B-83F1-34D9-2441970C72FC}"/>
              </a:ext>
            </a:extLst>
          </p:cNvPr>
          <p:cNvCxnSpPr>
            <a:cxnSpLocks/>
          </p:cNvCxnSpPr>
          <p:nvPr/>
        </p:nvCxnSpPr>
        <p:spPr>
          <a:xfrm flipV="1">
            <a:off x="1093409" y="3701557"/>
            <a:ext cx="2243664" cy="147218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4" name="Elipse 3">
            <a:extLst>
              <a:ext uri="{FF2B5EF4-FFF2-40B4-BE49-F238E27FC236}">
                <a16:creationId xmlns:a16="http://schemas.microsoft.com/office/drawing/2014/main" id="{F6933CDE-DC77-D2B4-DCE0-B6F7A8AF30AF}"/>
              </a:ext>
            </a:extLst>
          </p:cNvPr>
          <p:cNvSpPr/>
          <p:nvPr/>
        </p:nvSpPr>
        <p:spPr>
          <a:xfrm>
            <a:off x="9228664" y="5190066"/>
            <a:ext cx="2633134" cy="1236134"/>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noProof="1"/>
          </a:p>
        </p:txBody>
      </p:sp>
      <p:cxnSp>
        <p:nvCxnSpPr>
          <p:cNvPr id="9" name="Conector recto de flecha 8">
            <a:extLst>
              <a:ext uri="{FF2B5EF4-FFF2-40B4-BE49-F238E27FC236}">
                <a16:creationId xmlns:a16="http://schemas.microsoft.com/office/drawing/2014/main" id="{F5EAA008-FC95-EAFF-5CF2-20F8BDC4704F}"/>
              </a:ext>
            </a:extLst>
          </p:cNvPr>
          <p:cNvCxnSpPr>
            <a:cxnSpLocks/>
          </p:cNvCxnSpPr>
          <p:nvPr/>
        </p:nvCxnSpPr>
        <p:spPr>
          <a:xfrm>
            <a:off x="10524062" y="4620862"/>
            <a:ext cx="0" cy="493005"/>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5" name="CuadroTexto 14">
            <a:extLst>
              <a:ext uri="{FF2B5EF4-FFF2-40B4-BE49-F238E27FC236}">
                <a16:creationId xmlns:a16="http://schemas.microsoft.com/office/drawing/2014/main" id="{DCA3BA00-012E-4CD1-4058-756C7A8104E9}"/>
              </a:ext>
            </a:extLst>
          </p:cNvPr>
          <p:cNvSpPr txBox="1"/>
          <p:nvPr/>
        </p:nvSpPr>
        <p:spPr>
          <a:xfrm>
            <a:off x="9055595" y="4191147"/>
            <a:ext cx="2603498" cy="461665"/>
          </a:xfrm>
          <a:prstGeom prst="rect">
            <a:avLst/>
          </a:prstGeom>
          <a:noFill/>
        </p:spPr>
        <p:txBody>
          <a:bodyPr wrap="square">
            <a:spAutoFit/>
          </a:bodyPr>
          <a:lstStyle/>
          <a:p>
            <a:pPr algn="ctr"/>
            <a:r>
              <a:rPr lang="es-ES" sz="2400" i="1" noProof="1">
                <a:solidFill>
                  <a:srgbClr val="282828"/>
                </a:solidFill>
                <a:latin typeface="Times New Roman" panose="02020603050405020304" pitchFamily="18" charset="0"/>
                <a:cs typeface="Times New Roman" panose="02020603050405020304" pitchFamily="18" charset="0"/>
              </a:rPr>
              <a:t>Innovative Outliers </a:t>
            </a:r>
          </a:p>
        </p:txBody>
      </p:sp>
      <p:sp>
        <p:nvSpPr>
          <p:cNvPr id="5" name="CuadroTexto 4">
            <a:extLst>
              <a:ext uri="{FF2B5EF4-FFF2-40B4-BE49-F238E27FC236}">
                <a16:creationId xmlns:a16="http://schemas.microsoft.com/office/drawing/2014/main" id="{8C4EFA8D-49E5-1411-2CBA-5AE3AAFF7742}"/>
              </a:ext>
            </a:extLst>
          </p:cNvPr>
          <p:cNvSpPr txBox="1"/>
          <p:nvPr/>
        </p:nvSpPr>
        <p:spPr>
          <a:xfrm>
            <a:off x="279400" y="4481722"/>
            <a:ext cx="7280729" cy="461665"/>
          </a:xfrm>
          <a:prstGeom prst="rect">
            <a:avLst/>
          </a:prstGeom>
          <a:solidFill>
            <a:sysClr val="window" lastClr="FFFFFF"/>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1">
                <a:ln>
                  <a:noFill/>
                </a:ln>
                <a:solidFill>
                  <a:prstClr val="black"/>
                </a:solidFill>
                <a:effectLst/>
                <a:uLnTx/>
                <a:uFillTx/>
                <a:latin typeface="Times New Roman" panose="02020603050405020304" pitchFamily="18" charset="0"/>
                <a:cs typeface="Times New Roman" panose="02020603050405020304" pitchFamily="18" charset="0"/>
              </a:rPr>
              <a:t>State equation</a:t>
            </a:r>
          </a:p>
        </p:txBody>
      </p:sp>
      <p:sp>
        <p:nvSpPr>
          <p:cNvPr id="17" name="CuadroTexto 16">
            <a:extLst>
              <a:ext uri="{FF2B5EF4-FFF2-40B4-BE49-F238E27FC236}">
                <a16:creationId xmlns:a16="http://schemas.microsoft.com/office/drawing/2014/main" id="{1810337F-02C2-E2CE-6228-DF4CCF97CD97}"/>
              </a:ext>
            </a:extLst>
          </p:cNvPr>
          <p:cNvSpPr txBox="1"/>
          <p:nvPr/>
        </p:nvSpPr>
        <p:spPr>
          <a:xfrm>
            <a:off x="11887200" y="6488668"/>
            <a:ext cx="304800" cy="369332"/>
          </a:xfrm>
          <a:prstGeom prst="rect">
            <a:avLst/>
          </a:prstGeom>
          <a:noFill/>
        </p:spPr>
        <p:txBody>
          <a:bodyPr wrap="square" rtlCol="0">
            <a:spAutoFit/>
          </a:bodyPr>
          <a:lstStyle/>
          <a:p>
            <a:r>
              <a:rPr lang="es-ES" noProof="1">
                <a:solidFill>
                  <a:srgbClr val="282828"/>
                </a:solidFill>
              </a:rPr>
              <a:t>6</a:t>
            </a:r>
          </a:p>
        </p:txBody>
      </p:sp>
      <p:sp>
        <p:nvSpPr>
          <p:cNvPr id="3" name="CuadroTexto 2">
            <a:extLst>
              <a:ext uri="{FF2B5EF4-FFF2-40B4-BE49-F238E27FC236}">
                <a16:creationId xmlns:a16="http://schemas.microsoft.com/office/drawing/2014/main" id="{08EA9900-A62C-E8D0-7A3A-19BD18AB997D}"/>
              </a:ext>
            </a:extLst>
          </p:cNvPr>
          <p:cNvSpPr txBox="1"/>
          <p:nvPr/>
        </p:nvSpPr>
        <p:spPr>
          <a:xfrm>
            <a:off x="0" y="6490810"/>
            <a:ext cx="3623733" cy="378565"/>
          </a:xfrm>
          <a:prstGeom prst="rect">
            <a:avLst/>
          </a:prstGeom>
          <a:noFill/>
        </p:spPr>
        <p:txBody>
          <a:bodyPr wrap="square">
            <a:spAutoFit/>
          </a:bodyPr>
          <a:lstStyle/>
          <a:p>
            <a:pPr>
              <a:lnSpc>
                <a:spcPct val="107000"/>
              </a:lnSpc>
              <a:spcAft>
                <a:spcPts val="800"/>
              </a:spcAft>
              <a:buNone/>
            </a:pPr>
            <a:r>
              <a:rPr lang="es-ES" sz="1800" kern="0" noProof="1">
                <a:solidFill>
                  <a:srgbClr val="282828"/>
                </a:solidFill>
                <a:effectLst/>
                <a:latin typeface="Times New Roman" panose="02020603050405020304" pitchFamily="18" charset="0"/>
                <a:ea typeface="Aptos" panose="020B0004020202020204" pitchFamily="34" charset="0"/>
                <a:cs typeface="Times New Roman" panose="02020603050405020304" pitchFamily="18" charset="0"/>
              </a:rPr>
              <a:t>(Chow et al., 2009; You et al., 2020)</a:t>
            </a:r>
            <a:endParaRPr lang="es-ES" sz="1800" kern="100" noProof="1">
              <a:solidFill>
                <a:srgbClr val="282828"/>
              </a:solidFill>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30800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4C8FA8-4003-A38A-B651-224CBAC2444C}"/>
              </a:ext>
            </a:extLst>
          </p:cNvPr>
          <p:cNvSpPr>
            <a:spLocks noGrp="1"/>
          </p:cNvSpPr>
          <p:nvPr>
            <p:ph type="title" idx="4294967295"/>
          </p:nvPr>
        </p:nvSpPr>
        <p:spPr>
          <a:xfrm>
            <a:off x="838200" y="1129714"/>
            <a:ext cx="10515600" cy="1325562"/>
          </a:xfrm>
        </p:spPr>
        <p:txBody>
          <a:bodyPr/>
          <a:lstStyle/>
          <a:p>
            <a:pPr algn="ctr"/>
            <a:r>
              <a:rPr lang="es-ES" noProof="1">
                <a:solidFill>
                  <a:srgbClr val="282828"/>
                </a:solidFill>
                <a:latin typeface="Times New Roman" panose="02020603050405020304" pitchFamily="18" charset="0"/>
                <a:cs typeface="Times New Roman" panose="02020603050405020304" pitchFamily="18" charset="0"/>
              </a:rPr>
              <a:t>How can we detect these innovative outliers?</a:t>
            </a:r>
          </a:p>
        </p:txBody>
      </p:sp>
      <p:pic>
        <p:nvPicPr>
          <p:cNvPr id="5" name="Imagen 4">
            <a:extLst>
              <a:ext uri="{FF2B5EF4-FFF2-40B4-BE49-F238E27FC236}">
                <a16:creationId xmlns:a16="http://schemas.microsoft.com/office/drawing/2014/main" id="{F60DFD53-6AD8-1BC6-A923-8148B14D53F7}"/>
              </a:ext>
            </a:extLst>
          </p:cNvPr>
          <p:cNvPicPr>
            <a:picLocks noChangeAspect="1"/>
          </p:cNvPicPr>
          <p:nvPr/>
        </p:nvPicPr>
        <p:blipFill>
          <a:blip r:embed="rId3"/>
          <a:stretch>
            <a:fillRect/>
          </a:stretch>
        </p:blipFill>
        <p:spPr>
          <a:xfrm>
            <a:off x="567364" y="2820477"/>
            <a:ext cx="6868484" cy="790685"/>
          </a:xfrm>
          <a:prstGeom prst="rect">
            <a:avLst/>
          </a:prstGeom>
        </p:spPr>
      </p:pic>
      <p:pic>
        <p:nvPicPr>
          <p:cNvPr id="13" name="Imagen 12">
            <a:extLst>
              <a:ext uri="{FF2B5EF4-FFF2-40B4-BE49-F238E27FC236}">
                <a16:creationId xmlns:a16="http://schemas.microsoft.com/office/drawing/2014/main" id="{5648ECA6-D187-C05A-EE52-7BB43C981A87}"/>
              </a:ext>
            </a:extLst>
          </p:cNvPr>
          <p:cNvPicPr>
            <a:picLocks noChangeAspect="1"/>
          </p:cNvPicPr>
          <p:nvPr/>
        </p:nvPicPr>
        <p:blipFill>
          <a:blip r:embed="rId4"/>
          <a:stretch>
            <a:fillRect/>
          </a:stretch>
        </p:blipFill>
        <p:spPr>
          <a:xfrm>
            <a:off x="759932" y="4812941"/>
            <a:ext cx="4560309" cy="1791348"/>
          </a:xfrm>
          <a:prstGeom prst="rect">
            <a:avLst/>
          </a:prstGeom>
        </p:spPr>
      </p:pic>
      <p:sp>
        <p:nvSpPr>
          <p:cNvPr id="15" name="CuadroTexto 14">
            <a:extLst>
              <a:ext uri="{FF2B5EF4-FFF2-40B4-BE49-F238E27FC236}">
                <a16:creationId xmlns:a16="http://schemas.microsoft.com/office/drawing/2014/main" id="{F0651B89-1425-6CB5-ED51-D6E8C0E6EA55}"/>
              </a:ext>
            </a:extLst>
          </p:cNvPr>
          <p:cNvSpPr txBox="1"/>
          <p:nvPr/>
        </p:nvSpPr>
        <p:spPr>
          <a:xfrm>
            <a:off x="578957" y="2126704"/>
            <a:ext cx="6096000" cy="461665"/>
          </a:xfrm>
          <a:prstGeom prst="rect">
            <a:avLst/>
          </a:prstGeom>
          <a:noFill/>
        </p:spPr>
        <p:txBody>
          <a:bodyPr wrap="square">
            <a:spAutoFit/>
          </a:bodyPr>
          <a:lstStyle/>
          <a:p>
            <a:r>
              <a:rPr lang="es-ES" sz="2400" b="1" noProof="1">
                <a:solidFill>
                  <a:srgbClr val="282828"/>
                </a:solidFill>
                <a:latin typeface="Times New Roman" panose="02020603050405020304" pitchFamily="18" charset="0"/>
                <a:cs typeface="Times New Roman" panose="02020603050405020304" pitchFamily="18" charset="0"/>
              </a:rPr>
              <a:t>Chi-square statistic</a:t>
            </a:r>
          </a:p>
        </p:txBody>
      </p:sp>
      <p:sp>
        <p:nvSpPr>
          <p:cNvPr id="16" name="CuadroTexto 15">
            <a:extLst>
              <a:ext uri="{FF2B5EF4-FFF2-40B4-BE49-F238E27FC236}">
                <a16:creationId xmlns:a16="http://schemas.microsoft.com/office/drawing/2014/main" id="{8F49A822-169B-EB22-85D0-0A784E69D5AA}"/>
              </a:ext>
            </a:extLst>
          </p:cNvPr>
          <p:cNvSpPr txBox="1"/>
          <p:nvPr/>
        </p:nvSpPr>
        <p:spPr>
          <a:xfrm>
            <a:off x="567364" y="4351276"/>
            <a:ext cx="6096000" cy="461665"/>
          </a:xfrm>
          <a:prstGeom prst="rect">
            <a:avLst/>
          </a:prstGeom>
          <a:noFill/>
        </p:spPr>
        <p:txBody>
          <a:bodyPr wrap="square">
            <a:spAutoFit/>
          </a:bodyPr>
          <a:lstStyle/>
          <a:p>
            <a:r>
              <a:rPr lang="es-ES" sz="2400" b="1" noProof="1">
                <a:solidFill>
                  <a:srgbClr val="282828"/>
                </a:solidFill>
                <a:latin typeface="Times New Roman" panose="02020603050405020304" pitchFamily="18" charset="0"/>
                <a:cs typeface="Times New Roman" panose="02020603050405020304" pitchFamily="18" charset="0"/>
              </a:rPr>
              <a:t>Wald test t statistic</a:t>
            </a:r>
          </a:p>
        </p:txBody>
      </p:sp>
      <p:sp>
        <p:nvSpPr>
          <p:cNvPr id="4" name="CuadroTexto 3">
            <a:extLst>
              <a:ext uri="{FF2B5EF4-FFF2-40B4-BE49-F238E27FC236}">
                <a16:creationId xmlns:a16="http://schemas.microsoft.com/office/drawing/2014/main" id="{28499310-0E1A-0936-DEDA-724BE91B67DB}"/>
              </a:ext>
            </a:extLst>
          </p:cNvPr>
          <p:cNvSpPr txBox="1"/>
          <p:nvPr/>
        </p:nvSpPr>
        <p:spPr>
          <a:xfrm>
            <a:off x="11887200" y="6488668"/>
            <a:ext cx="304800" cy="369332"/>
          </a:xfrm>
          <a:prstGeom prst="rect">
            <a:avLst/>
          </a:prstGeom>
          <a:noFill/>
        </p:spPr>
        <p:txBody>
          <a:bodyPr wrap="square" rtlCol="0">
            <a:spAutoFit/>
          </a:bodyPr>
          <a:lstStyle/>
          <a:p>
            <a:r>
              <a:rPr lang="es-ES" noProof="1">
                <a:solidFill>
                  <a:srgbClr val="282828"/>
                </a:solidFill>
              </a:rPr>
              <a:t>7</a:t>
            </a:r>
          </a:p>
        </p:txBody>
      </p:sp>
      <p:sp>
        <p:nvSpPr>
          <p:cNvPr id="3" name="CuadroTexto 2">
            <a:extLst>
              <a:ext uri="{FF2B5EF4-FFF2-40B4-BE49-F238E27FC236}">
                <a16:creationId xmlns:a16="http://schemas.microsoft.com/office/drawing/2014/main" id="{CA4B1BAE-D9F1-3E15-5D53-2CC0816D600E}"/>
              </a:ext>
            </a:extLst>
          </p:cNvPr>
          <p:cNvSpPr txBox="1"/>
          <p:nvPr/>
        </p:nvSpPr>
        <p:spPr>
          <a:xfrm>
            <a:off x="556203" y="6479435"/>
            <a:ext cx="3623733" cy="378565"/>
          </a:xfrm>
          <a:prstGeom prst="rect">
            <a:avLst/>
          </a:prstGeom>
          <a:noFill/>
        </p:spPr>
        <p:txBody>
          <a:bodyPr wrap="square">
            <a:spAutoFit/>
          </a:bodyPr>
          <a:lstStyle/>
          <a:p>
            <a:pPr>
              <a:lnSpc>
                <a:spcPct val="107000"/>
              </a:lnSpc>
              <a:spcAft>
                <a:spcPts val="800"/>
              </a:spcAft>
              <a:buNone/>
            </a:pPr>
            <a:r>
              <a:rPr lang="es-ES" sz="1800" kern="0" noProof="1">
                <a:solidFill>
                  <a:srgbClr val="282828"/>
                </a:solidFill>
                <a:effectLst/>
                <a:latin typeface="Times New Roman" panose="02020603050405020304" pitchFamily="18" charset="0"/>
                <a:ea typeface="Aptos" panose="020B0004020202020204" pitchFamily="34" charset="0"/>
                <a:cs typeface="Times New Roman" panose="02020603050405020304" pitchFamily="18" charset="0"/>
              </a:rPr>
              <a:t>(Chow et al., 2009; You et al., 2020)</a:t>
            </a:r>
            <a:endParaRPr lang="es-ES" sz="1800" kern="100" noProof="1">
              <a:solidFill>
                <a:srgbClr val="282828"/>
              </a:solidFill>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67598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uadroTexto 22">
            <a:extLst>
              <a:ext uri="{FF2B5EF4-FFF2-40B4-BE49-F238E27FC236}">
                <a16:creationId xmlns:a16="http://schemas.microsoft.com/office/drawing/2014/main" id="{37188E5E-84AB-5DDB-9D0D-A6563177AB25}"/>
              </a:ext>
            </a:extLst>
          </p:cNvPr>
          <p:cNvSpPr txBox="1"/>
          <p:nvPr/>
        </p:nvSpPr>
        <p:spPr>
          <a:xfrm>
            <a:off x="614177" y="1331486"/>
            <a:ext cx="10881015" cy="5003742"/>
          </a:xfrm>
          <a:prstGeom prst="rect">
            <a:avLst/>
          </a:prstGeom>
          <a:noFill/>
          <a:ln>
            <a:solidFill>
              <a:schemeClr val="tx1"/>
            </a:solidFill>
          </a:ln>
        </p:spPr>
        <p:txBody>
          <a:bodyPr wrap="square" rtlCol="0">
            <a:spAutoFit/>
          </a:bodyPr>
          <a:lstStyle/>
          <a:p>
            <a:pPr>
              <a:lnSpc>
                <a:spcPct val="200000"/>
              </a:lnSpc>
            </a:pPr>
            <a:r>
              <a:rPr lang="es-ES" noProof="1">
                <a:solidFill>
                  <a:srgbClr val="282828"/>
                </a:solidFill>
                <a:latin typeface="Times New Roman" panose="02020603050405020304" pitchFamily="18" charset="0"/>
                <a:cs typeface="Times New Roman" panose="02020603050405020304" pitchFamily="18" charset="0"/>
              </a:rPr>
              <a:t>SIMULATION DESIGN: 90 Scenarios </a:t>
            </a:r>
            <a:r>
              <a:rPr lang="es-ES" noProof="1">
                <a:solidFill>
                  <a:srgbClr val="282828"/>
                </a:solidFill>
              </a:rPr>
              <a:t>➜</a:t>
            </a:r>
            <a:r>
              <a:rPr lang="es-ES" noProof="1">
                <a:solidFill>
                  <a:srgbClr val="282828"/>
                </a:solidFill>
                <a:latin typeface="Times New Roman" panose="02020603050405020304" pitchFamily="18" charset="0"/>
                <a:cs typeface="Times New Roman" panose="02020603050405020304" pitchFamily="18" charset="0"/>
              </a:rPr>
              <a:t> 200 Replicates per scenario </a:t>
            </a:r>
            <a:r>
              <a:rPr lang="es-ES" sz="1700" noProof="1">
                <a:solidFill>
                  <a:srgbClr val="282828"/>
                </a:solidFill>
              </a:rPr>
              <a:t>➜ </a:t>
            </a:r>
            <a:r>
              <a:rPr lang="es-ES" sz="1700" noProof="1">
                <a:solidFill>
                  <a:srgbClr val="282828"/>
                </a:solidFill>
                <a:latin typeface="Amasis MT Pro Black" panose="020F0502020204030204" pitchFamily="18" charset="0"/>
              </a:rPr>
              <a:t>5% of subjects had one shock</a:t>
            </a:r>
            <a:endParaRPr lang="es-ES" sz="1700" noProof="1">
              <a:solidFill>
                <a:srgbClr val="282828"/>
              </a:solidFill>
              <a:latin typeface="Times New Roman" panose="02020603050405020304" pitchFamily="18" charset="0"/>
              <a:cs typeface="Times New Roman" panose="02020603050405020304" pitchFamily="18" charset="0"/>
            </a:endParaRPr>
          </a:p>
          <a:p>
            <a:pPr marL="285750" indent="-285750">
              <a:lnSpc>
                <a:spcPct val="200000"/>
              </a:lnSpc>
              <a:buFontTx/>
              <a:buChar char="-"/>
            </a:pPr>
            <a:r>
              <a:rPr lang="es-ES" noProof="1">
                <a:solidFill>
                  <a:srgbClr val="282828"/>
                </a:solidFill>
                <a:latin typeface="Times New Roman" panose="02020603050405020304" pitchFamily="18" charset="0"/>
                <a:cs typeface="Times New Roman" panose="02020603050405020304" pitchFamily="18" charset="0"/>
              </a:rPr>
              <a:t>Sample size (125 – 250 – 500)</a:t>
            </a:r>
          </a:p>
          <a:p>
            <a:pPr marL="285750" indent="-285750">
              <a:lnSpc>
                <a:spcPct val="200000"/>
              </a:lnSpc>
              <a:buFontTx/>
              <a:buChar char="-"/>
            </a:pPr>
            <a:r>
              <a:rPr lang="es-ES" noProof="1">
                <a:solidFill>
                  <a:srgbClr val="282828"/>
                </a:solidFill>
                <a:latin typeface="Times New Roman" panose="02020603050405020304" pitchFamily="18" charset="0"/>
                <a:cs typeface="Times New Roman" panose="02020603050405020304" pitchFamily="18" charset="0"/>
              </a:rPr>
              <a:t>Shock magnitude (0.75 – 1 – 1.25 – 1.5 – 1.75)</a:t>
            </a:r>
          </a:p>
          <a:p>
            <a:pPr marL="285750" indent="-285750">
              <a:lnSpc>
                <a:spcPct val="200000"/>
              </a:lnSpc>
              <a:buFontTx/>
              <a:buChar char="-"/>
            </a:pPr>
            <a:r>
              <a:rPr lang="es-ES" noProof="1">
                <a:solidFill>
                  <a:srgbClr val="282828"/>
                </a:solidFill>
                <a:latin typeface="Times New Roman" panose="02020603050405020304" pitchFamily="18" charset="0"/>
                <a:cs typeface="Times New Roman" panose="02020603050405020304" pitchFamily="18" charset="0"/>
              </a:rPr>
              <a:t>Dynamic error variance (0.001 - 0.005 - 0.1) </a:t>
            </a:r>
          </a:p>
          <a:p>
            <a:pPr marL="285750" indent="-285750">
              <a:lnSpc>
                <a:spcPct val="200000"/>
              </a:lnSpc>
              <a:buFontTx/>
              <a:buChar char="-"/>
            </a:pPr>
            <a:r>
              <a:rPr lang="es-ES" noProof="1">
                <a:solidFill>
                  <a:srgbClr val="282828"/>
                </a:solidFill>
                <a:latin typeface="Times New Roman" panose="02020603050405020304" pitchFamily="18" charset="0"/>
                <a:cs typeface="Times New Roman" panose="02020603050405020304" pitchFamily="18" charset="0"/>
              </a:rPr>
              <a:t>Measurements per year (1 - 2)</a:t>
            </a:r>
          </a:p>
          <a:p>
            <a:pPr marL="285750" indent="-285750">
              <a:lnSpc>
                <a:spcPct val="200000"/>
              </a:lnSpc>
              <a:buFontTx/>
              <a:buChar char="-"/>
            </a:pPr>
            <a:endParaRPr lang="es-ES" noProof="1">
              <a:solidFill>
                <a:srgbClr val="282828"/>
              </a:solidFill>
              <a:latin typeface="Times New Roman" panose="02020603050405020304" pitchFamily="18" charset="0"/>
              <a:cs typeface="Times New Roman" panose="02020603050405020304" pitchFamily="18" charset="0"/>
            </a:endParaRPr>
          </a:p>
          <a:p>
            <a:pPr>
              <a:lnSpc>
                <a:spcPct val="200000"/>
              </a:lnSpc>
            </a:pPr>
            <a:r>
              <a:rPr lang="es-ES" noProof="1">
                <a:solidFill>
                  <a:srgbClr val="282828"/>
                </a:solidFill>
                <a:latin typeface="Times New Roman" panose="02020603050405020304" pitchFamily="18" charset="0"/>
                <a:cs typeface="Times New Roman" panose="02020603050405020304" pitchFamily="18" charset="0"/>
              </a:rPr>
              <a:t>MODEL FITTING: 4 Methods for shock detection</a:t>
            </a:r>
          </a:p>
          <a:p>
            <a:pPr marL="285750" indent="-285750">
              <a:lnSpc>
                <a:spcPct val="200000"/>
              </a:lnSpc>
              <a:buFontTx/>
              <a:buChar char="-"/>
            </a:pPr>
            <a:r>
              <a:rPr lang="es-ES" b="1" noProof="1">
                <a:solidFill>
                  <a:srgbClr val="282828"/>
                </a:solidFill>
              </a:rPr>
              <a:t>Dynamic error parameter:</a:t>
            </a:r>
            <a:r>
              <a:rPr lang="es-ES" noProof="1">
                <a:solidFill>
                  <a:srgbClr val="282828"/>
                </a:solidFill>
              </a:rPr>
              <a:t> Estimated – Fixed to 0</a:t>
            </a:r>
          </a:p>
          <a:p>
            <a:pPr marL="285750" indent="-285750">
              <a:lnSpc>
                <a:spcPct val="200000"/>
              </a:lnSpc>
              <a:buFontTx/>
              <a:buChar char="-"/>
            </a:pPr>
            <a:r>
              <a:rPr lang="es-ES" b="1" noProof="1">
                <a:solidFill>
                  <a:srgbClr val="282828"/>
                </a:solidFill>
              </a:rPr>
              <a:t>Shock detection method:</a:t>
            </a:r>
            <a:r>
              <a:rPr lang="es-ES" noProof="1">
                <a:solidFill>
                  <a:srgbClr val="282828"/>
                </a:solidFill>
              </a:rPr>
              <a:t> Chi-square – T-statistic</a:t>
            </a:r>
          </a:p>
        </p:txBody>
      </p:sp>
      <p:sp>
        <p:nvSpPr>
          <p:cNvPr id="25" name="Signo de multiplicación 24">
            <a:extLst>
              <a:ext uri="{FF2B5EF4-FFF2-40B4-BE49-F238E27FC236}">
                <a16:creationId xmlns:a16="http://schemas.microsoft.com/office/drawing/2014/main" id="{BD355771-C3FF-EDC6-C24A-82063F078FCB}"/>
              </a:ext>
            </a:extLst>
          </p:cNvPr>
          <p:cNvSpPr/>
          <p:nvPr/>
        </p:nvSpPr>
        <p:spPr>
          <a:xfrm>
            <a:off x="9374714" y="4887071"/>
            <a:ext cx="262574" cy="232899"/>
          </a:xfrm>
          <a:prstGeom prst="mathMultiply">
            <a:avLst>
              <a:gd name="adj1" fmla="val 0"/>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noProof="1"/>
          </a:p>
        </p:txBody>
      </p:sp>
      <p:sp>
        <p:nvSpPr>
          <p:cNvPr id="35" name="CuadroTexto 34">
            <a:extLst>
              <a:ext uri="{FF2B5EF4-FFF2-40B4-BE49-F238E27FC236}">
                <a16:creationId xmlns:a16="http://schemas.microsoft.com/office/drawing/2014/main" id="{48BAAD58-5F3D-FB7F-4348-47134EE42FF8}"/>
              </a:ext>
            </a:extLst>
          </p:cNvPr>
          <p:cNvSpPr txBox="1"/>
          <p:nvPr/>
        </p:nvSpPr>
        <p:spPr>
          <a:xfrm>
            <a:off x="9004228" y="4865022"/>
            <a:ext cx="370486" cy="276999"/>
          </a:xfrm>
          <a:prstGeom prst="rect">
            <a:avLst/>
          </a:prstGeom>
          <a:noFill/>
        </p:spPr>
        <p:txBody>
          <a:bodyPr wrap="square" rtlCol="0">
            <a:spAutoFit/>
          </a:bodyPr>
          <a:lstStyle/>
          <a:p>
            <a:r>
              <a:rPr lang="es-ES" sz="1200" noProof="1"/>
              <a:t>✅</a:t>
            </a:r>
          </a:p>
        </p:txBody>
      </p:sp>
      <p:pic>
        <p:nvPicPr>
          <p:cNvPr id="3" name="Imagen 2">
            <a:extLst>
              <a:ext uri="{FF2B5EF4-FFF2-40B4-BE49-F238E27FC236}">
                <a16:creationId xmlns:a16="http://schemas.microsoft.com/office/drawing/2014/main" id="{70D1B69F-6F94-1440-1EA3-708354C1EF2D}"/>
              </a:ext>
            </a:extLst>
          </p:cNvPr>
          <p:cNvPicPr>
            <a:picLocks noChangeAspect="1"/>
          </p:cNvPicPr>
          <p:nvPr/>
        </p:nvPicPr>
        <p:blipFill>
          <a:blip r:embed="rId3"/>
          <a:stretch>
            <a:fillRect/>
          </a:stretch>
        </p:blipFill>
        <p:spPr>
          <a:xfrm>
            <a:off x="6261122" y="5210588"/>
            <a:ext cx="4918079" cy="632043"/>
          </a:xfrm>
          <a:prstGeom prst="rect">
            <a:avLst/>
          </a:prstGeom>
        </p:spPr>
      </p:pic>
      <p:sp>
        <p:nvSpPr>
          <p:cNvPr id="10" name="Elipse 9">
            <a:extLst>
              <a:ext uri="{FF2B5EF4-FFF2-40B4-BE49-F238E27FC236}">
                <a16:creationId xmlns:a16="http://schemas.microsoft.com/office/drawing/2014/main" id="{97CFDC04-50FD-CCA8-87EA-540C920172B0}"/>
              </a:ext>
            </a:extLst>
          </p:cNvPr>
          <p:cNvSpPr/>
          <p:nvPr/>
        </p:nvSpPr>
        <p:spPr>
          <a:xfrm>
            <a:off x="8690387" y="5143509"/>
            <a:ext cx="1204606" cy="747153"/>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noProof="1"/>
          </a:p>
        </p:txBody>
      </p:sp>
      <p:cxnSp>
        <p:nvCxnSpPr>
          <p:cNvPr id="11" name="Conector recto de flecha 10">
            <a:extLst>
              <a:ext uri="{FF2B5EF4-FFF2-40B4-BE49-F238E27FC236}">
                <a16:creationId xmlns:a16="http://schemas.microsoft.com/office/drawing/2014/main" id="{D6A4747C-9925-39A1-E5C1-A00D89731D15}"/>
              </a:ext>
            </a:extLst>
          </p:cNvPr>
          <p:cNvCxnSpPr>
            <a:stCxn id="10" idx="4"/>
          </p:cNvCxnSpPr>
          <p:nvPr/>
        </p:nvCxnSpPr>
        <p:spPr>
          <a:xfrm flipH="1">
            <a:off x="9285393" y="5890662"/>
            <a:ext cx="7297" cy="367272"/>
          </a:xfrm>
          <a:prstGeom prst="straightConnector1">
            <a:avLst/>
          </a:prstGeom>
          <a:ln>
            <a:solidFill>
              <a:srgbClr val="282828"/>
            </a:solidFill>
            <a:tailEnd type="triangle"/>
          </a:ln>
        </p:spPr>
        <p:style>
          <a:lnRef idx="2">
            <a:schemeClr val="dk1"/>
          </a:lnRef>
          <a:fillRef idx="0">
            <a:schemeClr val="dk1"/>
          </a:fillRef>
          <a:effectRef idx="1">
            <a:schemeClr val="dk1"/>
          </a:effectRef>
          <a:fontRef idx="minor">
            <a:schemeClr val="tx1"/>
          </a:fontRef>
        </p:style>
      </p:cxnSp>
      <p:sp>
        <p:nvSpPr>
          <p:cNvPr id="12" name="CuadroTexto 11">
            <a:extLst>
              <a:ext uri="{FF2B5EF4-FFF2-40B4-BE49-F238E27FC236}">
                <a16:creationId xmlns:a16="http://schemas.microsoft.com/office/drawing/2014/main" id="{A9F38FA0-8678-1BBD-98EE-2C37FB202CE6}"/>
              </a:ext>
            </a:extLst>
          </p:cNvPr>
          <p:cNvSpPr txBox="1"/>
          <p:nvPr/>
        </p:nvSpPr>
        <p:spPr>
          <a:xfrm>
            <a:off x="9027080" y="6257934"/>
            <a:ext cx="531220" cy="400110"/>
          </a:xfrm>
          <a:prstGeom prst="rect">
            <a:avLst/>
          </a:prstGeom>
          <a:noFill/>
        </p:spPr>
        <p:txBody>
          <a:bodyPr wrap="square" rtlCol="0">
            <a:spAutoFit/>
          </a:bodyPr>
          <a:lstStyle/>
          <a:p>
            <a:pPr algn="ctr"/>
            <a:r>
              <a:rPr lang="es-ES" sz="2000" noProof="1">
                <a:solidFill>
                  <a:srgbClr val="282828"/>
                </a:solidFill>
                <a:latin typeface="Times New Roman" panose="02020603050405020304" pitchFamily="18" charset="0"/>
                <a:cs typeface="Times New Roman" panose="02020603050405020304" pitchFamily="18" charset="0"/>
              </a:rPr>
              <a:t>ζ(t)</a:t>
            </a:r>
          </a:p>
        </p:txBody>
      </p:sp>
      <p:cxnSp>
        <p:nvCxnSpPr>
          <p:cNvPr id="14" name="Conector recto de flecha 13">
            <a:extLst>
              <a:ext uri="{FF2B5EF4-FFF2-40B4-BE49-F238E27FC236}">
                <a16:creationId xmlns:a16="http://schemas.microsoft.com/office/drawing/2014/main" id="{BAC21308-325E-2F0D-8320-8E6A4CAE9C8F}"/>
              </a:ext>
            </a:extLst>
          </p:cNvPr>
          <p:cNvCxnSpPr>
            <a:cxnSpLocks/>
          </p:cNvCxnSpPr>
          <p:nvPr/>
        </p:nvCxnSpPr>
        <p:spPr>
          <a:xfrm>
            <a:off x="5415986" y="3858692"/>
            <a:ext cx="419100" cy="0"/>
          </a:xfrm>
          <a:prstGeom prst="straightConnector1">
            <a:avLst/>
          </a:prstGeom>
          <a:ln>
            <a:solidFill>
              <a:srgbClr val="282828"/>
            </a:solidFill>
            <a:tailEnd type="triangle"/>
          </a:ln>
        </p:spPr>
        <p:style>
          <a:lnRef idx="2">
            <a:schemeClr val="dk1"/>
          </a:lnRef>
          <a:fillRef idx="0">
            <a:schemeClr val="dk1"/>
          </a:fillRef>
          <a:effectRef idx="1">
            <a:schemeClr val="dk1"/>
          </a:effectRef>
          <a:fontRef idx="minor">
            <a:schemeClr val="tx1"/>
          </a:fontRef>
        </p:style>
      </p:cxnSp>
      <p:sp>
        <p:nvSpPr>
          <p:cNvPr id="16" name="CuadroTexto 15">
            <a:extLst>
              <a:ext uri="{FF2B5EF4-FFF2-40B4-BE49-F238E27FC236}">
                <a16:creationId xmlns:a16="http://schemas.microsoft.com/office/drawing/2014/main" id="{514F56F0-E27C-CD3E-4249-842524CE111F}"/>
              </a:ext>
            </a:extLst>
          </p:cNvPr>
          <p:cNvSpPr txBox="1"/>
          <p:nvPr/>
        </p:nvSpPr>
        <p:spPr>
          <a:xfrm>
            <a:off x="5815263" y="3693076"/>
            <a:ext cx="676276" cy="369332"/>
          </a:xfrm>
          <a:prstGeom prst="rect">
            <a:avLst/>
          </a:prstGeom>
          <a:noFill/>
          <a:ln>
            <a:noFill/>
          </a:ln>
        </p:spPr>
        <p:txBody>
          <a:bodyPr wrap="square" rtlCol="0">
            <a:spAutoFit/>
          </a:bodyPr>
          <a:lstStyle/>
          <a:p>
            <a:pPr algn="ctr"/>
            <a:r>
              <a:rPr lang="es-ES" i="1" noProof="1">
                <a:solidFill>
                  <a:srgbClr val="282828"/>
                </a:solidFill>
                <a:latin typeface="Times New Roman" panose="02020603050405020304" pitchFamily="18" charset="0"/>
                <a:cs typeface="Times New Roman" panose="02020603050405020304" pitchFamily="18" charset="0"/>
              </a:rPr>
              <a:t>MPY</a:t>
            </a:r>
            <a:endParaRPr lang="es-ES" noProof="1">
              <a:solidFill>
                <a:srgbClr val="282828"/>
              </a:solidFill>
              <a:latin typeface="Times New Roman" panose="02020603050405020304" pitchFamily="18" charset="0"/>
              <a:cs typeface="Times New Roman" panose="02020603050405020304" pitchFamily="18" charset="0"/>
            </a:endParaRPr>
          </a:p>
        </p:txBody>
      </p:sp>
      <p:pic>
        <p:nvPicPr>
          <p:cNvPr id="2" name="Imagen 1" descr="Gráfico, Gráfico de líneas&#10;&#10;El contenido generado por IA puede ser incorrecto.">
            <a:extLst>
              <a:ext uri="{FF2B5EF4-FFF2-40B4-BE49-F238E27FC236}">
                <a16:creationId xmlns:a16="http://schemas.microsoft.com/office/drawing/2014/main" id="{E558CA13-C7AD-3DC8-0AC7-AD454DA8C07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289"/>
          <a:stretch/>
        </p:blipFill>
        <p:spPr bwMode="auto">
          <a:xfrm>
            <a:off x="9071001" y="1864548"/>
            <a:ext cx="1676534" cy="1036403"/>
          </a:xfrm>
          <a:prstGeom prst="rect">
            <a:avLst/>
          </a:prstGeom>
          <a:noFill/>
          <a:ln>
            <a:solidFill>
              <a:srgbClr val="282828"/>
            </a:solidFill>
          </a:ln>
          <a:extLst>
            <a:ext uri="{53640926-AAD7-44D8-BBD7-CCE9431645EC}">
              <a14:shadowObscured xmlns:a14="http://schemas.microsoft.com/office/drawing/2010/main"/>
            </a:ext>
          </a:extLst>
        </p:spPr>
      </p:pic>
      <p:pic>
        <p:nvPicPr>
          <p:cNvPr id="13" name="Imagen 12" descr="Gráfico, Gráfico de líneas&#10;&#10;El contenido generado por IA puede ser incorrecto.">
            <a:extLst>
              <a:ext uri="{FF2B5EF4-FFF2-40B4-BE49-F238E27FC236}">
                <a16:creationId xmlns:a16="http://schemas.microsoft.com/office/drawing/2014/main" id="{8616C25A-C674-2063-9D0D-04B33BFFDF9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698"/>
          <a:stretch/>
        </p:blipFill>
        <p:spPr bwMode="auto">
          <a:xfrm>
            <a:off x="7379524" y="1858949"/>
            <a:ext cx="1687504" cy="1036403"/>
          </a:xfrm>
          <a:prstGeom prst="rect">
            <a:avLst/>
          </a:prstGeom>
          <a:noFill/>
          <a:ln>
            <a:solidFill>
              <a:srgbClr val="282828"/>
            </a:solidFill>
          </a:ln>
          <a:extLst>
            <a:ext uri="{53640926-AAD7-44D8-BBD7-CCE9431645EC}">
              <a14:shadowObscured xmlns:a14="http://schemas.microsoft.com/office/drawing/2010/main"/>
            </a:ext>
          </a:extLst>
        </p:spPr>
      </p:pic>
      <p:cxnSp>
        <p:nvCxnSpPr>
          <p:cNvPr id="15" name="Conector recto de flecha 14">
            <a:extLst>
              <a:ext uri="{FF2B5EF4-FFF2-40B4-BE49-F238E27FC236}">
                <a16:creationId xmlns:a16="http://schemas.microsoft.com/office/drawing/2014/main" id="{4BA3C690-847C-0717-5065-125184FF4A2F}"/>
              </a:ext>
            </a:extLst>
          </p:cNvPr>
          <p:cNvCxnSpPr>
            <a:cxnSpLocks/>
          </p:cNvCxnSpPr>
          <p:nvPr/>
        </p:nvCxnSpPr>
        <p:spPr>
          <a:xfrm>
            <a:off x="5437293" y="3359157"/>
            <a:ext cx="419100" cy="0"/>
          </a:xfrm>
          <a:prstGeom prst="straightConnector1">
            <a:avLst/>
          </a:prstGeom>
          <a:ln>
            <a:solidFill>
              <a:srgbClr val="282828"/>
            </a:solidFill>
            <a:tailEnd type="triangle"/>
          </a:ln>
        </p:spPr>
        <p:style>
          <a:lnRef idx="2">
            <a:schemeClr val="dk1"/>
          </a:lnRef>
          <a:fillRef idx="0">
            <a:schemeClr val="dk1"/>
          </a:fillRef>
          <a:effectRef idx="1">
            <a:schemeClr val="dk1"/>
          </a:effectRef>
          <a:fontRef idx="minor">
            <a:schemeClr val="tx1"/>
          </a:fontRef>
        </p:style>
      </p:cxnSp>
      <p:sp>
        <p:nvSpPr>
          <p:cNvPr id="18" name="CuadroTexto 17">
            <a:extLst>
              <a:ext uri="{FF2B5EF4-FFF2-40B4-BE49-F238E27FC236}">
                <a16:creationId xmlns:a16="http://schemas.microsoft.com/office/drawing/2014/main" id="{79135DC0-8DDF-BF21-68B9-588FB34D5D56}"/>
              </a:ext>
            </a:extLst>
          </p:cNvPr>
          <p:cNvSpPr txBox="1"/>
          <p:nvPr/>
        </p:nvSpPr>
        <p:spPr>
          <a:xfrm>
            <a:off x="5834956" y="2570130"/>
            <a:ext cx="831062" cy="400110"/>
          </a:xfrm>
          <a:prstGeom prst="rect">
            <a:avLst/>
          </a:prstGeom>
          <a:noFill/>
          <a:ln>
            <a:noFill/>
          </a:ln>
        </p:spPr>
        <p:txBody>
          <a:bodyPr wrap="square" rtlCol="0">
            <a:spAutoFit/>
          </a:bodyPr>
          <a:lstStyle/>
          <a:p>
            <a:pPr algn="ctr"/>
            <a:r>
              <a:rPr lang="es-ES" sz="2000" i="1" noProof="1">
                <a:solidFill>
                  <a:srgbClr val="282828"/>
                </a:solidFill>
                <a:latin typeface="Times New Roman" panose="02020603050405020304" pitchFamily="18" charset="0"/>
                <a:cs typeface="Times New Roman" panose="02020603050405020304" pitchFamily="18" charset="0"/>
              </a:rPr>
              <a:t>shock</a:t>
            </a:r>
          </a:p>
        </p:txBody>
      </p:sp>
      <p:cxnSp>
        <p:nvCxnSpPr>
          <p:cNvPr id="19" name="Conector recto de flecha 18">
            <a:extLst>
              <a:ext uri="{FF2B5EF4-FFF2-40B4-BE49-F238E27FC236}">
                <a16:creationId xmlns:a16="http://schemas.microsoft.com/office/drawing/2014/main" id="{6276509F-C362-5837-99CD-BB05DA75C412}"/>
              </a:ext>
            </a:extLst>
          </p:cNvPr>
          <p:cNvCxnSpPr>
            <a:cxnSpLocks/>
          </p:cNvCxnSpPr>
          <p:nvPr/>
        </p:nvCxnSpPr>
        <p:spPr>
          <a:xfrm>
            <a:off x="5405688" y="2225682"/>
            <a:ext cx="419100" cy="0"/>
          </a:xfrm>
          <a:prstGeom prst="straightConnector1">
            <a:avLst/>
          </a:prstGeom>
          <a:ln>
            <a:solidFill>
              <a:srgbClr val="282828"/>
            </a:solidFill>
            <a:tailEnd type="triangle"/>
          </a:ln>
        </p:spPr>
        <p:style>
          <a:lnRef idx="2">
            <a:schemeClr val="dk1"/>
          </a:lnRef>
          <a:fillRef idx="0">
            <a:schemeClr val="dk1"/>
          </a:fillRef>
          <a:effectRef idx="1">
            <a:schemeClr val="dk1"/>
          </a:effectRef>
          <a:fontRef idx="minor">
            <a:schemeClr val="tx1"/>
          </a:fontRef>
        </p:style>
      </p:cxnSp>
      <p:sp>
        <p:nvSpPr>
          <p:cNvPr id="20" name="CuadroTexto 19">
            <a:extLst>
              <a:ext uri="{FF2B5EF4-FFF2-40B4-BE49-F238E27FC236}">
                <a16:creationId xmlns:a16="http://schemas.microsoft.com/office/drawing/2014/main" id="{5AC6D428-DA93-AE3D-58AE-CB929AEAD96D}"/>
              </a:ext>
            </a:extLst>
          </p:cNvPr>
          <p:cNvSpPr txBox="1"/>
          <p:nvPr/>
        </p:nvSpPr>
        <p:spPr>
          <a:xfrm>
            <a:off x="5788421" y="2034242"/>
            <a:ext cx="531220" cy="400110"/>
          </a:xfrm>
          <a:prstGeom prst="rect">
            <a:avLst/>
          </a:prstGeom>
          <a:noFill/>
          <a:ln>
            <a:noFill/>
          </a:ln>
        </p:spPr>
        <p:txBody>
          <a:bodyPr wrap="square" rtlCol="0">
            <a:spAutoFit/>
          </a:bodyPr>
          <a:lstStyle/>
          <a:p>
            <a:pPr algn="ctr"/>
            <a:r>
              <a:rPr lang="es-ES" sz="2000" noProof="1">
                <a:solidFill>
                  <a:srgbClr val="282828"/>
                </a:solidFill>
                <a:latin typeface="Times New Roman" panose="02020603050405020304" pitchFamily="18" charset="0"/>
                <a:cs typeface="Times New Roman" panose="02020603050405020304" pitchFamily="18" charset="0"/>
              </a:rPr>
              <a:t>N</a:t>
            </a:r>
          </a:p>
        </p:txBody>
      </p:sp>
      <p:cxnSp>
        <p:nvCxnSpPr>
          <p:cNvPr id="21" name="Conector recto de flecha 20">
            <a:extLst>
              <a:ext uri="{FF2B5EF4-FFF2-40B4-BE49-F238E27FC236}">
                <a16:creationId xmlns:a16="http://schemas.microsoft.com/office/drawing/2014/main" id="{66BC788F-CCA3-9CB7-45D0-029919790B5A}"/>
              </a:ext>
            </a:extLst>
          </p:cNvPr>
          <p:cNvCxnSpPr>
            <a:cxnSpLocks/>
          </p:cNvCxnSpPr>
          <p:nvPr/>
        </p:nvCxnSpPr>
        <p:spPr>
          <a:xfrm>
            <a:off x="5399193" y="2797182"/>
            <a:ext cx="419100" cy="0"/>
          </a:xfrm>
          <a:prstGeom prst="straightConnector1">
            <a:avLst/>
          </a:prstGeom>
          <a:ln>
            <a:solidFill>
              <a:srgbClr val="282828"/>
            </a:solidFill>
            <a:tailEnd type="triangle"/>
          </a:ln>
        </p:spPr>
        <p:style>
          <a:lnRef idx="2">
            <a:schemeClr val="dk1"/>
          </a:lnRef>
          <a:fillRef idx="0">
            <a:schemeClr val="dk1"/>
          </a:fillRef>
          <a:effectRef idx="1">
            <a:schemeClr val="dk1"/>
          </a:effectRef>
          <a:fontRef idx="minor">
            <a:schemeClr val="tx1"/>
          </a:fontRef>
        </p:style>
      </p:cxnSp>
      <p:sp>
        <p:nvSpPr>
          <p:cNvPr id="29" name="CuadroTexto 28">
            <a:extLst>
              <a:ext uri="{FF2B5EF4-FFF2-40B4-BE49-F238E27FC236}">
                <a16:creationId xmlns:a16="http://schemas.microsoft.com/office/drawing/2014/main" id="{FEB010A8-ACA2-DDA6-0E1D-E14B9C5E5EDF}"/>
              </a:ext>
            </a:extLst>
          </p:cNvPr>
          <p:cNvSpPr txBox="1"/>
          <p:nvPr/>
        </p:nvSpPr>
        <p:spPr>
          <a:xfrm>
            <a:off x="5887791" y="3132743"/>
            <a:ext cx="531220" cy="400110"/>
          </a:xfrm>
          <a:prstGeom prst="rect">
            <a:avLst/>
          </a:prstGeom>
          <a:noFill/>
          <a:ln>
            <a:noFill/>
          </a:ln>
        </p:spPr>
        <p:txBody>
          <a:bodyPr wrap="square" rtlCol="0">
            <a:spAutoFit/>
          </a:bodyPr>
          <a:lstStyle/>
          <a:p>
            <a:pPr algn="ctr"/>
            <a:r>
              <a:rPr lang="es-ES" sz="2000" noProof="1">
                <a:solidFill>
                  <a:srgbClr val="282828"/>
                </a:solidFill>
                <a:latin typeface="Times New Roman" panose="02020603050405020304" pitchFamily="18" charset="0"/>
                <a:cs typeface="Times New Roman" panose="02020603050405020304" pitchFamily="18" charset="0"/>
              </a:rPr>
              <a:t>ζ(t)</a:t>
            </a:r>
          </a:p>
        </p:txBody>
      </p:sp>
      <p:sp>
        <p:nvSpPr>
          <p:cNvPr id="4" name="CuadroTexto 3">
            <a:extLst>
              <a:ext uri="{FF2B5EF4-FFF2-40B4-BE49-F238E27FC236}">
                <a16:creationId xmlns:a16="http://schemas.microsoft.com/office/drawing/2014/main" id="{AD398459-A07A-AEC8-042E-AD9EA93AC9F1}"/>
              </a:ext>
            </a:extLst>
          </p:cNvPr>
          <p:cNvSpPr txBox="1"/>
          <p:nvPr/>
        </p:nvSpPr>
        <p:spPr>
          <a:xfrm>
            <a:off x="11887200" y="6488668"/>
            <a:ext cx="304800" cy="369332"/>
          </a:xfrm>
          <a:prstGeom prst="rect">
            <a:avLst/>
          </a:prstGeom>
          <a:noFill/>
        </p:spPr>
        <p:txBody>
          <a:bodyPr wrap="square" rtlCol="0">
            <a:spAutoFit/>
          </a:bodyPr>
          <a:lstStyle/>
          <a:p>
            <a:r>
              <a:rPr lang="es-ES" noProof="1">
                <a:solidFill>
                  <a:srgbClr val="282828"/>
                </a:solidFill>
              </a:rPr>
              <a:t>8</a:t>
            </a:r>
          </a:p>
        </p:txBody>
      </p:sp>
    </p:spTree>
    <p:extLst>
      <p:ext uri="{BB962C8B-B14F-4D97-AF65-F5344CB8AC3E}">
        <p14:creationId xmlns:p14="http://schemas.microsoft.com/office/powerpoint/2010/main" val="3243196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Texto&#10;&#10;El contenido generado por IA puede ser incorrecto.">
            <a:extLst>
              <a:ext uri="{FF2B5EF4-FFF2-40B4-BE49-F238E27FC236}">
                <a16:creationId xmlns:a16="http://schemas.microsoft.com/office/drawing/2014/main" id="{8B27FA42-043E-9A8A-42FD-538C9021889D}"/>
              </a:ext>
            </a:extLst>
          </p:cNvPr>
          <p:cNvPicPr>
            <a:picLocks noChangeAspect="1"/>
          </p:cNvPicPr>
          <p:nvPr/>
        </p:nvPicPr>
        <p:blipFill>
          <a:blip r:embed="rId3">
            <a:extLst>
              <a:ext uri="{28A0092B-C50C-407E-A947-70E740481C1C}">
                <a14:useLocalDpi xmlns:a14="http://schemas.microsoft.com/office/drawing/2010/main" val="0"/>
              </a:ext>
            </a:extLst>
          </a:blip>
          <a:srcRect l="16401" r="10907"/>
          <a:stretch>
            <a:fillRect/>
          </a:stretch>
        </p:blipFill>
        <p:spPr>
          <a:xfrm>
            <a:off x="267449" y="1975759"/>
            <a:ext cx="11657101" cy="3527984"/>
          </a:xfrm>
          <a:prstGeom prst="rect">
            <a:avLst/>
          </a:prstGeom>
        </p:spPr>
      </p:pic>
      <p:sp>
        <p:nvSpPr>
          <p:cNvPr id="3" name="CuadroTexto 2">
            <a:extLst>
              <a:ext uri="{FF2B5EF4-FFF2-40B4-BE49-F238E27FC236}">
                <a16:creationId xmlns:a16="http://schemas.microsoft.com/office/drawing/2014/main" id="{37326CFE-722D-D125-5BC4-3A22BB2560DE}"/>
              </a:ext>
            </a:extLst>
          </p:cNvPr>
          <p:cNvSpPr txBox="1"/>
          <p:nvPr/>
        </p:nvSpPr>
        <p:spPr>
          <a:xfrm>
            <a:off x="11887200" y="6488668"/>
            <a:ext cx="304800" cy="369332"/>
          </a:xfrm>
          <a:prstGeom prst="rect">
            <a:avLst/>
          </a:prstGeom>
          <a:noFill/>
        </p:spPr>
        <p:txBody>
          <a:bodyPr wrap="square" rtlCol="0">
            <a:spAutoFit/>
          </a:bodyPr>
          <a:lstStyle/>
          <a:p>
            <a:r>
              <a:rPr lang="es-ES" noProof="1">
                <a:solidFill>
                  <a:srgbClr val="282828"/>
                </a:solidFill>
              </a:rPr>
              <a:t>9</a:t>
            </a:r>
          </a:p>
        </p:txBody>
      </p:sp>
    </p:spTree>
    <p:extLst>
      <p:ext uri="{BB962C8B-B14F-4D97-AF65-F5344CB8AC3E}">
        <p14:creationId xmlns:p14="http://schemas.microsoft.com/office/powerpoint/2010/main" val="1825007181"/>
      </p:ext>
    </p:extLst>
  </p:cSld>
  <p:clrMapOvr>
    <a:masterClrMapping/>
  </p:clrMapOvr>
</p:sld>
</file>

<file path=ppt/theme/theme1.xml><?xml version="1.0" encoding="utf-8"?>
<a:theme xmlns:a="http://schemas.openxmlformats.org/drawingml/2006/main" name="Tema de Office">
  <a:themeElements>
    <a:clrScheme name="Personalizado 2">
      <a:dk1>
        <a:srgbClr val="FFFFFF"/>
      </a:dk1>
      <a:lt1>
        <a:srgbClr val="0E2841"/>
      </a:lt1>
      <a:dk2>
        <a:srgbClr val="FFFF00"/>
      </a:dk2>
      <a:lt2>
        <a:srgbClr val="0E2841"/>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179</TotalTime>
  <Words>1972</Words>
  <Application>Microsoft Office PowerPoint</Application>
  <PresentationFormat>Panorámica</PresentationFormat>
  <Paragraphs>153</Paragraphs>
  <Slides>18</Slides>
  <Notes>18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Amasis MT Pro Black</vt:lpstr>
      <vt:lpstr>Aptos</vt:lpstr>
      <vt:lpstr>Arial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How can we detect these innovative outliers?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PiXELPAELLA</dc:creator>
  <cp:lastModifiedBy>Marcos Romero Suarez</cp:lastModifiedBy>
  <cp:revision>6</cp:revision>
  <dcterms:created xsi:type="dcterms:W3CDTF">2025-06-21T22:23:49Z</dcterms:created>
  <dcterms:modified xsi:type="dcterms:W3CDTF">2025-07-20T15:54:47Z</dcterms:modified>
</cp:coreProperties>
</file>