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5" r:id="rId2"/>
    <p:sldMasterId id="2147483686" r:id="rId3"/>
  </p:sldMasterIdLst>
  <p:notesMasterIdLst>
    <p:notesMasterId r:id="rId41"/>
  </p:notesMasterIdLst>
  <p:sldIdLst>
    <p:sldId id="256" r:id="rId4"/>
    <p:sldId id="257" r:id="rId5"/>
    <p:sldId id="259" r:id="rId6"/>
    <p:sldId id="260" r:id="rId7"/>
    <p:sldId id="262" r:id="rId8"/>
    <p:sldId id="261" r:id="rId9"/>
    <p:sldId id="263" r:id="rId10"/>
    <p:sldId id="264" r:id="rId11"/>
    <p:sldId id="269" r:id="rId12"/>
    <p:sldId id="268" r:id="rId13"/>
    <p:sldId id="270" r:id="rId14"/>
    <p:sldId id="267" r:id="rId15"/>
    <p:sldId id="266" r:id="rId16"/>
    <p:sldId id="276" r:id="rId17"/>
    <p:sldId id="275" r:id="rId18"/>
    <p:sldId id="265" r:id="rId19"/>
    <p:sldId id="274" r:id="rId20"/>
    <p:sldId id="272" r:id="rId21"/>
    <p:sldId id="273" r:id="rId22"/>
    <p:sldId id="271" r:id="rId23"/>
    <p:sldId id="279" r:id="rId24"/>
    <p:sldId id="278" r:id="rId25"/>
    <p:sldId id="281" r:id="rId26"/>
    <p:sldId id="280" r:id="rId27"/>
    <p:sldId id="284" r:id="rId28"/>
    <p:sldId id="285" r:id="rId29"/>
    <p:sldId id="283" r:id="rId30"/>
    <p:sldId id="287" r:id="rId31"/>
    <p:sldId id="286" r:id="rId32"/>
    <p:sldId id="282" r:id="rId33"/>
    <p:sldId id="277" r:id="rId34"/>
    <p:sldId id="293" r:id="rId35"/>
    <p:sldId id="288" r:id="rId36"/>
    <p:sldId id="289" r:id="rId37"/>
    <p:sldId id="290" r:id="rId38"/>
    <p:sldId id="291" r:id="rId39"/>
    <p:sldId id="292" r:id="rId40"/>
  </p:sldIdLst>
  <p:sldSz cx="12192000" cy="685800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CA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104" d="100"/>
          <a:sy n="104" d="100"/>
        </p:scale>
        <p:origin x="21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09DCE729-9D2D-4420-9F77-4ECAEB865502}"/>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ED31FCFA-B0D8-8424-97E4-301A2F0AFDEB}"/>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6148A328-BE60-E9C1-334F-7F8005B42A8C}"/>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27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0029E36B-50F6-7D8D-B393-F6F52EEBDA58}"/>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E6DF5807-EDA4-A8BC-E066-674A4A0E7048}"/>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57311EB3-750D-BAC3-ADB1-3A59C0B51BB9}"/>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62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48D58D11-79AF-ADF3-6577-7CB569B233ED}"/>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A2DF83A9-A7DA-FBEB-EECC-77E7B536AF72}"/>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BA06750A-9152-10C0-4009-9C2F59F936C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11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2E02444A-7962-89A2-3082-AE436B3EB834}"/>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44A3ED3B-6EC5-B6B4-6261-87438F6CEE1C}"/>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D4B1E104-F5D8-30DD-1081-CBB2274D3BB9}"/>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34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9CA3DC38-49E1-1163-C12B-04BADD507B3A}"/>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B5A36685-0AB5-56C8-66FD-F9C82A106C9E}"/>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030B0D29-12F1-25CC-AA8A-6010B2EB2F7D}"/>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92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6C5EE591-BD38-64AF-DD0D-C9809EFDB53F}"/>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71A8574F-E955-6E9E-FDF1-C79C3EDF7763}"/>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3B8DA89A-E9CD-8967-60F9-892A95983884}"/>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744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A13DDAE7-438F-01EC-0894-4BBC4FE9AA4E}"/>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B8898D03-0FDE-4AC5-4F8F-5061389225BC}"/>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52D307C6-2FFD-464D-DEC8-2056BE616357}"/>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46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10AEE5F9-38BE-79D7-52BE-5342F372C7DE}"/>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9FA1CD2E-5057-AC04-E5ED-B71DE4B49685}"/>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01C79A35-98F4-5F56-F9E9-DFD30A35DC3D}"/>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8521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ECE5DA00-228A-DC2F-0C57-E8D79CF700CE}"/>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1E04B2AC-4DB0-4429-CDF1-B59A78A4D5DB}"/>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AF755A25-8263-3DE2-FE58-84C541652B7F}"/>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28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BD162D45-BE6E-C3FE-AA79-14363C202526}"/>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376525D8-E94E-73C2-634E-76E414B67512}"/>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5850FD93-127D-5353-01A9-51BA1E55D36D}"/>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62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F556915B-4BD0-270A-598E-64635B322A87}"/>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ED03A62D-E9C1-5510-46E8-017453E35ECE}"/>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1A930198-D660-7DAD-BBA3-C57AFB06E5CE}"/>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923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91CEE955-9DAF-A5D7-506F-08220633BB97}"/>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1CC6FCF6-2689-5319-6ED0-F2C6740CF299}"/>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6A75F849-9A80-5C36-DD80-7E67DBB5D807}"/>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189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1C9E287B-9C27-E94E-ADC8-A85F283D8307}"/>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FE0CFAEC-EF94-9D56-90FA-95B1CA7DB2F9}"/>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9E666C23-9713-6F46-1D44-905EAB22C05C}"/>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4783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AB5D2BE2-6D51-830E-52DC-602E639D18EE}"/>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22A33739-3BAF-368C-487A-2472A6C23CBC}"/>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F2C7D6FD-C392-2828-30ED-0742DDFE20F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630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52F39407-B75B-A159-E47E-0879ACB90FF4}"/>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EAECB5B4-D015-7CBF-636C-073FA380C2BE}"/>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896C4178-FB83-1BB2-03F8-3D538F7AD34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10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D474C8A2-14E4-702C-C0A3-DEE692E33763}"/>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D5BA00A0-19AD-8D5E-38C2-0FEBBBB3CDD9}"/>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1748BFB7-B120-0218-1C2F-05A2C6405954}"/>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362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B1462BA1-A304-3919-E086-9403309260C8}"/>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63330BC5-EAA5-2C48-7548-AC8911C8448D}"/>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E1FCB651-F4DB-03F7-A7BE-EACC422C5E3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581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1E2B013F-FE10-57F9-590A-F790F447B218}"/>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38BA526D-A93E-6C10-0E07-E5D6D56800DC}"/>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05513391-308E-7A46-8BF8-5A124DFC83F2}"/>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716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F3C1A865-DB45-C491-8111-805AA6A5761A}"/>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8A00CDA6-2569-0564-9590-B0EB5C50C5A8}"/>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2EFB5D6A-C0BF-AA6B-E29A-A32C3657E642}"/>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261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84D05AC8-1E8B-387D-BF01-430AF90CA5C6}"/>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0F60EF70-8A50-CC18-2E9F-EA1EC742688E}"/>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4DABB6C8-D9B3-37BF-7591-938E3D6306D2}"/>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971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85A014F0-FEA9-7E9B-B738-8A8271A27392}"/>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189845D6-0F54-E209-FAC7-C516E4D4B02E}"/>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6EAFCAB4-90F0-8BF1-906A-D8D80B9E1911}"/>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361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F1FBB548-77E7-F268-7907-17A165144D56}"/>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7BFBEDEA-BB37-411D-CBA5-F0BFDF043DC2}"/>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EBEE7200-88BE-DF79-A09D-D16662288E47}"/>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149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87C2D76E-A18E-8275-3796-A0D2BFCF3425}"/>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72909D15-551F-0296-3A72-D9EE342A3F32}"/>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3F42A0A9-E79D-641A-E582-4D5FCFA3C6B7}"/>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07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8371E706-E3E5-1417-9DF4-4E320799B13E}"/>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44AEAA36-2B30-69E2-C4E2-0A7107B096E1}"/>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B3958EC2-866B-FAC6-DD90-6A5A4C1E8625}"/>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45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6E5BE5EB-D89A-D265-7918-88246DD77604}"/>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4E5FD686-ADD8-917D-7A91-F8287D1AC55F}"/>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29529808-80AA-3B17-ECDB-D74A67C697F2}"/>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10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73A7FA69-9832-C51C-77F3-6BD192530FDA}"/>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254E12EC-219F-A194-36B6-2F9607C4FE11}"/>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9575C31E-D474-526B-A72E-EBD3CD606E5A}"/>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6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FA268D44-5FDB-5313-D853-21728B221CA4}"/>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A015CBE1-4F77-6D4B-E75C-ED9841D3E58E}"/>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13335171-725C-E8CC-9F8D-92D06F2E376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18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6A6F2331-D20D-91CE-5783-DED5A4EFE6CA}"/>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0B3D6D33-0E1C-E113-160A-C2A10AD13A1E}"/>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8E39448C-9F79-EDE5-229D-E83148B2FEDA}"/>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1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3289EA1C-B5CF-8DFB-74B1-91583593A3A5}"/>
            </a:ext>
          </a:extLst>
        </p:cNvPr>
        <p:cNvGrpSpPr/>
        <p:nvPr/>
      </p:nvGrpSpPr>
      <p:grpSpPr>
        <a:xfrm>
          <a:off x="0" y="0"/>
          <a:ext cx="0" cy="0"/>
          <a:chOff x="0" y="0"/>
          <a:chExt cx="0" cy="0"/>
        </a:xfrm>
      </p:grpSpPr>
      <p:sp>
        <p:nvSpPr>
          <p:cNvPr id="177" name="Google Shape;177;p4:notes">
            <a:extLst>
              <a:ext uri="{FF2B5EF4-FFF2-40B4-BE49-F238E27FC236}">
                <a16:creationId xmlns:a16="http://schemas.microsoft.com/office/drawing/2014/main" id="{6C3B6DCF-4ADD-863F-884F-A708EF07D441}"/>
              </a:ext>
            </a:extLst>
          </p:cNvPr>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a:extLst>
              <a:ext uri="{FF2B5EF4-FFF2-40B4-BE49-F238E27FC236}">
                <a16:creationId xmlns:a16="http://schemas.microsoft.com/office/drawing/2014/main" id="{C2E0904A-062A-3A5B-D962-B278A88ADE79}"/>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95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11"/>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1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1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12"/>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13"/>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3"/>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3"/>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9" name="Google Shape;69;p1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2"/>
        <p:cNvGrpSpPr/>
        <p:nvPr/>
      </p:nvGrpSpPr>
      <p:grpSpPr>
        <a:xfrm>
          <a:off x="0" y="0"/>
          <a:ext cx="0" cy="0"/>
          <a:chOff x="0" y="0"/>
          <a:chExt cx="0" cy="0"/>
        </a:xfrm>
      </p:grpSpPr>
      <p:sp>
        <p:nvSpPr>
          <p:cNvPr id="73" name="Google Shape;73;p20"/>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7" name="Google Shape;77;p2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 name="Google Shape;78;p21"/>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2" name="Google Shape;82;p2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3" name="Google Shape;83;p22"/>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3"/>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7" name="Google Shape;87;p23"/>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3"/>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4"/>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2" name="Google Shape;92;p24"/>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3"/>
        <p:cNvGrpSpPr/>
        <p:nvPr/>
      </p:nvGrpSpPr>
      <p:grpSpPr>
        <a:xfrm>
          <a:off x="0" y="0"/>
          <a:ext cx="0" cy="0"/>
          <a:chOff x="0" y="0"/>
          <a:chExt cx="0" cy="0"/>
        </a:xfrm>
      </p:grpSpPr>
      <p:sp>
        <p:nvSpPr>
          <p:cNvPr id="94" name="Google Shape;94;p2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6" name="Google Shape;96;p2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7" name="Google Shape;97;p25"/>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5"/>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6"/>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6"/>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6"/>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5" name="Google Shape;105;p26"/>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26"/>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1" name="Google Shape;111;p29"/>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4" name="Google Shape;114;p3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7" name="Google Shape;117;p3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18" name="Google Shape;118;p3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3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1"/>
        <p:cNvGrpSpPr/>
        <p:nvPr/>
      </p:nvGrpSpPr>
      <p:grpSpPr>
        <a:xfrm>
          <a:off x="0" y="0"/>
          <a:ext cx="0" cy="0"/>
          <a:chOff x="0" y="0"/>
          <a:chExt cx="0" cy="0"/>
        </a:xfrm>
      </p:grpSpPr>
      <p:sp>
        <p:nvSpPr>
          <p:cNvPr id="122" name="Google Shape;122;p33"/>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3"/>
        <p:cNvGrpSpPr/>
        <p:nvPr/>
      </p:nvGrpSpPr>
      <p:grpSpPr>
        <a:xfrm>
          <a:off x="0" y="0"/>
          <a:ext cx="0" cy="0"/>
          <a:chOff x="0" y="0"/>
          <a:chExt cx="0" cy="0"/>
        </a:xfrm>
      </p:grpSpPr>
      <p:sp>
        <p:nvSpPr>
          <p:cNvPr id="124" name="Google Shape;124;p3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5" name="Google Shape;125;p3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6" name="Google Shape;126;p34"/>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27" name="Google Shape;127;p34"/>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28"/>
        <p:cNvGrpSpPr/>
        <p:nvPr/>
      </p:nvGrpSpPr>
      <p:grpSpPr>
        <a:xfrm>
          <a:off x="0" y="0"/>
          <a:ext cx="0" cy="0"/>
          <a:chOff x="0" y="0"/>
          <a:chExt cx="0" cy="0"/>
        </a:xfrm>
      </p:grpSpPr>
      <p:sp>
        <p:nvSpPr>
          <p:cNvPr id="129" name="Google Shape;129;p3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0" name="Google Shape;130;p3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1" name="Google Shape;131;p3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2" name="Google Shape;132;p35"/>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5" name="Google Shape;135;p3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6" name="Google Shape;136;p3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37" name="Google Shape;137;p36"/>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0" name="Google Shape;140;p3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1" name="Google Shape;141;p3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4" name="Google Shape;144;p3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5" name="Google Shape;145;p3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6" name="Google Shape;146;p3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47" name="Google Shape;147;p3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48"/>
        <p:cNvGrpSpPr/>
        <p:nvPr/>
      </p:nvGrpSpPr>
      <p:grpSpPr>
        <a:xfrm>
          <a:off x="0" y="0"/>
          <a:ext cx="0" cy="0"/>
          <a:chOff x="0" y="0"/>
          <a:chExt cx="0" cy="0"/>
        </a:xfrm>
      </p:grpSpPr>
      <p:sp>
        <p:nvSpPr>
          <p:cNvPr id="149" name="Google Shape;149;p3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0" name="Google Shape;150;p3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1" name="Google Shape;151;p3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2" name="Google Shape;152;p3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3" name="Google Shape;153;p3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4" name="Google Shape;154;p3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55" name="Google Shape;155;p3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7"/>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 name="Google Shape;27;p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9"/>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9"/>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10"/>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10"/>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8" name="Google Shape;58;p1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0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40"/>
          <p:cNvSpPr txBox="1"/>
          <p:nvPr/>
        </p:nvSpPr>
        <p:spPr>
          <a:xfrm>
            <a:off x="3752880" y="2762453"/>
            <a:ext cx="8439120" cy="2030475"/>
          </a:xfrm>
          <a:prstGeom prst="rect">
            <a:avLst/>
          </a:prstGeom>
          <a:solidFill>
            <a:srgbClr val="0668A9">
              <a:alpha val="69803"/>
            </a:srgbClr>
          </a:solid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None/>
            </a:pPr>
            <a:r>
              <a:rPr lang="en-US" sz="2600" b="1" i="0" u="none" strike="noStrike" cap="none" dirty="0">
                <a:solidFill>
                  <a:srgbClr val="FFCC00"/>
                </a:solidFill>
                <a:latin typeface="Trebuchet MS"/>
                <a:ea typeface="Trebuchet MS"/>
                <a:cs typeface="Trebuchet MS"/>
                <a:sym typeface="Trebuchet MS"/>
              </a:rPr>
              <a:t>Project </a:t>
            </a:r>
            <a:r>
              <a:rPr lang="en-US" sz="2600" b="1" i="0" u="none" strike="noStrike" cap="none" dirty="0" err="1">
                <a:solidFill>
                  <a:srgbClr val="FFCC00"/>
                </a:solidFill>
                <a:latin typeface="Trebuchet MS"/>
                <a:ea typeface="Trebuchet MS"/>
                <a:cs typeface="Trebuchet MS"/>
                <a:sym typeface="Trebuchet MS"/>
              </a:rPr>
              <a:t>MathIA</a:t>
            </a:r>
            <a:r>
              <a:rPr lang="en-US" sz="2600" b="1" i="0" u="none" strike="noStrike" cap="none" dirty="0">
                <a:solidFill>
                  <a:srgbClr val="FFCC00"/>
                </a:solidFill>
                <a:latin typeface="Trebuchet MS"/>
                <a:ea typeface="Trebuchet MS"/>
                <a:cs typeface="Trebuchet MS"/>
                <a:sym typeface="Trebuchet MS"/>
              </a:rPr>
              <a:t>: </a:t>
            </a:r>
            <a:r>
              <a:rPr lang="en-US" sz="2200" b="1" i="0" u="none" strike="noStrike" cap="none" dirty="0">
                <a:solidFill>
                  <a:srgbClr val="FFCC00"/>
                </a:solidFill>
                <a:latin typeface="Trebuchet MS"/>
                <a:ea typeface="Trebuchet MS"/>
                <a:cs typeface="Trebuchet MS"/>
                <a:sym typeface="Trebuchet MS"/>
              </a:rPr>
              <a:t>Imbalanced </a:t>
            </a:r>
            <a:r>
              <a:rPr lang="en-US" sz="2200" b="1" i="0" u="none" strike="noStrike" cap="none" dirty="0" err="1">
                <a:solidFill>
                  <a:srgbClr val="FFCC00"/>
                </a:solidFill>
                <a:latin typeface="Trebuchet MS"/>
                <a:ea typeface="Trebuchet MS"/>
                <a:cs typeface="Trebuchet MS"/>
                <a:sym typeface="Trebuchet MS"/>
              </a:rPr>
              <a:t>Classication</a:t>
            </a:r>
            <a:r>
              <a:rPr lang="en-US" sz="2200" b="1" i="0" u="none" strike="noStrike" cap="none" dirty="0">
                <a:solidFill>
                  <a:srgbClr val="FFCC00"/>
                </a:solidFill>
                <a:latin typeface="Trebuchet MS"/>
                <a:ea typeface="Trebuchet MS"/>
                <a:cs typeface="Trebuchet MS"/>
                <a:sym typeface="Trebuchet MS"/>
              </a:rPr>
              <a:t> for Diagnosing Learning and</a:t>
            </a:r>
          </a:p>
          <a:p>
            <a:pPr marL="0" marR="0" lvl="0" indent="0" algn="ctr" rtl="0">
              <a:lnSpc>
                <a:spcPct val="90000"/>
              </a:lnSpc>
              <a:spcBef>
                <a:spcPts val="0"/>
              </a:spcBef>
              <a:spcAft>
                <a:spcPts val="0"/>
              </a:spcAft>
              <a:buNone/>
            </a:pPr>
            <a:r>
              <a:rPr lang="en-US" sz="2200" b="1" i="0" u="none" strike="noStrike" cap="none" dirty="0">
                <a:solidFill>
                  <a:srgbClr val="FFCC00"/>
                </a:solidFill>
                <a:latin typeface="Trebuchet MS"/>
                <a:ea typeface="Trebuchet MS"/>
                <a:cs typeface="Trebuchet MS"/>
                <a:sym typeface="Trebuchet MS"/>
              </a:rPr>
              <a:t>Cognitive </a:t>
            </a:r>
            <a:r>
              <a:rPr lang="en-US" sz="2200" b="1" i="0" u="none" strike="noStrike" cap="none" dirty="0" err="1">
                <a:solidFill>
                  <a:srgbClr val="FFCC00"/>
                </a:solidFill>
                <a:latin typeface="Trebuchet MS"/>
                <a:ea typeface="Trebuchet MS"/>
                <a:cs typeface="Trebuchet MS"/>
                <a:sym typeface="Trebuchet MS"/>
              </a:rPr>
              <a:t>Diferences</a:t>
            </a:r>
            <a:r>
              <a:rPr lang="en-US" sz="2200" b="1" i="0" u="none" strike="noStrike" cap="none" dirty="0">
                <a:solidFill>
                  <a:srgbClr val="FFCC00"/>
                </a:solidFill>
                <a:latin typeface="Trebuchet MS"/>
                <a:ea typeface="Trebuchet MS"/>
                <a:cs typeface="Trebuchet MS"/>
                <a:sym typeface="Trebuchet MS"/>
              </a:rPr>
              <a:t> in Mathematics Education</a:t>
            </a:r>
          </a:p>
          <a:p>
            <a:pPr marL="0" marR="0" lvl="0" indent="0" algn="ctr" rtl="0">
              <a:lnSpc>
                <a:spcPct val="90000"/>
              </a:lnSpc>
              <a:spcBef>
                <a:spcPts val="0"/>
              </a:spcBef>
              <a:spcAft>
                <a:spcPts val="0"/>
              </a:spcAft>
              <a:buNone/>
            </a:pPr>
            <a:endParaRPr sz="3200" b="0" i="0" u="none" strike="noStrike" cap="none" dirty="0">
              <a:latin typeface="Arial"/>
              <a:ea typeface="Arial"/>
              <a:cs typeface="Arial"/>
              <a:sym typeface="Arial"/>
            </a:endParaRPr>
          </a:p>
          <a:p>
            <a:pPr marL="0" marR="0" lvl="0" indent="0" algn="ctr" rtl="0">
              <a:lnSpc>
                <a:spcPct val="90000"/>
              </a:lnSpc>
              <a:spcBef>
                <a:spcPts val="1001"/>
              </a:spcBef>
              <a:spcAft>
                <a:spcPts val="0"/>
              </a:spcAft>
              <a:buNone/>
            </a:pPr>
            <a:endParaRPr sz="3200" b="0" i="0" u="none" strike="noStrike" cap="none" dirty="0">
              <a:latin typeface="Arial"/>
              <a:ea typeface="Arial"/>
              <a:cs typeface="Arial"/>
              <a:sym typeface="Arial"/>
            </a:endParaRPr>
          </a:p>
        </p:txBody>
      </p:sp>
      <p:sp>
        <p:nvSpPr>
          <p:cNvPr id="161" name="Google Shape;161;p40"/>
          <p:cNvSpPr txBox="1"/>
          <p:nvPr/>
        </p:nvSpPr>
        <p:spPr>
          <a:xfrm>
            <a:off x="3752880" y="3952799"/>
            <a:ext cx="8439120" cy="840129"/>
          </a:xfrm>
          <a:prstGeom prst="rect">
            <a:avLst/>
          </a:prstGeom>
          <a:noFill/>
          <a:ln>
            <a:noFill/>
          </a:ln>
        </p:spPr>
        <p:txBody>
          <a:bodyPr spcFirstLastPara="1" wrap="square" lIns="91425" tIns="45700" rIns="91425" bIns="45700" anchor="t" anchorCtr="1">
            <a:normAutofit/>
          </a:bodyPr>
          <a:lstStyle/>
          <a:p>
            <a:r>
              <a:rPr lang="es-ES" dirty="0">
                <a:solidFill>
                  <a:schemeClr val="bg1"/>
                </a:solidFill>
              </a:rPr>
              <a:t>Ana F. Hernández; </a:t>
            </a:r>
            <a:r>
              <a:rPr lang="es-ES" dirty="0" err="1">
                <a:solidFill>
                  <a:schemeClr val="bg1"/>
                </a:solidFill>
              </a:rPr>
              <a:t>Andrej</a:t>
            </a:r>
            <a:r>
              <a:rPr lang="es-ES" dirty="0">
                <a:solidFill>
                  <a:schemeClr val="bg1"/>
                </a:solidFill>
              </a:rPr>
              <a:t> </a:t>
            </a:r>
            <a:r>
              <a:rPr lang="es-ES" dirty="0" err="1">
                <a:solidFill>
                  <a:schemeClr val="bg1"/>
                </a:solidFill>
              </a:rPr>
              <a:t>Franulic</a:t>
            </a:r>
            <a:r>
              <a:rPr lang="es-ES" dirty="0">
                <a:solidFill>
                  <a:schemeClr val="bg1"/>
                </a:solidFill>
              </a:rPr>
              <a:t>; Javier A. Salazar; José Palma; Fernando Jiménez</a:t>
            </a:r>
          </a:p>
          <a:p>
            <a:r>
              <a:rPr lang="en-US" dirty="0">
                <a:solidFill>
                  <a:schemeClr val="bg1"/>
                </a:solidFill>
              </a:rPr>
              <a:t>Dept. Developmental and Educational Psychology </a:t>
            </a:r>
            <a:r>
              <a:rPr lang="es-ES" dirty="0" err="1">
                <a:solidFill>
                  <a:schemeClr val="bg1"/>
                </a:solidFill>
              </a:rPr>
              <a:t>University</a:t>
            </a:r>
            <a:r>
              <a:rPr lang="es-ES" dirty="0">
                <a:solidFill>
                  <a:schemeClr val="bg1"/>
                </a:solidFill>
              </a:rPr>
              <a:t> </a:t>
            </a:r>
            <a:r>
              <a:rPr lang="es-ES" dirty="0" err="1">
                <a:solidFill>
                  <a:schemeClr val="bg1"/>
                </a:solidFill>
              </a:rPr>
              <a:t>of</a:t>
            </a:r>
            <a:r>
              <a:rPr lang="es-ES" dirty="0">
                <a:solidFill>
                  <a:schemeClr val="bg1"/>
                </a:solidFill>
              </a:rPr>
              <a:t> Murcia, </a:t>
            </a:r>
            <a:r>
              <a:rPr lang="es-ES" dirty="0" err="1">
                <a:solidFill>
                  <a:schemeClr val="bg1"/>
                </a:solidFill>
              </a:rPr>
              <a:t>Spain</a:t>
            </a:r>
            <a:r>
              <a:rPr lang="es-ES" dirty="0">
                <a:solidFill>
                  <a:schemeClr val="bg1"/>
                </a:solidFill>
              </a:rPr>
              <a:t>;</a:t>
            </a:r>
            <a:r>
              <a:rPr lang="en-US" dirty="0">
                <a:solidFill>
                  <a:schemeClr val="bg1"/>
                </a:solidFill>
              </a:rPr>
              <a:t>Dept. Information and Communications Engineering </a:t>
            </a:r>
            <a:r>
              <a:rPr lang="es-ES" dirty="0" err="1">
                <a:solidFill>
                  <a:schemeClr val="bg1"/>
                </a:solidFill>
              </a:rPr>
              <a:t>University</a:t>
            </a:r>
            <a:r>
              <a:rPr lang="es-ES" dirty="0">
                <a:solidFill>
                  <a:schemeClr val="bg1"/>
                </a:solidFill>
              </a:rPr>
              <a:t> </a:t>
            </a:r>
            <a:r>
              <a:rPr lang="es-ES" dirty="0" err="1">
                <a:solidFill>
                  <a:schemeClr val="bg1"/>
                </a:solidFill>
              </a:rPr>
              <a:t>of</a:t>
            </a:r>
            <a:r>
              <a:rPr lang="es-ES" dirty="0">
                <a:solidFill>
                  <a:schemeClr val="bg1"/>
                </a:solidFill>
              </a:rPr>
              <a:t> Murcia, </a:t>
            </a:r>
            <a:r>
              <a:rPr lang="es-ES" dirty="0" err="1">
                <a:solidFill>
                  <a:schemeClr val="bg1"/>
                </a:solidFill>
              </a:rPr>
              <a:t>Spain</a:t>
            </a:r>
            <a:r>
              <a:rPr lang="es-ES" dirty="0">
                <a:solidFill>
                  <a:schemeClr val="bg1"/>
                </a:solidFill>
              </a:rPr>
              <a:t>; Comenius iDi SRL, </a:t>
            </a:r>
            <a:r>
              <a:rPr lang="es-ES" dirty="0" err="1">
                <a:solidFill>
                  <a:schemeClr val="bg1"/>
                </a:solidFill>
              </a:rPr>
              <a:t>Spain</a:t>
            </a:r>
            <a:endParaRPr b="0" i="0" u="none" strike="noStrike" cap="none" dirty="0">
              <a:solidFill>
                <a:schemeClr val="bg1"/>
              </a:solidFill>
              <a:latin typeface="Arial"/>
              <a:ea typeface="Arial"/>
              <a:cs typeface="Arial"/>
              <a:sym typeface="Arial"/>
            </a:endParaRPr>
          </a:p>
        </p:txBody>
      </p:sp>
      <p:pic>
        <p:nvPicPr>
          <p:cNvPr id="2" name="Imagen 1">
            <a:extLst>
              <a:ext uri="{FF2B5EF4-FFF2-40B4-BE49-F238E27FC236}">
                <a16:creationId xmlns:a16="http://schemas.microsoft.com/office/drawing/2014/main" id="{DC73AA16-F073-BABD-26BF-98A730766A17}"/>
              </a:ext>
            </a:extLst>
          </p:cNvPr>
          <p:cNvPicPr>
            <a:picLocks noChangeAspect="1"/>
          </p:cNvPicPr>
          <p:nvPr/>
        </p:nvPicPr>
        <p:blipFill>
          <a:blip r:embed="rId4"/>
          <a:stretch>
            <a:fillRect/>
          </a:stretch>
        </p:blipFill>
        <p:spPr>
          <a:xfrm>
            <a:off x="3175280" y="5484883"/>
            <a:ext cx="2054591" cy="996781"/>
          </a:xfrm>
          <a:prstGeom prst="rect">
            <a:avLst/>
          </a:prstGeom>
        </p:spPr>
      </p:pic>
      <p:pic>
        <p:nvPicPr>
          <p:cNvPr id="4" name="Imagen 3" descr="Interfaz de usuario gráfica&#10;&#10;El contenido generado por IA puede ser incorrecto.">
            <a:extLst>
              <a:ext uri="{FF2B5EF4-FFF2-40B4-BE49-F238E27FC236}">
                <a16:creationId xmlns:a16="http://schemas.microsoft.com/office/drawing/2014/main" id="{47BD80AC-4925-8449-032D-8C84C4CF25A5}"/>
              </a:ext>
            </a:extLst>
          </p:cNvPr>
          <p:cNvPicPr>
            <a:picLocks noChangeAspect="1"/>
          </p:cNvPicPr>
          <p:nvPr/>
        </p:nvPicPr>
        <p:blipFill>
          <a:blip r:embed="rId5"/>
          <a:stretch>
            <a:fillRect/>
          </a:stretch>
        </p:blipFill>
        <p:spPr>
          <a:xfrm>
            <a:off x="3329140" y="6451945"/>
            <a:ext cx="1163080" cy="3307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FE967E66-0FB5-6042-7BF3-E033FB707103}"/>
            </a:ext>
          </a:extLst>
        </p:cNvPr>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369231B-3050-410C-16C0-41F676A33FCD}"/>
              </a:ext>
            </a:extLst>
          </p:cNvPr>
          <p:cNvSpPr/>
          <p:nvPr/>
        </p:nvSpPr>
        <p:spPr>
          <a:xfrm>
            <a:off x="3326207" y="1282614"/>
            <a:ext cx="5069090" cy="920538"/>
          </a:xfrm>
          <a:prstGeom prst="roundRect">
            <a:avLst/>
          </a:prstGeom>
          <a:solidFill>
            <a:srgbClr val="0C6CAB"/>
          </a:solidFill>
          <a:ln w="5715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Abadi" panose="020B0604020104020204" pitchFamily="34" charset="0"/>
              </a:rPr>
              <a:t>THE DISTINCTIVE CONTRIBUTION OF OUR AI MODEL</a:t>
            </a:r>
            <a:endParaRPr lang="es-ES" sz="1600" b="1" dirty="0">
              <a:latin typeface="Abadi" panose="020B0604020104020204" pitchFamily="34" charset="0"/>
            </a:endParaRPr>
          </a:p>
        </p:txBody>
      </p:sp>
      <p:sp>
        <p:nvSpPr>
          <p:cNvPr id="3" name="Rectángulo 2">
            <a:extLst>
              <a:ext uri="{FF2B5EF4-FFF2-40B4-BE49-F238E27FC236}">
                <a16:creationId xmlns:a16="http://schemas.microsoft.com/office/drawing/2014/main" id="{80EBAC56-B6A4-6F74-585C-3CB0D854F77D}"/>
              </a:ext>
            </a:extLst>
          </p:cNvPr>
          <p:cNvSpPr/>
          <p:nvPr/>
        </p:nvSpPr>
        <p:spPr>
          <a:xfrm>
            <a:off x="177969" y="3000950"/>
            <a:ext cx="3780339" cy="3608505"/>
          </a:xfrm>
          <a:prstGeom prst="rect">
            <a:avLst/>
          </a:prstGeom>
          <a:solidFill>
            <a:srgbClr val="FFCC00"/>
          </a:solidFill>
          <a:ln w="5715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C6CAB"/>
                </a:solidFill>
                <a:latin typeface="Abadi" panose="020B0604020104020204" pitchFamily="34" charset="0"/>
              </a:rPr>
              <a:t>WHAT PROBLEM DO WE ADDRESS?</a:t>
            </a:r>
          </a:p>
          <a:p>
            <a:endParaRPr lang="en-US" b="1" dirty="0">
              <a:solidFill>
                <a:srgbClr val="0C6CAB"/>
              </a:solidFill>
              <a:latin typeface="Abadi" panose="020B0604020104020204" pitchFamily="34" charset="0"/>
            </a:endParaRPr>
          </a:p>
          <a:p>
            <a:endParaRPr lang="en-US" b="1" dirty="0">
              <a:solidFill>
                <a:srgbClr val="0C6CAB"/>
              </a:solidFill>
              <a:latin typeface="Abadi" panose="020B0604020104020204" pitchFamily="34" charset="0"/>
            </a:endParaRPr>
          </a:p>
          <a:p>
            <a:endParaRPr lang="en-US" b="1" dirty="0">
              <a:solidFill>
                <a:srgbClr val="0C6CAB"/>
              </a:solidFill>
              <a:latin typeface="Abadi" panose="020B0604020104020204" pitchFamily="34" charset="0"/>
            </a:endParaRPr>
          </a:p>
          <a:p>
            <a:r>
              <a:rPr lang="en-US" dirty="0">
                <a:solidFill>
                  <a:srgbClr val="0C6CAB"/>
                </a:solidFill>
                <a:latin typeface="Abadi" panose="020B0604020104020204" pitchFamily="34" charset="0"/>
              </a:rPr>
              <a:t>- In most educational contexts the number of students with </a:t>
            </a:r>
            <a:r>
              <a:rPr lang="en-US" b="1" u="sng" dirty="0">
                <a:solidFill>
                  <a:srgbClr val="0C6CAB"/>
                </a:solidFill>
                <a:latin typeface="Abadi" panose="020B0604020104020204" pitchFamily="34" charset="0"/>
              </a:rPr>
              <a:t>specific learning difficulties is significantly lower </a:t>
            </a:r>
            <a:r>
              <a:rPr lang="en-US" dirty="0">
                <a:solidFill>
                  <a:srgbClr val="0C6CAB"/>
                </a:solidFill>
                <a:latin typeface="Abadi" panose="020B0604020104020204" pitchFamily="34" charset="0"/>
              </a:rPr>
              <a:t>than that of the general student population.</a:t>
            </a:r>
          </a:p>
          <a:p>
            <a:endParaRPr lang="en-US" dirty="0">
              <a:solidFill>
                <a:srgbClr val="0C6CAB"/>
              </a:solidFill>
              <a:latin typeface="Abadi" panose="020B0604020104020204" pitchFamily="34" charset="0"/>
            </a:endParaRPr>
          </a:p>
          <a:p>
            <a:r>
              <a:rPr lang="en-US" dirty="0">
                <a:solidFill>
                  <a:srgbClr val="0C6CAB"/>
                </a:solidFill>
                <a:latin typeface="Abadi" panose="020B0604020104020204" pitchFamily="34" charset="0"/>
              </a:rPr>
              <a:t>-This results in </a:t>
            </a:r>
            <a:r>
              <a:rPr lang="en-US" b="1" dirty="0">
                <a:solidFill>
                  <a:srgbClr val="0C6CAB"/>
                </a:solidFill>
                <a:latin typeface="Abadi" panose="020B0604020104020204" pitchFamily="34" charset="0"/>
              </a:rPr>
              <a:t>class imbalance</a:t>
            </a:r>
            <a:r>
              <a:rPr lang="en-US" dirty="0">
                <a:solidFill>
                  <a:srgbClr val="0C6CAB"/>
                </a:solidFill>
                <a:latin typeface="Abadi" panose="020B0604020104020204" pitchFamily="34" charset="0"/>
              </a:rPr>
              <a:t>, which negatively impacts the </a:t>
            </a:r>
            <a:r>
              <a:rPr lang="en-US" b="1" dirty="0">
                <a:solidFill>
                  <a:srgbClr val="0C6CAB"/>
                </a:solidFill>
                <a:latin typeface="Abadi" panose="020B0604020104020204" pitchFamily="34" charset="0"/>
              </a:rPr>
              <a:t>diagnostic accuracy</a:t>
            </a:r>
            <a:r>
              <a:rPr lang="en-US" dirty="0">
                <a:solidFill>
                  <a:srgbClr val="0C6CAB"/>
                </a:solidFill>
                <a:latin typeface="Abadi" panose="020B0604020104020204" pitchFamily="34" charset="0"/>
              </a:rPr>
              <a:t> of AI models.</a:t>
            </a:r>
          </a:p>
        </p:txBody>
      </p:sp>
      <p:sp>
        <p:nvSpPr>
          <p:cNvPr id="4" name="Rectángulo 3">
            <a:extLst>
              <a:ext uri="{FF2B5EF4-FFF2-40B4-BE49-F238E27FC236}">
                <a16:creationId xmlns:a16="http://schemas.microsoft.com/office/drawing/2014/main" id="{79B72A21-AFD6-4F4C-4F70-586787A0AEA2}"/>
              </a:ext>
            </a:extLst>
          </p:cNvPr>
          <p:cNvSpPr/>
          <p:nvPr/>
        </p:nvSpPr>
        <p:spPr>
          <a:xfrm>
            <a:off x="4165940" y="3000950"/>
            <a:ext cx="3867279" cy="3608505"/>
          </a:xfrm>
          <a:prstGeom prst="rect">
            <a:avLst/>
          </a:prstGeom>
          <a:solidFill>
            <a:srgbClr val="0C6CAB"/>
          </a:solidFill>
          <a:ln w="5715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latin typeface="Abadi" panose="020B0604020104020204" pitchFamily="34" charset="0"/>
              </a:rPr>
              <a:t>OUR PROPOSAL</a:t>
            </a:r>
          </a:p>
          <a:p>
            <a:endParaRPr lang="en-US" b="1" dirty="0">
              <a:latin typeface="Abadi" panose="020B0604020104020204" pitchFamily="34" charset="0"/>
            </a:endParaRPr>
          </a:p>
          <a:p>
            <a:endParaRPr lang="en-US" b="1" dirty="0">
              <a:latin typeface="Abadi" panose="020B0604020104020204" pitchFamily="34" charset="0"/>
            </a:endParaRPr>
          </a:p>
          <a:p>
            <a:r>
              <a:rPr lang="en-US" dirty="0">
                <a:latin typeface="Abadi" panose="020B0604020104020204" pitchFamily="34" charset="0"/>
              </a:rPr>
              <a:t>-Application of </a:t>
            </a:r>
            <a:r>
              <a:rPr lang="en-US" b="1" dirty="0">
                <a:latin typeface="Abadi" panose="020B0604020104020204" pitchFamily="34" charset="0"/>
              </a:rPr>
              <a:t>specific methodologies for imbalanced classification</a:t>
            </a:r>
            <a:r>
              <a:rPr lang="en-US" dirty="0">
                <a:latin typeface="Abadi" panose="020B0604020104020204" pitchFamily="34" charset="0"/>
              </a:rPr>
              <a:t>.</a:t>
            </a:r>
          </a:p>
          <a:p>
            <a:endParaRPr lang="en-US" dirty="0">
              <a:latin typeface="Abadi" panose="020B0604020104020204" pitchFamily="34" charset="0"/>
            </a:endParaRPr>
          </a:p>
          <a:p>
            <a:r>
              <a:rPr lang="en-US" dirty="0">
                <a:latin typeface="Abadi" panose="020B0604020104020204" pitchFamily="34" charset="0"/>
              </a:rPr>
              <a:t>-Use of </a:t>
            </a:r>
            <a:r>
              <a:rPr lang="en-US" b="1" dirty="0">
                <a:latin typeface="Abadi" panose="020B0604020104020204" pitchFamily="34" charset="0"/>
              </a:rPr>
              <a:t>adapted evaluation metrics</a:t>
            </a:r>
            <a:r>
              <a:rPr lang="en-US" dirty="0">
                <a:latin typeface="Abadi" panose="020B0604020104020204" pitchFamily="34" charset="0"/>
              </a:rPr>
              <a:t> (such as </a:t>
            </a:r>
            <a:r>
              <a:rPr lang="en-US" b="1" dirty="0">
                <a:latin typeface="Abadi" panose="020B0604020104020204" pitchFamily="34" charset="0"/>
              </a:rPr>
              <a:t>F1-score</a:t>
            </a:r>
            <a:r>
              <a:rPr lang="en-US" dirty="0">
                <a:latin typeface="Abadi" panose="020B0604020104020204" pitchFamily="34" charset="0"/>
              </a:rPr>
              <a:t>, </a:t>
            </a:r>
            <a:r>
              <a:rPr lang="en-US" b="1" dirty="0">
                <a:latin typeface="Abadi" panose="020B0604020104020204" pitchFamily="34" charset="0"/>
              </a:rPr>
              <a:t>recall for the minority class</a:t>
            </a:r>
            <a:r>
              <a:rPr lang="en-US" dirty="0">
                <a:latin typeface="Abadi" panose="020B0604020104020204" pitchFamily="34" charset="0"/>
              </a:rPr>
              <a:t>, etc.).</a:t>
            </a:r>
          </a:p>
          <a:p>
            <a:endParaRPr lang="en-US" dirty="0">
              <a:latin typeface="Abadi" panose="020B0604020104020204" pitchFamily="34" charset="0"/>
            </a:endParaRPr>
          </a:p>
          <a:p>
            <a:r>
              <a:rPr lang="en-US" dirty="0">
                <a:latin typeface="Abadi" panose="020B0604020104020204" pitchFamily="34" charset="0"/>
              </a:rPr>
              <a:t>-Improvement in the </a:t>
            </a:r>
            <a:r>
              <a:rPr lang="en-US" b="1" dirty="0">
                <a:latin typeface="Abadi" panose="020B0604020104020204" pitchFamily="34" charset="0"/>
              </a:rPr>
              <a:t>reliability of the predictive model</a:t>
            </a:r>
            <a:r>
              <a:rPr lang="en-US" dirty="0">
                <a:latin typeface="Abadi" panose="020B0604020104020204" pitchFamily="34" charset="0"/>
              </a:rPr>
              <a:t>.</a:t>
            </a:r>
          </a:p>
          <a:p>
            <a:endParaRPr lang="en-US" dirty="0">
              <a:latin typeface="Abadi" panose="020B0604020104020204" pitchFamily="34" charset="0"/>
            </a:endParaRPr>
          </a:p>
          <a:p>
            <a:r>
              <a:rPr lang="en-US" b="1" dirty="0">
                <a:latin typeface="Abadi" panose="020B0604020104020204" pitchFamily="34" charset="0"/>
              </a:rPr>
              <a:t>-Accurate identification of minority classes</a:t>
            </a:r>
            <a:r>
              <a:rPr lang="en-US" dirty="0">
                <a:latin typeface="Abadi" panose="020B0604020104020204" pitchFamily="34" charset="0"/>
              </a:rPr>
              <a:t>, preventing them from being overlooked by standard algorithms.</a:t>
            </a:r>
          </a:p>
        </p:txBody>
      </p:sp>
      <p:sp>
        <p:nvSpPr>
          <p:cNvPr id="5" name="Rectángulo 4">
            <a:extLst>
              <a:ext uri="{FF2B5EF4-FFF2-40B4-BE49-F238E27FC236}">
                <a16:creationId xmlns:a16="http://schemas.microsoft.com/office/drawing/2014/main" id="{66FD9734-AA75-E636-CF8F-615C20DE2765}"/>
              </a:ext>
            </a:extLst>
          </p:cNvPr>
          <p:cNvSpPr/>
          <p:nvPr/>
        </p:nvSpPr>
        <p:spPr>
          <a:xfrm>
            <a:off x="8320631" y="3000949"/>
            <a:ext cx="3542020" cy="3608505"/>
          </a:xfrm>
          <a:prstGeom prst="rect">
            <a:avLst/>
          </a:prstGeom>
          <a:solidFill>
            <a:srgbClr val="FFCC00"/>
          </a:solidFill>
          <a:ln w="5715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C6CAB"/>
                </a:solidFill>
                <a:latin typeface="Abadi" panose="020B0604020104020204" pitchFamily="34" charset="0"/>
              </a:rPr>
              <a:t>IMPACT</a:t>
            </a:r>
          </a:p>
          <a:p>
            <a:endParaRPr lang="en-US" b="1" dirty="0">
              <a:solidFill>
                <a:srgbClr val="0C6CAB"/>
              </a:solidFill>
              <a:latin typeface="Abadi" panose="020B0604020104020204" pitchFamily="34" charset="0"/>
            </a:endParaRPr>
          </a:p>
          <a:p>
            <a:endParaRPr lang="en-US" b="1" dirty="0">
              <a:solidFill>
                <a:srgbClr val="0C6CAB"/>
              </a:solidFill>
              <a:latin typeface="Abadi" panose="020B0604020104020204" pitchFamily="34" charset="0"/>
            </a:endParaRPr>
          </a:p>
          <a:p>
            <a:endParaRPr lang="en-US" b="1" dirty="0">
              <a:solidFill>
                <a:srgbClr val="0C6CAB"/>
              </a:solidFill>
              <a:latin typeface="Abadi" panose="020B0604020104020204" pitchFamily="34" charset="0"/>
            </a:endParaRPr>
          </a:p>
          <a:p>
            <a:r>
              <a:rPr lang="en-US" dirty="0">
                <a:solidFill>
                  <a:srgbClr val="0C6CAB"/>
                </a:solidFill>
                <a:latin typeface="Abadi" panose="020B0604020104020204" pitchFamily="34" charset="0"/>
              </a:rPr>
              <a:t>It contributes to the development of AI-based diagnostic systems that are:</a:t>
            </a:r>
          </a:p>
          <a:p>
            <a:endParaRPr lang="en-US" dirty="0">
              <a:solidFill>
                <a:srgbClr val="0C6CAB"/>
              </a:solidFill>
              <a:latin typeface="Abadi" panose="020B0604020104020204" pitchFamily="34" charset="0"/>
            </a:endParaRPr>
          </a:p>
          <a:p>
            <a:pPr>
              <a:lnSpc>
                <a:spcPct val="150000"/>
              </a:lnSpc>
            </a:pPr>
            <a:r>
              <a:rPr lang="en-US" b="1" dirty="0">
                <a:solidFill>
                  <a:srgbClr val="0C6CAB"/>
                </a:solidFill>
                <a:latin typeface="Abadi" panose="020B0604020104020204" pitchFamily="34" charset="0"/>
              </a:rPr>
              <a:t>- More efficient</a:t>
            </a:r>
            <a:endParaRPr lang="en-US" dirty="0">
              <a:solidFill>
                <a:srgbClr val="0C6CAB"/>
              </a:solidFill>
              <a:latin typeface="Abadi" panose="020B0604020104020204" pitchFamily="34" charset="0"/>
            </a:endParaRPr>
          </a:p>
          <a:p>
            <a:pPr>
              <a:lnSpc>
                <a:spcPct val="150000"/>
              </a:lnSpc>
            </a:pPr>
            <a:r>
              <a:rPr lang="en-US" b="1" dirty="0">
                <a:solidFill>
                  <a:srgbClr val="0C6CAB"/>
                </a:solidFill>
                <a:latin typeface="Abadi" panose="020B0604020104020204" pitchFamily="34" charset="0"/>
              </a:rPr>
              <a:t>- More equitable</a:t>
            </a:r>
            <a:endParaRPr lang="en-US" dirty="0">
              <a:solidFill>
                <a:srgbClr val="0C6CAB"/>
              </a:solidFill>
              <a:latin typeface="Abadi" panose="020B0604020104020204" pitchFamily="34" charset="0"/>
            </a:endParaRPr>
          </a:p>
          <a:p>
            <a:pPr>
              <a:lnSpc>
                <a:spcPct val="150000"/>
              </a:lnSpc>
            </a:pPr>
            <a:r>
              <a:rPr lang="en-US" b="1" dirty="0">
                <a:solidFill>
                  <a:srgbClr val="0C6CAB"/>
                </a:solidFill>
                <a:latin typeface="Abadi" panose="020B0604020104020204" pitchFamily="34" charset="0"/>
              </a:rPr>
              <a:t>- Better adapted to real educational contexts</a:t>
            </a:r>
            <a:endParaRPr lang="en-US" dirty="0">
              <a:solidFill>
                <a:srgbClr val="0C6CAB"/>
              </a:solidFill>
              <a:latin typeface="Abadi" panose="020B0604020104020204" pitchFamily="34" charset="0"/>
            </a:endParaRPr>
          </a:p>
        </p:txBody>
      </p:sp>
    </p:spTree>
    <p:extLst>
      <p:ext uri="{BB962C8B-B14F-4D97-AF65-F5344CB8AC3E}">
        <p14:creationId xmlns:p14="http://schemas.microsoft.com/office/powerpoint/2010/main" val="159909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A339591E-EE67-722D-58D3-3EF7D67C448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4CD27F9-31B9-F4A9-FB9A-CCAA0BEF336B}"/>
              </a:ext>
            </a:extLst>
          </p:cNvPr>
          <p:cNvSpPr/>
          <p:nvPr/>
        </p:nvSpPr>
        <p:spPr>
          <a:xfrm>
            <a:off x="1123055" y="2473176"/>
            <a:ext cx="9217643" cy="2474280"/>
          </a:xfrm>
          <a:prstGeom prst="rect">
            <a:avLst/>
          </a:prstGeom>
          <a:solidFill>
            <a:srgbClr val="FFCC00"/>
          </a:solidFill>
          <a:ln w="5715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C6CAB"/>
                </a:solidFill>
                <a:latin typeface="Abadi" panose="020B0604020104020204" pitchFamily="34" charset="0"/>
              </a:rPr>
              <a:t>Study Methodology</a:t>
            </a:r>
          </a:p>
          <a:p>
            <a:pPr algn="ctr"/>
            <a:r>
              <a:rPr lang="en-US" sz="4800" b="1" dirty="0">
                <a:solidFill>
                  <a:srgbClr val="0C6CAB"/>
                </a:solidFill>
                <a:latin typeface="Abadi" panose="020B0604020104020204" pitchFamily="34" charset="0"/>
              </a:rPr>
              <a:t> (Phases and Data Collection)</a:t>
            </a:r>
            <a:endParaRPr lang="es-ES" sz="4800" b="1" dirty="0">
              <a:solidFill>
                <a:srgbClr val="0C6CAB"/>
              </a:solidFill>
              <a:latin typeface="Abadi" panose="020B0604020104020204" pitchFamily="34" charset="0"/>
            </a:endParaRPr>
          </a:p>
        </p:txBody>
      </p:sp>
    </p:spTree>
    <p:extLst>
      <p:ext uri="{BB962C8B-B14F-4D97-AF65-F5344CB8AC3E}">
        <p14:creationId xmlns:p14="http://schemas.microsoft.com/office/powerpoint/2010/main" val="135975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E1E33C13-1B4C-3FED-99D7-0F1FC2964EC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105CB79-2784-8CCE-3672-A383E70D8D3F}"/>
              </a:ext>
            </a:extLst>
          </p:cNvPr>
          <p:cNvSpPr txBox="1"/>
          <p:nvPr/>
        </p:nvSpPr>
        <p:spPr>
          <a:xfrm>
            <a:off x="471008" y="2093661"/>
            <a:ext cx="3444342" cy="2800767"/>
          </a:xfrm>
          <a:prstGeom prst="rect">
            <a:avLst/>
          </a:prstGeom>
          <a:noFill/>
        </p:spPr>
        <p:txBody>
          <a:bodyPr wrap="square">
            <a:spAutoFit/>
          </a:bodyPr>
          <a:lstStyle/>
          <a:p>
            <a:pPr>
              <a:buNone/>
            </a:pPr>
            <a:r>
              <a:rPr lang="en-US" sz="1600" b="1" dirty="0">
                <a:latin typeface="Abadi" panose="020B0604020104020204" pitchFamily="34" charset="0"/>
              </a:rPr>
              <a:t>Study Phases</a:t>
            </a:r>
          </a:p>
          <a:p>
            <a:pPr>
              <a:buNone/>
            </a:pPr>
            <a:endParaRPr lang="en-US" sz="1600" b="1" dirty="0">
              <a:latin typeface="Abadi" panose="020B0604020104020204" pitchFamily="34" charset="0"/>
            </a:endParaRPr>
          </a:p>
          <a:p>
            <a:pPr>
              <a:buFont typeface="Arial" panose="020B0604020202020204" pitchFamily="34" charset="0"/>
              <a:buChar char="•"/>
            </a:pPr>
            <a:r>
              <a:rPr lang="en-US" sz="1600" b="1" dirty="0">
                <a:latin typeface="Abadi" panose="020B0604020104020204" pitchFamily="34" charset="0"/>
              </a:rPr>
              <a:t>Data Collection</a:t>
            </a:r>
          </a:p>
          <a:p>
            <a:pPr>
              <a:buFont typeface="Arial" panose="020B0604020202020204" pitchFamily="34" charset="0"/>
              <a:buChar char="•"/>
            </a:pPr>
            <a:endParaRPr lang="en-US" sz="1600" dirty="0">
              <a:latin typeface="Abadi" panose="020B0604020104020204" pitchFamily="34" charset="0"/>
            </a:endParaRPr>
          </a:p>
          <a:p>
            <a:pPr>
              <a:buFont typeface="Arial" panose="020B0604020202020204" pitchFamily="34" charset="0"/>
              <a:buChar char="•"/>
            </a:pPr>
            <a:r>
              <a:rPr lang="en-US" sz="1600" b="1" dirty="0">
                <a:latin typeface="Abadi" panose="020B0604020104020204" pitchFamily="34" charset="0"/>
              </a:rPr>
              <a:t>Data Preprocessing</a:t>
            </a:r>
          </a:p>
          <a:p>
            <a:pPr>
              <a:buFont typeface="Arial" panose="020B0604020202020204" pitchFamily="34" charset="0"/>
              <a:buChar char="•"/>
            </a:pPr>
            <a:endParaRPr lang="en-US" sz="1600" dirty="0">
              <a:latin typeface="Abadi" panose="020B0604020104020204" pitchFamily="34" charset="0"/>
            </a:endParaRPr>
          </a:p>
          <a:p>
            <a:pPr>
              <a:buFont typeface="Arial" panose="020B0604020202020204" pitchFamily="34" charset="0"/>
              <a:buChar char="•"/>
            </a:pPr>
            <a:r>
              <a:rPr lang="en-US" sz="1600" b="1" dirty="0">
                <a:latin typeface="Abadi" panose="020B0604020104020204" pitchFamily="34" charset="0"/>
              </a:rPr>
              <a:t>Model Construction</a:t>
            </a:r>
          </a:p>
          <a:p>
            <a:pPr>
              <a:buFont typeface="Arial" panose="020B0604020202020204" pitchFamily="34" charset="0"/>
              <a:buChar char="•"/>
            </a:pPr>
            <a:endParaRPr lang="en-US" sz="1600" dirty="0">
              <a:latin typeface="Abadi" panose="020B0604020104020204" pitchFamily="34" charset="0"/>
            </a:endParaRPr>
          </a:p>
          <a:p>
            <a:pPr>
              <a:buFont typeface="Arial" panose="020B0604020202020204" pitchFamily="34" charset="0"/>
              <a:buChar char="•"/>
            </a:pPr>
            <a:r>
              <a:rPr lang="en-US" sz="1600" b="1" dirty="0">
                <a:latin typeface="Abadi" panose="020B0604020104020204" pitchFamily="34" charset="0"/>
              </a:rPr>
              <a:t>Model Evaluation and Comparison</a:t>
            </a:r>
          </a:p>
          <a:p>
            <a:pPr>
              <a:buFont typeface="Arial" panose="020B0604020202020204" pitchFamily="34" charset="0"/>
              <a:buChar char="•"/>
            </a:pPr>
            <a:endParaRPr lang="en-US" sz="1600" dirty="0">
              <a:latin typeface="Abadi" panose="020B0604020104020204" pitchFamily="34" charset="0"/>
            </a:endParaRPr>
          </a:p>
          <a:p>
            <a:pPr>
              <a:buFont typeface="Arial" panose="020B0604020202020204" pitchFamily="34" charset="0"/>
              <a:buChar char="•"/>
            </a:pPr>
            <a:r>
              <a:rPr lang="en-US" sz="1600" b="1" dirty="0">
                <a:latin typeface="Abadi" panose="020B0604020104020204" pitchFamily="34" charset="0"/>
              </a:rPr>
              <a:t>Diagnostic Interpretation of Results</a:t>
            </a:r>
            <a:endParaRPr lang="en-US" sz="1600" dirty="0">
              <a:latin typeface="Abadi" panose="020B0604020104020204" pitchFamily="34" charset="0"/>
            </a:endParaRPr>
          </a:p>
        </p:txBody>
      </p:sp>
      <p:pic>
        <p:nvPicPr>
          <p:cNvPr id="2050" name="Picture 2">
            <a:extLst>
              <a:ext uri="{FF2B5EF4-FFF2-40B4-BE49-F238E27FC236}">
                <a16:creationId xmlns:a16="http://schemas.microsoft.com/office/drawing/2014/main" id="{46879486-11DB-19D3-183B-D978487AF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118" y="1253112"/>
            <a:ext cx="4860435" cy="548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4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72AC2426-DB00-C205-2CDA-8862DAA4C40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1766709-6502-95E0-5B21-A8217E17A398}"/>
              </a:ext>
            </a:extLst>
          </p:cNvPr>
          <p:cNvSpPr txBox="1"/>
          <p:nvPr/>
        </p:nvSpPr>
        <p:spPr>
          <a:xfrm>
            <a:off x="1635745" y="1446655"/>
            <a:ext cx="3898473" cy="3046988"/>
          </a:xfrm>
          <a:prstGeom prst="rect">
            <a:avLst/>
          </a:prstGeom>
          <a:noFill/>
          <a:ln w="57150">
            <a:solidFill>
              <a:srgbClr val="0C6CAB"/>
            </a:solidFill>
          </a:ln>
        </p:spPr>
        <p:txBody>
          <a:bodyPr wrap="square">
            <a:spAutoFit/>
          </a:bodyPr>
          <a:lstStyle/>
          <a:p>
            <a:pPr algn="ctr">
              <a:buNone/>
            </a:pPr>
            <a:r>
              <a:rPr lang="en-US" sz="1600" b="1" dirty="0">
                <a:latin typeface="Abadi" panose="020B0604020104020204" pitchFamily="34" charset="0"/>
              </a:rPr>
              <a:t>Collected Data</a:t>
            </a:r>
          </a:p>
          <a:p>
            <a:pPr>
              <a:buNone/>
            </a:pPr>
            <a:endParaRPr lang="en-US" sz="1600" b="1" dirty="0">
              <a:latin typeface="Abadi" panose="020B0604020104020204" pitchFamily="34" charset="0"/>
            </a:endParaRPr>
          </a:p>
          <a:p>
            <a:pPr>
              <a:buFont typeface="Arial" panose="020B0604020202020204" pitchFamily="34" charset="0"/>
              <a:buChar char="•"/>
            </a:pPr>
            <a:r>
              <a:rPr lang="en-US" sz="1600" b="1" dirty="0">
                <a:latin typeface="Abadi" panose="020B0604020104020204" pitchFamily="34" charset="0"/>
              </a:rPr>
              <a:t>Participants</a:t>
            </a:r>
            <a:r>
              <a:rPr lang="en-US" sz="1600" dirty="0">
                <a:latin typeface="Abadi" panose="020B0604020104020204" pitchFamily="34" charset="0"/>
              </a:rPr>
              <a:t>: Students from 1st to 4th year of secondary school (ESO) in the Region of Murcia (2024–2025 academic year)</a:t>
            </a:r>
          </a:p>
          <a:p>
            <a:pPr>
              <a:buFont typeface="Arial" panose="020B0604020202020204" pitchFamily="34" charset="0"/>
              <a:buChar char="•"/>
            </a:pPr>
            <a:endParaRPr lang="en-US" sz="1600" dirty="0">
              <a:latin typeface="Abadi" panose="020B0604020104020204" pitchFamily="34" charset="0"/>
            </a:endParaRPr>
          </a:p>
          <a:p>
            <a:pPr>
              <a:buFont typeface="Arial" panose="020B0604020202020204" pitchFamily="34" charset="0"/>
              <a:buChar char="•"/>
            </a:pPr>
            <a:r>
              <a:rPr lang="en-US" sz="1600" b="1" dirty="0">
                <a:latin typeface="Abadi" panose="020B0604020104020204" pitchFamily="34" charset="0"/>
              </a:rPr>
              <a:t>Context</a:t>
            </a:r>
            <a:r>
              <a:rPr lang="en-US" sz="1600" dirty="0">
                <a:latin typeface="Abadi" panose="020B0604020104020204" pitchFamily="34" charset="0"/>
              </a:rPr>
              <a:t>: Erasmus+ KA2 Project</a:t>
            </a:r>
          </a:p>
          <a:p>
            <a:pPr>
              <a:buFont typeface="Arial" panose="020B0604020202020204" pitchFamily="34" charset="0"/>
              <a:buChar char="•"/>
            </a:pPr>
            <a:endParaRPr lang="en-US" sz="1600" dirty="0">
              <a:latin typeface="Abadi" panose="020B0604020104020204" pitchFamily="34" charset="0"/>
            </a:endParaRPr>
          </a:p>
          <a:p>
            <a:pPr>
              <a:buFont typeface="Arial" panose="020B0604020202020204" pitchFamily="34" charset="0"/>
              <a:buChar char="•"/>
            </a:pPr>
            <a:endParaRPr lang="en-US" sz="1600" dirty="0">
              <a:latin typeface="Abadi" panose="020B0604020104020204" pitchFamily="34" charset="0"/>
            </a:endParaRPr>
          </a:p>
          <a:p>
            <a:pPr>
              <a:buFont typeface="Arial" panose="020B0604020202020204" pitchFamily="34" charset="0"/>
              <a:buChar char="•"/>
            </a:pPr>
            <a:r>
              <a:rPr lang="en-US" sz="1600" b="1" dirty="0">
                <a:latin typeface="Abadi" panose="020B0604020104020204" pitchFamily="34" charset="0"/>
              </a:rPr>
              <a:t>Sample</a:t>
            </a:r>
            <a:r>
              <a:rPr lang="en-US" sz="1600" dirty="0">
                <a:latin typeface="Abadi" panose="020B0604020104020204" pitchFamily="34" charset="0"/>
              </a:rPr>
              <a:t>: 9,133 individual exercises completed by </a:t>
            </a:r>
            <a:r>
              <a:rPr lang="en-US" sz="1600" b="1" dirty="0">
                <a:latin typeface="Abadi" panose="020B0604020104020204" pitchFamily="34" charset="0"/>
              </a:rPr>
              <a:t>199 students</a:t>
            </a:r>
            <a:endParaRPr lang="en-US" sz="1600" dirty="0">
              <a:latin typeface="Abadi" panose="020B0604020104020204" pitchFamily="34" charset="0"/>
            </a:endParaRPr>
          </a:p>
        </p:txBody>
      </p:sp>
      <p:pic>
        <p:nvPicPr>
          <p:cNvPr id="11" name="Imagen 10" descr="Un dibujo animado con letras&#10;&#10;El contenido generado por IA puede ser incorrecto.">
            <a:extLst>
              <a:ext uri="{FF2B5EF4-FFF2-40B4-BE49-F238E27FC236}">
                <a16:creationId xmlns:a16="http://schemas.microsoft.com/office/drawing/2014/main" id="{57D01C15-B246-9815-605F-1F494E6A35C0}"/>
              </a:ext>
            </a:extLst>
          </p:cNvPr>
          <p:cNvPicPr>
            <a:picLocks noChangeAspect="1"/>
          </p:cNvPicPr>
          <p:nvPr/>
        </p:nvPicPr>
        <p:blipFill>
          <a:blip r:embed="rId4"/>
          <a:stretch>
            <a:fillRect/>
          </a:stretch>
        </p:blipFill>
        <p:spPr>
          <a:xfrm rot="20904802">
            <a:off x="6545153" y="2990111"/>
            <a:ext cx="2800213" cy="1476199"/>
          </a:xfrm>
          <a:prstGeom prst="rect">
            <a:avLst/>
          </a:prstGeom>
        </p:spPr>
      </p:pic>
      <p:pic>
        <p:nvPicPr>
          <p:cNvPr id="12" name="Imagen 11" descr="Interfaz de usuario gráfica&#10;&#10;El contenido generado por IA puede ser incorrecto.">
            <a:extLst>
              <a:ext uri="{FF2B5EF4-FFF2-40B4-BE49-F238E27FC236}">
                <a16:creationId xmlns:a16="http://schemas.microsoft.com/office/drawing/2014/main" id="{AE18F894-6928-56A8-FBC8-EA7E4D555DC4}"/>
              </a:ext>
            </a:extLst>
          </p:cNvPr>
          <p:cNvPicPr>
            <a:picLocks noChangeAspect="1"/>
          </p:cNvPicPr>
          <p:nvPr/>
        </p:nvPicPr>
        <p:blipFill>
          <a:blip r:embed="rId5"/>
          <a:stretch>
            <a:fillRect/>
          </a:stretch>
        </p:blipFill>
        <p:spPr>
          <a:xfrm>
            <a:off x="9196567" y="3728210"/>
            <a:ext cx="1857336" cy="528233"/>
          </a:xfrm>
          <a:prstGeom prst="rect">
            <a:avLst/>
          </a:prstGeom>
        </p:spPr>
      </p:pic>
      <p:sp>
        <p:nvSpPr>
          <p:cNvPr id="5" name="CuadroTexto 4">
            <a:extLst>
              <a:ext uri="{FF2B5EF4-FFF2-40B4-BE49-F238E27FC236}">
                <a16:creationId xmlns:a16="http://schemas.microsoft.com/office/drawing/2014/main" id="{1F22EE28-8C9E-E7B4-DFF4-C815EDBAD10C}"/>
              </a:ext>
            </a:extLst>
          </p:cNvPr>
          <p:cNvSpPr txBox="1"/>
          <p:nvPr/>
        </p:nvSpPr>
        <p:spPr>
          <a:xfrm>
            <a:off x="431501" y="4862616"/>
            <a:ext cx="3732009" cy="1600438"/>
          </a:xfrm>
          <a:prstGeom prst="rect">
            <a:avLst/>
          </a:prstGeom>
          <a:noFill/>
          <a:ln w="57150">
            <a:solidFill>
              <a:srgbClr val="FFCC00"/>
            </a:solidFill>
          </a:ln>
        </p:spPr>
        <p:txBody>
          <a:bodyPr wrap="square">
            <a:spAutoFit/>
          </a:bodyPr>
          <a:lstStyle/>
          <a:p>
            <a:pPr>
              <a:buNone/>
            </a:pPr>
            <a:r>
              <a:rPr lang="en-US" b="1" dirty="0"/>
              <a:t>Exercise Distribution by Grade Level</a:t>
            </a:r>
          </a:p>
          <a:p>
            <a:pPr>
              <a:buNone/>
            </a:pPr>
            <a:endParaRPr lang="en-US" b="1" dirty="0"/>
          </a:p>
          <a:p>
            <a:pPr>
              <a:buFont typeface="Arial" panose="020B0604020202020204" pitchFamily="34" charset="0"/>
              <a:buChar char="•"/>
            </a:pPr>
            <a:r>
              <a:rPr lang="en-US" b="1" dirty="0"/>
              <a:t>1st year</a:t>
            </a:r>
            <a:r>
              <a:rPr lang="en-US" dirty="0"/>
              <a:t>: 36 exercises</a:t>
            </a:r>
          </a:p>
          <a:p>
            <a:pPr>
              <a:buFont typeface="Arial" panose="020B0604020202020204" pitchFamily="34" charset="0"/>
              <a:buChar char="•"/>
            </a:pPr>
            <a:endParaRPr lang="en-US" dirty="0"/>
          </a:p>
          <a:p>
            <a:pPr>
              <a:buFont typeface="Arial" panose="020B0604020202020204" pitchFamily="34" charset="0"/>
              <a:buChar char="•"/>
            </a:pPr>
            <a:r>
              <a:rPr lang="en-US" b="1" dirty="0"/>
              <a:t>2nd–3rd year</a:t>
            </a:r>
            <a:r>
              <a:rPr lang="en-US" dirty="0"/>
              <a:t>: 54 exercises</a:t>
            </a:r>
          </a:p>
          <a:p>
            <a:pPr>
              <a:buFont typeface="Arial" panose="020B0604020202020204" pitchFamily="34" charset="0"/>
              <a:buChar char="•"/>
            </a:pPr>
            <a:endParaRPr lang="en-US" dirty="0"/>
          </a:p>
          <a:p>
            <a:pPr>
              <a:buFont typeface="Arial" panose="020B0604020202020204" pitchFamily="34" charset="0"/>
              <a:buChar char="•"/>
            </a:pPr>
            <a:r>
              <a:rPr lang="en-US" b="1" dirty="0"/>
              <a:t>4th year</a:t>
            </a:r>
            <a:r>
              <a:rPr lang="en-US" dirty="0"/>
              <a:t>: 39 exercises</a:t>
            </a:r>
          </a:p>
        </p:txBody>
      </p:sp>
    </p:spTree>
    <p:extLst>
      <p:ext uri="{BB962C8B-B14F-4D97-AF65-F5344CB8AC3E}">
        <p14:creationId xmlns:p14="http://schemas.microsoft.com/office/powerpoint/2010/main" val="163648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81FA448-6A3C-5024-F3A2-B04058AC2543}"/>
              </a:ext>
            </a:extLst>
          </p:cNvPr>
          <p:cNvGraphicFramePr>
            <a:graphicFrameLocks noGrp="1"/>
          </p:cNvGraphicFramePr>
          <p:nvPr>
            <p:extLst>
              <p:ext uri="{D42A27DB-BD31-4B8C-83A1-F6EECF244321}">
                <p14:modId xmlns:p14="http://schemas.microsoft.com/office/powerpoint/2010/main" val="2335498002"/>
              </p:ext>
            </p:extLst>
          </p:nvPr>
        </p:nvGraphicFramePr>
        <p:xfrm>
          <a:off x="518963" y="1463335"/>
          <a:ext cx="5727700" cy="3017520"/>
        </p:xfrm>
        <a:graphic>
          <a:graphicData uri="http://schemas.openxmlformats.org/drawingml/2006/table">
            <a:tbl>
              <a:tblPr/>
              <a:tblGrid>
                <a:gridCol w="628650">
                  <a:extLst>
                    <a:ext uri="{9D8B030D-6E8A-4147-A177-3AD203B41FA5}">
                      <a16:colId xmlns:a16="http://schemas.microsoft.com/office/drawing/2014/main" val="555919587"/>
                    </a:ext>
                  </a:extLst>
                </a:gridCol>
                <a:gridCol w="3505200">
                  <a:extLst>
                    <a:ext uri="{9D8B030D-6E8A-4147-A177-3AD203B41FA5}">
                      <a16:colId xmlns:a16="http://schemas.microsoft.com/office/drawing/2014/main" val="2521434982"/>
                    </a:ext>
                  </a:extLst>
                </a:gridCol>
                <a:gridCol w="1593850">
                  <a:extLst>
                    <a:ext uri="{9D8B030D-6E8A-4147-A177-3AD203B41FA5}">
                      <a16:colId xmlns:a16="http://schemas.microsoft.com/office/drawing/2014/main" val="2214391180"/>
                    </a:ext>
                  </a:extLst>
                </a:gridCol>
              </a:tblGrid>
              <a:tr h="0">
                <a:tc>
                  <a:txBody>
                    <a:bodyPr/>
                    <a:lstStyle/>
                    <a:p>
                      <a:pPr algn="ctr" rtl="0" fontAlgn="t">
                        <a:buNone/>
                      </a:pPr>
                      <a:r>
                        <a:rPr lang="es-ES" sz="1100" b="1" i="0" u="none" strike="noStrike">
                          <a:solidFill>
                            <a:srgbClr val="000000"/>
                          </a:solidFill>
                          <a:effectLst/>
                          <a:latin typeface="Arial" panose="020B0604020202020204" pitchFamily="34" charset="0"/>
                        </a:rPr>
                        <a:t>Clase</a:t>
                      </a:r>
                      <a:endParaRPr lang="es-ES">
                        <a:effectLst/>
                      </a:endParaRPr>
                    </a:p>
                  </a:txBody>
                  <a:tcPr marL="63500" marR="63500" marT="63500" marB="63500">
                    <a:lnL>
                      <a:noFill/>
                    </a:lnL>
                    <a:lnR>
                      <a:noFill/>
                    </a:lnR>
                    <a:lnT>
                      <a:noFill/>
                    </a:lnT>
                    <a:lnB>
                      <a:noFill/>
                    </a:lnB>
                    <a:noFill/>
                  </a:tcPr>
                </a:tc>
                <a:tc>
                  <a:txBody>
                    <a:bodyPr/>
                    <a:lstStyle/>
                    <a:p>
                      <a:pPr algn="ctr" rtl="0" fontAlgn="t">
                        <a:buNone/>
                      </a:pPr>
                      <a:r>
                        <a:rPr lang="es-ES" sz="1100" b="1" i="0" u="none" strike="noStrike">
                          <a:solidFill>
                            <a:srgbClr val="000000"/>
                          </a:solidFill>
                          <a:effectLst/>
                          <a:latin typeface="Arial" panose="020B0604020202020204" pitchFamily="34" charset="0"/>
                        </a:rPr>
                        <a:t>Diagnóstico</a:t>
                      </a:r>
                      <a:endParaRPr lang="es-ES">
                        <a:effectLst/>
                      </a:endParaRPr>
                    </a:p>
                  </a:txBody>
                  <a:tcPr marL="63500" marR="63500" marT="63500" marB="63500">
                    <a:lnL>
                      <a:noFill/>
                    </a:lnL>
                    <a:lnR>
                      <a:noFill/>
                    </a:lnR>
                    <a:lnT>
                      <a:noFill/>
                    </a:lnT>
                    <a:lnB>
                      <a:noFill/>
                    </a:lnB>
                    <a:noFill/>
                  </a:tcPr>
                </a:tc>
                <a:tc>
                  <a:txBody>
                    <a:bodyPr/>
                    <a:lstStyle/>
                    <a:p>
                      <a:pPr algn="ctr" rtl="0" fontAlgn="t">
                        <a:buNone/>
                      </a:pPr>
                      <a:r>
                        <a:rPr lang="es-ES" sz="1100" b="1" i="0" u="none" strike="noStrike">
                          <a:solidFill>
                            <a:srgbClr val="000000"/>
                          </a:solidFill>
                          <a:effectLst/>
                          <a:latin typeface="Arial" panose="020B0604020202020204" pitchFamily="34" charset="0"/>
                        </a:rPr>
                        <a:t>Nº estudiantes</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2690977657"/>
                  </a:ext>
                </a:extLst>
              </a:tr>
              <a:tr h="0">
                <a:tc>
                  <a:txBody>
                    <a:bodyPr/>
                    <a:lstStyle/>
                    <a:p>
                      <a:pPr rtl="0" fontAlgn="t">
                        <a:buNone/>
                      </a:pPr>
                      <a:r>
                        <a:rPr lang="es-ES" sz="1400" b="0" i="0" u="none" strike="noStrike">
                          <a:solidFill>
                            <a:srgbClr val="000000"/>
                          </a:solidFill>
                          <a:effectLst/>
                          <a:latin typeface="Arial" panose="020B0604020202020204" pitchFamily="34" charset="0"/>
                        </a:rPr>
                        <a:t>D1</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Dislexia y Discalculia</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10</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3342644201"/>
                  </a:ext>
                </a:extLst>
              </a:tr>
              <a:tr h="0">
                <a:tc>
                  <a:txBody>
                    <a:bodyPr/>
                    <a:lstStyle/>
                    <a:p>
                      <a:pPr rtl="0" fontAlgn="t">
                        <a:buNone/>
                      </a:pPr>
                      <a:r>
                        <a:rPr lang="es-ES" sz="1400" b="0" i="0" u="none" strike="noStrike">
                          <a:solidFill>
                            <a:srgbClr val="000000"/>
                          </a:solidFill>
                          <a:effectLst/>
                          <a:latin typeface="Arial" panose="020B0604020202020204" pitchFamily="34" charset="0"/>
                        </a:rPr>
                        <a:t>D2</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dirty="0">
                          <a:solidFill>
                            <a:srgbClr val="000000"/>
                          </a:solidFill>
                          <a:effectLst/>
                          <a:latin typeface="Arial" panose="020B0604020202020204" pitchFamily="34" charset="0"/>
                        </a:rPr>
                        <a:t>TDAH</a:t>
                      </a:r>
                      <a:endParaRPr lang="es-ES" dirty="0">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4</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2407857524"/>
                  </a:ext>
                </a:extLst>
              </a:tr>
              <a:tr h="0">
                <a:tc>
                  <a:txBody>
                    <a:bodyPr/>
                    <a:lstStyle/>
                    <a:p>
                      <a:pPr rtl="0" fontAlgn="t">
                        <a:buNone/>
                      </a:pPr>
                      <a:r>
                        <a:rPr lang="es-ES" sz="1400" b="0" i="0" u="none" strike="noStrike">
                          <a:solidFill>
                            <a:srgbClr val="000000"/>
                          </a:solidFill>
                          <a:effectLst/>
                          <a:latin typeface="Arial" panose="020B0604020202020204" pitchFamily="34" charset="0"/>
                        </a:rPr>
                        <a:t>D3</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Cognición límite (ACNEAE)</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3</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2708654828"/>
                  </a:ext>
                </a:extLst>
              </a:tr>
              <a:tr h="0">
                <a:tc>
                  <a:txBody>
                    <a:bodyPr/>
                    <a:lstStyle/>
                    <a:p>
                      <a:pPr rtl="0" fontAlgn="t">
                        <a:buNone/>
                      </a:pPr>
                      <a:r>
                        <a:rPr lang="es-ES" sz="1400" b="0" i="0" u="none" strike="noStrike">
                          <a:solidFill>
                            <a:srgbClr val="000000"/>
                          </a:solidFill>
                          <a:effectLst/>
                          <a:latin typeface="Arial" panose="020B0604020202020204" pitchFamily="34" charset="0"/>
                        </a:rPr>
                        <a:t>D4</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dirty="0">
                          <a:solidFill>
                            <a:srgbClr val="000000"/>
                          </a:solidFill>
                          <a:effectLst/>
                          <a:latin typeface="Arial" panose="020B0604020202020204" pitchFamily="34" charset="0"/>
                        </a:rPr>
                        <a:t>Desventaja lingüística</a:t>
                      </a:r>
                      <a:endParaRPr lang="es-ES" dirty="0">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5</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1180753854"/>
                  </a:ext>
                </a:extLst>
              </a:tr>
              <a:tr h="0">
                <a:tc>
                  <a:txBody>
                    <a:bodyPr/>
                    <a:lstStyle/>
                    <a:p>
                      <a:pPr rtl="0" fontAlgn="t">
                        <a:buNone/>
                      </a:pPr>
                      <a:r>
                        <a:rPr lang="es-ES" sz="1400" b="0" i="0" u="none" strike="noStrike">
                          <a:solidFill>
                            <a:srgbClr val="000000"/>
                          </a:solidFill>
                          <a:effectLst/>
                          <a:latin typeface="Arial" panose="020B0604020202020204" pitchFamily="34" charset="0"/>
                        </a:rPr>
                        <a:t>D5</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dirty="0">
                          <a:solidFill>
                            <a:srgbClr val="000000"/>
                          </a:solidFill>
                          <a:effectLst/>
                          <a:latin typeface="Arial" panose="020B0604020202020204" pitchFamily="34" charset="0"/>
                        </a:rPr>
                        <a:t>Dislexia</a:t>
                      </a:r>
                      <a:endParaRPr lang="es-ES" dirty="0">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2</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3308417204"/>
                  </a:ext>
                </a:extLst>
              </a:tr>
              <a:tr h="0">
                <a:tc>
                  <a:txBody>
                    <a:bodyPr/>
                    <a:lstStyle/>
                    <a:p>
                      <a:pPr rtl="0" fontAlgn="t">
                        <a:buNone/>
                      </a:pPr>
                      <a:r>
                        <a:rPr lang="es-ES" sz="1400" b="0" i="0" u="none" strike="noStrike">
                          <a:solidFill>
                            <a:srgbClr val="000000"/>
                          </a:solidFill>
                          <a:effectLst/>
                          <a:latin typeface="Arial" panose="020B0604020202020204" pitchFamily="34" charset="0"/>
                        </a:rPr>
                        <a:t>D6</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TEA (Trastorno Espectro Autista)</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12</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3701298983"/>
                  </a:ext>
                </a:extLst>
              </a:tr>
              <a:tr h="0">
                <a:tc>
                  <a:txBody>
                    <a:bodyPr/>
                    <a:lstStyle/>
                    <a:p>
                      <a:pPr rtl="0" fontAlgn="t">
                        <a:buNone/>
                      </a:pPr>
                      <a:r>
                        <a:rPr lang="es-ES" sz="1400" b="0" i="0" u="none" strike="noStrike">
                          <a:solidFill>
                            <a:srgbClr val="000000"/>
                          </a:solidFill>
                          <a:effectLst/>
                          <a:latin typeface="Arial" panose="020B0604020202020204" pitchFamily="34" charset="0"/>
                        </a:rPr>
                        <a:t>D7</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Cognición límite (ACNEE)</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1</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470095370"/>
                  </a:ext>
                </a:extLst>
              </a:tr>
              <a:tr h="0">
                <a:tc>
                  <a:txBody>
                    <a:bodyPr/>
                    <a:lstStyle/>
                    <a:p>
                      <a:pPr rtl="0" fontAlgn="t">
                        <a:buNone/>
                      </a:pPr>
                      <a:r>
                        <a:rPr lang="es-ES" sz="1400" b="0" i="0" u="none" strike="noStrike">
                          <a:solidFill>
                            <a:srgbClr val="000000"/>
                          </a:solidFill>
                          <a:effectLst/>
                          <a:latin typeface="Arial" panose="020B0604020202020204" pitchFamily="34" charset="0"/>
                        </a:rPr>
                        <a:t>D8</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Alta capacidad intelectual</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dirty="0">
                          <a:solidFill>
                            <a:srgbClr val="000000"/>
                          </a:solidFill>
                          <a:effectLst/>
                          <a:latin typeface="Arial" panose="020B0604020202020204" pitchFamily="34" charset="0"/>
                        </a:rPr>
                        <a:t>4</a:t>
                      </a:r>
                      <a:endParaRPr lang="es-ES" dirty="0">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4116968892"/>
                  </a:ext>
                </a:extLst>
              </a:tr>
            </a:tbl>
          </a:graphicData>
        </a:graphic>
      </p:graphicFrame>
      <p:sp>
        <p:nvSpPr>
          <p:cNvPr id="5" name="Rectangle 3">
            <a:extLst>
              <a:ext uri="{FF2B5EF4-FFF2-40B4-BE49-F238E27FC236}">
                <a16:creationId xmlns:a16="http://schemas.microsoft.com/office/drawing/2014/main" id="{9243B292-5A19-F509-C372-D8CB443CFD23}"/>
              </a:ext>
            </a:extLst>
          </p:cNvPr>
          <p:cNvSpPr>
            <a:spLocks noChangeArrowheads="1"/>
          </p:cNvSpPr>
          <p:nvPr/>
        </p:nvSpPr>
        <p:spPr bwMode="auto">
          <a:xfrm>
            <a:off x="3232150" y="2084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CuadroTexto 6">
            <a:extLst>
              <a:ext uri="{FF2B5EF4-FFF2-40B4-BE49-F238E27FC236}">
                <a16:creationId xmlns:a16="http://schemas.microsoft.com/office/drawing/2014/main" id="{5E9248D5-BA28-A9CA-3BBE-76AAB016A36C}"/>
              </a:ext>
            </a:extLst>
          </p:cNvPr>
          <p:cNvSpPr txBox="1"/>
          <p:nvPr/>
        </p:nvSpPr>
        <p:spPr>
          <a:xfrm>
            <a:off x="5059513" y="6257128"/>
            <a:ext cx="6640056" cy="369332"/>
          </a:xfrm>
          <a:prstGeom prst="rect">
            <a:avLst/>
          </a:prstGeom>
          <a:noFill/>
          <a:ln w="57150">
            <a:solidFill>
              <a:srgbClr val="0C6CAB"/>
            </a:solidFill>
          </a:ln>
        </p:spPr>
        <p:txBody>
          <a:bodyPr wrap="square">
            <a:spAutoFit/>
          </a:bodyPr>
          <a:lstStyle/>
          <a:p>
            <a:r>
              <a:rPr lang="en-US" sz="1800" dirty="0">
                <a:latin typeface="Abadi" panose="020B0604020104020204" pitchFamily="34" charset="0"/>
              </a:rPr>
              <a:t>Problem: Highly imbalanced classes → low model performance.</a:t>
            </a:r>
            <a:endParaRPr lang="es-ES" sz="1800" dirty="0">
              <a:latin typeface="Abadi" panose="020B0604020104020204" pitchFamily="34" charset="0"/>
            </a:endParaRPr>
          </a:p>
        </p:txBody>
      </p:sp>
      <p:pic>
        <p:nvPicPr>
          <p:cNvPr id="2" name="Imagen 1">
            <a:extLst>
              <a:ext uri="{FF2B5EF4-FFF2-40B4-BE49-F238E27FC236}">
                <a16:creationId xmlns:a16="http://schemas.microsoft.com/office/drawing/2014/main" id="{996D37DE-A8EF-441C-37C0-FA07620C9917}"/>
              </a:ext>
            </a:extLst>
          </p:cNvPr>
          <p:cNvPicPr>
            <a:picLocks noChangeAspect="1"/>
          </p:cNvPicPr>
          <p:nvPr/>
        </p:nvPicPr>
        <p:blipFill>
          <a:blip r:embed="rId2"/>
          <a:stretch>
            <a:fillRect/>
          </a:stretch>
        </p:blipFill>
        <p:spPr>
          <a:xfrm>
            <a:off x="4995996" y="5101908"/>
            <a:ext cx="6559865" cy="1060796"/>
          </a:xfrm>
          <a:prstGeom prst="rect">
            <a:avLst/>
          </a:prstGeom>
        </p:spPr>
      </p:pic>
    </p:spTree>
    <p:extLst>
      <p:ext uri="{BB962C8B-B14F-4D97-AF65-F5344CB8AC3E}">
        <p14:creationId xmlns:p14="http://schemas.microsoft.com/office/powerpoint/2010/main" val="29814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59B13E57-3793-E3F6-C2DA-5D1A3A61CA4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6526309-DA4D-3F14-236E-95B24164A75E}"/>
              </a:ext>
            </a:extLst>
          </p:cNvPr>
          <p:cNvSpPr txBox="1"/>
          <p:nvPr/>
        </p:nvSpPr>
        <p:spPr>
          <a:xfrm>
            <a:off x="2618103" y="2538703"/>
            <a:ext cx="7133059" cy="4093428"/>
          </a:xfrm>
          <a:prstGeom prst="rect">
            <a:avLst/>
          </a:prstGeom>
          <a:noFill/>
          <a:ln w="57150">
            <a:solidFill>
              <a:srgbClr val="0C6CAB"/>
            </a:solidFill>
          </a:ln>
        </p:spPr>
        <p:txBody>
          <a:bodyPr wrap="square">
            <a:spAutoFit/>
          </a:bodyPr>
          <a:lstStyle/>
          <a:p>
            <a:pPr>
              <a:buNone/>
            </a:pPr>
            <a:r>
              <a:rPr lang="en-US" sz="2000" b="1" dirty="0">
                <a:latin typeface="Abadi" panose="020B0604020104020204" pitchFamily="34" charset="0"/>
              </a:rPr>
              <a:t>Variables Recorded per Exercise</a:t>
            </a:r>
          </a:p>
          <a:p>
            <a:pPr>
              <a:buNone/>
            </a:pPr>
            <a:endParaRPr lang="en-US" sz="2000" b="1" dirty="0">
              <a:latin typeface="Abadi" panose="020B0604020104020204" pitchFamily="34" charset="0"/>
            </a:endParaRPr>
          </a:p>
          <a:p>
            <a:pPr>
              <a:buFont typeface="Arial" panose="020B0604020202020204" pitchFamily="34" charset="0"/>
              <a:buChar char="•"/>
            </a:pPr>
            <a:r>
              <a:rPr lang="en-US" sz="2000" b="1" dirty="0">
                <a:latin typeface="Abadi" panose="020B0604020104020204" pitchFamily="34" charset="0"/>
              </a:rPr>
              <a:t>Student-level</a:t>
            </a:r>
            <a:r>
              <a:rPr lang="en-US" sz="2000" dirty="0">
                <a:latin typeface="Abadi" panose="020B0604020104020204" pitchFamily="34" charset="0"/>
              </a:rPr>
              <a:t>: Grade level, gender, whether they are repeating the year, final grade, pending math subjects (M0–M7), diagnostic category (D0–D8)</a:t>
            </a:r>
          </a:p>
          <a:p>
            <a:pPr>
              <a:buFont typeface="Arial" panose="020B0604020202020204" pitchFamily="34" charset="0"/>
              <a:buChar char="•"/>
            </a:pPr>
            <a:endParaRPr lang="en-US" sz="2000" dirty="0">
              <a:latin typeface="Abadi" panose="020B0604020104020204" pitchFamily="34" charset="0"/>
            </a:endParaRPr>
          </a:p>
          <a:p>
            <a:pPr>
              <a:buFont typeface="Arial" panose="020B0604020202020204" pitchFamily="34" charset="0"/>
              <a:buChar char="•"/>
            </a:pPr>
            <a:r>
              <a:rPr lang="en-US" sz="2000" b="1" dirty="0">
                <a:latin typeface="Abadi" panose="020B0604020104020204" pitchFamily="34" charset="0"/>
              </a:rPr>
              <a:t>Exercise-level</a:t>
            </a:r>
            <a:r>
              <a:rPr lang="en-US" sz="2000" dirty="0">
                <a:latin typeface="Abadi" panose="020B0604020104020204" pitchFamily="34" charset="0"/>
              </a:rPr>
              <a:t>:</a:t>
            </a:r>
          </a:p>
          <a:p>
            <a:pPr marL="742950" lvl="1" indent="-285750">
              <a:buFont typeface="Arial" panose="020B0604020202020204" pitchFamily="34" charset="0"/>
              <a:buChar char="•"/>
            </a:pPr>
            <a:r>
              <a:rPr lang="en-US" sz="2000" dirty="0">
                <a:latin typeface="Abadi" panose="020B0604020104020204" pitchFamily="34" charset="0"/>
              </a:rPr>
              <a:t>Type of exercise (across 14 topics)</a:t>
            </a:r>
          </a:p>
          <a:p>
            <a:pPr marL="742950" lvl="1" indent="-285750">
              <a:buFont typeface="Arial" panose="020B0604020202020204" pitchFamily="34" charset="0"/>
              <a:buChar char="•"/>
            </a:pPr>
            <a:r>
              <a:rPr lang="en-US" sz="2000" dirty="0">
                <a:latin typeface="Abadi" panose="020B0604020104020204" pitchFamily="34" charset="0"/>
              </a:rPr>
              <a:t>Evaluation criterion (C1–C61)</a:t>
            </a:r>
          </a:p>
          <a:p>
            <a:pPr marL="742950" lvl="1" indent="-285750">
              <a:buFont typeface="Arial" panose="020B0604020202020204" pitchFamily="34" charset="0"/>
              <a:buChar char="•"/>
            </a:pPr>
            <a:r>
              <a:rPr lang="en-US" sz="2000" dirty="0">
                <a:latin typeface="Abadi" panose="020B0604020104020204" pitchFamily="34" charset="0"/>
              </a:rPr>
              <a:t>Difficulty level (D1–D3)</a:t>
            </a:r>
          </a:p>
          <a:p>
            <a:pPr marL="742950" lvl="1" indent="-285750">
              <a:buFont typeface="Arial" panose="020B0604020202020204" pitchFamily="34" charset="0"/>
              <a:buChar char="•"/>
            </a:pPr>
            <a:r>
              <a:rPr lang="en-US" sz="2000" dirty="0">
                <a:latin typeface="Abadi" panose="020B0604020104020204" pitchFamily="34" charset="0"/>
              </a:rPr>
              <a:t>Response time</a:t>
            </a:r>
          </a:p>
          <a:p>
            <a:pPr marL="742950" lvl="1" indent="-285750">
              <a:buFont typeface="Arial" panose="020B0604020202020204" pitchFamily="34" charset="0"/>
              <a:buChar char="•"/>
            </a:pPr>
            <a:r>
              <a:rPr lang="en-US" sz="2000" dirty="0">
                <a:latin typeface="Abadi" panose="020B0604020104020204" pitchFamily="34" charset="0"/>
              </a:rPr>
              <a:t>Whether the exercise was attempted</a:t>
            </a:r>
          </a:p>
          <a:p>
            <a:pPr marL="742950" lvl="1" indent="-285750">
              <a:buFont typeface="Arial" panose="020B0604020202020204" pitchFamily="34" charset="0"/>
              <a:buChar char="•"/>
            </a:pPr>
            <a:r>
              <a:rPr lang="en-US" sz="2000" dirty="0">
                <a:latin typeface="Abadi" panose="020B0604020104020204" pitchFamily="34" charset="0"/>
              </a:rPr>
              <a:t>Whether the answer was correct</a:t>
            </a:r>
          </a:p>
        </p:txBody>
      </p:sp>
      <p:sp>
        <p:nvSpPr>
          <p:cNvPr id="14" name="CuadroTexto 13">
            <a:extLst>
              <a:ext uri="{FF2B5EF4-FFF2-40B4-BE49-F238E27FC236}">
                <a16:creationId xmlns:a16="http://schemas.microsoft.com/office/drawing/2014/main" id="{9427FC9C-E126-52EC-22A4-D53F889EF1DA}"/>
              </a:ext>
            </a:extLst>
          </p:cNvPr>
          <p:cNvSpPr txBox="1"/>
          <p:nvPr/>
        </p:nvSpPr>
        <p:spPr>
          <a:xfrm>
            <a:off x="4951691" y="1555918"/>
            <a:ext cx="2752258" cy="830997"/>
          </a:xfrm>
          <a:prstGeom prst="rect">
            <a:avLst/>
          </a:prstGeom>
          <a:noFill/>
        </p:spPr>
        <p:txBody>
          <a:bodyPr wrap="square">
            <a:spAutoFit/>
          </a:bodyPr>
          <a:lstStyle/>
          <a:p>
            <a:pPr algn="ctr"/>
            <a:r>
              <a:rPr lang="es-ES" sz="2400" b="1" dirty="0">
                <a:solidFill>
                  <a:schemeClr val="tx1"/>
                </a:solidFill>
                <a:latin typeface="Abadi" panose="020B0604020104020204" pitchFamily="34" charset="0"/>
              </a:rPr>
              <a:t>DATA PREPROCESSING</a:t>
            </a:r>
          </a:p>
        </p:txBody>
      </p:sp>
    </p:spTree>
    <p:extLst>
      <p:ext uri="{BB962C8B-B14F-4D97-AF65-F5344CB8AC3E}">
        <p14:creationId xmlns:p14="http://schemas.microsoft.com/office/powerpoint/2010/main" val="268518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DC40FA1B-6902-E7DC-C4FB-088643612E14}"/>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7C5DBD26-93FB-3311-4893-5D7C56696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211" y="1541261"/>
            <a:ext cx="99441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0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30C1BD6F-A0A0-440E-F1BD-A0A7CDD3BAB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5C06856-5E54-AC52-88F9-C0B740F0F31A}"/>
              </a:ext>
            </a:extLst>
          </p:cNvPr>
          <p:cNvSpPr/>
          <p:nvPr/>
        </p:nvSpPr>
        <p:spPr>
          <a:xfrm>
            <a:off x="2749338" y="3050044"/>
            <a:ext cx="6210555" cy="1319437"/>
          </a:xfrm>
          <a:prstGeom prst="rect">
            <a:avLst/>
          </a:prstGeom>
          <a:solidFill>
            <a:srgbClr val="0C6CAB"/>
          </a:solidFill>
          <a:ln w="5715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badi" panose="020B0604020104020204" pitchFamily="34" charset="0"/>
              </a:rPr>
              <a:t>MODEL CONSTRUCTION AND EXPERIMENTAL SETUP</a:t>
            </a:r>
            <a:endParaRPr lang="es-ES" sz="2000" dirty="0">
              <a:latin typeface="Abadi" panose="020B0604020104020204" pitchFamily="34" charset="0"/>
            </a:endParaRPr>
          </a:p>
        </p:txBody>
      </p:sp>
    </p:spTree>
    <p:extLst>
      <p:ext uri="{BB962C8B-B14F-4D97-AF65-F5344CB8AC3E}">
        <p14:creationId xmlns:p14="http://schemas.microsoft.com/office/powerpoint/2010/main" val="361969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59732CEC-C26C-7E28-B2A9-FE8E248B211B}"/>
            </a:ext>
          </a:extLst>
        </p:cNvPr>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C001B2F-7674-58E0-2F2C-85FAFC16A2D2}"/>
              </a:ext>
            </a:extLst>
          </p:cNvPr>
          <p:cNvSpPr/>
          <p:nvPr/>
        </p:nvSpPr>
        <p:spPr>
          <a:xfrm>
            <a:off x="306846" y="1436037"/>
            <a:ext cx="4467673" cy="2596014"/>
          </a:xfrm>
          <a:prstGeom prst="roundRect">
            <a:avLst/>
          </a:prstGeom>
          <a:solidFill>
            <a:srgbClr val="0C6CAB"/>
          </a:solidFill>
          <a:ln w="5715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latin typeface="Abadi" panose="020B0604020104020204" pitchFamily="34" charset="0"/>
              </a:rPr>
              <a:t>Dataset Splitting (Binary Classification)</a:t>
            </a:r>
          </a:p>
          <a:p>
            <a:endParaRPr lang="en-US" sz="1600" b="1" dirty="0">
              <a:latin typeface="Abadi" panose="020B0604020104020204" pitchFamily="34" charset="0"/>
            </a:endParaRPr>
          </a:p>
          <a:p>
            <a:r>
              <a:rPr lang="en-US" sz="1600" b="1" dirty="0">
                <a:latin typeface="Abadi" panose="020B0604020104020204" pitchFamily="34" charset="0"/>
              </a:rPr>
              <a:t>Stratified split</a:t>
            </a:r>
            <a:r>
              <a:rPr lang="en-US" sz="1600" dirty="0">
                <a:latin typeface="Abadi" panose="020B0604020104020204" pitchFamily="34" charset="0"/>
              </a:rPr>
              <a:t>: 80% training / 20% testing</a:t>
            </a:r>
          </a:p>
          <a:p>
            <a:endParaRPr lang="en-US" sz="1600" dirty="0">
              <a:latin typeface="Abadi" panose="020B0604020104020204" pitchFamily="34" charset="0"/>
            </a:endParaRPr>
          </a:p>
          <a:p>
            <a:r>
              <a:rPr lang="en-US" sz="1600" dirty="0">
                <a:latin typeface="Abadi" panose="020B0604020104020204" pitchFamily="34" charset="0"/>
              </a:rPr>
              <a:t>Stratification ensures that the class distribution is preserved in both subsets</a:t>
            </a:r>
          </a:p>
        </p:txBody>
      </p:sp>
      <p:sp>
        <p:nvSpPr>
          <p:cNvPr id="3" name="Rectángulo: esquinas redondeadas 2">
            <a:extLst>
              <a:ext uri="{FF2B5EF4-FFF2-40B4-BE49-F238E27FC236}">
                <a16:creationId xmlns:a16="http://schemas.microsoft.com/office/drawing/2014/main" id="{6B10C8E6-F692-5ACD-8F02-2B069675E384}"/>
              </a:ext>
            </a:extLst>
          </p:cNvPr>
          <p:cNvSpPr/>
          <p:nvPr/>
        </p:nvSpPr>
        <p:spPr>
          <a:xfrm>
            <a:off x="6576724" y="1436036"/>
            <a:ext cx="5253198" cy="2596015"/>
          </a:xfrm>
          <a:prstGeom prst="roundRect">
            <a:avLst/>
          </a:prstGeom>
          <a:solidFill>
            <a:srgbClr val="0C6CAB"/>
          </a:solidFill>
          <a:ln w="5715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latin typeface="Abadi" panose="020B0604020104020204" pitchFamily="34" charset="0"/>
              </a:rPr>
              <a:t>Classification Approach</a:t>
            </a:r>
          </a:p>
          <a:p>
            <a:endParaRPr lang="en-US" sz="1800" b="1" dirty="0">
              <a:latin typeface="Abadi" panose="020B0604020104020204" pitchFamily="34" charset="0"/>
            </a:endParaRPr>
          </a:p>
          <a:p>
            <a:r>
              <a:rPr lang="en-US" sz="1600" dirty="0">
                <a:latin typeface="Abadi" panose="020B0604020104020204" pitchFamily="34" charset="0"/>
              </a:rPr>
              <a:t>The following were applied:</a:t>
            </a:r>
          </a:p>
          <a:p>
            <a:endParaRPr lang="en-US" sz="1600" dirty="0">
              <a:latin typeface="Abadi" panose="020B0604020104020204" pitchFamily="34" charset="0"/>
            </a:endParaRPr>
          </a:p>
          <a:p>
            <a:r>
              <a:rPr lang="en-US" sz="1600" b="1" dirty="0">
                <a:latin typeface="Abadi" panose="020B0604020104020204" pitchFamily="34" charset="0"/>
              </a:rPr>
              <a:t>-Traditional baseline classifiers</a:t>
            </a:r>
            <a:endParaRPr lang="en-US" sz="1600" dirty="0">
              <a:latin typeface="Abadi" panose="020B0604020104020204" pitchFamily="34" charset="0"/>
            </a:endParaRPr>
          </a:p>
          <a:p>
            <a:r>
              <a:rPr lang="en-US" sz="1600" b="1" dirty="0">
                <a:latin typeface="Abadi" panose="020B0604020104020204" pitchFamily="34" charset="0"/>
              </a:rPr>
              <a:t>-Algorithms specialized for imbalanced data</a:t>
            </a:r>
            <a:endParaRPr lang="en-US" sz="1600" dirty="0">
              <a:latin typeface="Abadi" panose="020B0604020104020204" pitchFamily="34" charset="0"/>
            </a:endParaRPr>
          </a:p>
          <a:p>
            <a:r>
              <a:rPr lang="en-US" sz="1600" b="1" dirty="0">
                <a:latin typeface="Abadi" panose="020B0604020104020204" pitchFamily="34" charset="0"/>
              </a:rPr>
              <a:t>-Resampling techniques</a:t>
            </a:r>
            <a:r>
              <a:rPr lang="en-US" sz="1600" dirty="0">
                <a:latin typeface="Abadi" panose="020B0604020104020204" pitchFamily="34" charset="0"/>
              </a:rPr>
              <a:t>:</a:t>
            </a:r>
          </a:p>
          <a:p>
            <a:pPr lvl="1"/>
            <a:r>
              <a:rPr lang="en-US" sz="1600" b="1" dirty="0">
                <a:latin typeface="Abadi" panose="020B0604020104020204" pitchFamily="34" charset="0"/>
              </a:rPr>
              <a:t>   - Under-sampling</a:t>
            </a:r>
            <a:endParaRPr lang="en-US" sz="1600" dirty="0">
              <a:latin typeface="Abadi" panose="020B0604020104020204" pitchFamily="34" charset="0"/>
            </a:endParaRPr>
          </a:p>
          <a:p>
            <a:pPr lvl="1"/>
            <a:r>
              <a:rPr lang="en-US" sz="1600" b="1" dirty="0">
                <a:latin typeface="Abadi" panose="020B0604020104020204" pitchFamily="34" charset="0"/>
              </a:rPr>
              <a:t>   - Over-sampling</a:t>
            </a:r>
            <a:endParaRPr lang="en-US" sz="1600" dirty="0">
              <a:latin typeface="Abadi" panose="020B0604020104020204" pitchFamily="34" charset="0"/>
            </a:endParaRPr>
          </a:p>
          <a:p>
            <a:pPr lvl="1"/>
            <a:r>
              <a:rPr lang="en-US" sz="1600" b="1" dirty="0">
                <a:latin typeface="Abadi" panose="020B0604020104020204" pitchFamily="34" charset="0"/>
              </a:rPr>
              <a:t>   - Hybrid methods</a:t>
            </a:r>
            <a:endParaRPr lang="en-US" sz="1600" dirty="0">
              <a:latin typeface="Abadi" panose="020B0604020104020204" pitchFamily="34" charset="0"/>
            </a:endParaRPr>
          </a:p>
        </p:txBody>
      </p:sp>
      <p:sp>
        <p:nvSpPr>
          <p:cNvPr id="4" name="Rectángulo: esquinas redondeadas 3">
            <a:extLst>
              <a:ext uri="{FF2B5EF4-FFF2-40B4-BE49-F238E27FC236}">
                <a16:creationId xmlns:a16="http://schemas.microsoft.com/office/drawing/2014/main" id="{A34E5B38-B199-AF14-2083-5116DD784D51}"/>
              </a:ext>
            </a:extLst>
          </p:cNvPr>
          <p:cNvSpPr/>
          <p:nvPr/>
        </p:nvSpPr>
        <p:spPr>
          <a:xfrm>
            <a:off x="2540682" y="4326523"/>
            <a:ext cx="6953121" cy="2378056"/>
          </a:xfrm>
          <a:prstGeom prst="roundRect">
            <a:avLst/>
          </a:prstGeom>
          <a:solidFill>
            <a:srgbClr val="FFCC00"/>
          </a:solidFill>
          <a:ln w="7620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2">
            <a:extLst>
              <a:ext uri="{FF2B5EF4-FFF2-40B4-BE49-F238E27FC236}">
                <a16:creationId xmlns:a16="http://schemas.microsoft.com/office/drawing/2014/main" id="{E10E532E-F3F6-4B0B-E3CD-4850D36A4B2C}"/>
              </a:ext>
            </a:extLst>
          </p:cNvPr>
          <p:cNvSpPr>
            <a:spLocks noChangeArrowheads="1"/>
          </p:cNvSpPr>
          <p:nvPr/>
        </p:nvSpPr>
        <p:spPr bwMode="auto">
          <a:xfrm>
            <a:off x="3490881" y="4361389"/>
            <a:ext cx="4775542" cy="2308324"/>
          </a:xfrm>
          <a:prstGeom prst="rect">
            <a:avLst/>
          </a:prstGeom>
          <a:solidFill>
            <a:srgbClr val="FFCC00"/>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a:ln>
                  <a:noFill/>
                </a:ln>
                <a:solidFill>
                  <a:srgbClr val="0C6CAB"/>
                </a:solidFill>
                <a:effectLst/>
                <a:latin typeface="Abadi" panose="020B0604020104020204" pitchFamily="34" charset="0"/>
              </a:rPr>
              <a:t>Tools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600" b="1" i="0" u="none" strike="noStrike" cap="none" normalizeH="0" baseline="0" dirty="0">
              <a:ln>
                <a:noFill/>
              </a:ln>
              <a:solidFill>
                <a:srgbClr val="0C6CAB"/>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0C6CAB"/>
                </a:solidFill>
                <a:effectLst/>
                <a:latin typeface="Abadi" panose="020B0604020104020204" pitchFamily="34" charset="0"/>
              </a:rPr>
              <a:t>-</a:t>
            </a:r>
            <a:r>
              <a:rPr kumimoji="0" lang="es-ES" altLang="es-ES" sz="1600" b="1" i="0" u="none" strike="noStrike" cap="none" normalizeH="0" baseline="0" dirty="0" err="1">
                <a:ln>
                  <a:noFill/>
                </a:ln>
                <a:solidFill>
                  <a:srgbClr val="0C6CAB"/>
                </a:solidFill>
                <a:effectLst/>
                <a:latin typeface="Abadi" panose="020B0604020104020204" pitchFamily="34" charset="0"/>
              </a:rPr>
              <a:t>Implementation</a:t>
            </a:r>
            <a:r>
              <a:rPr kumimoji="0" lang="es-ES" altLang="es-ES" sz="1600" b="1" i="0" u="none" strike="noStrike" cap="none" normalizeH="0" baseline="0" dirty="0">
                <a:ln>
                  <a:noFill/>
                </a:ln>
                <a:solidFill>
                  <a:srgbClr val="0C6CAB"/>
                </a:solidFill>
                <a:effectLst/>
                <a:latin typeface="Abadi" panose="020B0604020104020204" pitchFamily="34" charset="0"/>
              </a:rPr>
              <a:t> in Python</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600" b="0" i="0" u="none" strike="noStrike" cap="none" normalizeH="0" baseline="0" dirty="0">
                <a:ln>
                  <a:noFill/>
                </a:ln>
                <a:solidFill>
                  <a:srgbClr val="0C6CAB"/>
                </a:solidFill>
                <a:effectLst/>
                <a:latin typeface="Abadi" panose="020B0604020104020204" pitchFamily="34" charset="0"/>
              </a:rPr>
            </a:br>
            <a:r>
              <a:rPr kumimoji="0" lang="es-ES" altLang="es-ES" sz="1600" b="0" i="0" u="none" strike="noStrike" cap="none" normalizeH="0" baseline="0" dirty="0">
                <a:ln>
                  <a:noFill/>
                </a:ln>
                <a:solidFill>
                  <a:srgbClr val="0C6CAB"/>
                </a:solidFill>
                <a:effectLst/>
                <a:latin typeface="Abadi" panose="020B0604020104020204" pitchFamily="34" charset="0"/>
              </a:rPr>
              <a:t>-</a:t>
            </a:r>
            <a:r>
              <a:rPr kumimoji="0" lang="es-ES" altLang="es-ES" sz="1600" b="1" i="0" u="none" strike="noStrike" cap="none" normalizeH="0" baseline="0" dirty="0">
                <a:ln>
                  <a:noFill/>
                </a:ln>
                <a:solidFill>
                  <a:srgbClr val="0C6CAB"/>
                </a:solidFill>
                <a:effectLst/>
                <a:latin typeface="Abadi" panose="020B0604020104020204" pitchFamily="34" charset="0"/>
              </a:rPr>
              <a:t>Library </a:t>
            </a:r>
            <a:r>
              <a:rPr kumimoji="0" lang="es-ES" altLang="es-ES" sz="1600" b="1" i="0" u="none" strike="noStrike" cap="none" normalizeH="0" baseline="0" dirty="0" err="1">
                <a:ln>
                  <a:noFill/>
                </a:ln>
                <a:solidFill>
                  <a:srgbClr val="0C6CAB"/>
                </a:solidFill>
                <a:effectLst/>
                <a:latin typeface="Abadi" panose="020B0604020104020204" pitchFamily="34" charset="0"/>
              </a:rPr>
              <a:t>used</a:t>
            </a:r>
            <a:r>
              <a:rPr kumimoji="0" lang="es-ES" altLang="es-ES" sz="1600" b="0" i="0" u="none" strike="noStrike" cap="none" normalizeH="0" baseline="0" dirty="0">
                <a:ln>
                  <a:noFill/>
                </a:ln>
                <a:solidFill>
                  <a:srgbClr val="0C6CAB"/>
                </a:solidFill>
                <a:effectLst/>
                <a:latin typeface="Abadi" panose="020B0604020104020204" pitchFamily="34" charset="0"/>
              </a:rPr>
              <a:t>: </a:t>
            </a:r>
            <a:r>
              <a:rPr kumimoji="0" lang="es-ES" altLang="es-ES" sz="1600" b="0" i="0" u="none" strike="noStrike" cap="none" normalizeH="0" baseline="0" dirty="0" err="1">
                <a:ln>
                  <a:noFill/>
                </a:ln>
                <a:solidFill>
                  <a:srgbClr val="0C6CAB"/>
                </a:solidFill>
                <a:effectLst/>
                <a:latin typeface="Abadi" panose="020B0604020104020204" pitchFamily="34" charset="0"/>
              </a:rPr>
              <a:t>imbalanced-learn</a:t>
            </a:r>
            <a:endParaRPr kumimoji="0" lang="es-ES" altLang="es-ES" sz="1600" b="0" i="0" u="none" strike="noStrike" cap="none" normalizeH="0" baseline="0" dirty="0">
              <a:ln>
                <a:noFill/>
              </a:ln>
              <a:solidFill>
                <a:srgbClr val="0C6CAB"/>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600" b="0" i="0" u="none" strike="noStrike" cap="none" normalizeH="0" baseline="0" dirty="0">
                <a:ln>
                  <a:noFill/>
                </a:ln>
                <a:solidFill>
                  <a:srgbClr val="0C6CAB"/>
                </a:solidFill>
                <a:effectLst/>
                <a:latin typeface="Abadi" panose="020B0604020104020204" pitchFamily="34" charset="0"/>
              </a:rPr>
            </a:br>
            <a:r>
              <a:rPr kumimoji="0" lang="es-ES" altLang="es-ES" sz="1600" b="0" i="0" u="none" strike="noStrike" cap="none" normalizeH="0" baseline="0" dirty="0">
                <a:ln>
                  <a:noFill/>
                </a:ln>
                <a:solidFill>
                  <a:srgbClr val="0C6CAB"/>
                </a:solidFill>
                <a:effectLst/>
                <a:latin typeface="Abadi" panose="020B0604020104020204" pitchFamily="34" charset="0"/>
              </a:rPr>
              <a:t>-</a:t>
            </a:r>
            <a:r>
              <a:rPr kumimoji="0" lang="es-ES" altLang="es-ES" sz="1600" b="1" i="0" u="none" strike="noStrike" cap="none" normalizeH="0" baseline="0" dirty="0">
                <a:ln>
                  <a:noFill/>
                </a:ln>
                <a:solidFill>
                  <a:srgbClr val="0C6CAB"/>
                </a:solidFill>
                <a:effectLst/>
                <a:latin typeface="Abadi" panose="020B0604020104020204" pitchFamily="34" charset="0"/>
              </a:rPr>
              <a:t>Total</a:t>
            </a:r>
            <a:r>
              <a:rPr kumimoji="0" lang="es-ES" altLang="es-ES" sz="1600" b="0" i="0" u="none" strike="noStrike" cap="none" normalizeH="0" baseline="0" dirty="0">
                <a:ln>
                  <a:noFill/>
                </a:ln>
                <a:solidFill>
                  <a:srgbClr val="0C6CAB"/>
                </a:solidFill>
                <a:effectLst/>
                <a:latin typeface="Abadi" panose="020B0604020104020204" pitchFamily="34" charset="0"/>
              </a:rPr>
              <a:t>: 70 </a:t>
            </a:r>
            <a:r>
              <a:rPr kumimoji="0" lang="es-ES" altLang="es-ES" sz="1600" b="0" i="0" u="none" strike="noStrike" cap="none" normalizeH="0" baseline="0" dirty="0" err="1">
                <a:ln>
                  <a:noFill/>
                </a:ln>
                <a:solidFill>
                  <a:srgbClr val="0C6CAB"/>
                </a:solidFill>
                <a:effectLst/>
                <a:latin typeface="Abadi" panose="020B0604020104020204" pitchFamily="34" charset="0"/>
              </a:rPr>
              <a:t>strategies</a:t>
            </a:r>
            <a:r>
              <a:rPr kumimoji="0" lang="es-ES" altLang="es-ES" sz="1600" b="0" i="0" u="none" strike="noStrike" cap="none" normalizeH="0" baseline="0" dirty="0">
                <a:ln>
                  <a:noFill/>
                </a:ln>
                <a:solidFill>
                  <a:srgbClr val="0C6CAB"/>
                </a:solidFill>
                <a:effectLst/>
                <a:latin typeface="Abadi" panose="020B0604020104020204" pitchFamily="34" charset="0"/>
              </a:rPr>
              <a:t> </a:t>
            </a:r>
            <a:r>
              <a:rPr kumimoji="0" lang="es-ES" altLang="es-ES" sz="1600" b="0" i="0" u="none" strike="noStrike" cap="none" normalizeH="0" baseline="0" dirty="0" err="1">
                <a:ln>
                  <a:noFill/>
                </a:ln>
                <a:solidFill>
                  <a:srgbClr val="0C6CAB"/>
                </a:solidFill>
                <a:effectLst/>
                <a:latin typeface="Abadi" panose="020B0604020104020204" pitchFamily="34" charset="0"/>
              </a:rPr>
              <a:t>evaluated</a:t>
            </a:r>
            <a:r>
              <a:rPr kumimoji="0" lang="es-ES" altLang="es-ES" sz="1600" b="0" i="0" u="none" strike="noStrike" cap="none" normalizeH="0" baseline="0" dirty="0">
                <a:ln>
                  <a:noFill/>
                </a:ln>
                <a:solidFill>
                  <a:srgbClr val="0C6CAB"/>
                </a:solidFill>
                <a:effectLst/>
                <a:latin typeface="Abadi" panose="020B0604020104020204" pitchFamily="34" charset="0"/>
              </a:rPr>
              <a:t>, </a:t>
            </a:r>
            <a:r>
              <a:rPr kumimoji="0" lang="es-ES" altLang="es-ES" sz="1600" b="0" i="0" u="none" strike="noStrike" cap="none" normalizeH="0" baseline="0" dirty="0" err="1">
                <a:ln>
                  <a:noFill/>
                </a:ln>
                <a:solidFill>
                  <a:srgbClr val="0C6CAB"/>
                </a:solidFill>
                <a:effectLst/>
                <a:latin typeface="Abadi" panose="020B0604020104020204" pitchFamily="34" charset="0"/>
              </a:rPr>
              <a:t>combining</a:t>
            </a:r>
            <a:r>
              <a:rPr kumimoji="0" lang="es-ES" altLang="es-ES" sz="1600" b="0" i="0" u="none" strike="noStrike" cap="none" normalizeH="0" baseline="0" dirty="0">
                <a:ln>
                  <a:noFill/>
                </a:ln>
                <a:solidFill>
                  <a:srgbClr val="0C6CAB"/>
                </a:solidFill>
                <a:effectLst/>
                <a:latin typeface="Abadi" panose="020B0604020104020204" pitchFamily="34" charset="0"/>
              </a:rPr>
              <a:t> </a:t>
            </a:r>
            <a:r>
              <a:rPr kumimoji="0" lang="es-ES" altLang="es-ES" sz="1600" b="0" i="0" u="none" strike="noStrike" cap="none" normalizeH="0" baseline="0" dirty="0" err="1">
                <a:ln>
                  <a:noFill/>
                </a:ln>
                <a:solidFill>
                  <a:srgbClr val="0C6CAB"/>
                </a:solidFill>
                <a:effectLst/>
                <a:latin typeface="Abadi" panose="020B0604020104020204" pitchFamily="34" charset="0"/>
              </a:rPr>
              <a:t>classifiers</a:t>
            </a:r>
            <a:r>
              <a:rPr kumimoji="0" lang="es-ES" altLang="es-ES" sz="1600" b="0" i="0" u="none" strike="noStrike" cap="none" normalizeH="0" baseline="0" dirty="0">
                <a:ln>
                  <a:noFill/>
                </a:ln>
                <a:solidFill>
                  <a:srgbClr val="0C6CAB"/>
                </a:solidFill>
                <a:effectLst/>
                <a:latin typeface="Abadi" panose="020B0604020104020204" pitchFamily="34" charset="0"/>
              </a:rPr>
              <a:t> and </a:t>
            </a:r>
            <a:r>
              <a:rPr kumimoji="0" lang="es-ES" altLang="es-ES" sz="1600" b="0" i="0" u="none" strike="noStrike" cap="none" normalizeH="0" baseline="0" dirty="0" err="1">
                <a:ln>
                  <a:noFill/>
                </a:ln>
                <a:solidFill>
                  <a:srgbClr val="0C6CAB"/>
                </a:solidFill>
                <a:effectLst/>
                <a:latin typeface="Abadi" panose="020B0604020104020204" pitchFamily="34" charset="0"/>
              </a:rPr>
              <a:t>balancing</a:t>
            </a:r>
            <a:r>
              <a:rPr kumimoji="0" lang="es-ES" altLang="es-ES" sz="1600" b="0" i="0" u="none" strike="noStrike" cap="none" normalizeH="0" baseline="0" dirty="0">
                <a:ln>
                  <a:noFill/>
                </a:ln>
                <a:solidFill>
                  <a:srgbClr val="0C6CAB"/>
                </a:solidFill>
                <a:effectLst/>
                <a:latin typeface="Abadi" panose="020B0604020104020204" pitchFamily="34" charset="0"/>
              </a:rPr>
              <a:t> </a:t>
            </a:r>
            <a:r>
              <a:rPr kumimoji="0" lang="es-ES" altLang="es-ES" sz="1600" b="0" i="0" u="none" strike="noStrike" cap="none" normalizeH="0" baseline="0" dirty="0" err="1">
                <a:ln>
                  <a:noFill/>
                </a:ln>
                <a:solidFill>
                  <a:srgbClr val="0C6CAB"/>
                </a:solidFill>
                <a:effectLst/>
                <a:latin typeface="Abadi" panose="020B0604020104020204" pitchFamily="34" charset="0"/>
              </a:rPr>
              <a:t>techniques</a:t>
            </a:r>
            <a:endParaRPr kumimoji="0" lang="es-ES" altLang="es-ES" sz="1600" b="0" i="0" u="none" strike="noStrike" cap="none" normalizeH="0" baseline="0" dirty="0">
              <a:ln>
                <a:noFill/>
              </a:ln>
              <a:solidFill>
                <a:srgbClr val="0C6CAB"/>
              </a:solidFill>
              <a:effectLst/>
              <a:latin typeface="Abadi" panose="020B0604020104020204" pitchFamily="34" charset="0"/>
            </a:endParaRPr>
          </a:p>
        </p:txBody>
      </p:sp>
    </p:spTree>
    <p:extLst>
      <p:ext uri="{BB962C8B-B14F-4D97-AF65-F5344CB8AC3E}">
        <p14:creationId xmlns:p14="http://schemas.microsoft.com/office/powerpoint/2010/main" val="65387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1D66BC79-296E-1CA4-2AE9-01795A74398F}"/>
            </a:ext>
          </a:extLst>
        </p:cNvPr>
        <p:cNvGrpSpPr/>
        <p:nvPr/>
      </p:nvGrpSpPr>
      <p:grpSpPr>
        <a:xfrm>
          <a:off x="0" y="0"/>
          <a:ext cx="0" cy="0"/>
          <a:chOff x="0" y="0"/>
          <a:chExt cx="0" cy="0"/>
        </a:xfrm>
      </p:grpSpPr>
      <p:pic>
        <p:nvPicPr>
          <p:cNvPr id="7170" name="Picture 2">
            <a:extLst>
              <a:ext uri="{FF2B5EF4-FFF2-40B4-BE49-F238E27FC236}">
                <a16:creationId xmlns:a16="http://schemas.microsoft.com/office/drawing/2014/main" id="{5F6D3D5A-20AA-FA7C-84B5-8728A3982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578" y="1309847"/>
            <a:ext cx="5424145" cy="533035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5942E1F-2245-1B36-DFDD-4382C31CD829}"/>
              </a:ext>
            </a:extLst>
          </p:cNvPr>
          <p:cNvSpPr txBox="1"/>
          <p:nvPr/>
        </p:nvSpPr>
        <p:spPr>
          <a:xfrm>
            <a:off x="6356959" y="1309847"/>
            <a:ext cx="5129408" cy="2677656"/>
          </a:xfrm>
          <a:prstGeom prst="rect">
            <a:avLst/>
          </a:prstGeom>
          <a:noFill/>
        </p:spPr>
        <p:txBody>
          <a:bodyPr wrap="square">
            <a:spAutoFit/>
          </a:bodyPr>
          <a:lstStyle/>
          <a:p>
            <a:pPr>
              <a:buNone/>
            </a:pPr>
            <a:r>
              <a:rPr lang="es-ES" b="1" dirty="0" err="1"/>
              <a:t>Algorithms</a:t>
            </a:r>
            <a:r>
              <a:rPr lang="es-ES" b="1" dirty="0"/>
              <a:t> Used and </a:t>
            </a:r>
            <a:r>
              <a:rPr lang="es-ES" b="1" dirty="0" err="1"/>
              <a:t>Class</a:t>
            </a:r>
            <a:r>
              <a:rPr lang="es-ES" b="1" dirty="0"/>
              <a:t> </a:t>
            </a:r>
            <a:r>
              <a:rPr lang="es-ES" b="1" dirty="0" err="1"/>
              <a:t>Imbalance</a:t>
            </a:r>
            <a:r>
              <a:rPr lang="es-ES" b="1" dirty="0"/>
              <a:t> </a:t>
            </a:r>
            <a:r>
              <a:rPr lang="es-ES" b="1" dirty="0" err="1"/>
              <a:t>Handling</a:t>
            </a:r>
            <a:endParaRPr lang="es-ES" b="1" dirty="0"/>
          </a:p>
          <a:p>
            <a:pPr>
              <a:buNone/>
            </a:pPr>
            <a:endParaRPr lang="es-ES" b="1" dirty="0"/>
          </a:p>
          <a:p>
            <a:pPr>
              <a:buNone/>
            </a:pPr>
            <a:r>
              <a:rPr lang="es-ES" dirty="0"/>
              <a:t>  </a:t>
            </a:r>
            <a:r>
              <a:rPr lang="es-ES" b="1" dirty="0" err="1"/>
              <a:t>Baseline</a:t>
            </a:r>
            <a:r>
              <a:rPr lang="es-ES" b="1" dirty="0"/>
              <a:t> </a:t>
            </a:r>
            <a:r>
              <a:rPr lang="es-ES" b="1" dirty="0" err="1"/>
              <a:t>Classifiers</a:t>
            </a:r>
            <a:endParaRPr lang="es-ES" b="1" dirty="0"/>
          </a:p>
          <a:p>
            <a:pPr>
              <a:buNone/>
            </a:pPr>
            <a:endParaRPr lang="es-ES" dirty="0"/>
          </a:p>
          <a:p>
            <a:pPr lvl="2"/>
            <a:r>
              <a:rPr lang="es-ES" b="1" dirty="0"/>
              <a:t>    -</a:t>
            </a:r>
            <a:r>
              <a:rPr lang="es-ES" b="1" dirty="0" err="1"/>
              <a:t>Random</a:t>
            </a:r>
            <a:r>
              <a:rPr lang="es-ES" b="1" dirty="0"/>
              <a:t> Forest (RF)</a:t>
            </a:r>
            <a:r>
              <a:rPr lang="es-ES" dirty="0"/>
              <a:t>: Ensemble </a:t>
            </a:r>
            <a:r>
              <a:rPr lang="es-ES" dirty="0" err="1"/>
              <a:t>method</a:t>
            </a:r>
            <a:r>
              <a:rPr lang="es-ES" dirty="0"/>
              <a:t> </a:t>
            </a:r>
            <a:r>
              <a:rPr lang="es-ES" dirty="0" err="1"/>
              <a:t>using</a:t>
            </a:r>
            <a:r>
              <a:rPr lang="es-ES" dirty="0"/>
              <a:t> </a:t>
            </a:r>
            <a:r>
              <a:rPr lang="es-ES" dirty="0" err="1"/>
              <a:t>decision</a:t>
            </a:r>
            <a:r>
              <a:rPr lang="es-ES" dirty="0"/>
              <a:t> </a:t>
            </a:r>
            <a:r>
              <a:rPr lang="es-ES" dirty="0" err="1"/>
              <a:t>trees</a:t>
            </a:r>
            <a:r>
              <a:rPr lang="es-ES" dirty="0"/>
              <a:t> </a:t>
            </a:r>
            <a:r>
              <a:rPr lang="es-ES" dirty="0" err="1"/>
              <a:t>with</a:t>
            </a:r>
            <a:r>
              <a:rPr lang="es-ES" dirty="0"/>
              <a:t> </a:t>
            </a:r>
            <a:r>
              <a:rPr lang="es-ES" dirty="0" err="1"/>
              <a:t>bagging</a:t>
            </a:r>
            <a:r>
              <a:rPr lang="es-ES" dirty="0"/>
              <a:t>.</a:t>
            </a:r>
          </a:p>
          <a:p>
            <a:pPr lvl="2"/>
            <a:endParaRPr lang="es-ES" dirty="0"/>
          </a:p>
          <a:p>
            <a:r>
              <a:rPr lang="es-ES" b="1" dirty="0"/>
              <a:t>    -</a:t>
            </a:r>
            <a:r>
              <a:rPr lang="es-ES" b="1" dirty="0" err="1"/>
              <a:t>Support</a:t>
            </a:r>
            <a:r>
              <a:rPr lang="es-ES" b="1" dirty="0"/>
              <a:t> Vector </a:t>
            </a:r>
            <a:r>
              <a:rPr lang="es-ES" b="1" dirty="0" err="1"/>
              <a:t>Classifier</a:t>
            </a:r>
            <a:r>
              <a:rPr lang="es-ES" b="1" dirty="0"/>
              <a:t> (SVC)</a:t>
            </a:r>
            <a:r>
              <a:rPr lang="es-ES" dirty="0"/>
              <a:t>: </a:t>
            </a:r>
            <a:r>
              <a:rPr lang="es-ES" dirty="0" err="1"/>
              <a:t>Finds</a:t>
            </a:r>
            <a:r>
              <a:rPr lang="es-ES" dirty="0"/>
              <a:t> </a:t>
            </a:r>
            <a:r>
              <a:rPr lang="es-ES" dirty="0" err="1"/>
              <a:t>the</a:t>
            </a:r>
            <a:r>
              <a:rPr lang="es-ES" dirty="0"/>
              <a:t> </a:t>
            </a:r>
            <a:r>
              <a:rPr lang="es-ES" dirty="0" err="1"/>
              <a:t>optimal</a:t>
            </a:r>
            <a:r>
              <a:rPr lang="es-ES" dirty="0"/>
              <a:t> </a:t>
            </a:r>
            <a:r>
              <a:rPr lang="es-ES" dirty="0" err="1"/>
              <a:t>hyperplane</a:t>
            </a:r>
            <a:r>
              <a:rPr lang="es-ES" dirty="0"/>
              <a:t> in a multidimensional </a:t>
            </a:r>
            <a:r>
              <a:rPr lang="es-ES" dirty="0" err="1"/>
              <a:t>space</a:t>
            </a:r>
            <a:r>
              <a:rPr lang="es-ES" dirty="0"/>
              <a:t>.</a:t>
            </a:r>
          </a:p>
          <a:p>
            <a:endParaRPr lang="es-ES" dirty="0"/>
          </a:p>
          <a:p>
            <a:r>
              <a:rPr lang="es-ES" b="1" dirty="0"/>
              <a:t>    -</a:t>
            </a:r>
            <a:r>
              <a:rPr lang="es-ES" b="1" dirty="0" err="1"/>
              <a:t>Histogram-based</a:t>
            </a:r>
            <a:r>
              <a:rPr lang="es-ES" b="1" dirty="0"/>
              <a:t> </a:t>
            </a:r>
            <a:r>
              <a:rPr lang="es-ES" b="1" dirty="0" err="1"/>
              <a:t>Gradient</a:t>
            </a:r>
            <a:r>
              <a:rPr lang="es-ES" b="1" dirty="0"/>
              <a:t> </a:t>
            </a:r>
            <a:r>
              <a:rPr lang="es-ES" b="1" dirty="0" err="1"/>
              <a:t>Boosting</a:t>
            </a:r>
            <a:r>
              <a:rPr lang="es-ES" b="1" dirty="0"/>
              <a:t> (HGB)</a:t>
            </a:r>
            <a:r>
              <a:rPr lang="es-ES" dirty="0"/>
              <a:t>: </a:t>
            </a:r>
            <a:r>
              <a:rPr lang="es-ES" dirty="0" err="1"/>
              <a:t>Fast</a:t>
            </a:r>
            <a:r>
              <a:rPr lang="es-ES" dirty="0"/>
              <a:t> and </a:t>
            </a:r>
            <a:r>
              <a:rPr lang="es-ES" dirty="0" err="1"/>
              <a:t>efficient</a:t>
            </a:r>
            <a:r>
              <a:rPr lang="es-ES" dirty="0"/>
              <a:t> </a:t>
            </a:r>
            <a:r>
              <a:rPr lang="es-ES" dirty="0" err="1"/>
              <a:t>boosting</a:t>
            </a:r>
            <a:r>
              <a:rPr lang="es-ES" dirty="0"/>
              <a:t> </a:t>
            </a:r>
            <a:r>
              <a:rPr lang="es-ES" dirty="0" err="1"/>
              <a:t>algorithm</a:t>
            </a:r>
            <a:r>
              <a:rPr lang="es-ES" dirty="0"/>
              <a:t> </a:t>
            </a:r>
            <a:r>
              <a:rPr lang="es-ES" dirty="0" err="1"/>
              <a:t>based</a:t>
            </a:r>
            <a:r>
              <a:rPr lang="es-ES" dirty="0"/>
              <a:t> </a:t>
            </a:r>
            <a:r>
              <a:rPr lang="es-ES" dirty="0" err="1"/>
              <a:t>on</a:t>
            </a:r>
            <a:r>
              <a:rPr lang="es-ES" dirty="0"/>
              <a:t> </a:t>
            </a:r>
            <a:r>
              <a:rPr lang="es-ES" dirty="0" err="1"/>
              <a:t>histograms</a:t>
            </a:r>
            <a:r>
              <a:rPr lang="es-ES" dirty="0"/>
              <a:t>.</a:t>
            </a:r>
          </a:p>
        </p:txBody>
      </p:sp>
      <p:sp>
        <p:nvSpPr>
          <p:cNvPr id="5" name="Rectangle 4">
            <a:extLst>
              <a:ext uri="{FF2B5EF4-FFF2-40B4-BE49-F238E27FC236}">
                <a16:creationId xmlns:a16="http://schemas.microsoft.com/office/drawing/2014/main" id="{95B2C365-DD17-AE3B-5865-440BA1CA566D}"/>
              </a:ext>
            </a:extLst>
          </p:cNvPr>
          <p:cNvSpPr>
            <a:spLocks noChangeArrowheads="1"/>
          </p:cNvSpPr>
          <p:nvPr/>
        </p:nvSpPr>
        <p:spPr bwMode="auto">
          <a:xfrm>
            <a:off x="6356959" y="4573508"/>
            <a:ext cx="529646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err="1">
                <a:ln>
                  <a:noFill/>
                </a:ln>
                <a:solidFill>
                  <a:schemeClr val="tx1"/>
                </a:solidFill>
                <a:effectLst/>
                <a:latin typeface="Abadi" panose="020B0604020104020204" pitchFamily="34" charset="0"/>
              </a:rPr>
              <a:t>All</a:t>
            </a:r>
            <a:r>
              <a:rPr kumimoji="0" lang="es-ES" altLang="es-ES" sz="1200" b="1"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classifiers</a:t>
            </a:r>
            <a:r>
              <a:rPr kumimoji="0" lang="es-ES" altLang="es-ES" sz="1200" b="1"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support</a:t>
            </a:r>
            <a:r>
              <a:rPr kumimoji="0" lang="es-ES" altLang="es-ES" sz="1200" b="1"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class</a:t>
            </a:r>
            <a:r>
              <a:rPr kumimoji="0" lang="es-ES" altLang="es-ES" sz="1200" b="1"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weight</a:t>
            </a:r>
            <a:r>
              <a:rPr kumimoji="0" lang="es-ES" altLang="es-ES" sz="1200" b="1"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adjustment</a:t>
            </a:r>
            <a:r>
              <a:rPr kumimoji="0" lang="es-ES" altLang="es-ES" sz="1200" b="0" i="0" u="none" strike="noStrike" cap="none" normalizeH="0" baseline="0" dirty="0">
                <a:ln>
                  <a:noFill/>
                </a:ln>
                <a:solidFill>
                  <a:schemeClr val="tx1"/>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200" b="0" i="0" u="none" strike="noStrike" cap="none" normalizeH="0" baseline="0" dirty="0" err="1">
                <a:ln>
                  <a:noFill/>
                </a:ln>
                <a:solidFill>
                  <a:schemeClr val="tx1"/>
                </a:solidFill>
                <a:effectLst/>
                <a:latin typeface="Abadi" panose="020B0604020104020204" pitchFamily="34" charset="0"/>
              </a:rPr>
              <a:t>class_weight</a:t>
            </a:r>
            <a:r>
              <a:rPr kumimoji="0" lang="es-ES" altLang="es-ES" sz="1200" b="0" i="0" u="none" strike="noStrike" cap="none" normalizeH="0" baseline="0" dirty="0">
                <a:ln>
                  <a:noFill/>
                </a:ln>
                <a:solidFill>
                  <a:schemeClr val="tx1"/>
                </a:solidFill>
                <a:effectLst/>
                <a:latin typeface="Abadi" panose="020B0604020104020204" pitchFamily="34" charset="0"/>
              </a:rPr>
              <a:t>='</a:t>
            </a:r>
            <a:r>
              <a:rPr kumimoji="0" lang="es-ES" altLang="es-ES" sz="1200" b="0" i="0" u="none" strike="noStrike" cap="none" normalizeH="0" baseline="0" dirty="0" err="1">
                <a:ln>
                  <a:noFill/>
                </a:ln>
                <a:solidFill>
                  <a:schemeClr val="tx1"/>
                </a:solidFill>
                <a:effectLst/>
                <a:latin typeface="Abadi" panose="020B0604020104020204" pitchFamily="34" charset="0"/>
              </a:rPr>
              <a:t>balanced</a:t>
            </a:r>
            <a:r>
              <a:rPr kumimoji="0" lang="es-ES" altLang="es-ES" sz="1200" b="0" i="0" u="none" strike="noStrike" cap="none" normalizeH="0" baseline="0" dirty="0">
                <a:ln>
                  <a:noFill/>
                </a:ln>
                <a:solidFill>
                  <a:schemeClr val="tx1"/>
                </a:solidFill>
                <a:effectLst/>
                <a:latin typeface="Abadi" panose="020B0604020104020204" pitchFamily="34" charset="0"/>
              </a:rPr>
              <a:t>': </a:t>
            </a:r>
            <a:r>
              <a:rPr kumimoji="0" lang="es-ES" altLang="es-ES" sz="1200" b="0" i="0" u="none" strike="noStrike" cap="none" normalizeH="0" baseline="0" dirty="0" err="1">
                <a:ln>
                  <a:noFill/>
                </a:ln>
                <a:solidFill>
                  <a:schemeClr val="tx1"/>
                </a:solidFill>
                <a:effectLst/>
                <a:latin typeface="Abadi" panose="020B0604020104020204" pitchFamily="34" charset="0"/>
              </a:rPr>
              <a:t>adjusts</a:t>
            </a:r>
            <a:r>
              <a:rPr kumimoji="0" lang="es-ES" altLang="es-ES" sz="1200" b="0" i="0" u="none" strike="noStrike" cap="none" normalizeH="0" baseline="0" dirty="0">
                <a:ln>
                  <a:noFill/>
                </a:ln>
                <a:solidFill>
                  <a:schemeClr val="tx1"/>
                </a:solidFill>
                <a:effectLst/>
                <a:latin typeface="Abadi" panose="020B0604020104020204" pitchFamily="34" charset="0"/>
              </a:rPr>
              <a:t> </a:t>
            </a:r>
            <a:r>
              <a:rPr kumimoji="0" lang="es-ES" altLang="es-ES" sz="1200" b="0" i="0" u="none" strike="noStrike" cap="none" normalizeH="0" baseline="0" dirty="0" err="1">
                <a:ln>
                  <a:noFill/>
                </a:ln>
                <a:solidFill>
                  <a:schemeClr val="tx1"/>
                </a:solidFill>
                <a:effectLst/>
                <a:latin typeface="Abadi" panose="020B0604020104020204" pitchFamily="34" charset="0"/>
              </a:rPr>
              <a:t>class</a:t>
            </a:r>
            <a:r>
              <a:rPr kumimoji="0" lang="es-ES" altLang="es-ES" sz="1200" b="0" i="0" u="none" strike="noStrike" cap="none" normalizeH="0" baseline="0" dirty="0">
                <a:ln>
                  <a:noFill/>
                </a:ln>
                <a:solidFill>
                  <a:schemeClr val="tx1"/>
                </a:solidFill>
                <a:effectLst/>
                <a:latin typeface="Abadi" panose="020B0604020104020204" pitchFamily="34" charset="0"/>
              </a:rPr>
              <a:t> </a:t>
            </a:r>
            <a:r>
              <a:rPr kumimoji="0" lang="es-ES" altLang="es-ES" sz="1200" b="0" i="0" u="none" strike="noStrike" cap="none" normalizeH="0" baseline="0" dirty="0" err="1">
                <a:ln>
                  <a:noFill/>
                </a:ln>
                <a:solidFill>
                  <a:schemeClr val="tx1"/>
                </a:solidFill>
                <a:effectLst/>
                <a:latin typeface="Abadi" panose="020B0604020104020204" pitchFamily="34" charset="0"/>
              </a:rPr>
              <a:t>weights</a:t>
            </a:r>
            <a:r>
              <a:rPr kumimoji="0" lang="es-ES" altLang="es-ES" sz="1200" b="0"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inversely</a:t>
            </a:r>
            <a:r>
              <a:rPr kumimoji="0" lang="es-ES" altLang="es-ES" sz="1200" b="1"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proportional</a:t>
            </a:r>
            <a:r>
              <a:rPr kumimoji="0" lang="es-ES" altLang="es-ES" sz="1200" b="1"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to</a:t>
            </a:r>
            <a:r>
              <a:rPr kumimoji="0" lang="es-ES" altLang="es-ES" sz="1200" b="1"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class</a:t>
            </a:r>
            <a:r>
              <a:rPr kumimoji="0" lang="es-ES" altLang="es-ES" sz="1200" b="1" i="0" u="none" strike="noStrike" cap="none" normalizeH="0" baseline="0" dirty="0">
                <a:ln>
                  <a:noFill/>
                </a:ln>
                <a:solidFill>
                  <a:schemeClr val="tx1"/>
                </a:solidFill>
                <a:effectLst/>
                <a:latin typeface="Abadi" panose="020B0604020104020204" pitchFamily="34" charset="0"/>
              </a:rPr>
              <a:t> </a:t>
            </a:r>
            <a:r>
              <a:rPr kumimoji="0" lang="es-ES" altLang="es-ES" sz="1200" b="1" i="0" u="none" strike="noStrike" cap="none" normalizeH="0" baseline="0" dirty="0" err="1">
                <a:ln>
                  <a:noFill/>
                </a:ln>
                <a:solidFill>
                  <a:schemeClr val="tx1"/>
                </a:solidFill>
                <a:effectLst/>
                <a:latin typeface="Abadi" panose="020B0604020104020204" pitchFamily="34" charset="0"/>
              </a:rPr>
              <a:t>frequencies</a:t>
            </a:r>
            <a:r>
              <a:rPr kumimoji="0" lang="es-ES" altLang="es-ES" sz="1200" b="0" i="0" u="none" strike="noStrike" cap="none" normalizeH="0" baseline="0" dirty="0">
                <a:ln>
                  <a:noFill/>
                </a:ln>
                <a:solidFill>
                  <a:schemeClr val="tx1"/>
                </a:solidFill>
                <a:effectLst/>
                <a:latin typeface="Abadi" panose="020B0604020104020204" pitchFamily="34" charset="0"/>
              </a:rPr>
              <a:t> in </a:t>
            </a:r>
            <a:r>
              <a:rPr kumimoji="0" lang="es-ES" altLang="es-ES" sz="1200" b="0" i="0" u="none" strike="noStrike" cap="none" normalizeH="0" baseline="0" dirty="0" err="1">
                <a:ln>
                  <a:noFill/>
                </a:ln>
                <a:solidFill>
                  <a:schemeClr val="tx1"/>
                </a:solidFill>
                <a:effectLst/>
                <a:latin typeface="Abadi" panose="020B0604020104020204" pitchFamily="34" charset="0"/>
              </a:rPr>
              <a:t>the</a:t>
            </a:r>
            <a:r>
              <a:rPr kumimoji="0" lang="es-ES" altLang="es-ES" sz="1200" b="0" i="0" u="none" strike="noStrike" cap="none" normalizeH="0" baseline="0" dirty="0">
                <a:ln>
                  <a:noFill/>
                </a:ln>
                <a:solidFill>
                  <a:schemeClr val="tx1"/>
                </a:solidFill>
                <a:effectLst/>
                <a:latin typeface="Abadi" panose="020B0604020104020204" pitchFamily="34" charset="0"/>
              </a:rPr>
              <a:t> training data.</a:t>
            </a:r>
          </a:p>
          <a:p>
            <a:pPr marL="0" marR="0" lvl="0" indent="0" algn="l" defTabSz="914400" rtl="0" eaLnBrk="0" fontAlgn="base" latinLnBrk="0" hangingPunct="0">
              <a:lnSpc>
                <a:spcPct val="100000"/>
              </a:lnSpc>
              <a:spcBef>
                <a:spcPct val="0"/>
              </a:spcBef>
              <a:spcAft>
                <a:spcPct val="0"/>
              </a:spcAft>
              <a:buClrTx/>
              <a:buSzTx/>
              <a:tabLst/>
            </a:pPr>
            <a:endParaRPr kumimoji="0" lang="es-ES" altLang="es-ES" sz="1200" b="0" i="0" u="none"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200" b="0" i="0" u="none" strike="noStrike" cap="none" normalizeH="0" baseline="0" dirty="0" err="1">
                <a:ln>
                  <a:noFill/>
                </a:ln>
                <a:solidFill>
                  <a:schemeClr val="tx1"/>
                </a:solidFill>
                <a:effectLst/>
                <a:latin typeface="Abadi" panose="020B0604020104020204" pitchFamily="34" charset="0"/>
              </a:rPr>
              <a:t>balanced_subsample</a:t>
            </a:r>
            <a:r>
              <a:rPr kumimoji="0" lang="es-ES" altLang="es-ES" sz="1200" b="0" i="0" u="none" strike="noStrike" cap="none" normalizeH="0" baseline="0" dirty="0">
                <a:ln>
                  <a:noFill/>
                </a:ln>
                <a:solidFill>
                  <a:schemeClr val="tx1"/>
                </a:solidFill>
                <a:effectLst/>
                <a:latin typeface="Abadi" panose="020B0604020104020204" pitchFamily="34" charset="0"/>
              </a:rPr>
              <a:t>: computes </a:t>
            </a:r>
            <a:r>
              <a:rPr kumimoji="0" lang="es-ES" altLang="es-ES" sz="1200" b="0" i="0" u="none" strike="noStrike" cap="none" normalizeH="0" baseline="0" dirty="0" err="1">
                <a:ln>
                  <a:noFill/>
                </a:ln>
                <a:solidFill>
                  <a:schemeClr val="tx1"/>
                </a:solidFill>
                <a:effectLst/>
                <a:latin typeface="Abadi" panose="020B0604020104020204" pitchFamily="34" charset="0"/>
              </a:rPr>
              <a:t>weights</a:t>
            </a:r>
            <a:r>
              <a:rPr kumimoji="0" lang="es-ES" altLang="es-ES" sz="1200" b="0" i="0" u="none" strike="noStrike" cap="none" normalizeH="0" baseline="0" dirty="0">
                <a:ln>
                  <a:noFill/>
                </a:ln>
                <a:solidFill>
                  <a:schemeClr val="tx1"/>
                </a:solidFill>
                <a:effectLst/>
                <a:latin typeface="Abadi" panose="020B0604020104020204" pitchFamily="34" charset="0"/>
              </a:rPr>
              <a:t> in </a:t>
            </a:r>
            <a:r>
              <a:rPr kumimoji="0" lang="es-ES" altLang="es-ES" sz="1200" b="0" i="0" u="none" strike="noStrike" cap="none" normalizeH="0" baseline="0" dirty="0" err="1">
                <a:ln>
                  <a:noFill/>
                </a:ln>
                <a:solidFill>
                  <a:schemeClr val="tx1"/>
                </a:solidFill>
                <a:effectLst/>
                <a:latin typeface="Abadi" panose="020B0604020104020204" pitchFamily="34" charset="0"/>
              </a:rPr>
              <a:t>each</a:t>
            </a:r>
            <a:r>
              <a:rPr kumimoji="0" lang="es-ES" altLang="es-ES" sz="1200" b="0" i="0" u="none" strike="noStrike" cap="none" normalizeH="0" baseline="0" dirty="0">
                <a:ln>
                  <a:noFill/>
                </a:ln>
                <a:solidFill>
                  <a:schemeClr val="tx1"/>
                </a:solidFill>
                <a:effectLst/>
                <a:latin typeface="Abadi" panose="020B0604020104020204" pitchFamily="34" charset="0"/>
              </a:rPr>
              <a:t> </a:t>
            </a:r>
            <a:r>
              <a:rPr kumimoji="0" lang="es-ES" altLang="es-ES" sz="1200" b="0" i="0" u="none" strike="noStrike" cap="none" normalizeH="0" baseline="0" dirty="0" err="1">
                <a:ln>
                  <a:noFill/>
                </a:ln>
                <a:solidFill>
                  <a:schemeClr val="tx1"/>
                </a:solidFill>
                <a:effectLst/>
                <a:latin typeface="Abadi" panose="020B0604020104020204" pitchFamily="34" charset="0"/>
              </a:rPr>
              <a:t>bootstrap</a:t>
            </a:r>
            <a:r>
              <a:rPr kumimoji="0" lang="es-ES" altLang="es-ES" sz="1200" b="0" i="0" u="none" strike="noStrike" cap="none" normalizeH="0" baseline="0" dirty="0">
                <a:ln>
                  <a:noFill/>
                </a:ln>
                <a:solidFill>
                  <a:schemeClr val="tx1"/>
                </a:solidFill>
                <a:effectLst/>
                <a:latin typeface="Abadi" panose="020B0604020104020204" pitchFamily="34" charset="0"/>
              </a:rPr>
              <a:t> </a:t>
            </a:r>
            <a:r>
              <a:rPr kumimoji="0" lang="es-ES" altLang="es-ES" sz="1200" b="0" i="0" u="none" strike="noStrike" cap="none" normalizeH="0" baseline="0" dirty="0" err="1">
                <a:ln>
                  <a:noFill/>
                </a:ln>
                <a:solidFill>
                  <a:schemeClr val="tx1"/>
                </a:solidFill>
                <a:effectLst/>
                <a:latin typeface="Abadi" panose="020B0604020104020204" pitchFamily="34" charset="0"/>
              </a:rPr>
              <a:t>sample</a:t>
            </a:r>
            <a:r>
              <a:rPr kumimoji="0" lang="es-ES" altLang="es-ES" sz="1200" b="0" i="0" u="none" strike="noStrike" cap="none" normalizeH="0" baseline="0" dirty="0">
                <a:ln>
                  <a:noFill/>
                </a:ln>
                <a:solidFill>
                  <a:schemeClr val="tx1"/>
                </a:solidFill>
                <a:effectLst/>
                <a:latin typeface="Abadi" panose="020B0604020104020204" pitchFamily="34" charset="0"/>
              </a:rPr>
              <a:t> (</a:t>
            </a:r>
            <a:r>
              <a:rPr kumimoji="0" lang="es-ES" altLang="es-ES" sz="1200" b="0" i="0" u="none" strike="noStrike" cap="none" normalizeH="0" baseline="0" dirty="0" err="1">
                <a:ln>
                  <a:noFill/>
                </a:ln>
                <a:solidFill>
                  <a:schemeClr val="tx1"/>
                </a:solidFill>
                <a:effectLst/>
                <a:latin typeface="Abadi" panose="020B0604020104020204" pitchFamily="34" charset="0"/>
              </a:rPr>
              <a:t>used</a:t>
            </a:r>
            <a:r>
              <a:rPr kumimoji="0" lang="es-ES" altLang="es-ES" sz="1200" b="0" i="0" u="none" strike="noStrike" cap="none" normalizeH="0" baseline="0" dirty="0">
                <a:ln>
                  <a:noFill/>
                </a:ln>
                <a:solidFill>
                  <a:schemeClr val="tx1"/>
                </a:solidFill>
                <a:effectLst/>
                <a:latin typeface="Abadi" panose="020B0604020104020204" pitchFamily="34" charset="0"/>
              </a:rPr>
              <a:t> in ensemble </a:t>
            </a:r>
            <a:r>
              <a:rPr kumimoji="0" lang="es-ES" altLang="es-ES" sz="1200" b="0" i="0" u="none" strike="noStrike" cap="none" normalizeH="0" baseline="0" dirty="0" err="1">
                <a:ln>
                  <a:noFill/>
                </a:ln>
                <a:solidFill>
                  <a:schemeClr val="tx1"/>
                </a:solidFill>
                <a:effectLst/>
                <a:latin typeface="Abadi" panose="020B0604020104020204" pitchFamily="34" charset="0"/>
              </a:rPr>
              <a:t>methods</a:t>
            </a:r>
            <a:r>
              <a:rPr kumimoji="0" lang="es-ES" altLang="es-ES" sz="1200" b="0" i="0" u="none" strike="noStrike" cap="none" normalizeH="0" baseline="0" dirty="0">
                <a:ln>
                  <a:noFill/>
                </a:ln>
                <a:solidFill>
                  <a:schemeClr val="tx1"/>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388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41"/>
          <p:cNvSpPr/>
          <p:nvPr/>
        </p:nvSpPr>
        <p:spPr>
          <a:xfrm>
            <a:off x="5136840" y="2895840"/>
            <a:ext cx="3630600" cy="3630600"/>
          </a:xfrm>
          <a:custGeom>
            <a:avLst/>
            <a:gdLst/>
            <a:ahLst/>
            <a:cxnLst/>
            <a:rect l="l" t="t" r="r" b="b"/>
            <a:pathLst>
              <a:path w="21600" h="21600" extrusionOk="0">
                <a:moveTo>
                  <a:pt x="0" y="10800"/>
                </a:moveTo>
                <a:close/>
              </a:path>
            </a:pathLst>
          </a:custGeom>
          <a:solidFill>
            <a:srgbClr val="156082"/>
          </a:solidFill>
          <a:ln w="19075" cap="flat" cmpd="sng">
            <a:solidFill>
              <a:srgbClr val="FFCC00"/>
            </a:solidFill>
            <a:prstDash val="solid"/>
            <a:miter lim="8000"/>
            <a:headEnd type="none" w="sm" len="sm"/>
            <a:tailEnd type="none" w="sm" len="sm"/>
          </a:ln>
        </p:spPr>
        <p:txBody>
          <a:bodyPr/>
          <a:lstStyle/>
          <a:p>
            <a:endParaRPr lang="es-ES"/>
          </a:p>
        </p:txBody>
      </p:sp>
      <p:sp>
        <p:nvSpPr>
          <p:cNvPr id="167" name="Google Shape;167;p41"/>
          <p:cNvSpPr/>
          <p:nvPr/>
        </p:nvSpPr>
        <p:spPr>
          <a:xfrm>
            <a:off x="2245680" y="1496880"/>
            <a:ext cx="2474280" cy="2474280"/>
          </a:xfrm>
          <a:custGeom>
            <a:avLst/>
            <a:gdLst/>
            <a:ahLst/>
            <a:cxnLst/>
            <a:rect l="l" t="t" r="r" b="b"/>
            <a:pathLst>
              <a:path w="21600" h="21600" extrusionOk="0">
                <a:moveTo>
                  <a:pt x="0" y="10800"/>
                </a:moveTo>
                <a:close/>
              </a:path>
            </a:pathLst>
          </a:custGeom>
          <a:solidFill>
            <a:srgbClr val="FFCC00"/>
          </a:solidFill>
          <a:ln w="19075" cap="flat" cmpd="sng">
            <a:solidFill>
              <a:srgbClr val="0668A9"/>
            </a:solidFill>
            <a:prstDash val="solid"/>
            <a:miter lim="8000"/>
            <a:headEnd type="none" w="sm" len="sm"/>
            <a:tailEnd type="none" w="sm" len="sm"/>
          </a:ln>
        </p:spPr>
        <p:txBody>
          <a:bodyPr/>
          <a:lstStyle/>
          <a:p>
            <a:endParaRPr lang="es-ES"/>
          </a:p>
        </p:txBody>
      </p:sp>
      <p:sp>
        <p:nvSpPr>
          <p:cNvPr id="168" name="Google Shape;168;p41"/>
          <p:cNvSpPr/>
          <p:nvPr/>
        </p:nvSpPr>
        <p:spPr>
          <a:xfrm>
            <a:off x="8305920" y="1496880"/>
            <a:ext cx="1676520" cy="1515240"/>
          </a:xfrm>
          <a:custGeom>
            <a:avLst/>
            <a:gdLst/>
            <a:ahLst/>
            <a:cxnLst/>
            <a:rect l="l" t="t" r="r" b="b"/>
            <a:pathLst>
              <a:path w="23899" h="21600" extrusionOk="0">
                <a:moveTo>
                  <a:pt x="0" y="10800"/>
                </a:moveTo>
                <a:close/>
              </a:path>
            </a:pathLst>
          </a:custGeom>
          <a:solidFill>
            <a:srgbClr val="FFFFFF"/>
          </a:solidFill>
          <a:ln w="19075" cap="flat" cmpd="sng">
            <a:solidFill>
              <a:srgbClr val="0668A9"/>
            </a:solidFill>
            <a:prstDash val="solid"/>
            <a:miter lim="8000"/>
            <a:headEnd type="none" w="sm" len="sm"/>
            <a:tailEnd type="none" w="sm" len="sm"/>
          </a:ln>
        </p:spPr>
        <p:txBody>
          <a:bodyPr/>
          <a:lstStyle/>
          <a:p>
            <a:endParaRPr lang="es-ES"/>
          </a:p>
        </p:txBody>
      </p:sp>
      <p:sp>
        <p:nvSpPr>
          <p:cNvPr id="3" name="Rectángulo 2">
            <a:extLst>
              <a:ext uri="{FF2B5EF4-FFF2-40B4-BE49-F238E27FC236}">
                <a16:creationId xmlns:a16="http://schemas.microsoft.com/office/drawing/2014/main" id="{AF068DA4-2FD0-B681-7FFD-20DF556EF5D3}"/>
              </a:ext>
            </a:extLst>
          </p:cNvPr>
          <p:cNvSpPr/>
          <p:nvPr/>
        </p:nvSpPr>
        <p:spPr>
          <a:xfrm>
            <a:off x="1172150" y="2717292"/>
            <a:ext cx="9217643" cy="1515240"/>
          </a:xfrm>
          <a:prstGeom prst="rect">
            <a:avLst/>
          </a:prstGeom>
          <a:solidFill>
            <a:srgbClr val="FFCC00"/>
          </a:solidFill>
          <a:ln w="5715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800" b="1" dirty="0">
                <a:solidFill>
                  <a:srgbClr val="0C6CAB"/>
                </a:solidFill>
                <a:latin typeface="Abadi" panose="020B0604020104020204" pitchFamily="34" charset="0"/>
              </a:rPr>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3CFA2DB1-3E0F-B97E-FBD9-F5B69E4EB44D}"/>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505E5BA1-7BFB-B21F-EF9E-B783B863BA1E}"/>
              </a:ext>
            </a:extLst>
          </p:cNvPr>
          <p:cNvGraphicFramePr>
            <a:graphicFrameLocks noGrp="1"/>
          </p:cNvGraphicFramePr>
          <p:nvPr>
            <p:extLst>
              <p:ext uri="{D42A27DB-BD31-4B8C-83A1-F6EECF244321}">
                <p14:modId xmlns:p14="http://schemas.microsoft.com/office/powerpoint/2010/main" val="1900161311"/>
              </p:ext>
            </p:extLst>
          </p:nvPr>
        </p:nvGraphicFramePr>
        <p:xfrm>
          <a:off x="609600" y="2511266"/>
          <a:ext cx="8252102" cy="2164080"/>
        </p:xfrm>
        <a:graphic>
          <a:graphicData uri="http://schemas.openxmlformats.org/drawingml/2006/table">
            <a:tbl>
              <a:tblPr/>
              <a:tblGrid>
                <a:gridCol w="4126051">
                  <a:extLst>
                    <a:ext uri="{9D8B030D-6E8A-4147-A177-3AD203B41FA5}">
                      <a16:colId xmlns:a16="http://schemas.microsoft.com/office/drawing/2014/main" val="4017468374"/>
                    </a:ext>
                  </a:extLst>
                </a:gridCol>
                <a:gridCol w="4126051">
                  <a:extLst>
                    <a:ext uri="{9D8B030D-6E8A-4147-A177-3AD203B41FA5}">
                      <a16:colId xmlns:a16="http://schemas.microsoft.com/office/drawing/2014/main" val="3939743587"/>
                    </a:ext>
                  </a:extLst>
                </a:gridCol>
              </a:tblGrid>
              <a:tr h="0">
                <a:tc>
                  <a:txBody>
                    <a:bodyPr/>
                    <a:lstStyle/>
                    <a:p>
                      <a:pPr>
                        <a:buNone/>
                      </a:pPr>
                      <a:r>
                        <a:rPr lang="es-ES" b="1"/>
                        <a:t>Classifier</a:t>
                      </a:r>
                      <a:endParaRPr lang="es-ES"/>
                    </a:p>
                  </a:txBody>
                  <a:tcPr anchor="ctr">
                    <a:lnL>
                      <a:noFill/>
                    </a:lnL>
                    <a:lnR>
                      <a:noFill/>
                    </a:lnR>
                    <a:lnT>
                      <a:noFill/>
                    </a:lnT>
                    <a:lnB>
                      <a:noFill/>
                    </a:lnB>
                    <a:noFill/>
                  </a:tcPr>
                </a:tc>
                <a:tc>
                  <a:txBody>
                    <a:bodyPr/>
                    <a:lstStyle/>
                    <a:p>
                      <a:pPr>
                        <a:buNone/>
                      </a:pPr>
                      <a:r>
                        <a:rPr lang="es-ES" b="1"/>
                        <a:t>Brief Description</a:t>
                      </a:r>
                      <a:endParaRPr lang="es-ES"/>
                    </a:p>
                  </a:txBody>
                  <a:tcPr anchor="ctr">
                    <a:lnL>
                      <a:noFill/>
                    </a:lnL>
                    <a:lnR>
                      <a:noFill/>
                    </a:lnR>
                    <a:lnT>
                      <a:noFill/>
                    </a:lnT>
                    <a:lnB>
                      <a:noFill/>
                    </a:lnB>
                    <a:noFill/>
                  </a:tcPr>
                </a:tc>
                <a:extLst>
                  <a:ext uri="{0D108BD9-81ED-4DB2-BD59-A6C34878D82A}">
                    <a16:rowId xmlns:a16="http://schemas.microsoft.com/office/drawing/2014/main" val="1062212781"/>
                  </a:ext>
                </a:extLst>
              </a:tr>
              <a:tr h="0">
                <a:tc>
                  <a:txBody>
                    <a:bodyPr/>
                    <a:lstStyle/>
                    <a:p>
                      <a:pPr>
                        <a:buNone/>
                      </a:pPr>
                      <a:r>
                        <a:rPr lang="es-ES" b="1"/>
                        <a:t>Easy Ensemble Classifier (EEC)</a:t>
                      </a:r>
                      <a:endParaRPr lang="es-ES"/>
                    </a:p>
                  </a:txBody>
                  <a:tcPr anchor="ctr">
                    <a:lnL>
                      <a:noFill/>
                    </a:lnL>
                    <a:lnR>
                      <a:noFill/>
                    </a:lnR>
                    <a:lnT>
                      <a:noFill/>
                    </a:lnT>
                    <a:lnB>
                      <a:noFill/>
                    </a:lnB>
                    <a:noFill/>
                  </a:tcPr>
                </a:tc>
                <a:tc>
                  <a:txBody>
                    <a:bodyPr/>
                    <a:lstStyle/>
                    <a:p>
                      <a:pPr>
                        <a:buNone/>
                      </a:pPr>
                      <a:r>
                        <a:rPr lang="en-US"/>
                        <a:t>Trains multiple classifiers using random subsets of the majority class</a:t>
                      </a:r>
                    </a:p>
                  </a:txBody>
                  <a:tcPr anchor="ctr">
                    <a:lnL>
                      <a:noFill/>
                    </a:lnL>
                    <a:lnR>
                      <a:noFill/>
                    </a:lnR>
                    <a:lnT>
                      <a:noFill/>
                    </a:lnT>
                    <a:lnB>
                      <a:noFill/>
                    </a:lnB>
                    <a:noFill/>
                  </a:tcPr>
                </a:tc>
                <a:extLst>
                  <a:ext uri="{0D108BD9-81ED-4DB2-BD59-A6C34878D82A}">
                    <a16:rowId xmlns:a16="http://schemas.microsoft.com/office/drawing/2014/main" val="4196074021"/>
                  </a:ext>
                </a:extLst>
              </a:tr>
              <a:tr h="0">
                <a:tc>
                  <a:txBody>
                    <a:bodyPr/>
                    <a:lstStyle/>
                    <a:p>
                      <a:pPr>
                        <a:buNone/>
                      </a:pPr>
                      <a:r>
                        <a:rPr lang="es-ES" b="1"/>
                        <a:t>RUSBoost Classifier (RBC)</a:t>
                      </a:r>
                      <a:endParaRPr lang="es-ES"/>
                    </a:p>
                  </a:txBody>
                  <a:tcPr anchor="ctr">
                    <a:lnL>
                      <a:noFill/>
                    </a:lnL>
                    <a:lnR>
                      <a:noFill/>
                    </a:lnR>
                    <a:lnT>
                      <a:noFill/>
                    </a:lnT>
                    <a:lnB>
                      <a:noFill/>
                    </a:lnB>
                    <a:noFill/>
                  </a:tcPr>
                </a:tc>
                <a:tc>
                  <a:txBody>
                    <a:bodyPr/>
                    <a:lstStyle/>
                    <a:p>
                      <a:pPr>
                        <a:buNone/>
                      </a:pPr>
                      <a:r>
                        <a:rPr lang="en-US" dirty="0"/>
                        <a:t>Combines random under-sampling with boosting</a:t>
                      </a:r>
                    </a:p>
                  </a:txBody>
                  <a:tcPr anchor="ctr">
                    <a:lnL>
                      <a:noFill/>
                    </a:lnL>
                    <a:lnR>
                      <a:noFill/>
                    </a:lnR>
                    <a:lnT>
                      <a:noFill/>
                    </a:lnT>
                    <a:lnB>
                      <a:noFill/>
                    </a:lnB>
                    <a:noFill/>
                  </a:tcPr>
                </a:tc>
                <a:extLst>
                  <a:ext uri="{0D108BD9-81ED-4DB2-BD59-A6C34878D82A}">
                    <a16:rowId xmlns:a16="http://schemas.microsoft.com/office/drawing/2014/main" val="502368778"/>
                  </a:ext>
                </a:extLst>
              </a:tr>
              <a:tr h="0">
                <a:tc>
                  <a:txBody>
                    <a:bodyPr/>
                    <a:lstStyle/>
                    <a:p>
                      <a:pPr>
                        <a:buNone/>
                      </a:pPr>
                      <a:r>
                        <a:rPr lang="es-ES" b="1"/>
                        <a:t>Balanced Bagging Classifier (BBC)</a:t>
                      </a:r>
                      <a:endParaRPr lang="es-ES"/>
                    </a:p>
                  </a:txBody>
                  <a:tcPr anchor="ctr">
                    <a:lnL>
                      <a:noFill/>
                    </a:lnL>
                    <a:lnR>
                      <a:noFill/>
                    </a:lnR>
                    <a:lnT>
                      <a:noFill/>
                    </a:lnT>
                    <a:lnB>
                      <a:noFill/>
                    </a:lnB>
                    <a:noFill/>
                  </a:tcPr>
                </a:tc>
                <a:tc>
                  <a:txBody>
                    <a:bodyPr/>
                    <a:lstStyle/>
                    <a:p>
                      <a:pPr>
                        <a:buNone/>
                      </a:pPr>
                      <a:r>
                        <a:rPr lang="en-US" dirty="0"/>
                        <a:t>Applies bagging while ensuring class balance in each bootstrap sample</a:t>
                      </a:r>
                    </a:p>
                  </a:txBody>
                  <a:tcPr anchor="ctr">
                    <a:lnL>
                      <a:noFill/>
                    </a:lnL>
                    <a:lnR>
                      <a:noFill/>
                    </a:lnR>
                    <a:lnT>
                      <a:noFill/>
                    </a:lnT>
                    <a:lnB>
                      <a:noFill/>
                    </a:lnB>
                    <a:noFill/>
                  </a:tcPr>
                </a:tc>
                <a:extLst>
                  <a:ext uri="{0D108BD9-81ED-4DB2-BD59-A6C34878D82A}">
                    <a16:rowId xmlns:a16="http://schemas.microsoft.com/office/drawing/2014/main" val="385054616"/>
                  </a:ext>
                </a:extLst>
              </a:tr>
              <a:tr h="0">
                <a:tc>
                  <a:txBody>
                    <a:bodyPr/>
                    <a:lstStyle/>
                    <a:p>
                      <a:pPr>
                        <a:buNone/>
                      </a:pPr>
                      <a:r>
                        <a:rPr lang="es-ES" b="1"/>
                        <a:t>Balanced Random Forest (BRF)</a:t>
                      </a:r>
                      <a:endParaRPr lang="es-ES"/>
                    </a:p>
                  </a:txBody>
                  <a:tcPr anchor="ctr">
                    <a:lnL>
                      <a:noFill/>
                    </a:lnL>
                    <a:lnR>
                      <a:noFill/>
                    </a:lnR>
                    <a:lnT>
                      <a:noFill/>
                    </a:lnT>
                    <a:lnB>
                      <a:noFill/>
                    </a:lnB>
                    <a:noFill/>
                  </a:tcPr>
                </a:tc>
                <a:tc>
                  <a:txBody>
                    <a:bodyPr/>
                    <a:lstStyle/>
                    <a:p>
                      <a:pPr>
                        <a:buNone/>
                      </a:pPr>
                      <a:r>
                        <a:rPr lang="en-US" dirty="0"/>
                        <a:t>Variant of Random Forest with under-sampling at each tree and support for </a:t>
                      </a:r>
                      <a:r>
                        <a:rPr lang="en-US" dirty="0" err="1"/>
                        <a:t>class_weight</a:t>
                      </a:r>
                      <a:endParaRPr lang="en-US" dirty="0"/>
                    </a:p>
                  </a:txBody>
                  <a:tcPr anchor="ctr">
                    <a:lnL>
                      <a:noFill/>
                    </a:lnL>
                    <a:lnR>
                      <a:noFill/>
                    </a:lnR>
                    <a:lnT>
                      <a:noFill/>
                    </a:lnT>
                    <a:lnB>
                      <a:noFill/>
                    </a:lnB>
                    <a:noFill/>
                  </a:tcPr>
                </a:tc>
                <a:extLst>
                  <a:ext uri="{0D108BD9-81ED-4DB2-BD59-A6C34878D82A}">
                    <a16:rowId xmlns:a16="http://schemas.microsoft.com/office/drawing/2014/main" val="372992306"/>
                  </a:ext>
                </a:extLst>
              </a:tr>
            </a:tbl>
          </a:graphicData>
        </a:graphic>
      </p:graphicFrame>
    </p:spTree>
    <p:extLst>
      <p:ext uri="{BB962C8B-B14F-4D97-AF65-F5344CB8AC3E}">
        <p14:creationId xmlns:p14="http://schemas.microsoft.com/office/powerpoint/2010/main" val="114380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91950D64-DFD1-3D90-244A-F236339B4F1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79A4251-874E-80E0-BE80-94F039342EC3}"/>
              </a:ext>
            </a:extLst>
          </p:cNvPr>
          <p:cNvSpPr/>
          <p:nvPr/>
        </p:nvSpPr>
        <p:spPr>
          <a:xfrm>
            <a:off x="3553272" y="2657283"/>
            <a:ext cx="5277745" cy="1123055"/>
          </a:xfrm>
          <a:prstGeom prst="rect">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dirty="0" err="1"/>
              <a:t>Model</a:t>
            </a:r>
            <a:r>
              <a:rPr lang="es-ES" sz="3600" dirty="0"/>
              <a:t> </a:t>
            </a:r>
            <a:r>
              <a:rPr lang="es-ES" sz="3600" dirty="0" err="1"/>
              <a:t>Evaluation</a:t>
            </a:r>
            <a:r>
              <a:rPr lang="es-ES" sz="3600" dirty="0"/>
              <a:t> and </a:t>
            </a:r>
            <a:r>
              <a:rPr lang="es-ES" sz="3600" dirty="0" err="1"/>
              <a:t>Comparison</a:t>
            </a:r>
            <a:endParaRPr lang="es-ES" sz="3600" dirty="0"/>
          </a:p>
        </p:txBody>
      </p:sp>
    </p:spTree>
    <p:extLst>
      <p:ext uri="{BB962C8B-B14F-4D97-AF65-F5344CB8AC3E}">
        <p14:creationId xmlns:p14="http://schemas.microsoft.com/office/powerpoint/2010/main" val="366494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2555C549-C36B-AD02-061C-A933835C5A5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F482961-68CF-F292-4004-199A219B011E}"/>
              </a:ext>
            </a:extLst>
          </p:cNvPr>
          <p:cNvSpPr txBox="1"/>
          <p:nvPr/>
        </p:nvSpPr>
        <p:spPr>
          <a:xfrm>
            <a:off x="128875" y="1345430"/>
            <a:ext cx="11733862" cy="5447645"/>
          </a:xfrm>
          <a:prstGeom prst="rect">
            <a:avLst/>
          </a:prstGeom>
          <a:noFill/>
        </p:spPr>
        <p:txBody>
          <a:bodyPr wrap="square">
            <a:spAutoFit/>
          </a:bodyPr>
          <a:lstStyle/>
          <a:p>
            <a:pPr>
              <a:buNone/>
            </a:pPr>
            <a:r>
              <a:rPr lang="en-US" sz="1800" b="1" dirty="0">
                <a:latin typeface="Abadi" panose="020B0604020104020204" pitchFamily="34" charset="0"/>
              </a:rPr>
              <a:t>Experimental Design</a:t>
            </a:r>
          </a:p>
          <a:p>
            <a:pPr>
              <a:buNone/>
            </a:pPr>
            <a:endParaRPr lang="en-US" sz="1600" b="1" dirty="0">
              <a:latin typeface="Abadi" panose="020B0604020104020204" pitchFamily="34" charset="0"/>
            </a:endParaRPr>
          </a:p>
          <a:p>
            <a:pPr>
              <a:buFont typeface="Arial" panose="020B0604020202020204" pitchFamily="34" charset="0"/>
              <a:buChar char="•"/>
            </a:pPr>
            <a:r>
              <a:rPr lang="en-US" dirty="0">
                <a:latin typeface="Abadi" panose="020B0604020104020204" pitchFamily="34" charset="0"/>
              </a:rPr>
              <a:t>Each model was run </a:t>
            </a:r>
            <a:r>
              <a:rPr lang="en-US" b="1" dirty="0">
                <a:latin typeface="Abadi" panose="020B0604020104020204" pitchFamily="34" charset="0"/>
              </a:rPr>
              <a:t>10 times</a:t>
            </a:r>
            <a:r>
              <a:rPr lang="en-US" dirty="0">
                <a:latin typeface="Abadi" panose="020B0604020104020204" pitchFamily="34" charset="0"/>
              </a:rPr>
              <a:t> using different random seeds.</a:t>
            </a:r>
          </a:p>
          <a:p>
            <a:pPr>
              <a:buFont typeface="Arial" panose="020B0604020202020204" pitchFamily="34" charset="0"/>
              <a:buChar char="•"/>
            </a:pPr>
            <a:endParaRPr lang="en-US" sz="1600" dirty="0">
              <a:latin typeface="Abadi" panose="020B0604020104020204" pitchFamily="34" charset="0"/>
            </a:endParaRPr>
          </a:p>
          <a:p>
            <a:pPr>
              <a:buNone/>
            </a:pPr>
            <a:r>
              <a:rPr lang="en-US" sz="1800" b="1" dirty="0">
                <a:latin typeface="Abadi" panose="020B0604020104020204" pitchFamily="34" charset="0"/>
              </a:rPr>
              <a:t>Evaluation Strategies</a:t>
            </a:r>
          </a:p>
          <a:p>
            <a:pPr>
              <a:buNone/>
            </a:pPr>
            <a:endParaRPr lang="en-US" sz="1600" b="1" dirty="0">
              <a:latin typeface="Abadi" panose="020B0604020104020204" pitchFamily="34" charset="0"/>
            </a:endParaRPr>
          </a:p>
          <a:p>
            <a:pPr>
              <a:buFont typeface="Arial" panose="020B0604020202020204" pitchFamily="34" charset="0"/>
              <a:buChar char="•"/>
            </a:pPr>
            <a:r>
              <a:rPr lang="en-US" dirty="0">
                <a:latin typeface="Abadi" panose="020B0604020104020204" pitchFamily="34" charset="0"/>
              </a:rPr>
              <a:t>Directly on the </a:t>
            </a:r>
            <a:r>
              <a:rPr lang="en-US" b="1" dirty="0">
                <a:latin typeface="Abadi" panose="020B0604020104020204" pitchFamily="34" charset="0"/>
              </a:rPr>
              <a:t>training set</a:t>
            </a:r>
            <a:endParaRPr lang="en-US" dirty="0">
              <a:latin typeface="Abadi" panose="020B0604020104020204" pitchFamily="34" charset="0"/>
            </a:endParaRPr>
          </a:p>
          <a:p>
            <a:pPr>
              <a:buFont typeface="Arial" panose="020B0604020202020204" pitchFamily="34" charset="0"/>
              <a:buChar char="•"/>
            </a:pPr>
            <a:r>
              <a:rPr lang="en-US" b="1" dirty="0">
                <a:latin typeface="Abadi" panose="020B0604020104020204" pitchFamily="34" charset="0"/>
              </a:rPr>
              <a:t>Stratified 5-fold cross-validation</a:t>
            </a:r>
            <a:endParaRPr lang="en-US" dirty="0">
              <a:latin typeface="Abadi" panose="020B0604020104020204" pitchFamily="34" charset="0"/>
            </a:endParaRPr>
          </a:p>
          <a:p>
            <a:pPr>
              <a:buFont typeface="Arial" panose="020B0604020202020204" pitchFamily="34" charset="0"/>
              <a:buChar char="•"/>
            </a:pPr>
            <a:r>
              <a:rPr lang="en-US" b="1" dirty="0">
                <a:latin typeface="Abadi" panose="020B0604020104020204" pitchFamily="34" charset="0"/>
              </a:rPr>
              <a:t>Independent test set</a:t>
            </a:r>
            <a:r>
              <a:rPr lang="en-US" dirty="0">
                <a:latin typeface="Abadi" panose="020B0604020104020204" pitchFamily="34" charset="0"/>
              </a:rPr>
              <a:t> (20%)</a:t>
            </a:r>
          </a:p>
          <a:p>
            <a:endParaRPr lang="en-US" sz="1600" dirty="0">
              <a:latin typeface="Abadi" panose="020B0604020104020204" pitchFamily="34" charset="0"/>
            </a:endParaRPr>
          </a:p>
          <a:p>
            <a:pPr>
              <a:buNone/>
            </a:pPr>
            <a:r>
              <a:rPr lang="en-US" sz="1800" b="1" dirty="0">
                <a:latin typeface="Abadi" panose="020B0604020104020204" pitchFamily="34" charset="0"/>
              </a:rPr>
              <a:t>Main Metric: Balanced Accuracy (BA)</a:t>
            </a:r>
          </a:p>
          <a:p>
            <a:pPr>
              <a:buNone/>
            </a:pPr>
            <a:endParaRPr lang="en-US" sz="1600" b="1" dirty="0">
              <a:latin typeface="Abadi" panose="020B0604020104020204" pitchFamily="34" charset="0"/>
            </a:endParaRPr>
          </a:p>
          <a:p>
            <a:pPr>
              <a:buFont typeface="Arial" panose="020B0604020202020204" pitchFamily="34" charset="0"/>
              <a:buChar char="•"/>
            </a:pPr>
            <a:r>
              <a:rPr lang="en-US" dirty="0">
                <a:latin typeface="Abadi" panose="020B0604020104020204" pitchFamily="34" charset="0"/>
              </a:rPr>
              <a:t>Suitable for imbalanced datasets. Calculates the </a:t>
            </a:r>
            <a:r>
              <a:rPr lang="en-US" b="1" dirty="0">
                <a:latin typeface="Abadi" panose="020B0604020104020204" pitchFamily="34" charset="0"/>
              </a:rPr>
              <a:t>mean recall across classes</a:t>
            </a:r>
            <a:r>
              <a:rPr lang="en-US" dirty="0">
                <a:latin typeface="Abadi" panose="020B0604020104020204" pitchFamily="34" charset="0"/>
              </a:rPr>
              <a:t>, giving equal importance to each class.</a:t>
            </a:r>
          </a:p>
          <a:p>
            <a:pPr>
              <a:buFont typeface="Arial" panose="020B0604020202020204" pitchFamily="34" charset="0"/>
              <a:buChar char="•"/>
            </a:pPr>
            <a:r>
              <a:rPr lang="en-US" dirty="0">
                <a:latin typeface="Abadi" panose="020B0604020104020204" pitchFamily="34" charset="0"/>
              </a:rPr>
              <a:t>Not influenced by majority class dominance.</a:t>
            </a:r>
          </a:p>
          <a:p>
            <a:pPr>
              <a:buFont typeface="Arial" panose="020B0604020202020204" pitchFamily="34" charset="0"/>
              <a:buChar char="•"/>
            </a:pPr>
            <a:r>
              <a:rPr lang="en-US" b="1" dirty="0">
                <a:latin typeface="Abadi" panose="020B0604020104020204" pitchFamily="34" charset="0"/>
              </a:rPr>
              <a:t>Essential in educational diagnostics</a:t>
            </a:r>
            <a:r>
              <a:rPr lang="en-US" dirty="0">
                <a:latin typeface="Abadi" panose="020B0604020104020204" pitchFamily="34" charset="0"/>
              </a:rPr>
              <a:t> to ensure that minority-class students are not overlooked.</a:t>
            </a:r>
          </a:p>
          <a:p>
            <a:endParaRPr lang="en-US" dirty="0">
              <a:latin typeface="Abadi" panose="020B0604020104020204" pitchFamily="34" charset="0"/>
            </a:endParaRPr>
          </a:p>
          <a:p>
            <a:pPr>
              <a:buNone/>
            </a:pPr>
            <a:r>
              <a:rPr lang="en-US" sz="1800" b="1" dirty="0">
                <a:latin typeface="Abadi" panose="020B0604020104020204" pitchFamily="34" charset="0"/>
              </a:rPr>
              <a:t>Statistical Comparison</a:t>
            </a:r>
          </a:p>
          <a:p>
            <a:pPr>
              <a:buNone/>
            </a:pPr>
            <a:endParaRPr lang="en-US" b="1" dirty="0">
              <a:latin typeface="Abadi" panose="020B0604020104020204" pitchFamily="34" charset="0"/>
            </a:endParaRPr>
          </a:p>
          <a:p>
            <a:pPr>
              <a:buFont typeface="Arial" panose="020B0604020202020204" pitchFamily="34" charset="0"/>
              <a:buChar char="•"/>
            </a:pPr>
            <a:r>
              <a:rPr lang="en-US" b="1" dirty="0">
                <a:latin typeface="Abadi" panose="020B0604020104020204" pitchFamily="34" charset="0"/>
              </a:rPr>
              <a:t>Wilcoxon signed-rank test</a:t>
            </a:r>
            <a:r>
              <a:rPr lang="en-US" dirty="0">
                <a:latin typeface="Abadi" panose="020B0604020104020204" pitchFamily="34" charset="0"/>
              </a:rPr>
              <a:t>:</a:t>
            </a:r>
          </a:p>
          <a:p>
            <a:pPr marL="742950" lvl="1" indent="-285750">
              <a:buFont typeface="Arial" panose="020B0604020202020204" pitchFamily="34" charset="0"/>
              <a:buChar char="•"/>
            </a:pPr>
            <a:r>
              <a:rPr lang="en-US" dirty="0">
                <a:latin typeface="Abadi" panose="020B0604020104020204" pitchFamily="34" charset="0"/>
              </a:rPr>
              <a:t>Non-parametric</a:t>
            </a:r>
          </a:p>
          <a:p>
            <a:pPr marL="742950" lvl="1" indent="-285750">
              <a:buFont typeface="Arial" panose="020B0604020202020204" pitchFamily="34" charset="0"/>
              <a:buChar char="•"/>
            </a:pPr>
            <a:r>
              <a:rPr lang="en-US" dirty="0">
                <a:latin typeface="Abadi" panose="020B0604020104020204" pitchFamily="34" charset="0"/>
              </a:rPr>
              <a:t>Compares model performance without assuming normality</a:t>
            </a:r>
          </a:p>
          <a:p>
            <a:pPr>
              <a:buFont typeface="Arial" panose="020B0604020202020204" pitchFamily="34" charset="0"/>
              <a:buChar char="•"/>
            </a:pPr>
            <a:r>
              <a:rPr lang="en-US" dirty="0">
                <a:latin typeface="Abadi" panose="020B0604020104020204" pitchFamily="34" charset="0"/>
              </a:rPr>
              <a:t>A </a:t>
            </a:r>
            <a:r>
              <a:rPr lang="en-US" b="1" dirty="0">
                <a:latin typeface="Abadi" panose="020B0604020104020204" pitchFamily="34" charset="0"/>
              </a:rPr>
              <a:t>win/loss ranking</a:t>
            </a:r>
            <a:r>
              <a:rPr lang="en-US" dirty="0">
                <a:latin typeface="Abadi" panose="020B0604020104020204" pitchFamily="34" charset="0"/>
              </a:rPr>
              <a:t> was created:</a:t>
            </a:r>
          </a:p>
          <a:p>
            <a:pPr marL="742950" lvl="1" indent="-285750">
              <a:buFont typeface="Arial" panose="020B0604020202020204" pitchFamily="34" charset="0"/>
              <a:buChar char="•"/>
            </a:pPr>
            <a:r>
              <a:rPr lang="en-US" dirty="0">
                <a:latin typeface="Abadi" panose="020B0604020104020204" pitchFamily="34" charset="0"/>
              </a:rPr>
              <a:t>Counts how many times each model </a:t>
            </a:r>
            <a:r>
              <a:rPr lang="en-US" b="1" dirty="0">
                <a:latin typeface="Abadi" panose="020B0604020104020204" pitchFamily="34" charset="0"/>
              </a:rPr>
              <a:t>significantly outperformed or underperformed</a:t>
            </a:r>
            <a:r>
              <a:rPr lang="en-US" dirty="0">
                <a:latin typeface="Abadi" panose="020B0604020104020204" pitchFamily="34" charset="0"/>
              </a:rPr>
              <a:t> others</a:t>
            </a:r>
          </a:p>
        </p:txBody>
      </p:sp>
      <p:pic>
        <p:nvPicPr>
          <p:cNvPr id="10244" name="Picture 4">
            <a:extLst>
              <a:ext uri="{FF2B5EF4-FFF2-40B4-BE49-F238E27FC236}">
                <a16:creationId xmlns:a16="http://schemas.microsoft.com/office/drawing/2014/main" id="{16145A22-A531-CE29-0B8E-1E2244DFF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803" y="3516453"/>
            <a:ext cx="1969117" cy="64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B241E899-7C25-7FE2-95ED-901ECE0BEB15}"/>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041DC53-E2ED-26C9-E392-76B2CE2C51CB}"/>
              </a:ext>
            </a:extLst>
          </p:cNvPr>
          <p:cNvGraphicFramePr>
            <a:graphicFrameLocks noGrp="1"/>
          </p:cNvGraphicFramePr>
          <p:nvPr>
            <p:extLst>
              <p:ext uri="{D42A27DB-BD31-4B8C-83A1-F6EECF244321}">
                <p14:modId xmlns:p14="http://schemas.microsoft.com/office/powerpoint/2010/main" val="1341426873"/>
              </p:ext>
            </p:extLst>
          </p:nvPr>
        </p:nvGraphicFramePr>
        <p:xfrm>
          <a:off x="444674" y="2570163"/>
          <a:ext cx="4922729" cy="2119568"/>
        </p:xfrm>
        <a:graphic>
          <a:graphicData uri="http://schemas.openxmlformats.org/drawingml/2006/table">
            <a:tbl>
              <a:tblPr/>
              <a:tblGrid>
                <a:gridCol w="1159407">
                  <a:extLst>
                    <a:ext uri="{9D8B030D-6E8A-4147-A177-3AD203B41FA5}">
                      <a16:colId xmlns:a16="http://schemas.microsoft.com/office/drawing/2014/main" val="2379879613"/>
                    </a:ext>
                  </a:extLst>
                </a:gridCol>
                <a:gridCol w="627221">
                  <a:extLst>
                    <a:ext uri="{9D8B030D-6E8A-4147-A177-3AD203B41FA5}">
                      <a16:colId xmlns:a16="http://schemas.microsoft.com/office/drawing/2014/main" val="3204931342"/>
                    </a:ext>
                  </a:extLst>
                </a:gridCol>
                <a:gridCol w="1016857">
                  <a:extLst>
                    <a:ext uri="{9D8B030D-6E8A-4147-A177-3AD203B41FA5}">
                      <a16:colId xmlns:a16="http://schemas.microsoft.com/office/drawing/2014/main" val="3943431855"/>
                    </a:ext>
                  </a:extLst>
                </a:gridCol>
                <a:gridCol w="741260">
                  <a:extLst>
                    <a:ext uri="{9D8B030D-6E8A-4147-A177-3AD203B41FA5}">
                      <a16:colId xmlns:a16="http://schemas.microsoft.com/office/drawing/2014/main" val="23943474"/>
                    </a:ext>
                  </a:extLst>
                </a:gridCol>
                <a:gridCol w="1377984">
                  <a:extLst>
                    <a:ext uri="{9D8B030D-6E8A-4147-A177-3AD203B41FA5}">
                      <a16:colId xmlns:a16="http://schemas.microsoft.com/office/drawing/2014/main" val="1620295542"/>
                    </a:ext>
                  </a:extLst>
                </a:gridCol>
              </a:tblGrid>
              <a:tr h="577487">
                <a:tc>
                  <a:txBody>
                    <a:bodyPr/>
                    <a:lstStyle/>
                    <a:p>
                      <a:pPr algn="ctr" rtl="0" fontAlgn="t">
                        <a:buNone/>
                      </a:pPr>
                      <a:r>
                        <a:rPr lang="es-ES" sz="1100" b="1" i="0" u="none" strike="noStrike">
                          <a:solidFill>
                            <a:srgbClr val="000000"/>
                          </a:solidFill>
                          <a:effectLst/>
                          <a:latin typeface="Arial" panose="020B0604020202020204" pitchFamily="34" charset="0"/>
                        </a:rPr>
                        <a:t>Modelo</a:t>
                      </a:r>
                      <a:endParaRPr lang="es-ES">
                        <a:effectLst/>
                      </a:endParaRPr>
                    </a:p>
                  </a:txBody>
                  <a:tcPr marL="63500" marR="63500" marT="63500" marB="63500">
                    <a:lnL>
                      <a:noFill/>
                    </a:lnL>
                    <a:lnR>
                      <a:noFill/>
                    </a:lnR>
                    <a:lnT>
                      <a:noFill/>
                    </a:lnT>
                    <a:lnB>
                      <a:noFill/>
                    </a:lnB>
                    <a:noFill/>
                  </a:tcPr>
                </a:tc>
                <a:tc>
                  <a:txBody>
                    <a:bodyPr/>
                    <a:lstStyle/>
                    <a:p>
                      <a:pPr algn="ctr" rtl="0" fontAlgn="t">
                        <a:buNone/>
                      </a:pPr>
                      <a:r>
                        <a:rPr lang="es-ES" sz="1100" b="1" i="0" u="none" strike="noStrike">
                          <a:solidFill>
                            <a:srgbClr val="000000"/>
                          </a:solidFill>
                          <a:effectLst/>
                          <a:latin typeface="Arial" panose="020B0604020202020204" pitchFamily="34" charset="0"/>
                        </a:rPr>
                        <a:t>BA Test</a:t>
                      </a:r>
                      <a:endParaRPr lang="es-ES">
                        <a:effectLst/>
                      </a:endParaRPr>
                    </a:p>
                  </a:txBody>
                  <a:tcPr marL="63500" marR="63500" marT="63500" marB="63500">
                    <a:lnL>
                      <a:noFill/>
                    </a:lnL>
                    <a:lnR>
                      <a:noFill/>
                    </a:lnR>
                    <a:lnT>
                      <a:noFill/>
                    </a:lnT>
                    <a:lnB>
                      <a:noFill/>
                    </a:lnB>
                    <a:noFill/>
                  </a:tcPr>
                </a:tc>
                <a:tc>
                  <a:txBody>
                    <a:bodyPr/>
                    <a:lstStyle/>
                    <a:p>
                      <a:pPr algn="ctr" rtl="0" fontAlgn="t">
                        <a:buNone/>
                      </a:pPr>
                      <a:r>
                        <a:rPr lang="es-ES" sz="1100" b="1" i="0" u="none" strike="noStrike">
                          <a:solidFill>
                            <a:srgbClr val="000000"/>
                          </a:solidFill>
                          <a:effectLst/>
                          <a:latin typeface="Arial" panose="020B0604020202020204" pitchFamily="34" charset="0"/>
                        </a:rPr>
                        <a:t>BA CrossVal</a:t>
                      </a:r>
                      <a:endParaRPr lang="es-ES">
                        <a:effectLst/>
                      </a:endParaRPr>
                    </a:p>
                  </a:txBody>
                  <a:tcPr marL="63500" marR="63500" marT="63500" marB="63500">
                    <a:lnL>
                      <a:noFill/>
                    </a:lnL>
                    <a:lnR>
                      <a:noFill/>
                    </a:lnR>
                    <a:lnT>
                      <a:noFill/>
                    </a:lnT>
                    <a:lnB>
                      <a:noFill/>
                    </a:lnB>
                    <a:noFill/>
                  </a:tcPr>
                </a:tc>
                <a:tc>
                  <a:txBody>
                    <a:bodyPr/>
                    <a:lstStyle/>
                    <a:p>
                      <a:pPr algn="ctr" rtl="0" fontAlgn="t">
                        <a:buNone/>
                      </a:pPr>
                      <a:r>
                        <a:rPr lang="es-ES" sz="1100" b="1" i="0" u="none" strike="noStrike">
                          <a:solidFill>
                            <a:srgbClr val="000000"/>
                          </a:solidFill>
                          <a:effectLst/>
                          <a:latin typeface="Arial" panose="020B0604020202020204" pitchFamily="34" charset="0"/>
                        </a:rPr>
                        <a:t>BA Train</a:t>
                      </a:r>
                      <a:endParaRPr lang="es-ES">
                        <a:effectLst/>
                      </a:endParaRPr>
                    </a:p>
                  </a:txBody>
                  <a:tcPr marL="63500" marR="63500" marT="63500" marB="63500">
                    <a:lnL>
                      <a:noFill/>
                    </a:lnL>
                    <a:lnR>
                      <a:noFill/>
                    </a:lnR>
                    <a:lnT>
                      <a:noFill/>
                    </a:lnT>
                    <a:lnB>
                      <a:noFill/>
                    </a:lnB>
                    <a:noFill/>
                  </a:tcPr>
                </a:tc>
                <a:tc>
                  <a:txBody>
                    <a:bodyPr/>
                    <a:lstStyle/>
                    <a:p>
                      <a:pPr algn="ctr" rtl="0" fontAlgn="t">
                        <a:buNone/>
                      </a:pPr>
                      <a:r>
                        <a:rPr lang="es-ES" sz="1100" b="1" i="0" u="none" strike="noStrike">
                          <a:solidFill>
                            <a:srgbClr val="000000"/>
                          </a:solidFill>
                          <a:effectLst/>
                          <a:latin typeface="Arial" panose="020B0604020202020204" pitchFamily="34" charset="0"/>
                        </a:rPr>
                        <a:t>Overfitting Ratio</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2355369982"/>
                  </a:ext>
                </a:extLst>
              </a:tr>
              <a:tr h="425183">
                <a:tc>
                  <a:txBody>
                    <a:bodyPr/>
                    <a:lstStyle/>
                    <a:p>
                      <a:pPr rtl="0" fontAlgn="t">
                        <a:buNone/>
                      </a:pPr>
                      <a:r>
                        <a:rPr lang="es-ES" sz="1100" b="1" i="0" u="none" strike="noStrike">
                          <a:solidFill>
                            <a:srgbClr val="000000"/>
                          </a:solidFill>
                          <a:effectLst/>
                          <a:latin typeface="Arial" panose="020B0604020202020204" pitchFamily="34" charset="0"/>
                        </a:rPr>
                        <a:t>EEC</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100" b="1" i="0" u="none" strike="noStrike">
                          <a:solidFill>
                            <a:srgbClr val="000000"/>
                          </a:solidFill>
                          <a:effectLst/>
                          <a:latin typeface="Arial" panose="020B0604020202020204" pitchFamily="34" charset="0"/>
                        </a:rPr>
                        <a:t>0.750</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0.733</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dirty="0">
                          <a:solidFill>
                            <a:srgbClr val="000000"/>
                          </a:solidFill>
                          <a:effectLst/>
                          <a:latin typeface="Arial" panose="020B0604020202020204" pitchFamily="34" charset="0"/>
                        </a:rPr>
                        <a:t>0.858</a:t>
                      </a:r>
                      <a:endParaRPr lang="es-ES" dirty="0">
                        <a:effectLst/>
                      </a:endParaRPr>
                    </a:p>
                  </a:txBody>
                  <a:tcPr marL="63500" marR="63500" marT="63500" marB="63500">
                    <a:lnL>
                      <a:noFill/>
                    </a:lnL>
                    <a:lnR>
                      <a:noFill/>
                    </a:lnR>
                    <a:lnT>
                      <a:noFill/>
                    </a:lnT>
                    <a:lnB>
                      <a:noFill/>
                    </a:lnB>
                    <a:noFill/>
                  </a:tcPr>
                </a:tc>
                <a:tc>
                  <a:txBody>
                    <a:bodyPr/>
                    <a:lstStyle/>
                    <a:p>
                      <a:pPr rtl="0" fontAlgn="t">
                        <a:buNone/>
                      </a:pPr>
                      <a:r>
                        <a:rPr lang="es-ES" sz="1100" b="1" i="0" u="none" strike="noStrike">
                          <a:solidFill>
                            <a:srgbClr val="000000"/>
                          </a:solidFill>
                          <a:effectLst/>
                          <a:latin typeface="Arial" panose="020B0604020202020204" pitchFamily="34" charset="0"/>
                        </a:rPr>
                        <a:t>1.144</a:t>
                      </a:r>
                      <a:r>
                        <a:rPr lang="es-ES" sz="1100" b="0" i="0" u="none" strike="noStrike">
                          <a:solidFill>
                            <a:srgbClr val="000000"/>
                          </a:solidFill>
                          <a:effectLst/>
                          <a:latin typeface="Arial" panose="020B0604020202020204" pitchFamily="34" charset="0"/>
                        </a:rPr>
                        <a:t> ✅</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245172320"/>
                  </a:ext>
                </a:extLst>
              </a:tr>
              <a:tr h="691715">
                <a:tc>
                  <a:txBody>
                    <a:bodyPr/>
                    <a:lstStyle/>
                    <a:p>
                      <a:pPr rtl="0" fontAlgn="t">
                        <a:buNone/>
                      </a:pPr>
                      <a:r>
                        <a:rPr lang="es-ES" sz="1400" b="0" i="0" u="none" strike="noStrike">
                          <a:solidFill>
                            <a:srgbClr val="000000"/>
                          </a:solidFill>
                          <a:effectLst/>
                          <a:latin typeface="Arial" panose="020B0604020202020204" pitchFamily="34" charset="0"/>
                        </a:rPr>
                        <a:t>HGB-Balanced</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0.696</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0.741</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dirty="0">
                          <a:solidFill>
                            <a:srgbClr val="000000"/>
                          </a:solidFill>
                          <a:effectLst/>
                          <a:latin typeface="Arial" panose="020B0604020202020204" pitchFamily="34" charset="0"/>
                        </a:rPr>
                        <a:t>0.999</a:t>
                      </a:r>
                      <a:endParaRPr lang="es-ES" dirty="0">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1.436 ❌</a:t>
                      </a:r>
                      <a:endParaRPr lang="es-ES">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4083306550"/>
                  </a:ext>
                </a:extLst>
              </a:tr>
              <a:tr h="425183">
                <a:tc>
                  <a:txBody>
                    <a:bodyPr/>
                    <a:lstStyle/>
                    <a:p>
                      <a:pPr rtl="0" fontAlgn="t">
                        <a:buNone/>
                      </a:pPr>
                      <a:r>
                        <a:rPr lang="es-ES" sz="1400" b="0" i="0" u="none" strike="noStrike">
                          <a:solidFill>
                            <a:srgbClr val="000000"/>
                          </a:solidFill>
                          <a:effectLst/>
                          <a:latin typeface="Arial" panose="020B0604020202020204" pitchFamily="34" charset="0"/>
                        </a:rPr>
                        <a:t>IHT RF</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0.696</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0.713</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a:solidFill>
                            <a:srgbClr val="000000"/>
                          </a:solidFill>
                          <a:effectLst/>
                          <a:latin typeface="Arial" panose="020B0604020202020204" pitchFamily="34" charset="0"/>
                        </a:rPr>
                        <a:t>1.000</a:t>
                      </a:r>
                      <a:endParaRPr lang="es-ES">
                        <a:effectLst/>
                      </a:endParaRPr>
                    </a:p>
                  </a:txBody>
                  <a:tcPr marL="63500" marR="63500" marT="63500" marB="63500">
                    <a:lnL>
                      <a:noFill/>
                    </a:lnL>
                    <a:lnR>
                      <a:noFill/>
                    </a:lnR>
                    <a:lnT>
                      <a:noFill/>
                    </a:lnT>
                    <a:lnB>
                      <a:noFill/>
                    </a:lnB>
                    <a:noFill/>
                  </a:tcPr>
                </a:tc>
                <a:tc>
                  <a:txBody>
                    <a:bodyPr/>
                    <a:lstStyle/>
                    <a:p>
                      <a:pPr rtl="0" fontAlgn="t">
                        <a:buNone/>
                      </a:pPr>
                      <a:r>
                        <a:rPr lang="es-ES" sz="1400" b="0" i="0" u="none" strike="noStrike" dirty="0">
                          <a:solidFill>
                            <a:srgbClr val="000000"/>
                          </a:solidFill>
                          <a:effectLst/>
                          <a:latin typeface="Arial" panose="020B0604020202020204" pitchFamily="34" charset="0"/>
                        </a:rPr>
                        <a:t>1.436 ❌</a:t>
                      </a:r>
                      <a:endParaRPr lang="es-ES" dirty="0">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552211701"/>
                  </a:ext>
                </a:extLst>
              </a:tr>
            </a:tbl>
          </a:graphicData>
        </a:graphic>
      </p:graphicFrame>
      <p:sp>
        <p:nvSpPr>
          <p:cNvPr id="3" name="Rectangle 1">
            <a:extLst>
              <a:ext uri="{FF2B5EF4-FFF2-40B4-BE49-F238E27FC236}">
                <a16:creationId xmlns:a16="http://schemas.microsoft.com/office/drawing/2014/main" id="{90AD2152-3AE8-379B-8608-5A4612B38ACD}"/>
              </a:ext>
            </a:extLst>
          </p:cNvPr>
          <p:cNvSpPr>
            <a:spLocks noChangeArrowheads="1"/>
          </p:cNvSpPr>
          <p:nvPr/>
        </p:nvSpPr>
        <p:spPr bwMode="auto">
          <a:xfrm>
            <a:off x="4451350" y="2341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CuadroTexto 9">
            <a:extLst>
              <a:ext uri="{FF2B5EF4-FFF2-40B4-BE49-F238E27FC236}">
                <a16:creationId xmlns:a16="http://schemas.microsoft.com/office/drawing/2014/main" id="{72EC5441-3C8B-BB99-9AB9-313992B90E34}"/>
              </a:ext>
            </a:extLst>
          </p:cNvPr>
          <p:cNvSpPr txBox="1"/>
          <p:nvPr/>
        </p:nvSpPr>
        <p:spPr>
          <a:xfrm>
            <a:off x="6582427" y="1332878"/>
            <a:ext cx="5423770" cy="1446550"/>
          </a:xfrm>
          <a:prstGeom prst="rect">
            <a:avLst/>
          </a:prstGeom>
          <a:noFill/>
          <a:ln w="57150">
            <a:solidFill>
              <a:srgbClr val="0C6CAB"/>
            </a:solidFill>
          </a:ln>
        </p:spPr>
        <p:txBody>
          <a:bodyPr wrap="square">
            <a:spAutoFit/>
          </a:bodyPr>
          <a:lstStyle/>
          <a:p>
            <a:pPr>
              <a:buNone/>
            </a:pPr>
            <a:r>
              <a:rPr lang="en-US" b="1" dirty="0"/>
              <a:t>Key Findings</a:t>
            </a:r>
          </a:p>
          <a:p>
            <a:pPr>
              <a:buNone/>
            </a:pPr>
            <a:endParaRPr lang="en-US" b="1" dirty="0"/>
          </a:p>
          <a:p>
            <a:pPr>
              <a:buFont typeface="Arial" panose="020B0604020202020204" pitchFamily="34" charset="0"/>
              <a:buChar char="•"/>
            </a:pPr>
            <a:r>
              <a:rPr lang="en-US" sz="1200" b="1" dirty="0"/>
              <a:t>Easy Ensemble Classifier (EEC)</a:t>
            </a:r>
            <a:r>
              <a:rPr lang="en-US" sz="1200" dirty="0"/>
              <a:t> showed the best balance between </a:t>
            </a:r>
            <a:r>
              <a:rPr lang="en-US" sz="1200" b="1" dirty="0"/>
              <a:t>performance and generalization</a:t>
            </a:r>
            <a:r>
              <a:rPr lang="en-US" sz="1200" dirty="0"/>
              <a:t>.</a:t>
            </a:r>
          </a:p>
          <a:p>
            <a:pPr>
              <a:buFont typeface="Arial" panose="020B0604020202020204" pitchFamily="34" charset="0"/>
              <a:buChar char="•"/>
            </a:pPr>
            <a:endParaRPr lang="en-US" sz="1200" dirty="0"/>
          </a:p>
          <a:p>
            <a:pPr>
              <a:buFont typeface="Arial" panose="020B0604020202020204" pitchFamily="34" charset="0"/>
              <a:buChar char="•"/>
            </a:pPr>
            <a:r>
              <a:rPr lang="en-US" sz="1200" b="1" dirty="0"/>
              <a:t>Histogram-based Gradient Boosting (HGB)</a:t>
            </a:r>
            <a:r>
              <a:rPr lang="en-US" sz="1200" dirty="0"/>
              <a:t> and </a:t>
            </a:r>
            <a:r>
              <a:rPr lang="en-US" sz="1200" b="1" dirty="0"/>
              <a:t>Isolation-based Hard Trees (IHT)</a:t>
            </a:r>
            <a:r>
              <a:rPr lang="en-US" sz="1200" dirty="0"/>
              <a:t> exhibited </a:t>
            </a:r>
            <a:r>
              <a:rPr lang="en-US" sz="1200" b="1" dirty="0"/>
              <a:t>high overfitting</a:t>
            </a:r>
            <a:r>
              <a:rPr lang="en-US" sz="1200" dirty="0"/>
              <a:t>.</a:t>
            </a:r>
          </a:p>
        </p:txBody>
      </p:sp>
      <p:sp>
        <p:nvSpPr>
          <p:cNvPr id="11" name="Rectangle 7">
            <a:extLst>
              <a:ext uri="{FF2B5EF4-FFF2-40B4-BE49-F238E27FC236}">
                <a16:creationId xmlns:a16="http://schemas.microsoft.com/office/drawing/2014/main" id="{36803BD5-0F7F-1785-16C8-CD213F12F650}"/>
              </a:ext>
            </a:extLst>
          </p:cNvPr>
          <p:cNvSpPr>
            <a:spLocks noChangeArrowheads="1"/>
          </p:cNvSpPr>
          <p:nvPr/>
        </p:nvSpPr>
        <p:spPr bwMode="auto">
          <a:xfrm>
            <a:off x="6582427" y="3034928"/>
            <a:ext cx="5498926" cy="1815882"/>
          </a:xfrm>
          <a:prstGeom prst="rect">
            <a:avLst/>
          </a:prstGeom>
          <a:noFill/>
          <a:ln w="5715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1" i="0" u="none" strike="noStrike" cap="none" normalizeH="0" baseline="0" dirty="0" err="1">
                <a:ln>
                  <a:noFill/>
                </a:ln>
                <a:solidFill>
                  <a:schemeClr val="tx1"/>
                </a:solidFill>
                <a:effectLst/>
                <a:latin typeface="Abadi" panose="020B0604020104020204" pitchFamily="34" charset="0"/>
              </a:rPr>
              <a:t>Educational</a:t>
            </a:r>
            <a:r>
              <a:rPr kumimoji="0" lang="es-ES" altLang="es-ES" b="1" i="0" u="none" strike="noStrike" cap="none" normalizeH="0" baseline="0" dirty="0">
                <a:ln>
                  <a:noFill/>
                </a:ln>
                <a:solidFill>
                  <a:schemeClr val="tx1"/>
                </a:solidFill>
                <a:effectLst/>
                <a:latin typeface="Abadi" panose="020B0604020104020204" pitchFamily="34" charset="0"/>
              </a:rPr>
              <a:t> </a:t>
            </a:r>
            <a:r>
              <a:rPr kumimoji="0" lang="es-ES" altLang="es-ES" b="1" i="0" u="none" strike="noStrike" cap="none" normalizeH="0" baseline="0" dirty="0" err="1">
                <a:ln>
                  <a:noFill/>
                </a:ln>
                <a:solidFill>
                  <a:schemeClr val="tx1"/>
                </a:solidFill>
                <a:effectLst/>
                <a:latin typeface="Abadi" panose="020B0604020104020204" pitchFamily="34" charset="0"/>
              </a:rPr>
              <a:t>Diagnostic</a:t>
            </a:r>
            <a:r>
              <a:rPr kumimoji="0" lang="es-ES" altLang="es-ES" b="1" i="0" u="none" strike="noStrike" cap="none" normalizeH="0" baseline="0" dirty="0">
                <a:ln>
                  <a:noFill/>
                </a:ln>
                <a:solidFill>
                  <a:schemeClr val="tx1"/>
                </a:solidFill>
                <a:effectLst/>
                <a:latin typeface="Abadi" panose="020B0604020104020204" pitchFamily="34" charset="0"/>
              </a:rPr>
              <a:t> Performance </a:t>
            </a:r>
            <a:r>
              <a:rPr kumimoji="0" lang="es-ES" altLang="es-ES" b="1" i="0" u="none" strike="noStrike" cap="none" normalizeH="0" baseline="0" dirty="0" err="1">
                <a:ln>
                  <a:noFill/>
                </a:ln>
                <a:solidFill>
                  <a:schemeClr val="tx1"/>
                </a:solidFill>
                <a:effectLst/>
                <a:latin typeface="Abadi" panose="020B0604020104020204" pitchFamily="34" charset="0"/>
              </a:rPr>
              <a:t>of</a:t>
            </a:r>
            <a:r>
              <a:rPr kumimoji="0" lang="es-ES" altLang="es-ES" b="1" i="0" u="none" strike="noStrike" cap="none" normalizeH="0" baseline="0" dirty="0">
                <a:ln>
                  <a:noFill/>
                </a:ln>
                <a:solidFill>
                  <a:schemeClr val="tx1"/>
                </a:solidFill>
                <a:effectLst/>
                <a:latin typeface="Abadi" panose="020B0604020104020204" pitchFamily="34" charset="0"/>
              </a:rPr>
              <a:t> EEC (Test Set)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b="1" i="0" u="none" strike="noStrike" cap="none" normalizeH="0" baseline="0" dirty="0">
              <a:ln>
                <a:noFill/>
              </a:ln>
              <a:solidFill>
                <a:schemeClr val="tx1"/>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1" i="0" u="none" strike="noStrike" cap="none" normalizeH="0" baseline="0" dirty="0">
                <a:ln>
                  <a:noFill/>
                </a:ln>
                <a:solidFill>
                  <a:schemeClr val="tx1"/>
                </a:solidFill>
                <a:effectLst/>
                <a:latin typeface="Abadi" panose="020B0604020104020204" pitchFamily="34" charset="0"/>
              </a:rPr>
              <a:t>24 true negatives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students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without</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special</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needs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correctly</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classified</a:t>
            </a:r>
            <a:r>
              <a:rPr kumimoji="0" lang="es-ES" altLang="es-ES" b="0" i="0" u="none" strike="noStrike" cap="none" normalizeH="0" baseline="0" dirty="0">
                <a:ln>
                  <a:noFill/>
                </a:ln>
                <a:solidFill>
                  <a:schemeClr val="tx1"/>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1" i="0" u="none" strike="noStrike" cap="none" normalizeH="0" baseline="0" dirty="0">
                <a:ln>
                  <a:noFill/>
                </a:ln>
                <a:solidFill>
                  <a:schemeClr val="tx1"/>
                </a:solidFill>
                <a:effectLst/>
                <a:latin typeface="Abadi" panose="020B0604020104020204" pitchFamily="34" charset="0"/>
              </a:rPr>
              <a:t>6 true positives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students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with</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special</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needs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correctly</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detected</a:t>
            </a:r>
            <a:r>
              <a:rPr kumimoji="0" lang="es-ES" altLang="es-ES" b="0" i="0" u="none" strike="noStrike" cap="none" normalizeH="0" baseline="0" dirty="0">
                <a:ln>
                  <a:noFill/>
                </a:ln>
                <a:solidFill>
                  <a:schemeClr val="tx1"/>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1" i="0" u="none" strike="noStrike" cap="none" normalizeH="0" baseline="0" dirty="0">
                <a:ln>
                  <a:noFill/>
                </a:ln>
                <a:solidFill>
                  <a:schemeClr val="tx1"/>
                </a:solidFill>
                <a:effectLst/>
                <a:latin typeface="Abadi" panose="020B0604020104020204" pitchFamily="34" charset="0"/>
              </a:rPr>
              <a:t>8 false positives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students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without</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needs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incorrectly</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flagged</a:t>
            </a:r>
            <a:r>
              <a:rPr kumimoji="0" lang="es-ES" altLang="es-ES" b="0" i="0" u="none" strike="noStrike" cap="none" normalizeH="0" baseline="0" dirty="0">
                <a:ln>
                  <a:noFill/>
                </a:ln>
                <a:solidFill>
                  <a:schemeClr val="tx1"/>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b="1" i="0" u="none" strike="noStrike" cap="none" normalizeH="0" baseline="0" dirty="0">
                <a:ln>
                  <a:noFill/>
                </a:ln>
                <a:solidFill>
                  <a:schemeClr val="tx1"/>
                </a:solidFill>
                <a:effectLst/>
                <a:latin typeface="Abadi" panose="020B0604020104020204" pitchFamily="34" charset="0"/>
              </a:rPr>
              <a:t>2 false negatives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students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with</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needs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not</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identified</a:t>
            </a:r>
            <a:r>
              <a:rPr kumimoji="0" lang="es-ES" altLang="es-ES" b="0" i="0" u="none" strike="noStrike" cap="none" normalizeH="0" baseline="0" dirty="0">
                <a:ln>
                  <a:noFill/>
                </a:ln>
                <a:solidFill>
                  <a:schemeClr val="tx1"/>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err="1">
                <a:ln>
                  <a:noFill/>
                </a:ln>
                <a:solidFill>
                  <a:schemeClr val="tx1"/>
                </a:solidFill>
                <a:effectLst/>
                <a:latin typeface="Abadi" panose="020B0604020104020204" pitchFamily="34" charset="0"/>
              </a:rPr>
              <a:t>Minimizing</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1" i="0" u="none" strike="noStrike" cap="none" normalizeH="0" baseline="0" dirty="0">
                <a:ln>
                  <a:noFill/>
                </a:ln>
                <a:solidFill>
                  <a:schemeClr val="tx1"/>
                </a:solidFill>
                <a:effectLst/>
                <a:latin typeface="Abadi" panose="020B0604020104020204" pitchFamily="34" charset="0"/>
              </a:rPr>
              <a:t>false negatives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is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1" i="0" u="none" strike="noStrike" cap="none" normalizeH="0" baseline="0" dirty="0" err="1">
                <a:ln>
                  <a:noFill/>
                </a:ln>
                <a:solidFill>
                  <a:schemeClr val="tx1"/>
                </a:solidFill>
                <a:effectLst/>
                <a:latin typeface="Abadi" panose="020B0604020104020204" pitchFamily="34" charset="0"/>
              </a:rPr>
              <a:t>critical</a:t>
            </a:r>
            <a:r>
              <a:rPr kumimoji="0" lang="es-ES" altLang="es-ES" b="1" i="0" u="none" strike="noStrike" cap="none" normalizeH="0" baseline="0" dirty="0">
                <a:ln>
                  <a:noFill/>
                </a:ln>
                <a:solidFill>
                  <a:schemeClr val="tx1"/>
                </a:solidFill>
                <a:effectLst/>
                <a:latin typeface="Abadi" panose="020B0604020104020204" pitchFamily="34" charset="0"/>
              </a:rPr>
              <a:t> in </a:t>
            </a:r>
            <a:r>
              <a:rPr kumimoji="0" lang="es-ES" altLang="es-ES" b="1" i="0" u="none" strike="noStrike" cap="none" normalizeH="0" baseline="0" dirty="0" err="1">
                <a:ln>
                  <a:noFill/>
                </a:ln>
                <a:solidFill>
                  <a:schemeClr val="tx1"/>
                </a:solidFill>
                <a:effectLst/>
                <a:latin typeface="Abadi" panose="020B0604020104020204" pitchFamily="34" charset="0"/>
              </a:rPr>
              <a:t>education</a:t>
            </a:r>
            <a:r>
              <a:rPr kumimoji="0" lang="es-ES" altLang="es-ES" b="0" i="0" u="none" strike="noStrike" cap="none" normalizeH="0" baseline="0" dirty="0">
                <a:ln>
                  <a:noFill/>
                </a:ln>
                <a:solidFill>
                  <a:schemeClr val="tx1"/>
                </a:solidFill>
                <a:effectLst/>
                <a:latin typeface="Abadi" panose="020B0604020104020204" pitchFamily="34" charset="0"/>
              </a:rPr>
              <a:t>.</a:t>
            </a:r>
            <a:br>
              <a:rPr kumimoji="0" lang="es-ES" altLang="es-ES" b="0" i="0" u="none" strike="noStrike" cap="none" normalizeH="0" baseline="0" dirty="0">
                <a:ln>
                  <a:noFill/>
                </a:ln>
                <a:solidFill>
                  <a:schemeClr val="tx1"/>
                </a:solidFill>
                <a:effectLst/>
                <a:latin typeface="Abadi" panose="020B0604020104020204" pitchFamily="34" charset="0"/>
              </a:rPr>
            </a:br>
            <a:r>
              <a:rPr kumimoji="0" lang="es-ES" altLang="es-ES" b="0" i="0" u="none" strike="noStrike" cap="none" normalizeH="0" baseline="0" dirty="0" err="1">
                <a:ln>
                  <a:noFill/>
                </a:ln>
                <a:solidFill>
                  <a:schemeClr val="tx1"/>
                </a:solidFill>
                <a:effectLst/>
                <a:latin typeface="Abadi" panose="020B0604020104020204" pitchFamily="34" charset="0"/>
              </a:rPr>
              <a:t>It</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is</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1" i="0" u="none" strike="noStrike" cap="none" normalizeH="0" baseline="0" dirty="0" err="1">
                <a:ln>
                  <a:noFill/>
                </a:ln>
                <a:solidFill>
                  <a:schemeClr val="tx1"/>
                </a:solidFill>
                <a:effectLst/>
                <a:latin typeface="Abadi" panose="020B0604020104020204" pitchFamily="34" charset="0"/>
              </a:rPr>
              <a:t>better</a:t>
            </a:r>
            <a:r>
              <a:rPr kumimoji="0" lang="es-ES" altLang="es-ES" b="1" i="0" u="none" strike="noStrike" cap="none" normalizeH="0" baseline="0" dirty="0">
                <a:ln>
                  <a:noFill/>
                </a:ln>
                <a:solidFill>
                  <a:schemeClr val="tx1"/>
                </a:solidFill>
                <a:effectLst/>
                <a:latin typeface="Abadi" panose="020B0604020104020204" pitchFamily="34" charset="0"/>
              </a:rPr>
              <a:t> </a:t>
            </a:r>
            <a:r>
              <a:rPr kumimoji="0" lang="es-ES" altLang="es-ES" b="1" i="0" u="none" strike="noStrike" cap="none" normalizeH="0" baseline="0" dirty="0" err="1">
                <a:ln>
                  <a:noFill/>
                </a:ln>
                <a:solidFill>
                  <a:schemeClr val="tx1"/>
                </a:solidFill>
                <a:effectLst/>
                <a:latin typeface="Abadi" panose="020B0604020104020204" pitchFamily="34" charset="0"/>
              </a:rPr>
              <a:t>to</a:t>
            </a:r>
            <a:r>
              <a:rPr kumimoji="0" lang="es-ES" altLang="es-ES" b="1" i="0" u="none" strike="noStrike" cap="none" normalizeH="0" baseline="0" dirty="0">
                <a:ln>
                  <a:noFill/>
                </a:ln>
                <a:solidFill>
                  <a:schemeClr val="tx1"/>
                </a:solidFill>
                <a:effectLst/>
                <a:latin typeface="Abadi" panose="020B0604020104020204" pitchFamily="34" charset="0"/>
              </a:rPr>
              <a:t> </a:t>
            </a:r>
            <a:r>
              <a:rPr kumimoji="0" lang="es-ES" altLang="es-ES" b="1" i="0" u="none" strike="noStrike" cap="none" normalizeH="0" baseline="0" dirty="0" err="1">
                <a:ln>
                  <a:noFill/>
                </a:ln>
                <a:solidFill>
                  <a:schemeClr val="tx1"/>
                </a:solidFill>
                <a:effectLst/>
                <a:latin typeface="Abadi" panose="020B0604020104020204" pitchFamily="34" charset="0"/>
              </a:rPr>
              <a:t>act</a:t>
            </a:r>
            <a:r>
              <a:rPr kumimoji="0" lang="es-ES" altLang="es-ES" b="1" i="0" u="none" strike="noStrike" cap="none" normalizeH="0" baseline="0" dirty="0">
                <a:ln>
                  <a:noFill/>
                </a:ln>
                <a:solidFill>
                  <a:schemeClr val="tx1"/>
                </a:solidFill>
                <a:effectLst/>
                <a:latin typeface="Abadi" panose="020B0604020104020204" pitchFamily="34" charset="0"/>
              </a:rPr>
              <a:t> </a:t>
            </a:r>
            <a:r>
              <a:rPr kumimoji="0" lang="es-ES" altLang="es-ES" b="1" i="0" u="none" strike="noStrike" cap="none" normalizeH="0" baseline="0" dirty="0" err="1">
                <a:ln>
                  <a:noFill/>
                </a:ln>
                <a:solidFill>
                  <a:schemeClr val="tx1"/>
                </a:solidFill>
                <a:effectLst/>
                <a:latin typeface="Abadi" panose="020B0604020104020204" pitchFamily="34" charset="0"/>
              </a:rPr>
              <a:t>preventively</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than</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to</a:t>
            </a:r>
            <a:r>
              <a:rPr kumimoji="0" lang="es-ES" altLang="es-ES" b="0" i="0" u="none" strike="noStrike" cap="none" normalizeH="0" baseline="0" dirty="0">
                <a:ln>
                  <a:noFill/>
                </a:ln>
                <a:solidFill>
                  <a:schemeClr val="tx1"/>
                </a:solidFill>
                <a:effectLst/>
                <a:latin typeface="Abadi" panose="020B0604020104020204" pitchFamily="34" charset="0"/>
              </a:rPr>
              <a:t> miss cases </a:t>
            </a:r>
            <a:r>
              <a:rPr kumimoji="0" lang="es-ES" altLang="es-ES" b="0" i="0" u="none" strike="noStrike" cap="none" normalizeH="0" baseline="0" dirty="0" err="1">
                <a:ln>
                  <a:noFill/>
                </a:ln>
                <a:solidFill>
                  <a:schemeClr val="tx1"/>
                </a:solidFill>
                <a:effectLst/>
                <a:latin typeface="Abadi" panose="020B0604020104020204" pitchFamily="34" charset="0"/>
              </a:rPr>
              <a:t>that</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require</a:t>
            </a:r>
            <a:r>
              <a:rPr kumimoji="0" lang="es-ES" altLang="es-ES" b="0" i="0" u="none" strike="noStrike" cap="none" normalizeH="0" baseline="0" dirty="0">
                <a:ln>
                  <a:noFill/>
                </a:ln>
                <a:solidFill>
                  <a:schemeClr val="tx1"/>
                </a:solidFill>
                <a:effectLst/>
                <a:latin typeface="Abadi" panose="020B0604020104020204" pitchFamily="34" charset="0"/>
              </a:rPr>
              <a:t> </a:t>
            </a:r>
            <a:r>
              <a:rPr kumimoji="0" lang="es-ES" altLang="es-ES" b="0" i="0" u="none" strike="noStrike" cap="none" normalizeH="0" baseline="0" dirty="0" err="1">
                <a:ln>
                  <a:noFill/>
                </a:ln>
                <a:solidFill>
                  <a:schemeClr val="tx1"/>
                </a:solidFill>
                <a:effectLst/>
                <a:latin typeface="Abadi" panose="020B0604020104020204" pitchFamily="34" charset="0"/>
              </a:rPr>
              <a:t>support</a:t>
            </a:r>
            <a:r>
              <a:rPr kumimoji="0" lang="es-ES" altLang="es-ES" b="0" i="0" u="none" strike="noStrike" cap="none" normalizeH="0" baseline="0" dirty="0">
                <a:ln>
                  <a:noFill/>
                </a:ln>
                <a:solidFill>
                  <a:schemeClr val="tx1"/>
                </a:solidFill>
                <a:effectLst/>
                <a:latin typeface="Abadi" panose="020B0604020104020204" pitchFamily="34" charset="0"/>
              </a:rPr>
              <a:t>.</a:t>
            </a:r>
          </a:p>
        </p:txBody>
      </p:sp>
      <p:sp>
        <p:nvSpPr>
          <p:cNvPr id="13" name="CuadroTexto 12">
            <a:extLst>
              <a:ext uri="{FF2B5EF4-FFF2-40B4-BE49-F238E27FC236}">
                <a16:creationId xmlns:a16="http://schemas.microsoft.com/office/drawing/2014/main" id="{AFD0A497-0854-7EA3-BC46-251FF21DC0DB}"/>
              </a:ext>
            </a:extLst>
          </p:cNvPr>
          <p:cNvSpPr txBox="1"/>
          <p:nvPr/>
        </p:nvSpPr>
        <p:spPr>
          <a:xfrm>
            <a:off x="6582427" y="5210827"/>
            <a:ext cx="5430033" cy="1384995"/>
          </a:xfrm>
          <a:prstGeom prst="rect">
            <a:avLst/>
          </a:prstGeom>
          <a:noFill/>
          <a:ln w="57150">
            <a:solidFill>
              <a:srgbClr val="0C6CAB"/>
            </a:solidFill>
          </a:ln>
        </p:spPr>
        <p:txBody>
          <a:bodyPr wrap="square">
            <a:spAutoFit/>
          </a:bodyPr>
          <a:lstStyle/>
          <a:p>
            <a:pPr>
              <a:buNone/>
            </a:pPr>
            <a:r>
              <a:rPr lang="en-US" b="1" dirty="0">
                <a:latin typeface="Abadi" panose="020B0604020104020204" pitchFamily="34" charset="0"/>
              </a:rPr>
              <a:t>Conclusion</a:t>
            </a:r>
          </a:p>
          <a:p>
            <a:pPr>
              <a:buNone/>
            </a:pPr>
            <a:endParaRPr lang="en-US" b="1" dirty="0">
              <a:latin typeface="Abadi" panose="020B0604020104020204" pitchFamily="34" charset="0"/>
            </a:endParaRPr>
          </a:p>
          <a:p>
            <a:pPr>
              <a:buFont typeface="Arial" panose="020B0604020202020204" pitchFamily="34" charset="0"/>
              <a:buChar char="•"/>
            </a:pPr>
            <a:r>
              <a:rPr lang="en-US" b="1" dirty="0">
                <a:latin typeface="Abadi" panose="020B0604020104020204" pitchFamily="34" charset="0"/>
              </a:rPr>
              <a:t>EEC proves to be robust, sensitive, and generalizable.</a:t>
            </a:r>
          </a:p>
          <a:p>
            <a:pPr>
              <a:buFont typeface="Arial" panose="020B0604020202020204" pitchFamily="34" charset="0"/>
              <a:buChar char="•"/>
            </a:pPr>
            <a:endParaRPr lang="en-US" dirty="0">
              <a:latin typeface="Abadi" panose="020B0604020104020204" pitchFamily="34" charset="0"/>
            </a:endParaRPr>
          </a:p>
          <a:p>
            <a:pPr>
              <a:buFont typeface="Arial" panose="020B0604020202020204" pitchFamily="34" charset="0"/>
              <a:buChar char="•"/>
            </a:pPr>
            <a:r>
              <a:rPr lang="en-US" dirty="0">
                <a:latin typeface="Abadi" panose="020B0604020104020204" pitchFamily="34" charset="0"/>
              </a:rPr>
              <a:t>It </a:t>
            </a:r>
            <a:r>
              <a:rPr lang="en-US" b="1" dirty="0">
                <a:latin typeface="Abadi" panose="020B0604020104020204" pitchFamily="34" charset="0"/>
              </a:rPr>
              <a:t>supports early detection</a:t>
            </a:r>
            <a:r>
              <a:rPr lang="en-US" dirty="0">
                <a:latin typeface="Abadi" panose="020B0604020104020204" pitchFamily="34" charset="0"/>
              </a:rPr>
              <a:t> and promotes </a:t>
            </a:r>
            <a:r>
              <a:rPr lang="en-US" b="1" dirty="0">
                <a:latin typeface="Abadi" panose="020B0604020104020204" pitchFamily="34" charset="0"/>
              </a:rPr>
              <a:t>inclusive education</a:t>
            </a:r>
            <a:r>
              <a:rPr lang="en-US" dirty="0">
                <a:latin typeface="Abadi" panose="020B0604020104020204" pitchFamily="34" charset="0"/>
              </a:rPr>
              <a:t> by reducing the risk of overlooking students with learning difficulties.</a:t>
            </a:r>
          </a:p>
        </p:txBody>
      </p:sp>
    </p:spTree>
    <p:extLst>
      <p:ext uri="{BB962C8B-B14F-4D97-AF65-F5344CB8AC3E}">
        <p14:creationId xmlns:p14="http://schemas.microsoft.com/office/powerpoint/2010/main" val="371034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2472BE81-7319-8323-9709-C39E8E833FB7}"/>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377D8D83-88FD-0A89-F184-BA3A5E1B7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1412558"/>
            <a:ext cx="67818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040D9E3C-3759-FCA3-CFA7-DE8F4AB0F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938" y="3705377"/>
            <a:ext cx="68580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9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84E9AAF9-0E93-F733-2DB9-78E391F3C1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DE6C4EC-4CDB-E800-4A47-FB319F1F818F}"/>
              </a:ext>
            </a:extLst>
          </p:cNvPr>
          <p:cNvSpPr txBox="1"/>
          <p:nvPr/>
        </p:nvSpPr>
        <p:spPr>
          <a:xfrm>
            <a:off x="2845994" y="2718186"/>
            <a:ext cx="6097022" cy="1754326"/>
          </a:xfrm>
          <a:prstGeom prst="rect">
            <a:avLst/>
          </a:prstGeom>
          <a:solidFill>
            <a:srgbClr val="FFCC00"/>
          </a:solidFill>
          <a:ln w="57150">
            <a:solidFill>
              <a:srgbClr val="0C6CAB"/>
            </a:solidFill>
          </a:ln>
        </p:spPr>
        <p:txBody>
          <a:bodyPr wrap="square">
            <a:spAutoFit/>
          </a:bodyPr>
          <a:lstStyle/>
          <a:p>
            <a:pPr algn="ctr"/>
            <a:r>
              <a:rPr lang="es-ES" sz="5400" b="1" dirty="0">
                <a:solidFill>
                  <a:srgbClr val="0C6CAB"/>
                </a:solidFill>
                <a:latin typeface="Abadi" panose="020B0604020104020204" pitchFamily="34" charset="0"/>
              </a:rPr>
              <a:t>STUDY CONCLUSIONS</a:t>
            </a:r>
          </a:p>
        </p:txBody>
      </p:sp>
    </p:spTree>
    <p:extLst>
      <p:ext uri="{BB962C8B-B14F-4D97-AF65-F5344CB8AC3E}">
        <p14:creationId xmlns:p14="http://schemas.microsoft.com/office/powerpoint/2010/main" val="200604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6285B022-FEEE-7470-70D3-AEBAAA0D3FEB}"/>
            </a:ext>
          </a:extLst>
        </p:cNvPr>
        <p:cNvGrpSpPr/>
        <p:nvPr/>
      </p:nvGrpSpPr>
      <p:grpSpPr>
        <a:xfrm>
          <a:off x="0" y="0"/>
          <a:ext cx="0" cy="0"/>
          <a:chOff x="0" y="0"/>
          <a:chExt cx="0" cy="0"/>
        </a:xfrm>
      </p:grpSpPr>
      <p:sp>
        <p:nvSpPr>
          <p:cNvPr id="2" name="Flecha: pentágono 1">
            <a:extLst>
              <a:ext uri="{FF2B5EF4-FFF2-40B4-BE49-F238E27FC236}">
                <a16:creationId xmlns:a16="http://schemas.microsoft.com/office/drawing/2014/main" id="{619D5CCE-72FF-DBA4-D556-C383DE8971D5}"/>
              </a:ext>
            </a:extLst>
          </p:cNvPr>
          <p:cNvSpPr/>
          <p:nvPr/>
        </p:nvSpPr>
        <p:spPr>
          <a:xfrm>
            <a:off x="355941" y="3073061"/>
            <a:ext cx="4799066" cy="1706061"/>
          </a:xfrm>
          <a:prstGeom prst="homePlate">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The application of Machine Learning (ML) techniques in educational contexts enables the construction of robust and transferable predictive models.</a:t>
            </a:r>
            <a:endParaRPr lang="es-ES" sz="1800" dirty="0"/>
          </a:p>
        </p:txBody>
      </p:sp>
      <p:sp>
        <p:nvSpPr>
          <p:cNvPr id="3" name="Rectángulo: esquinas redondeadas 2">
            <a:extLst>
              <a:ext uri="{FF2B5EF4-FFF2-40B4-BE49-F238E27FC236}">
                <a16:creationId xmlns:a16="http://schemas.microsoft.com/office/drawing/2014/main" id="{381FF924-8004-3FAD-324E-E6941F26F88A}"/>
              </a:ext>
            </a:extLst>
          </p:cNvPr>
          <p:cNvSpPr/>
          <p:nvPr/>
        </p:nvSpPr>
        <p:spPr>
          <a:xfrm>
            <a:off x="6486716" y="2379588"/>
            <a:ext cx="4731560" cy="3093005"/>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C6CAB"/>
                </a:solidFill>
                <a:latin typeface="Abadi" panose="020B0604020104020204" pitchFamily="34" charset="0"/>
              </a:rPr>
              <a:t>This study demonstrates that, through a well-defined pipeline for data collection, processing, and modeling, it is possible to generate automated diagnostic systems that accurately identify students with potential difficulties in mathematics learning.</a:t>
            </a:r>
            <a:endParaRPr lang="es-ES" sz="1600" dirty="0">
              <a:solidFill>
                <a:srgbClr val="0C6CAB"/>
              </a:solidFill>
              <a:latin typeface="Abadi" panose="020B0604020104020204" pitchFamily="34" charset="0"/>
            </a:endParaRPr>
          </a:p>
        </p:txBody>
      </p:sp>
    </p:spTree>
    <p:extLst>
      <p:ext uri="{BB962C8B-B14F-4D97-AF65-F5344CB8AC3E}">
        <p14:creationId xmlns:p14="http://schemas.microsoft.com/office/powerpoint/2010/main" val="143409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39D9349A-695C-A5CA-4F05-AF7681CB5D80}"/>
            </a:ext>
          </a:extLst>
        </p:cNvPr>
        <p:cNvGrpSpPr/>
        <p:nvPr/>
      </p:nvGrpSpPr>
      <p:grpSpPr>
        <a:xfrm>
          <a:off x="0" y="0"/>
          <a:ext cx="0" cy="0"/>
          <a:chOff x="0" y="0"/>
          <a:chExt cx="0" cy="0"/>
        </a:xfrm>
      </p:grpSpPr>
      <p:sp>
        <p:nvSpPr>
          <p:cNvPr id="2" name="Flecha: pentágono 1">
            <a:extLst>
              <a:ext uri="{FF2B5EF4-FFF2-40B4-BE49-F238E27FC236}">
                <a16:creationId xmlns:a16="http://schemas.microsoft.com/office/drawing/2014/main" id="{6146CF43-0CBF-010C-170E-1C48568EFC5C}"/>
              </a:ext>
            </a:extLst>
          </p:cNvPr>
          <p:cNvSpPr/>
          <p:nvPr/>
        </p:nvSpPr>
        <p:spPr>
          <a:xfrm>
            <a:off x="466405" y="2829117"/>
            <a:ext cx="4565863" cy="1988360"/>
          </a:xfrm>
          <a:prstGeom prst="homePlate">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Abadi" panose="020B0604020104020204" pitchFamily="34" charset="0"/>
              </a:rPr>
              <a:t>Addressing class imbalance is a critical factor in ensuring fair and equitable models in education.</a:t>
            </a:r>
            <a:endParaRPr lang="es-ES" sz="1800" dirty="0">
              <a:latin typeface="Abadi" panose="020B0604020104020204" pitchFamily="34" charset="0"/>
            </a:endParaRPr>
          </a:p>
        </p:txBody>
      </p:sp>
      <p:sp>
        <p:nvSpPr>
          <p:cNvPr id="3" name="Rectángulo: esquinas redondeadas 2">
            <a:extLst>
              <a:ext uri="{FF2B5EF4-FFF2-40B4-BE49-F238E27FC236}">
                <a16:creationId xmlns:a16="http://schemas.microsoft.com/office/drawing/2014/main" id="{B5012E07-63CF-45FE-D09F-A131543278EB}"/>
              </a:ext>
            </a:extLst>
          </p:cNvPr>
          <p:cNvSpPr/>
          <p:nvPr/>
        </p:nvSpPr>
        <p:spPr>
          <a:xfrm>
            <a:off x="6278062" y="2442491"/>
            <a:ext cx="4940215" cy="3246427"/>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C6CAB"/>
                </a:solidFill>
                <a:latin typeface="Abadi" panose="020B0604020104020204" pitchFamily="34" charset="0"/>
              </a:rPr>
              <a:t>Most existing research overlooks the inherent imbalance in educational data, where positive cases (diagnosed students) are significantly underrepresented. This study systematically addressed this limitation by applying specialized classification and resampling strategies to improve the detection of minority cases.</a:t>
            </a:r>
            <a:endParaRPr lang="es-ES" sz="1600" dirty="0">
              <a:solidFill>
                <a:srgbClr val="0C6CAB"/>
              </a:solidFill>
              <a:latin typeface="Abadi" panose="020B0604020104020204" pitchFamily="34" charset="0"/>
            </a:endParaRPr>
          </a:p>
        </p:txBody>
      </p:sp>
    </p:spTree>
    <p:extLst>
      <p:ext uri="{BB962C8B-B14F-4D97-AF65-F5344CB8AC3E}">
        <p14:creationId xmlns:p14="http://schemas.microsoft.com/office/powerpoint/2010/main" val="1816646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163362CD-D4E6-05AF-B749-844EB8E583E0}"/>
            </a:ext>
          </a:extLst>
        </p:cNvPr>
        <p:cNvGrpSpPr/>
        <p:nvPr/>
      </p:nvGrpSpPr>
      <p:grpSpPr>
        <a:xfrm>
          <a:off x="0" y="0"/>
          <a:ext cx="0" cy="0"/>
          <a:chOff x="0" y="0"/>
          <a:chExt cx="0" cy="0"/>
        </a:xfrm>
      </p:grpSpPr>
      <p:sp>
        <p:nvSpPr>
          <p:cNvPr id="2" name="Flecha: pentágono 1">
            <a:extLst>
              <a:ext uri="{FF2B5EF4-FFF2-40B4-BE49-F238E27FC236}">
                <a16:creationId xmlns:a16="http://schemas.microsoft.com/office/drawing/2014/main" id="{CBBCABF1-C185-A0A6-E9F1-A12427B62ECE}"/>
              </a:ext>
            </a:extLst>
          </p:cNvPr>
          <p:cNvSpPr/>
          <p:nvPr/>
        </p:nvSpPr>
        <p:spPr>
          <a:xfrm>
            <a:off x="355941" y="2872075"/>
            <a:ext cx="4872709" cy="1945402"/>
          </a:xfrm>
          <a:prstGeom prst="homePlate">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Abadi" panose="020B0604020104020204" pitchFamily="34" charset="0"/>
              </a:rPr>
              <a:t>The Easy Ensemble Classifier (EEC) achieved the best overall diagnostic performance.</a:t>
            </a:r>
            <a:endParaRPr lang="es-ES" sz="1800" dirty="0">
              <a:latin typeface="Abadi" panose="020B0604020104020204" pitchFamily="34" charset="0"/>
            </a:endParaRPr>
          </a:p>
        </p:txBody>
      </p:sp>
      <p:sp>
        <p:nvSpPr>
          <p:cNvPr id="3" name="Rectángulo: esquinas redondeadas 2">
            <a:extLst>
              <a:ext uri="{FF2B5EF4-FFF2-40B4-BE49-F238E27FC236}">
                <a16:creationId xmlns:a16="http://schemas.microsoft.com/office/drawing/2014/main" id="{7A052F22-4D82-7C2E-1812-DCDE04875BD4}"/>
              </a:ext>
            </a:extLst>
          </p:cNvPr>
          <p:cNvSpPr/>
          <p:nvPr/>
        </p:nvSpPr>
        <p:spPr>
          <a:xfrm>
            <a:off x="6591044" y="2037455"/>
            <a:ext cx="5056816" cy="3522588"/>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C6CAB"/>
                </a:solidFill>
                <a:latin typeface="Abadi" panose="020B0604020104020204" pitchFamily="34" charset="0"/>
              </a:rPr>
              <a:t>Among the 70 strategies evaluated, EEC obtained the highest </a:t>
            </a:r>
            <a:r>
              <a:rPr lang="en-US" sz="1600" b="1" dirty="0">
                <a:solidFill>
                  <a:srgbClr val="0C6CAB"/>
                </a:solidFill>
                <a:latin typeface="Abadi" panose="020B0604020104020204" pitchFamily="34" charset="0"/>
              </a:rPr>
              <a:t>balanced accuracy (BA)</a:t>
            </a:r>
            <a:r>
              <a:rPr lang="en-US" sz="1600" dirty="0">
                <a:solidFill>
                  <a:srgbClr val="0C6CAB"/>
                </a:solidFill>
                <a:latin typeface="Abadi" panose="020B0604020104020204" pitchFamily="34" charset="0"/>
              </a:rPr>
              <a:t> on the test set (0.75) with the lowest overfitting rate, positioning it as the optimal candidate for real-world educational use. Its conservative profile minimizes false negatives—an essential feature aligned with the </a:t>
            </a:r>
            <a:r>
              <a:rPr lang="en-US" sz="1600" b="1" dirty="0">
                <a:solidFill>
                  <a:srgbClr val="0C6CAB"/>
                </a:solidFill>
                <a:latin typeface="Abadi" panose="020B0604020104020204" pitchFamily="34" charset="0"/>
              </a:rPr>
              <a:t>precautionary principle</a:t>
            </a:r>
            <a:r>
              <a:rPr lang="en-US" sz="1600" dirty="0">
                <a:solidFill>
                  <a:srgbClr val="0C6CAB"/>
                </a:solidFill>
                <a:latin typeface="Abadi" panose="020B0604020104020204" pitchFamily="34" charset="0"/>
              </a:rPr>
              <a:t> in the detection of educational needs</a:t>
            </a:r>
            <a:endParaRPr lang="es-ES" sz="1600" dirty="0">
              <a:solidFill>
                <a:srgbClr val="0C6CAB"/>
              </a:solidFill>
              <a:latin typeface="Abadi" panose="020B0604020104020204" pitchFamily="34" charset="0"/>
            </a:endParaRPr>
          </a:p>
        </p:txBody>
      </p:sp>
    </p:spTree>
    <p:extLst>
      <p:ext uri="{BB962C8B-B14F-4D97-AF65-F5344CB8AC3E}">
        <p14:creationId xmlns:p14="http://schemas.microsoft.com/office/powerpoint/2010/main" val="1261416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FE30CCC0-DC9D-FA30-F5E9-A41886BC32D7}"/>
            </a:ext>
          </a:extLst>
        </p:cNvPr>
        <p:cNvGrpSpPr/>
        <p:nvPr/>
      </p:nvGrpSpPr>
      <p:grpSpPr>
        <a:xfrm>
          <a:off x="0" y="0"/>
          <a:ext cx="0" cy="0"/>
          <a:chOff x="0" y="0"/>
          <a:chExt cx="0" cy="0"/>
        </a:xfrm>
      </p:grpSpPr>
      <p:sp>
        <p:nvSpPr>
          <p:cNvPr id="2" name="Flecha: pentágono 1">
            <a:extLst>
              <a:ext uri="{FF2B5EF4-FFF2-40B4-BE49-F238E27FC236}">
                <a16:creationId xmlns:a16="http://schemas.microsoft.com/office/drawing/2014/main" id="{1B95920B-ED7D-5C81-385B-A9B6B0E9D575}"/>
              </a:ext>
            </a:extLst>
          </p:cNvPr>
          <p:cNvSpPr/>
          <p:nvPr/>
        </p:nvSpPr>
        <p:spPr>
          <a:xfrm>
            <a:off x="294572" y="2663420"/>
            <a:ext cx="4970899" cy="2368849"/>
          </a:xfrm>
          <a:prstGeom prst="homePlate">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Abadi" panose="020B0604020104020204" pitchFamily="34" charset="0"/>
              </a:rPr>
              <a:t>Consolidating data at the student level improves both interpretability and feasibility of predictive models.</a:t>
            </a:r>
            <a:endParaRPr lang="es-ES" sz="1800" dirty="0">
              <a:latin typeface="Abadi" panose="020B0604020104020204" pitchFamily="34" charset="0"/>
            </a:endParaRPr>
          </a:p>
        </p:txBody>
      </p:sp>
      <p:sp>
        <p:nvSpPr>
          <p:cNvPr id="3" name="Rectángulo: esquinas redondeadas 2">
            <a:extLst>
              <a:ext uri="{FF2B5EF4-FFF2-40B4-BE49-F238E27FC236}">
                <a16:creationId xmlns:a16="http://schemas.microsoft.com/office/drawing/2014/main" id="{B578BF10-78CB-52C8-1AA9-487BCCC34606}"/>
              </a:ext>
            </a:extLst>
          </p:cNvPr>
          <p:cNvSpPr/>
          <p:nvPr/>
        </p:nvSpPr>
        <p:spPr>
          <a:xfrm>
            <a:off x="6259651" y="1963812"/>
            <a:ext cx="5032268" cy="357168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C6CAB"/>
                </a:solidFill>
              </a:rPr>
              <a:t>Aggregating over 9,000 individual records into 199 summary vectors enabled the model to capture meaningful patterns of performance, participation, and difficulty, while maintaining traceability of relevant curricular and diagnostic variables.</a:t>
            </a:r>
            <a:endParaRPr lang="es-ES" sz="1800" dirty="0">
              <a:solidFill>
                <a:srgbClr val="0C6CAB"/>
              </a:solidFill>
            </a:endParaRPr>
          </a:p>
        </p:txBody>
      </p:sp>
    </p:spTree>
    <p:extLst>
      <p:ext uri="{BB962C8B-B14F-4D97-AF65-F5344CB8AC3E}">
        <p14:creationId xmlns:p14="http://schemas.microsoft.com/office/powerpoint/2010/main" val="234300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2" name="Rectángulo 1">
            <a:extLst>
              <a:ext uri="{FF2B5EF4-FFF2-40B4-BE49-F238E27FC236}">
                <a16:creationId xmlns:a16="http://schemas.microsoft.com/office/drawing/2014/main" id="{D5E965E9-538E-54FE-F18D-9A4F00DBD5F2}"/>
              </a:ext>
            </a:extLst>
          </p:cNvPr>
          <p:cNvSpPr/>
          <p:nvPr/>
        </p:nvSpPr>
        <p:spPr>
          <a:xfrm>
            <a:off x="6333294" y="3054648"/>
            <a:ext cx="5418894" cy="1474394"/>
          </a:xfrm>
          <a:prstGeom prst="rect">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badi" panose="020B0604020104020204" pitchFamily="34" charset="0"/>
              </a:rPr>
              <a:t>Cognitive differences, specific learning disorders (such as dyslexia or dyscalculia), attentional difficulties (such as ADHD), or educational support needs associated with conditions on the autism spectrum or profiles of giftedness</a:t>
            </a:r>
            <a:endParaRPr lang="es-ES" sz="1600" dirty="0">
              <a:latin typeface="Abadi" panose="020B0604020104020204" pitchFamily="34" charset="0"/>
            </a:endParaRPr>
          </a:p>
        </p:txBody>
      </p:sp>
      <p:sp>
        <p:nvSpPr>
          <p:cNvPr id="3" name="Rectángulo 2">
            <a:extLst>
              <a:ext uri="{FF2B5EF4-FFF2-40B4-BE49-F238E27FC236}">
                <a16:creationId xmlns:a16="http://schemas.microsoft.com/office/drawing/2014/main" id="{7352DCEA-8120-EBF1-FEC5-927A01A41D3A}"/>
              </a:ext>
            </a:extLst>
          </p:cNvPr>
          <p:cNvSpPr/>
          <p:nvPr/>
        </p:nvSpPr>
        <p:spPr>
          <a:xfrm>
            <a:off x="6333294" y="4682462"/>
            <a:ext cx="5461851" cy="1951541"/>
          </a:xfrm>
          <a:prstGeom prst="rect">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latin typeface="Abadi" panose="020B0604020104020204" pitchFamily="34" charset="0"/>
              </a:rPr>
              <a:t>To detect these profiles at an early stage </a:t>
            </a:r>
          </a:p>
          <a:p>
            <a:endParaRPr lang="en-US" dirty="0">
              <a:latin typeface="Abadi" panose="020B0604020104020204" pitchFamily="34" charset="0"/>
            </a:endParaRPr>
          </a:p>
          <a:p>
            <a:pPr marL="285750" indent="-285750">
              <a:buFont typeface="Arial" panose="020B0604020202020204" pitchFamily="34" charset="0"/>
              <a:buChar char="•"/>
            </a:pPr>
            <a:r>
              <a:rPr lang="en-US" dirty="0">
                <a:latin typeface="Abadi" panose="020B0604020104020204" pitchFamily="34" charset="0"/>
              </a:rPr>
              <a:t>With the aim of promoting an appropriate educational response</a:t>
            </a:r>
          </a:p>
          <a:p>
            <a:endParaRPr lang="en-US" dirty="0">
              <a:latin typeface="Abadi" panose="020B0604020104020204" pitchFamily="34" charset="0"/>
            </a:endParaRPr>
          </a:p>
          <a:p>
            <a:pPr marL="285750" indent="-285750">
              <a:buFont typeface="Arial" panose="020B0604020202020204" pitchFamily="34" charset="0"/>
              <a:buChar char="•"/>
            </a:pPr>
            <a:r>
              <a:rPr lang="en-US" dirty="0">
                <a:latin typeface="Abadi" panose="020B0604020104020204" pitchFamily="34" charset="0"/>
              </a:rPr>
              <a:t>By offering solutions capable of analyzing large volumes of educational data and generating predictive models that identify behavioral patterns associated with different learning trajectories.</a:t>
            </a:r>
            <a:endParaRPr lang="es-ES" dirty="0">
              <a:latin typeface="Abadi" panose="020B0604020104020204" pitchFamily="34" charset="0"/>
            </a:endParaRPr>
          </a:p>
        </p:txBody>
      </p:sp>
      <p:sp>
        <p:nvSpPr>
          <p:cNvPr id="4" name="Rectángulo 3">
            <a:extLst>
              <a:ext uri="{FF2B5EF4-FFF2-40B4-BE49-F238E27FC236}">
                <a16:creationId xmlns:a16="http://schemas.microsoft.com/office/drawing/2014/main" id="{A5BDAB4C-76E5-2A9C-79D7-E8D54F57B34C}"/>
              </a:ext>
            </a:extLst>
          </p:cNvPr>
          <p:cNvSpPr/>
          <p:nvPr/>
        </p:nvSpPr>
        <p:spPr>
          <a:xfrm>
            <a:off x="6333295" y="1426321"/>
            <a:ext cx="5418894" cy="1347564"/>
          </a:xfrm>
          <a:prstGeom prst="rect">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Abadi" panose="020B0604020104020204" pitchFamily="34" charset="0"/>
              </a:rPr>
              <a:t>It enhances key cognitive skills: </a:t>
            </a:r>
          </a:p>
          <a:p>
            <a:pPr algn="ctr"/>
            <a:endParaRPr lang="en-US" sz="1600" b="1" dirty="0">
              <a:latin typeface="Abadi" panose="020B0604020104020204" pitchFamily="34" charset="0"/>
            </a:endParaRPr>
          </a:p>
          <a:p>
            <a:pPr marL="285750" lvl="3" indent="-285750">
              <a:buFont typeface="Arial" panose="020B0604020202020204" pitchFamily="34" charset="0"/>
              <a:buChar char="•"/>
            </a:pPr>
            <a:r>
              <a:rPr lang="en-US" sz="1600" b="1" dirty="0">
                <a:solidFill>
                  <a:schemeClr val="bg1"/>
                </a:solidFill>
                <a:latin typeface="Abadi" panose="020B0604020104020204" pitchFamily="34" charset="0"/>
              </a:rPr>
              <a:t>logical reasoning, </a:t>
            </a:r>
          </a:p>
          <a:p>
            <a:pPr marL="285750" indent="-285750">
              <a:buFont typeface="Arial" panose="020B0604020202020204" pitchFamily="34" charset="0"/>
              <a:buChar char="•"/>
            </a:pPr>
            <a:r>
              <a:rPr lang="en-US" sz="1600" b="1" dirty="0">
                <a:solidFill>
                  <a:schemeClr val="bg1"/>
                </a:solidFill>
                <a:latin typeface="Abadi" panose="020B0604020104020204" pitchFamily="34" charset="0"/>
              </a:rPr>
              <a:t>abstraction,</a:t>
            </a:r>
          </a:p>
          <a:p>
            <a:pPr marL="285750" indent="-285750">
              <a:buFont typeface="Arial" panose="020B0604020202020204" pitchFamily="34" charset="0"/>
              <a:buChar char="•"/>
            </a:pPr>
            <a:r>
              <a:rPr lang="en-US" sz="1600" b="1" dirty="0">
                <a:solidFill>
                  <a:schemeClr val="bg1"/>
                </a:solidFill>
                <a:latin typeface="Abadi" panose="020B0604020104020204" pitchFamily="34" charset="0"/>
              </a:rPr>
              <a:t>and problem-solving</a:t>
            </a:r>
            <a:endParaRPr lang="es-ES" sz="1600" dirty="0">
              <a:solidFill>
                <a:schemeClr val="bg1"/>
              </a:solidFill>
              <a:latin typeface="Abadi" panose="020B0604020104020204" pitchFamily="34" charset="0"/>
            </a:endParaRPr>
          </a:p>
        </p:txBody>
      </p:sp>
      <p:sp>
        <p:nvSpPr>
          <p:cNvPr id="5" name="Elipse 4">
            <a:extLst>
              <a:ext uri="{FF2B5EF4-FFF2-40B4-BE49-F238E27FC236}">
                <a16:creationId xmlns:a16="http://schemas.microsoft.com/office/drawing/2014/main" id="{C68D30F5-83EB-9018-5DB1-1DADF5E609F4}"/>
              </a:ext>
            </a:extLst>
          </p:cNvPr>
          <p:cNvSpPr/>
          <p:nvPr/>
        </p:nvSpPr>
        <p:spPr>
          <a:xfrm>
            <a:off x="396855" y="1196188"/>
            <a:ext cx="3646349" cy="1559796"/>
          </a:xfrm>
          <a:prstGeom prst="ellipse">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C6CAB"/>
                </a:solidFill>
                <a:latin typeface="Abadi" panose="020B0604020104020204" pitchFamily="34" charset="0"/>
              </a:rPr>
              <a:t>Mathematics as the cornerstone of academic development</a:t>
            </a:r>
            <a:endParaRPr lang="es-ES" sz="1800" b="1" dirty="0">
              <a:solidFill>
                <a:srgbClr val="0C6CAB"/>
              </a:solidFill>
              <a:latin typeface="Abadi" panose="020B0604020104020204" pitchFamily="34" charset="0"/>
            </a:endParaRPr>
          </a:p>
        </p:txBody>
      </p:sp>
      <p:sp>
        <p:nvSpPr>
          <p:cNvPr id="6" name="Elipse 5">
            <a:extLst>
              <a:ext uri="{FF2B5EF4-FFF2-40B4-BE49-F238E27FC236}">
                <a16:creationId xmlns:a16="http://schemas.microsoft.com/office/drawing/2014/main" id="{BABF0802-0A4C-0130-70A2-4912FB544472}"/>
              </a:ext>
            </a:extLst>
          </p:cNvPr>
          <p:cNvSpPr/>
          <p:nvPr/>
        </p:nvSpPr>
        <p:spPr>
          <a:xfrm>
            <a:off x="396855" y="3007086"/>
            <a:ext cx="3646348" cy="1675376"/>
          </a:xfrm>
          <a:prstGeom prst="ellipse">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C6CAB"/>
                </a:solidFill>
                <a:latin typeface="Abadi" panose="020B0604020104020204" pitchFamily="34" charset="0"/>
              </a:rPr>
              <a:t>Numerous students face barriers in acquiring these competencies within the secondary school curriculum.</a:t>
            </a:r>
            <a:endParaRPr lang="es-ES" sz="1600" b="1" dirty="0">
              <a:solidFill>
                <a:srgbClr val="0C6CAB"/>
              </a:solidFill>
              <a:latin typeface="Abadi" panose="020B0604020104020204" pitchFamily="34" charset="0"/>
            </a:endParaRPr>
          </a:p>
        </p:txBody>
      </p:sp>
      <p:sp>
        <p:nvSpPr>
          <p:cNvPr id="7" name="Elipse 6">
            <a:extLst>
              <a:ext uri="{FF2B5EF4-FFF2-40B4-BE49-F238E27FC236}">
                <a16:creationId xmlns:a16="http://schemas.microsoft.com/office/drawing/2014/main" id="{883511EF-741A-2E22-D93B-9BE85307AFAA}"/>
              </a:ext>
            </a:extLst>
          </p:cNvPr>
          <p:cNvSpPr/>
          <p:nvPr/>
        </p:nvSpPr>
        <p:spPr>
          <a:xfrm>
            <a:off x="396855" y="4933564"/>
            <a:ext cx="3726128" cy="1859485"/>
          </a:xfrm>
          <a:prstGeom prst="ellipse">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C6CAB"/>
                </a:solidFill>
                <a:latin typeface="Abadi" panose="020B0604020104020204" pitchFamily="34" charset="0"/>
              </a:rPr>
              <a:t>The contribution of Artificial Intelligence and Machine Learning (ML)</a:t>
            </a:r>
            <a:endParaRPr lang="es-ES" sz="1600" b="1" dirty="0">
              <a:solidFill>
                <a:srgbClr val="0C6CAB"/>
              </a:solidFill>
              <a:latin typeface="Abadi" panose="020B0604020104020204" pitchFamily="34" charset="0"/>
            </a:endParaRPr>
          </a:p>
        </p:txBody>
      </p:sp>
      <p:cxnSp>
        <p:nvCxnSpPr>
          <p:cNvPr id="9" name="Conector recto de flecha 8">
            <a:extLst>
              <a:ext uri="{FF2B5EF4-FFF2-40B4-BE49-F238E27FC236}">
                <a16:creationId xmlns:a16="http://schemas.microsoft.com/office/drawing/2014/main" id="{20F2F456-A627-74AF-C8A3-56CAB18FC8B9}"/>
              </a:ext>
            </a:extLst>
          </p:cNvPr>
          <p:cNvCxnSpPr>
            <a:cxnSpLocks/>
          </p:cNvCxnSpPr>
          <p:nvPr/>
        </p:nvCxnSpPr>
        <p:spPr>
          <a:xfrm>
            <a:off x="4369482" y="1976086"/>
            <a:ext cx="148922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7704B20D-E3DE-26E3-9A5E-F0495C8EEB6A}"/>
              </a:ext>
            </a:extLst>
          </p:cNvPr>
          <p:cNvCxnSpPr>
            <a:cxnSpLocks/>
          </p:cNvCxnSpPr>
          <p:nvPr/>
        </p:nvCxnSpPr>
        <p:spPr>
          <a:xfrm>
            <a:off x="4379711" y="3895917"/>
            <a:ext cx="1468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E5718FB-4BCA-049C-1B39-3A81B83EBEC3}"/>
              </a:ext>
            </a:extLst>
          </p:cNvPr>
          <p:cNvCxnSpPr>
            <a:cxnSpLocks/>
          </p:cNvCxnSpPr>
          <p:nvPr/>
        </p:nvCxnSpPr>
        <p:spPr>
          <a:xfrm>
            <a:off x="4425737" y="5787109"/>
            <a:ext cx="14963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730AB749-1E36-3F95-A0A4-44EF18982EAA}"/>
            </a:ext>
          </a:extLst>
        </p:cNvPr>
        <p:cNvGrpSpPr/>
        <p:nvPr/>
      </p:nvGrpSpPr>
      <p:grpSpPr>
        <a:xfrm>
          <a:off x="0" y="0"/>
          <a:ext cx="0" cy="0"/>
          <a:chOff x="0" y="0"/>
          <a:chExt cx="0" cy="0"/>
        </a:xfrm>
      </p:grpSpPr>
      <p:sp>
        <p:nvSpPr>
          <p:cNvPr id="2" name="Flecha: pentágono 1">
            <a:extLst>
              <a:ext uri="{FF2B5EF4-FFF2-40B4-BE49-F238E27FC236}">
                <a16:creationId xmlns:a16="http://schemas.microsoft.com/office/drawing/2014/main" id="{1094A7E1-5103-D5AA-D4CA-A2C87D9BBA6B}"/>
              </a:ext>
            </a:extLst>
          </p:cNvPr>
          <p:cNvSpPr/>
          <p:nvPr/>
        </p:nvSpPr>
        <p:spPr>
          <a:xfrm>
            <a:off x="374351" y="2540682"/>
            <a:ext cx="4970900" cy="2147920"/>
          </a:xfrm>
          <a:prstGeom prst="homePlate">
            <a:avLst/>
          </a:prstGeom>
          <a:solidFill>
            <a:srgbClr val="0C6CAB"/>
          </a:solidFill>
          <a:ln w="5715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Abadi" panose="020B0604020104020204" pitchFamily="34" charset="0"/>
              </a:rPr>
              <a:t>The proposed approach is scalable and integrable into learning management platforms.</a:t>
            </a:r>
            <a:endParaRPr lang="es-ES" sz="1800" dirty="0">
              <a:latin typeface="Abadi" panose="020B0604020104020204" pitchFamily="34" charset="0"/>
            </a:endParaRPr>
          </a:p>
        </p:txBody>
      </p:sp>
      <p:sp>
        <p:nvSpPr>
          <p:cNvPr id="3" name="Rectángulo: esquinas redondeadas 2">
            <a:extLst>
              <a:ext uri="{FF2B5EF4-FFF2-40B4-BE49-F238E27FC236}">
                <a16:creationId xmlns:a16="http://schemas.microsoft.com/office/drawing/2014/main" id="{3495AA31-A647-84A9-9C36-094C5559E81A}"/>
              </a:ext>
            </a:extLst>
          </p:cNvPr>
          <p:cNvSpPr/>
          <p:nvPr/>
        </p:nvSpPr>
        <p:spPr>
          <a:xfrm>
            <a:off x="6517402" y="2233837"/>
            <a:ext cx="4970899" cy="2976402"/>
          </a:xfrm>
          <a:prstGeom prst="roundRect">
            <a:avLst/>
          </a:prstGeom>
          <a:solidFill>
            <a:srgbClr val="FFCC00"/>
          </a:solidFill>
          <a:ln w="3810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C6CAB"/>
                </a:solidFill>
                <a:latin typeface="Abadi" panose="020B0604020104020204" pitchFamily="34" charset="0"/>
              </a:rPr>
              <a:t>The validated model will be integrated into </a:t>
            </a:r>
            <a:r>
              <a:rPr lang="en-US" sz="1800" b="1" dirty="0">
                <a:solidFill>
                  <a:srgbClr val="0C6CAB"/>
                </a:solidFill>
                <a:latin typeface="Abadi" panose="020B0604020104020204" pitchFamily="34" charset="0"/>
              </a:rPr>
              <a:t>Moodle</a:t>
            </a:r>
            <a:r>
              <a:rPr lang="en-US" sz="1800" dirty="0">
                <a:solidFill>
                  <a:srgbClr val="0C6CAB"/>
                </a:solidFill>
                <a:latin typeface="Abadi" panose="020B0604020104020204" pitchFamily="34" charset="0"/>
              </a:rPr>
              <a:t> as a decision-support system, enabling teachers to detect at-risk students early and design tailored interventions. This step enhances the practical applicability of the system and its potential impact in real classroom settings.</a:t>
            </a:r>
            <a:endParaRPr lang="es-ES" sz="1800" dirty="0">
              <a:solidFill>
                <a:srgbClr val="0C6CAB"/>
              </a:solidFill>
              <a:latin typeface="Abadi" panose="020B0604020104020204" pitchFamily="34" charset="0"/>
            </a:endParaRPr>
          </a:p>
        </p:txBody>
      </p:sp>
    </p:spTree>
    <p:extLst>
      <p:ext uri="{BB962C8B-B14F-4D97-AF65-F5344CB8AC3E}">
        <p14:creationId xmlns:p14="http://schemas.microsoft.com/office/powerpoint/2010/main" val="275526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04084556-9F6E-A0B9-4087-3C65234B50A2}"/>
            </a:ext>
          </a:extLst>
        </p:cNvPr>
        <p:cNvGrpSpPr/>
        <p:nvPr/>
      </p:nvGrpSpPr>
      <p:grpSpPr>
        <a:xfrm>
          <a:off x="0" y="0"/>
          <a:ext cx="0" cy="0"/>
          <a:chOff x="0" y="0"/>
          <a:chExt cx="0" cy="0"/>
        </a:xfrm>
      </p:grpSpPr>
      <p:sp>
        <p:nvSpPr>
          <p:cNvPr id="2" name="Flecha: pentágono 1">
            <a:extLst>
              <a:ext uri="{FF2B5EF4-FFF2-40B4-BE49-F238E27FC236}">
                <a16:creationId xmlns:a16="http://schemas.microsoft.com/office/drawing/2014/main" id="{6A55253C-FAA0-50E3-484B-8A5171F17614}"/>
              </a:ext>
            </a:extLst>
          </p:cNvPr>
          <p:cNvSpPr/>
          <p:nvPr/>
        </p:nvSpPr>
        <p:spPr>
          <a:xfrm>
            <a:off x="447995" y="2921170"/>
            <a:ext cx="4946351" cy="2006771"/>
          </a:xfrm>
          <a:prstGeom prst="homePlate">
            <a:avLst/>
          </a:prstGeom>
          <a:solidFill>
            <a:srgbClr val="0C6CAB"/>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badi" panose="020B0604020104020204" pitchFamily="34" charset="0"/>
              </a:rPr>
              <a:t>This study represents a methodological advance toward AI-based educational diagnostic support systems with an inclusive and preventive focus.</a:t>
            </a:r>
            <a:endParaRPr lang="es-ES" sz="1600" dirty="0">
              <a:latin typeface="Abadi" panose="020B0604020104020204" pitchFamily="34" charset="0"/>
            </a:endParaRPr>
          </a:p>
        </p:txBody>
      </p:sp>
      <p:sp>
        <p:nvSpPr>
          <p:cNvPr id="3" name="Rectángulo: esquinas redondeadas 2">
            <a:extLst>
              <a:ext uri="{FF2B5EF4-FFF2-40B4-BE49-F238E27FC236}">
                <a16:creationId xmlns:a16="http://schemas.microsoft.com/office/drawing/2014/main" id="{39CCB08E-34FB-41CF-A468-5EF8FE7E28B2}"/>
              </a:ext>
            </a:extLst>
          </p:cNvPr>
          <p:cNvSpPr/>
          <p:nvPr/>
        </p:nvSpPr>
        <p:spPr>
          <a:xfrm>
            <a:off x="6697417" y="2126439"/>
            <a:ext cx="4502448" cy="3596231"/>
          </a:xfrm>
          <a:prstGeom prst="roundRect">
            <a:avLst/>
          </a:prstGeom>
          <a:solidFill>
            <a:srgbClr val="FFCC00"/>
          </a:solidFill>
          <a:ln w="5715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C6CAB"/>
                </a:solidFill>
                <a:latin typeface="Abadi" panose="020B0604020104020204" pitchFamily="34" charset="0"/>
              </a:rPr>
              <a:t>The combination of advanced models, rigorous evaluation, and a targeted response to specific educational needs contributes to the creation of more </a:t>
            </a:r>
            <a:r>
              <a:rPr lang="en-US" sz="1600" b="1" dirty="0">
                <a:solidFill>
                  <a:srgbClr val="0C6CAB"/>
                </a:solidFill>
                <a:latin typeface="Abadi" panose="020B0604020104020204" pitchFamily="34" charset="0"/>
              </a:rPr>
              <a:t>equitable and personalized learning environments</a:t>
            </a:r>
            <a:r>
              <a:rPr lang="en-US" sz="1600" dirty="0">
                <a:solidFill>
                  <a:srgbClr val="0C6CAB"/>
                </a:solidFill>
                <a:latin typeface="Abadi" panose="020B0604020104020204" pitchFamily="34" charset="0"/>
              </a:rPr>
              <a:t>, aligned with the goals of inclusive education in Europe.</a:t>
            </a:r>
            <a:endParaRPr lang="es-ES" sz="1600" dirty="0">
              <a:solidFill>
                <a:srgbClr val="0C6CAB"/>
              </a:solidFill>
              <a:latin typeface="Abadi" panose="020B0604020104020204" pitchFamily="34" charset="0"/>
            </a:endParaRPr>
          </a:p>
        </p:txBody>
      </p:sp>
    </p:spTree>
    <p:extLst>
      <p:ext uri="{BB962C8B-B14F-4D97-AF65-F5344CB8AC3E}">
        <p14:creationId xmlns:p14="http://schemas.microsoft.com/office/powerpoint/2010/main" val="254492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a la derecha 5">
            <a:extLst>
              <a:ext uri="{FF2B5EF4-FFF2-40B4-BE49-F238E27FC236}">
                <a16:creationId xmlns:a16="http://schemas.microsoft.com/office/drawing/2014/main" id="{0FB9B247-C134-2C2A-0E36-0710C5B52BBA}"/>
              </a:ext>
            </a:extLst>
          </p:cNvPr>
          <p:cNvSpPr/>
          <p:nvPr/>
        </p:nvSpPr>
        <p:spPr>
          <a:xfrm>
            <a:off x="2360666" y="1294890"/>
            <a:ext cx="7728419" cy="5216374"/>
          </a:xfrm>
          <a:prstGeom prst="rightArrow">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 la derecha 4">
            <a:extLst>
              <a:ext uri="{FF2B5EF4-FFF2-40B4-BE49-F238E27FC236}">
                <a16:creationId xmlns:a16="http://schemas.microsoft.com/office/drawing/2014/main" id="{E90DF8B3-5B0E-04A4-7558-45061183E25C}"/>
              </a:ext>
            </a:extLst>
          </p:cNvPr>
          <p:cNvSpPr/>
          <p:nvPr/>
        </p:nvSpPr>
        <p:spPr>
          <a:xfrm>
            <a:off x="2522271" y="1644692"/>
            <a:ext cx="7309063" cy="4584273"/>
          </a:xfrm>
          <a:prstGeom prst="rightArrow">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lecha: a la derecha 3">
            <a:extLst>
              <a:ext uri="{FF2B5EF4-FFF2-40B4-BE49-F238E27FC236}">
                <a16:creationId xmlns:a16="http://schemas.microsoft.com/office/drawing/2014/main" id="{F8C358EA-0963-65FA-DF7B-A0491F5566C0}"/>
              </a:ext>
            </a:extLst>
          </p:cNvPr>
          <p:cNvSpPr/>
          <p:nvPr/>
        </p:nvSpPr>
        <p:spPr>
          <a:xfrm>
            <a:off x="2769793" y="2230768"/>
            <a:ext cx="6652413" cy="3344617"/>
          </a:xfrm>
          <a:prstGeom prst="rightArrow">
            <a:avLst/>
          </a:prstGeom>
          <a:solidFill>
            <a:srgbClr val="0C6C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600" b="1" i="1" dirty="0" err="1">
                <a:solidFill>
                  <a:schemeClr val="bg1"/>
                </a:solidFill>
                <a:latin typeface="Agency FB" panose="020B0503020202020204" pitchFamily="34" charset="0"/>
                <a:ea typeface="ADLaM Display" panose="020F0502020204030204" pitchFamily="2" charset="0"/>
                <a:cs typeface="Aharoni" panose="020F0502020204030204" pitchFamily="2" charset="-79"/>
              </a:rPr>
              <a:t>To</a:t>
            </a:r>
            <a:r>
              <a:rPr lang="es-ES" sz="6600" b="1" i="1" dirty="0">
                <a:solidFill>
                  <a:schemeClr val="bg1"/>
                </a:solidFill>
                <a:latin typeface="Agency FB" panose="020B0503020202020204" pitchFamily="34" charset="0"/>
                <a:ea typeface="ADLaM Display" panose="020F0502020204030204" pitchFamily="2" charset="0"/>
                <a:cs typeface="Aharoni" panose="020F0502020204030204" pitchFamily="2" charset="-79"/>
              </a:rPr>
              <a:t> Be </a:t>
            </a:r>
            <a:r>
              <a:rPr lang="es-ES" sz="6600" b="1" i="1" dirty="0" err="1">
                <a:solidFill>
                  <a:schemeClr val="bg1"/>
                </a:solidFill>
                <a:latin typeface="Agency FB" panose="020B0503020202020204" pitchFamily="34" charset="0"/>
                <a:ea typeface="ADLaM Display" panose="020F0502020204030204" pitchFamily="2" charset="0"/>
                <a:cs typeface="Aharoni" panose="020F0502020204030204" pitchFamily="2" charset="-79"/>
              </a:rPr>
              <a:t>Continued</a:t>
            </a:r>
            <a:endParaRPr lang="es-ES" sz="6600" b="1" i="1" dirty="0">
              <a:solidFill>
                <a:schemeClr val="bg1"/>
              </a:solidFill>
              <a:latin typeface="Agency FB" panose="020B0503020202020204" pitchFamily="34" charset="0"/>
              <a:ea typeface="ADLaM Display" panose="020F0502020204030204" pitchFamily="2" charset="0"/>
              <a:cs typeface="Aharoni" panose="020F0502020204030204" pitchFamily="2" charset="-79"/>
            </a:endParaRPr>
          </a:p>
        </p:txBody>
      </p:sp>
    </p:spTree>
    <p:extLst>
      <p:ext uri="{BB962C8B-B14F-4D97-AF65-F5344CB8AC3E}">
        <p14:creationId xmlns:p14="http://schemas.microsoft.com/office/powerpoint/2010/main" val="2564778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690CA8F5-675F-DEDF-9434-CD8A15BCFE6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C289491-A907-C267-BEDC-E5E0F6C9255F}"/>
              </a:ext>
            </a:extLst>
          </p:cNvPr>
          <p:cNvSpPr txBox="1"/>
          <p:nvPr/>
        </p:nvSpPr>
        <p:spPr>
          <a:xfrm>
            <a:off x="2160195" y="2944601"/>
            <a:ext cx="7198598" cy="1754326"/>
          </a:xfrm>
          <a:prstGeom prst="rect">
            <a:avLst/>
          </a:prstGeom>
          <a:solidFill>
            <a:srgbClr val="FFCC00"/>
          </a:solidFill>
          <a:ln w="57150">
            <a:solidFill>
              <a:srgbClr val="0C6CAB"/>
            </a:solidFill>
          </a:ln>
        </p:spPr>
        <p:txBody>
          <a:bodyPr wrap="square">
            <a:spAutoFit/>
          </a:bodyPr>
          <a:lstStyle/>
          <a:p>
            <a:pPr algn="ctr" rtl="0">
              <a:buNone/>
            </a:pPr>
            <a:r>
              <a:rPr lang="es-ES" sz="5400" b="1" i="0" u="none" strike="noStrike" dirty="0">
                <a:solidFill>
                  <a:srgbClr val="0C6CAB"/>
                </a:solidFill>
                <a:effectLst/>
                <a:latin typeface="Abadi" panose="020B0604020104020204" pitchFamily="34" charset="0"/>
              </a:rPr>
              <a:t>BIBLIOGRAPHIC REFERENCES</a:t>
            </a:r>
            <a:endParaRPr lang="es-ES" sz="5400" b="1" dirty="0">
              <a:solidFill>
                <a:srgbClr val="0C6CAB"/>
              </a:solidFill>
              <a:latin typeface="Abadi" panose="020B0604020104020204" pitchFamily="34" charset="0"/>
            </a:endParaRPr>
          </a:p>
        </p:txBody>
      </p:sp>
    </p:spTree>
    <p:extLst>
      <p:ext uri="{BB962C8B-B14F-4D97-AF65-F5344CB8AC3E}">
        <p14:creationId xmlns:p14="http://schemas.microsoft.com/office/powerpoint/2010/main" val="2314416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293D4BF0-7CBA-6993-C956-2F2021ECEE3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07DF0B3-E9C4-DE0F-1437-D9E97158282B}"/>
              </a:ext>
            </a:extLst>
          </p:cNvPr>
          <p:cNvSpPr txBox="1"/>
          <p:nvPr/>
        </p:nvSpPr>
        <p:spPr>
          <a:xfrm>
            <a:off x="213769" y="1685309"/>
            <a:ext cx="11764462" cy="4006225"/>
          </a:xfrm>
          <a:prstGeom prst="rect">
            <a:avLst/>
          </a:prstGeom>
          <a:noFill/>
        </p:spPr>
        <p:txBody>
          <a:bodyPr wrap="square">
            <a:spAutoFit/>
          </a:bodyPr>
          <a:lstStyle/>
          <a:p>
            <a:pPr algn="just" rtl="0" fontAlgn="base">
              <a:spcBef>
                <a:spcPts val="1000"/>
              </a:spcBef>
              <a:buFont typeface="Arial" panose="020B0604020202020204" pitchFamily="34" charset="0"/>
              <a:buChar char="•"/>
            </a:pPr>
            <a:r>
              <a:rPr lang="es-ES" sz="1400" b="0" i="0" u="none" strike="noStrike" dirty="0" err="1">
                <a:solidFill>
                  <a:srgbClr val="000000"/>
                </a:solidFill>
                <a:effectLst/>
                <a:latin typeface="Titillium Web" panose="00000500000000000000" pitchFamily="2" charset="0"/>
              </a:rPr>
              <a:t>Anjana</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Ravindran</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Anjana</a:t>
            </a:r>
            <a:r>
              <a:rPr lang="es-ES" sz="1400" b="0" i="0" u="none" strike="noStrike" dirty="0">
                <a:solidFill>
                  <a:srgbClr val="000000"/>
                </a:solidFill>
                <a:effectLst/>
                <a:latin typeface="Titillium Web" panose="00000500000000000000" pitchFamily="2" charset="0"/>
              </a:rPr>
              <a:t> J, and </a:t>
            </a:r>
            <a:r>
              <a:rPr lang="es-ES" sz="1400" b="0" i="0" u="none" strike="noStrike" dirty="0" err="1">
                <a:solidFill>
                  <a:srgbClr val="000000"/>
                </a:solidFill>
                <a:effectLst/>
                <a:latin typeface="Titillium Web" panose="00000500000000000000" pitchFamily="2" charset="0"/>
              </a:rPr>
              <a:t>Meenakshi</a:t>
            </a:r>
            <a:r>
              <a:rPr lang="es-ES" sz="1400" b="0" i="0" u="none" strike="noStrike" dirty="0">
                <a:solidFill>
                  <a:srgbClr val="000000"/>
                </a:solidFill>
                <a:effectLst/>
                <a:latin typeface="Titillium Web" panose="00000500000000000000" pitchFamily="2" charset="0"/>
              </a:rPr>
              <a:t> P. </a:t>
            </a:r>
            <a:r>
              <a:rPr lang="es-ES" sz="1400" b="0" i="0" u="none" strike="noStrike" dirty="0" err="1">
                <a:solidFill>
                  <a:srgbClr val="000000"/>
                </a:solidFill>
                <a:effectLst/>
                <a:latin typeface="Titillium Web" panose="00000500000000000000" pitchFamily="2" charset="0"/>
              </a:rPr>
              <a:t>Prediction</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of</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learning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disability</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using</a:t>
            </a:r>
            <a:r>
              <a:rPr lang="es-ES" sz="1400" b="0" i="0" u="none" strike="noStrike" dirty="0">
                <a:solidFill>
                  <a:srgbClr val="000000"/>
                </a:solidFill>
                <a:effectLst/>
                <a:latin typeface="Titillium Web" panose="00000500000000000000" pitchFamily="2" charset="0"/>
              </a:rPr>
              <a:t> machine </a:t>
            </a:r>
            <a:r>
              <a:rPr lang="es-ES" sz="1400" b="0" i="0" u="none" strike="noStrike" dirty="0" err="1">
                <a:solidFill>
                  <a:srgbClr val="000000"/>
                </a:solidFill>
                <a:effectLst/>
                <a:latin typeface="Titillium Web" panose="00000500000000000000" pitchFamily="2" charset="0"/>
              </a:rPr>
              <a:t>learning</a:t>
            </a:r>
            <a:r>
              <a:rPr lang="es-ES" sz="1400" b="0" i="0" u="none" strike="noStrike" dirty="0">
                <a:solidFill>
                  <a:srgbClr val="000000"/>
                </a:solidFill>
                <a:effectLst/>
                <a:latin typeface="Titillium Web" panose="00000500000000000000" pitchFamily="2" charset="0"/>
              </a:rPr>
              <a:t>. International </a:t>
            </a:r>
            <a:r>
              <a:rPr lang="es-ES" sz="1400" b="0" i="0" u="none" strike="noStrike" dirty="0" err="1">
                <a:solidFill>
                  <a:srgbClr val="000000"/>
                </a:solidFill>
                <a:effectLst/>
                <a:latin typeface="Titillium Web" panose="00000500000000000000" pitchFamily="2" charset="0"/>
              </a:rPr>
              <a:t>Journal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for</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Research</a:t>
            </a:r>
            <a:r>
              <a:rPr lang="es-ES" sz="1400" b="0" i="0" u="none" strike="noStrike" dirty="0">
                <a:solidFill>
                  <a:srgbClr val="000000"/>
                </a:solidFill>
                <a:effectLst/>
                <a:latin typeface="Titillium Web" panose="00000500000000000000" pitchFamily="2" charset="0"/>
              </a:rPr>
              <a:t> in </a:t>
            </a:r>
            <a:r>
              <a:rPr lang="es-ES" sz="1400" b="0" i="0" u="none" strike="noStrike" dirty="0" err="1">
                <a:solidFill>
                  <a:srgbClr val="000000"/>
                </a:solidFill>
                <a:effectLst/>
                <a:latin typeface="Titillium Web" panose="00000500000000000000" pitchFamily="2" charset="0"/>
              </a:rPr>
              <a:t>Applied</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Science</a:t>
            </a:r>
            <a:r>
              <a:rPr lang="es-ES" sz="1400" b="0" i="0" u="none" strike="noStrike" dirty="0">
                <a:solidFill>
                  <a:srgbClr val="000000"/>
                </a:solidFill>
                <a:effectLst/>
                <a:latin typeface="Titillium Web" panose="00000500000000000000" pitchFamily="2" charset="0"/>
              </a:rPr>
              <a:t> and </a:t>
            </a:r>
            <a:r>
              <a:rPr lang="es-ES" sz="1400" b="0" i="0" u="none" strike="noStrike" dirty="0" err="1">
                <a:solidFill>
                  <a:srgbClr val="000000"/>
                </a:solidFill>
                <a:effectLst/>
                <a:latin typeface="Titillium Web" panose="00000500000000000000" pitchFamily="2" charset="0"/>
              </a:rPr>
              <a:t>Engineering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Technology</a:t>
            </a:r>
            <a:r>
              <a:rPr lang="es-ES" sz="1400" b="0" i="0" u="none" strike="noStrike" dirty="0">
                <a:solidFill>
                  <a:srgbClr val="000000"/>
                </a:solidFill>
                <a:effectLst/>
                <a:latin typeface="Titillium Web" panose="00000500000000000000" pitchFamily="2" charset="0"/>
              </a:rPr>
              <a:t>, 11:1248{1254, 08 2023.</a:t>
            </a:r>
          </a:p>
          <a:p>
            <a:pPr algn="just" rtl="0" fontAlgn="base">
              <a:spcBef>
                <a:spcPts val="1000"/>
              </a:spcBef>
              <a:buFont typeface="Arial" panose="020B0604020202020204" pitchFamily="34" charset="0"/>
              <a:buChar char="•"/>
            </a:pPr>
            <a:r>
              <a:rPr lang="es-ES" sz="1400" b="0" i="0" u="none" strike="noStrike" dirty="0" err="1">
                <a:solidFill>
                  <a:srgbClr val="000000"/>
                </a:solidFill>
                <a:effectLst/>
                <a:latin typeface="Titillium Web" panose="00000500000000000000" pitchFamily="2" charset="0"/>
              </a:rPr>
              <a:t>Sahrish</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Panjwani-Charania</a:t>
            </a:r>
            <a:r>
              <a:rPr lang="es-ES" sz="1400" b="0" i="0" u="none" strike="noStrike" dirty="0">
                <a:solidFill>
                  <a:srgbClr val="000000"/>
                </a:solidFill>
                <a:effectLst/>
                <a:latin typeface="Titillium Web" panose="00000500000000000000" pitchFamily="2" charset="0"/>
              </a:rPr>
              <a:t> and </a:t>
            </a:r>
            <a:r>
              <a:rPr lang="es-ES" sz="1400" b="0" i="0" u="none" strike="noStrike" dirty="0" err="1">
                <a:solidFill>
                  <a:srgbClr val="000000"/>
                </a:solidFill>
                <a:effectLst/>
                <a:latin typeface="Titillium Web" panose="00000500000000000000" pitchFamily="2" charset="0"/>
              </a:rPr>
              <a:t>Xiaoming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Zhai</a:t>
            </a:r>
            <a:r>
              <a:rPr lang="es-ES" sz="1400" b="0" i="0" u="none" strike="noStrike" dirty="0">
                <a:solidFill>
                  <a:srgbClr val="000000"/>
                </a:solidFill>
                <a:effectLst/>
                <a:latin typeface="Titillium Web" panose="00000500000000000000" pitchFamily="2" charset="0"/>
              </a:rPr>
              <a:t>. AI </a:t>
            </a:r>
            <a:r>
              <a:rPr lang="es-ES" sz="1400" b="0" i="0" u="none" strike="noStrike" dirty="0" err="1">
                <a:solidFill>
                  <a:srgbClr val="000000"/>
                </a:solidFill>
                <a:effectLst/>
                <a:latin typeface="Titillium Web" panose="00000500000000000000" pitchFamily="2" charset="0"/>
              </a:rPr>
              <a:t>for</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students</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with</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learning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disabilities</a:t>
            </a:r>
            <a:r>
              <a:rPr lang="es-ES" sz="1400" b="0" i="0" u="none" strike="noStrike" dirty="0">
                <a:solidFill>
                  <a:srgbClr val="000000"/>
                </a:solidFill>
                <a:effectLst/>
                <a:latin typeface="Titillium Web" panose="00000500000000000000" pitchFamily="2" charset="0"/>
              </a:rPr>
              <a:t>: A </a:t>
            </a:r>
            <a:r>
              <a:rPr lang="es-ES" sz="1400" b="0" i="0" u="none" strike="noStrike" dirty="0" err="1">
                <a:solidFill>
                  <a:srgbClr val="000000"/>
                </a:solidFill>
                <a:effectLst/>
                <a:latin typeface="Titillium Web" panose="00000500000000000000" pitchFamily="2" charset="0"/>
              </a:rPr>
              <a:t>systematic</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review</a:t>
            </a:r>
            <a:r>
              <a:rPr lang="es-ES" sz="1400" b="0" i="0" u="none" strike="noStrike" dirty="0">
                <a:solidFill>
                  <a:srgbClr val="000000"/>
                </a:solidFill>
                <a:effectLst/>
                <a:latin typeface="Titillium Web" panose="00000500000000000000" pitchFamily="2" charset="0"/>
              </a:rPr>
              <a:t>. In Uses </a:t>
            </a:r>
            <a:r>
              <a:rPr lang="es-ES" sz="1400" b="0" i="0" u="none" strike="noStrike" dirty="0" err="1">
                <a:solidFill>
                  <a:srgbClr val="000000"/>
                </a:solidFill>
                <a:effectLst/>
                <a:latin typeface="Titillium Web" panose="00000500000000000000" pitchFamily="2" charset="0"/>
              </a:rPr>
              <a:t>of</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Articial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Intelligence</a:t>
            </a:r>
            <a:r>
              <a:rPr lang="es-ES" sz="1400" b="0" i="0" u="none" strike="noStrike" dirty="0">
                <a:solidFill>
                  <a:srgbClr val="000000"/>
                </a:solidFill>
                <a:effectLst/>
                <a:latin typeface="Titillium Web" panose="00000500000000000000" pitchFamily="2" charset="0"/>
              </a:rPr>
              <a:t> in STEM </a:t>
            </a:r>
            <a:r>
              <a:rPr lang="es-ES" sz="1400" b="0" i="0" u="none" strike="noStrike" dirty="0" err="1">
                <a:solidFill>
                  <a:srgbClr val="000000"/>
                </a:solidFill>
                <a:effectLst/>
                <a:latin typeface="Titillium Web" panose="00000500000000000000" pitchFamily="2" charset="0"/>
              </a:rPr>
              <a:t>Education</a:t>
            </a:r>
            <a:r>
              <a:rPr lang="es-ES" sz="1400" b="0" i="0" u="none" strike="noStrike" dirty="0">
                <a:solidFill>
                  <a:srgbClr val="000000"/>
                </a:solidFill>
                <a:effectLst/>
                <a:latin typeface="Titillium Web" panose="00000500000000000000" pitchFamily="2" charset="0"/>
              </a:rPr>
              <a:t>. Oxford </a:t>
            </a:r>
            <a:r>
              <a:rPr lang="es-ES" sz="1400" b="0" i="0" u="none" strike="noStrike" dirty="0" err="1">
                <a:solidFill>
                  <a:srgbClr val="000000"/>
                </a:solidFill>
                <a:effectLst/>
                <a:latin typeface="Titillium Web" panose="00000500000000000000" pitchFamily="2" charset="0"/>
              </a:rPr>
              <a:t>University</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Press</a:t>
            </a:r>
            <a:r>
              <a:rPr lang="es-ES" sz="1400" b="0" i="0" u="none" strike="noStrike" dirty="0">
                <a:solidFill>
                  <a:srgbClr val="000000"/>
                </a:solidFill>
                <a:effectLst/>
                <a:latin typeface="Titillium Web" panose="00000500000000000000" pitchFamily="2" charset="0"/>
              </a:rPr>
              <a:t>, 2024.</a:t>
            </a:r>
          </a:p>
          <a:p>
            <a:pPr algn="just" rtl="0" fontAlgn="base">
              <a:spcBef>
                <a:spcPts val="1000"/>
              </a:spcBef>
              <a:buFont typeface="Arial" panose="020B0604020202020204" pitchFamily="34" charset="0"/>
              <a:buChar char="•"/>
            </a:pPr>
            <a:r>
              <a:rPr lang="es-ES" sz="1400" b="0" i="0" u="none" strike="noStrike" dirty="0" err="1">
                <a:solidFill>
                  <a:srgbClr val="000000"/>
                </a:solidFill>
                <a:effectLst/>
                <a:latin typeface="Titillium Web" panose="00000500000000000000" pitchFamily="2" charset="0"/>
              </a:rPr>
              <a:t>Toluwani</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Victor</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Aliu</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Articial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intelligence</a:t>
            </a:r>
            <a:r>
              <a:rPr lang="es-ES" sz="1400" b="0" i="0" u="none" strike="noStrike" dirty="0">
                <a:solidFill>
                  <a:srgbClr val="000000"/>
                </a:solidFill>
                <a:effectLst/>
                <a:latin typeface="Titillium Web" panose="00000500000000000000" pitchFamily="2" charset="0"/>
              </a:rPr>
              <a:t> in </a:t>
            </a:r>
            <a:r>
              <a:rPr lang="es-ES" sz="1400" b="0" i="0" u="none" strike="noStrike" dirty="0" err="1">
                <a:solidFill>
                  <a:srgbClr val="000000"/>
                </a:solidFill>
                <a:effectLst/>
                <a:latin typeface="Titillium Web" panose="00000500000000000000" pitchFamily="2" charset="0"/>
              </a:rPr>
              <a:t>special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education</a:t>
            </a:r>
            <a:r>
              <a:rPr lang="es-ES" sz="1400" b="0" i="0" u="none" strike="noStrike" dirty="0">
                <a:solidFill>
                  <a:srgbClr val="000000"/>
                </a:solidFill>
                <a:effectLst/>
                <a:latin typeface="Titillium Web" panose="00000500000000000000" pitchFamily="2" charset="0"/>
              </a:rPr>
              <a:t>: A </a:t>
            </a:r>
            <a:r>
              <a:rPr lang="es-ES" sz="1400" b="0" i="0" u="none" strike="noStrike" dirty="0" err="1">
                <a:solidFill>
                  <a:srgbClr val="000000"/>
                </a:solidFill>
                <a:effectLst/>
                <a:latin typeface="Titillium Web" panose="00000500000000000000" pitchFamily="2" charset="0"/>
              </a:rPr>
              <a:t>literature</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review</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Systemic</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Analytics</a:t>
            </a:r>
            <a:r>
              <a:rPr lang="es-ES" sz="1400" b="0" i="0" u="none" strike="noStrike" dirty="0">
                <a:solidFill>
                  <a:srgbClr val="000000"/>
                </a:solidFill>
                <a:effectLst/>
                <a:latin typeface="Titillium Web" panose="00000500000000000000" pitchFamily="2" charset="0"/>
              </a:rPr>
              <a:t>, 2(2):188{199, 2024.</a:t>
            </a:r>
          </a:p>
          <a:p>
            <a:pPr algn="just" rtl="0" fontAlgn="base">
              <a:spcBef>
                <a:spcPts val="1000"/>
              </a:spcBef>
              <a:buFont typeface="Arial" panose="020B0604020202020204" pitchFamily="34" charset="0"/>
              <a:buChar char="•"/>
            </a:pPr>
            <a:r>
              <a:rPr lang="es-ES" sz="1400" b="0" i="0" u="none" strike="noStrike" dirty="0" err="1">
                <a:solidFill>
                  <a:srgbClr val="000000"/>
                </a:solidFill>
                <a:effectLst/>
                <a:latin typeface="Titillium Web" panose="00000500000000000000" pitchFamily="2" charset="0"/>
              </a:rPr>
              <a:t>Saurabh</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Bhushan</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Sampathkumar</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Arunkumar</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Tarek</a:t>
            </a:r>
            <a:r>
              <a:rPr lang="es-ES" sz="1400" b="0" i="0" u="none" strike="noStrike" dirty="0">
                <a:solidFill>
                  <a:srgbClr val="000000"/>
                </a:solidFill>
                <a:effectLst/>
                <a:latin typeface="Titillium Web" panose="00000500000000000000" pitchFamily="2" charset="0"/>
              </a:rPr>
              <a:t> A. E. </a:t>
            </a:r>
            <a:r>
              <a:rPr lang="es-ES" sz="1400" b="0" i="0" u="none" strike="noStrike" dirty="0" err="1">
                <a:solidFill>
                  <a:srgbClr val="000000"/>
                </a:solidFill>
                <a:effectLst/>
                <a:latin typeface="Titillium Web" panose="00000500000000000000" pitchFamily="2" charset="0"/>
              </a:rPr>
              <a:t>Eisa</a:t>
            </a:r>
            <a:r>
              <a:rPr lang="es-ES" sz="1400" b="0" i="0" u="none" strike="noStrike" dirty="0">
                <a:solidFill>
                  <a:srgbClr val="000000"/>
                </a:solidFill>
                <a:effectLst/>
                <a:latin typeface="Titillium Web" panose="00000500000000000000" pitchFamily="2" charset="0"/>
              </a:rPr>
              <a:t>, Mohammed Nasser, </a:t>
            </a:r>
            <a:r>
              <a:rPr lang="es-ES" sz="1400" b="0" i="0" u="none" strike="noStrike" dirty="0" err="1">
                <a:solidFill>
                  <a:srgbClr val="000000"/>
                </a:solidFill>
                <a:effectLst/>
                <a:latin typeface="Titillium Web" panose="00000500000000000000" pitchFamily="2" charset="0"/>
              </a:rPr>
              <a:t>Amit</a:t>
            </a:r>
            <a:r>
              <a:rPr lang="es-ES" sz="1400" b="0" i="0" u="none" strike="noStrike" dirty="0">
                <a:solidFill>
                  <a:srgbClr val="000000"/>
                </a:solidFill>
                <a:effectLst/>
                <a:latin typeface="Titillium Web" panose="00000500000000000000" pitchFamily="2" charset="0"/>
              </a:rPr>
              <a:t> Kumar Singh, and </a:t>
            </a:r>
            <a:r>
              <a:rPr lang="es-ES" sz="1400" b="0" i="0" u="none" strike="noStrike" dirty="0" err="1">
                <a:solidFill>
                  <a:srgbClr val="000000"/>
                </a:solidFill>
                <a:effectLst/>
                <a:latin typeface="Titillium Web" panose="00000500000000000000" pitchFamily="2" charset="0"/>
              </a:rPr>
              <a:t>Pradeep</a:t>
            </a:r>
            <a:r>
              <a:rPr lang="es-ES" sz="1400" b="0" i="0" u="none" strike="noStrike" dirty="0">
                <a:solidFill>
                  <a:srgbClr val="000000"/>
                </a:solidFill>
                <a:effectLst/>
                <a:latin typeface="Titillium Web" panose="00000500000000000000" pitchFamily="2" charset="0"/>
              </a:rPr>
              <a:t> Kumar. AI-</a:t>
            </a:r>
            <a:r>
              <a:rPr lang="es-ES" sz="1400" b="0" i="0" u="none" strike="noStrike" dirty="0" err="1">
                <a:solidFill>
                  <a:srgbClr val="000000"/>
                </a:solidFill>
                <a:effectLst/>
                <a:latin typeface="Titillium Web" panose="00000500000000000000" pitchFamily="2" charset="0"/>
              </a:rPr>
              <a:t>enhanced</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dyscalculia</a:t>
            </a:r>
            <a:r>
              <a:rPr lang="es-ES" sz="1400" b="0" i="0" u="none" strike="noStrike" dirty="0">
                <a:solidFill>
                  <a:srgbClr val="000000"/>
                </a:solidFill>
                <a:effectLst/>
                <a:latin typeface="Titillium Web" panose="00000500000000000000" pitchFamily="2" charset="0"/>
              </a:rPr>
              <a:t> screening: A </a:t>
            </a:r>
            <a:r>
              <a:rPr lang="es-ES" sz="1400" b="0" i="0" u="none" strike="noStrike" dirty="0" err="1">
                <a:solidFill>
                  <a:srgbClr val="000000"/>
                </a:solidFill>
                <a:effectLst/>
                <a:latin typeface="Titillium Web" panose="00000500000000000000" pitchFamily="2" charset="0"/>
              </a:rPr>
              <a:t>survey</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of</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methods</a:t>
            </a:r>
            <a:r>
              <a:rPr lang="es-ES" sz="1400" b="0" i="0" u="none" strike="noStrike" dirty="0">
                <a:solidFill>
                  <a:srgbClr val="000000"/>
                </a:solidFill>
                <a:effectLst/>
                <a:latin typeface="Titillium Web" panose="00000500000000000000" pitchFamily="2" charset="0"/>
              </a:rPr>
              <a:t> and </a:t>
            </a:r>
            <a:r>
              <a:rPr lang="es-ES" sz="1400" b="0" i="0" u="none" strike="noStrike" dirty="0" err="1">
                <a:solidFill>
                  <a:srgbClr val="000000"/>
                </a:solidFill>
                <a:effectLst/>
                <a:latin typeface="Titillium Web" panose="00000500000000000000" pitchFamily="2" charset="0"/>
              </a:rPr>
              <a:t>applications</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for</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children</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Diagnostics</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Basel</a:t>
            </a:r>
            <a:r>
              <a:rPr lang="es-ES" sz="1400" b="0" i="0" u="none" strike="noStrike" dirty="0">
                <a:solidFill>
                  <a:srgbClr val="000000"/>
                </a:solidFill>
                <a:effectLst/>
                <a:latin typeface="Titillium Web" panose="00000500000000000000" pitchFamily="2" charset="0"/>
              </a:rPr>
              <a:t>), 14(13):1441, </a:t>
            </a:r>
            <a:r>
              <a:rPr lang="es-ES" sz="1400" b="0" i="0" u="none" strike="noStrike" dirty="0" err="1">
                <a:solidFill>
                  <a:srgbClr val="000000"/>
                </a:solidFill>
                <a:effectLst/>
                <a:latin typeface="Titillium Web" panose="00000500000000000000" pitchFamily="2" charset="0"/>
              </a:rPr>
              <a:t>July</a:t>
            </a:r>
            <a:r>
              <a:rPr lang="es-ES" sz="1400" b="0" i="0" u="none" strike="noStrike" dirty="0">
                <a:solidFill>
                  <a:srgbClr val="000000"/>
                </a:solidFill>
                <a:effectLst/>
                <a:latin typeface="Titillium Web" panose="00000500000000000000" pitchFamily="2" charset="0"/>
              </a:rPr>
              <a:t> 2024.</a:t>
            </a:r>
          </a:p>
          <a:p>
            <a:pPr algn="just" rtl="0" fontAlgn="base">
              <a:spcBef>
                <a:spcPts val="1000"/>
              </a:spcBef>
              <a:buFont typeface="Arial" panose="020B0604020202020204" pitchFamily="34" charset="0"/>
              <a:buChar char="•"/>
            </a:pPr>
            <a:r>
              <a:rPr lang="es-ES" sz="1400" b="0" i="0" u="none" strike="noStrike" dirty="0" err="1">
                <a:solidFill>
                  <a:srgbClr val="000000"/>
                </a:solidFill>
                <a:effectLst/>
                <a:latin typeface="Titillium Web" panose="00000500000000000000" pitchFamily="2" charset="0"/>
              </a:rPr>
              <a:t>Maria</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Apostolidou</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Processes</a:t>
            </a:r>
            <a:r>
              <a:rPr lang="es-ES" sz="1400" b="0" i="0" u="none" strike="noStrike" dirty="0">
                <a:solidFill>
                  <a:srgbClr val="000000"/>
                </a:solidFill>
                <a:effectLst/>
                <a:latin typeface="Titillium Web" panose="00000500000000000000" pitchFamily="2" charset="0"/>
              </a:rPr>
              <a:t> and </a:t>
            </a:r>
            <a:r>
              <a:rPr lang="es-ES" sz="1400" b="0" i="0" u="none" strike="noStrike" dirty="0" err="1">
                <a:solidFill>
                  <a:srgbClr val="000000"/>
                </a:solidFill>
                <a:effectLst/>
                <a:latin typeface="Titillium Web" panose="00000500000000000000" pitchFamily="2" charset="0"/>
              </a:rPr>
              <a:t>tools</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for</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diagnosing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learning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diculties</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World</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Journal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of</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Advanced</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Engineering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Technology</a:t>
            </a:r>
            <a:r>
              <a:rPr lang="es-ES" sz="1400" b="0" i="0" u="none" strike="noStrike" dirty="0">
                <a:solidFill>
                  <a:srgbClr val="000000"/>
                </a:solidFill>
                <a:effectLst/>
                <a:latin typeface="Titillium Web" panose="00000500000000000000" pitchFamily="2" charset="0"/>
              </a:rPr>
              <a:t> and </a:t>
            </a:r>
            <a:r>
              <a:rPr lang="es-ES" sz="1400" b="0" i="0" u="none" strike="noStrike" dirty="0" err="1">
                <a:solidFill>
                  <a:srgbClr val="000000"/>
                </a:solidFill>
                <a:effectLst/>
                <a:latin typeface="Titillium Web" panose="00000500000000000000" pitchFamily="2" charset="0"/>
              </a:rPr>
              <a:t>Sciences</a:t>
            </a:r>
            <a:r>
              <a:rPr lang="es-ES" sz="1400" b="0" i="0" u="none" strike="noStrike" dirty="0">
                <a:solidFill>
                  <a:srgbClr val="000000"/>
                </a:solidFill>
                <a:effectLst/>
                <a:latin typeface="Titillium Web" panose="00000500000000000000" pitchFamily="2" charset="0"/>
              </a:rPr>
              <a:t>, 14:372{391, 03 2025.</a:t>
            </a:r>
          </a:p>
          <a:p>
            <a:pPr algn="just" rtl="0" fontAlgn="base">
              <a:spcBef>
                <a:spcPts val="1000"/>
              </a:spcBef>
              <a:buFont typeface="Arial" panose="020B0604020202020204" pitchFamily="34" charset="0"/>
              <a:buChar char="•"/>
            </a:pPr>
            <a:r>
              <a:rPr lang="es-ES" sz="1400" b="0" i="0" u="none" strike="noStrike" dirty="0">
                <a:solidFill>
                  <a:srgbClr val="000000"/>
                </a:solidFill>
                <a:effectLst/>
                <a:latin typeface="Titillium Web" panose="00000500000000000000" pitchFamily="2" charset="0"/>
              </a:rPr>
              <a:t>Elena M. Galeano Weber, Rebecca </a:t>
            </a:r>
            <a:r>
              <a:rPr lang="es-ES" sz="1400" b="0" i="0" u="none" strike="noStrike" dirty="0" err="1">
                <a:solidFill>
                  <a:srgbClr val="000000"/>
                </a:solidFill>
                <a:effectLst/>
                <a:latin typeface="Titillium Web" panose="00000500000000000000" pitchFamily="2" charset="0"/>
              </a:rPr>
              <a:t>Aissa</a:t>
            </a:r>
            <a:r>
              <a:rPr lang="es-ES" sz="1400" b="0" i="0" u="none" strike="noStrike" dirty="0">
                <a:solidFill>
                  <a:srgbClr val="000000"/>
                </a:solidFill>
                <a:effectLst/>
                <a:latin typeface="Titillium Web" panose="00000500000000000000" pitchFamily="2" charset="0"/>
              </a:rPr>
              <a:t>, Vera </a:t>
            </a:r>
            <a:r>
              <a:rPr lang="es-ES" sz="1400" b="0" i="0" u="none" strike="noStrike" dirty="0" err="1">
                <a:solidFill>
                  <a:srgbClr val="000000"/>
                </a:solidFill>
                <a:effectLst/>
                <a:latin typeface="Titillium Web" panose="00000500000000000000" pitchFamily="2" charset="0"/>
              </a:rPr>
              <a:t>Moser</a:t>
            </a:r>
            <a:r>
              <a:rPr lang="es-ES" sz="1400" b="0" i="0" u="none" strike="noStrike" dirty="0">
                <a:solidFill>
                  <a:srgbClr val="000000"/>
                </a:solidFill>
                <a:effectLst/>
                <a:latin typeface="Titillium Web" panose="00000500000000000000" pitchFamily="2" charset="0"/>
              </a:rPr>
              <a:t>, and Marcus </a:t>
            </a:r>
            <a:r>
              <a:rPr lang="es-ES" sz="1400" b="0" i="0" u="none" strike="noStrike" dirty="0" err="1">
                <a:solidFill>
                  <a:srgbClr val="000000"/>
                </a:solidFill>
                <a:effectLst/>
                <a:latin typeface="Titillium Web" panose="00000500000000000000" pitchFamily="2" charset="0"/>
              </a:rPr>
              <a:t>Hasselhorn</a:t>
            </a:r>
            <a:r>
              <a:rPr lang="es-ES" sz="1400" b="0" i="0" u="none" strike="noStrike" dirty="0">
                <a:solidFill>
                  <a:srgbClr val="000000"/>
                </a:solidFill>
                <a:effectLst/>
                <a:latin typeface="Titillium Web" panose="00000500000000000000" pitchFamily="2" charset="0"/>
              </a:rPr>
              <a:t> and. </a:t>
            </a:r>
            <a:r>
              <a:rPr lang="es-ES" sz="1400" b="0" i="0" u="none" strike="noStrike" dirty="0" err="1">
                <a:solidFill>
                  <a:srgbClr val="000000"/>
                </a:solidFill>
                <a:effectLst/>
                <a:latin typeface="Titillium Web" panose="00000500000000000000" pitchFamily="2" charset="0"/>
              </a:rPr>
              <a:t>Determining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special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educational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needs</a:t>
            </a:r>
            <a:r>
              <a:rPr lang="es-ES" sz="1400" b="0" i="0" u="none" strike="noStrike" dirty="0">
                <a:solidFill>
                  <a:srgbClr val="000000"/>
                </a:solidFill>
                <a:effectLst/>
                <a:latin typeface="Titillium Web" panose="00000500000000000000" pitchFamily="2" charset="0"/>
              </a:rPr>
              <a:t> in </a:t>
            </a:r>
            <a:r>
              <a:rPr lang="es-ES" sz="1400" b="0" i="0" u="none" strike="noStrike" dirty="0" err="1">
                <a:solidFill>
                  <a:srgbClr val="000000"/>
                </a:solidFill>
                <a:effectLst/>
                <a:latin typeface="Titillium Web" panose="00000500000000000000" pitchFamily="2" charset="0"/>
              </a:rPr>
              <a:t>Germany</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current</a:t>
            </a:r>
            <a:r>
              <a:rPr lang="es-ES" sz="1400" b="0" i="0" u="none" strike="noStrike" dirty="0">
                <a:solidFill>
                  <a:srgbClr val="000000"/>
                </a:solidFill>
                <a:effectLst/>
                <a:latin typeface="Titillium Web" panose="00000500000000000000" pitchFamily="2" charset="0"/>
              </a:rPr>
              <a:t> status and </a:t>
            </a:r>
            <a:r>
              <a:rPr lang="es-ES" sz="1400" b="0" i="0" u="none" strike="noStrike" dirty="0" err="1">
                <a:solidFill>
                  <a:srgbClr val="000000"/>
                </a:solidFill>
                <a:effectLst/>
                <a:latin typeface="Titillium Web" panose="00000500000000000000" pitchFamily="2" charset="0"/>
              </a:rPr>
              <a:t>the</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coherence</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of</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the</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rationale</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of</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support</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recommendations</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European</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Journal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of</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Special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Needs</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Education</a:t>
            </a:r>
            <a:r>
              <a:rPr lang="es-ES" sz="1400" b="0" i="0" u="none" strike="noStrike" dirty="0">
                <a:solidFill>
                  <a:srgbClr val="000000"/>
                </a:solidFill>
                <a:effectLst/>
                <a:latin typeface="Titillium Web" panose="00000500000000000000" pitchFamily="2" charset="0"/>
              </a:rPr>
              <a:t>, 0(0):1{17, 2025.</a:t>
            </a:r>
          </a:p>
          <a:p>
            <a:pPr algn="just" rtl="0" fontAlgn="base">
              <a:spcBef>
                <a:spcPts val="1000"/>
              </a:spcBef>
              <a:buFont typeface="Arial" panose="020B0604020202020204" pitchFamily="34" charset="0"/>
              <a:buChar char="•"/>
            </a:pPr>
            <a:r>
              <a:rPr lang="es-ES" sz="1400" b="0" i="0" u="none" strike="noStrike" dirty="0">
                <a:solidFill>
                  <a:srgbClr val="000000"/>
                </a:solidFill>
                <a:effectLst/>
                <a:latin typeface="Titillium Web" panose="00000500000000000000" pitchFamily="2" charset="0"/>
              </a:rPr>
              <a:t>Guillaume </a:t>
            </a:r>
            <a:r>
              <a:rPr lang="es-ES" sz="1400" b="0" i="0" u="none" strike="noStrike" dirty="0" err="1">
                <a:solidFill>
                  <a:srgbClr val="000000"/>
                </a:solidFill>
                <a:effectLst/>
                <a:latin typeface="Titillium Web" panose="00000500000000000000" pitchFamily="2" charset="0"/>
              </a:rPr>
              <a:t>Lema^tre</a:t>
            </a:r>
            <a:r>
              <a:rPr lang="es-ES" sz="1400" b="0" i="0" u="none" strike="noStrike" dirty="0">
                <a:solidFill>
                  <a:srgbClr val="000000"/>
                </a:solidFill>
                <a:effectLst/>
                <a:latin typeface="Titillium Web" panose="00000500000000000000" pitchFamily="2" charset="0"/>
              </a:rPr>
              <a:t>, Fernando Nogueira, and </a:t>
            </a:r>
            <a:r>
              <a:rPr lang="es-ES" sz="1400" b="0" i="0" u="none" strike="noStrike" dirty="0" err="1">
                <a:solidFill>
                  <a:srgbClr val="000000"/>
                </a:solidFill>
                <a:effectLst/>
                <a:latin typeface="Titillium Web" panose="00000500000000000000" pitchFamily="2" charset="0"/>
              </a:rPr>
              <a:t>Christos</a:t>
            </a:r>
            <a:r>
              <a:rPr lang="es-ES" sz="1400" b="0" i="0" u="none" strike="noStrike" dirty="0">
                <a:solidFill>
                  <a:srgbClr val="000000"/>
                </a:solidFill>
                <a:effectLst/>
                <a:latin typeface="Titillium Web" panose="00000500000000000000" pitchFamily="2" charset="0"/>
              </a:rPr>
              <a:t> K. </a:t>
            </a:r>
            <a:r>
              <a:rPr lang="es-ES" sz="1400" b="0" i="0" u="none" strike="noStrike" dirty="0" err="1">
                <a:solidFill>
                  <a:srgbClr val="000000"/>
                </a:solidFill>
                <a:effectLst/>
                <a:latin typeface="Titillium Web" panose="00000500000000000000" pitchFamily="2" charset="0"/>
              </a:rPr>
              <a:t>Aridas</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Imbalanced-learn</a:t>
            </a:r>
            <a:r>
              <a:rPr lang="es-ES" sz="1400" b="0" i="0" u="none" strike="noStrike" dirty="0">
                <a:solidFill>
                  <a:srgbClr val="000000"/>
                </a:solidFill>
                <a:effectLst/>
                <a:latin typeface="Titillium Web" panose="00000500000000000000" pitchFamily="2" charset="0"/>
              </a:rPr>
              <a:t>: A </a:t>
            </a:r>
            <a:r>
              <a:rPr lang="es-ES" sz="1400" b="0" i="0" u="none" strike="noStrike" dirty="0" err="1">
                <a:solidFill>
                  <a:srgbClr val="000000"/>
                </a:solidFill>
                <a:effectLst/>
                <a:latin typeface="Titillium Web" panose="00000500000000000000" pitchFamily="2" charset="0"/>
              </a:rPr>
              <a:t>python</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toolbox</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to</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tackle</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the</a:t>
            </a:r>
            <a:r>
              <a:rPr lang="es-ES" sz="1400" b="0" i="0" u="none" strike="noStrike" dirty="0">
                <a:solidFill>
                  <a:srgbClr val="000000"/>
                </a:solidFill>
                <a:effectLst/>
                <a:latin typeface="Titillium Web" panose="00000500000000000000" pitchFamily="2" charset="0"/>
              </a:rPr>
              <a:t> curse </a:t>
            </a:r>
            <a:r>
              <a:rPr lang="es-ES" sz="1400" b="0" i="0" u="none" strike="noStrike" dirty="0" err="1">
                <a:solidFill>
                  <a:srgbClr val="000000"/>
                </a:solidFill>
                <a:effectLst/>
                <a:latin typeface="Titillium Web" panose="00000500000000000000" pitchFamily="2" charset="0"/>
              </a:rPr>
              <a:t>of</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imbalanced</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datasets</a:t>
            </a:r>
            <a:r>
              <a:rPr lang="es-ES" sz="1400" b="0" i="0" u="none" strike="noStrike" dirty="0">
                <a:solidFill>
                  <a:srgbClr val="000000"/>
                </a:solidFill>
                <a:effectLst/>
                <a:latin typeface="Titillium Web" panose="00000500000000000000" pitchFamily="2" charset="0"/>
              </a:rPr>
              <a:t> in machine </a:t>
            </a:r>
            <a:r>
              <a:rPr lang="es-ES" sz="1400" b="0" i="0" u="none" strike="noStrike" dirty="0" err="1">
                <a:solidFill>
                  <a:srgbClr val="000000"/>
                </a:solidFill>
                <a:effectLst/>
                <a:latin typeface="Titillium Web" panose="00000500000000000000" pitchFamily="2" charset="0"/>
              </a:rPr>
              <a:t>learning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Journal</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of</a:t>
            </a:r>
            <a:r>
              <a:rPr lang="es-ES" sz="1400" b="0" i="0" u="none" strike="noStrike" dirty="0">
                <a:solidFill>
                  <a:srgbClr val="000000"/>
                </a:solidFill>
                <a:effectLst/>
                <a:latin typeface="Titillium Web" panose="00000500000000000000" pitchFamily="2" charset="0"/>
              </a:rPr>
              <a:t> Machine </a:t>
            </a:r>
            <a:r>
              <a:rPr lang="es-ES" sz="1400" b="0" i="0" u="none" strike="noStrike" dirty="0" err="1">
                <a:solidFill>
                  <a:srgbClr val="000000"/>
                </a:solidFill>
                <a:effectLst/>
                <a:latin typeface="Titillium Web" panose="00000500000000000000" pitchFamily="2" charset="0"/>
              </a:rPr>
              <a:t>Learning</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Research</a:t>
            </a:r>
            <a:r>
              <a:rPr lang="es-ES" sz="1400" b="0" i="0" u="none" strike="noStrike" dirty="0">
                <a:solidFill>
                  <a:srgbClr val="000000"/>
                </a:solidFill>
                <a:effectLst/>
                <a:latin typeface="Titillium Web" panose="00000500000000000000" pitchFamily="2" charset="0"/>
              </a:rPr>
              <a:t>, 18(17):1{5, 2017.</a:t>
            </a:r>
          </a:p>
          <a:p>
            <a:pPr algn="just" rtl="0" fontAlgn="base">
              <a:spcBef>
                <a:spcPts val="1000"/>
              </a:spcBef>
              <a:buFont typeface="Arial" panose="020B0604020202020204" pitchFamily="34" charset="0"/>
              <a:buChar char="•"/>
            </a:pPr>
            <a:r>
              <a:rPr lang="es-ES" sz="1400" b="0" i="0" u="none" strike="noStrike" dirty="0">
                <a:solidFill>
                  <a:srgbClr val="000000"/>
                </a:solidFill>
                <a:effectLst/>
                <a:latin typeface="Titillium Web" panose="00000500000000000000" pitchFamily="2" charset="0"/>
              </a:rPr>
              <a:t>Leo </a:t>
            </a:r>
            <a:r>
              <a:rPr lang="es-ES" sz="1400" b="0" i="0" u="none" strike="noStrike" dirty="0" err="1">
                <a:solidFill>
                  <a:srgbClr val="000000"/>
                </a:solidFill>
                <a:effectLst/>
                <a:latin typeface="Titillium Web" panose="00000500000000000000" pitchFamily="2" charset="0"/>
              </a:rPr>
              <a:t>Breiman</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Random</a:t>
            </a:r>
            <a:r>
              <a:rPr lang="es-ES" sz="1400" b="0" i="0" u="none" strike="noStrike" dirty="0">
                <a:solidFill>
                  <a:srgbClr val="000000"/>
                </a:solidFill>
                <a:effectLst/>
                <a:latin typeface="Titillium Web" panose="00000500000000000000" pitchFamily="2" charset="0"/>
              </a:rPr>
              <a:t> </a:t>
            </a:r>
            <a:r>
              <a:rPr lang="es-ES" sz="1400" b="0" i="0" u="none" strike="noStrike" dirty="0" err="1">
                <a:solidFill>
                  <a:srgbClr val="000000"/>
                </a:solidFill>
                <a:effectLst/>
                <a:latin typeface="Titillium Web" panose="00000500000000000000" pitchFamily="2" charset="0"/>
              </a:rPr>
              <a:t>forest</a:t>
            </a:r>
            <a:r>
              <a:rPr lang="es-ES" sz="1400" b="0" i="0" u="none" strike="noStrike" dirty="0">
                <a:solidFill>
                  <a:srgbClr val="000000"/>
                </a:solidFill>
                <a:effectLst/>
                <a:latin typeface="Titillium Web" panose="00000500000000000000" pitchFamily="2" charset="0"/>
              </a:rPr>
              <a:t>. Machine </a:t>
            </a:r>
            <a:r>
              <a:rPr lang="es-ES" sz="1400" b="0" i="0" u="none" strike="noStrike" dirty="0" err="1">
                <a:solidFill>
                  <a:srgbClr val="000000"/>
                </a:solidFill>
                <a:effectLst/>
                <a:latin typeface="Titillium Web" panose="00000500000000000000" pitchFamily="2" charset="0"/>
              </a:rPr>
              <a:t>Learning</a:t>
            </a:r>
            <a:r>
              <a:rPr lang="es-ES" sz="1400" b="0" i="0" u="none" strike="noStrike" dirty="0">
                <a:solidFill>
                  <a:srgbClr val="000000"/>
                </a:solidFill>
                <a:effectLst/>
                <a:latin typeface="Titillium Web" panose="00000500000000000000" pitchFamily="2" charset="0"/>
              </a:rPr>
              <a:t>, 45:5{32, 10 2001.13</a:t>
            </a:r>
          </a:p>
        </p:txBody>
      </p:sp>
    </p:spTree>
    <p:extLst>
      <p:ext uri="{BB962C8B-B14F-4D97-AF65-F5344CB8AC3E}">
        <p14:creationId xmlns:p14="http://schemas.microsoft.com/office/powerpoint/2010/main" val="3506154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9BE55ED-10B3-9B4A-4DAC-87C189C2376B}"/>
              </a:ext>
            </a:extLst>
          </p:cNvPr>
          <p:cNvSpPr txBox="1"/>
          <p:nvPr/>
        </p:nvSpPr>
        <p:spPr>
          <a:xfrm>
            <a:off x="79780" y="1682518"/>
            <a:ext cx="12032440" cy="4524315"/>
          </a:xfrm>
          <a:prstGeom prst="rect">
            <a:avLst/>
          </a:prstGeom>
          <a:noFill/>
        </p:spPr>
        <p:txBody>
          <a:bodyPr wrap="square">
            <a:spAutoFit/>
          </a:bodyPr>
          <a:lstStyle/>
          <a:p>
            <a:pPr rtl="0" fontAlgn="base">
              <a:buFont typeface="Arial" panose="020B0604020202020204" pitchFamily="34" charset="0"/>
              <a:buChar char="•"/>
            </a:pPr>
            <a:r>
              <a:rPr lang="es-ES" sz="1200" b="0" i="0" u="none" strike="noStrike" dirty="0" err="1">
                <a:solidFill>
                  <a:srgbClr val="000000"/>
                </a:solidFill>
                <a:effectLst/>
                <a:latin typeface="Arial" panose="020B0604020202020204" pitchFamily="34" charset="0"/>
              </a:rPr>
              <a:t>Chih</a:t>
            </a:r>
            <a:r>
              <a:rPr lang="es-ES" sz="1200" b="0" i="0" u="none" strike="noStrike" dirty="0">
                <a:solidFill>
                  <a:srgbClr val="000000"/>
                </a:solidFill>
                <a:effectLst/>
                <a:latin typeface="Arial" panose="020B0604020202020204" pitchFamily="34" charset="0"/>
              </a:rPr>
              <a:t>-Chung Chang and </a:t>
            </a:r>
            <a:r>
              <a:rPr lang="es-ES" sz="1200" b="0" i="0" u="none" strike="noStrike" dirty="0" err="1">
                <a:solidFill>
                  <a:srgbClr val="000000"/>
                </a:solidFill>
                <a:effectLst/>
                <a:latin typeface="Arial" panose="020B0604020202020204" pitchFamily="34" charset="0"/>
              </a:rPr>
              <a:t>Chih</a:t>
            </a:r>
            <a:r>
              <a:rPr lang="es-ES" sz="1200" b="0" i="0" u="none" strike="noStrike" dirty="0">
                <a:solidFill>
                  <a:srgbClr val="000000"/>
                </a:solidFill>
                <a:effectLst/>
                <a:latin typeface="Arial" panose="020B0604020202020204" pitchFamily="34" charset="0"/>
              </a:rPr>
              <a:t>-Jen Lin. </a:t>
            </a:r>
            <a:r>
              <a:rPr lang="es-ES" sz="1200" b="0" i="0" u="none" strike="noStrike" dirty="0" err="1">
                <a:solidFill>
                  <a:srgbClr val="000000"/>
                </a:solidFill>
                <a:effectLst/>
                <a:latin typeface="Arial" panose="020B0604020202020204" pitchFamily="34" charset="0"/>
              </a:rPr>
              <a:t>Libsvm</a:t>
            </a:r>
            <a:r>
              <a:rPr lang="es-ES" sz="1200" b="0" i="0" u="none" strike="noStrike" dirty="0">
                <a:solidFill>
                  <a:srgbClr val="000000"/>
                </a:solidFill>
                <a:effectLst/>
                <a:latin typeface="Arial" panose="020B0604020202020204" pitchFamily="34" charset="0"/>
              </a:rPr>
              <a:t>: A </a:t>
            </a:r>
            <a:r>
              <a:rPr lang="es-ES" sz="1200" b="0" i="0" u="none" strike="noStrike" dirty="0" err="1">
                <a:solidFill>
                  <a:srgbClr val="000000"/>
                </a:solidFill>
                <a:effectLst/>
                <a:latin typeface="Arial" panose="020B0604020202020204" pitchFamily="34" charset="0"/>
              </a:rPr>
              <a:t>library</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for</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support</a:t>
            </a:r>
            <a:r>
              <a:rPr lang="es-ES" sz="1200" b="0" i="0" u="none" strike="noStrike" dirty="0">
                <a:solidFill>
                  <a:srgbClr val="000000"/>
                </a:solidFill>
                <a:effectLst/>
                <a:latin typeface="Arial" panose="020B0604020202020204" pitchFamily="34" charset="0"/>
              </a:rPr>
              <a:t> vector machines. ACM Trans. </a:t>
            </a:r>
            <a:r>
              <a:rPr lang="es-ES" sz="1200" b="0" i="0" u="none" strike="noStrike" dirty="0" err="1">
                <a:solidFill>
                  <a:srgbClr val="000000"/>
                </a:solidFill>
                <a:effectLst/>
                <a:latin typeface="Arial" panose="020B0604020202020204" pitchFamily="34" charset="0"/>
              </a:rPr>
              <a:t>Intell</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Syst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Technol</a:t>
            </a:r>
            <a:r>
              <a:rPr lang="es-ES" sz="1200" b="0" i="0" u="none" strike="noStrike" dirty="0">
                <a:solidFill>
                  <a:srgbClr val="000000"/>
                </a:solidFill>
                <a:effectLst/>
                <a:latin typeface="Arial" panose="020B0604020202020204" pitchFamily="34" charset="0"/>
              </a:rPr>
              <a:t>., 2(3), May 2011.</a:t>
            </a:r>
          </a:p>
          <a:p>
            <a:pPr rtl="0" fontAlgn="base">
              <a:buFont typeface="Arial" panose="020B0604020202020204" pitchFamily="34" charset="0"/>
              <a:buChar char="•"/>
            </a:pPr>
            <a:r>
              <a:rPr lang="es-ES" sz="1200" b="0" i="0" u="none" strike="noStrike" dirty="0" err="1">
                <a:solidFill>
                  <a:srgbClr val="000000"/>
                </a:solidFill>
                <a:effectLst/>
                <a:latin typeface="Arial" panose="020B0604020202020204" pitchFamily="34" charset="0"/>
              </a:rPr>
              <a:t>Guolin</a:t>
            </a:r>
            <a:r>
              <a:rPr lang="es-ES" sz="1200" b="0" i="0" u="none" strike="noStrike" dirty="0">
                <a:solidFill>
                  <a:srgbClr val="000000"/>
                </a:solidFill>
                <a:effectLst/>
                <a:latin typeface="Arial" panose="020B0604020202020204" pitchFamily="34" charset="0"/>
              </a:rPr>
              <a:t> Ke, </a:t>
            </a:r>
            <a:r>
              <a:rPr lang="es-ES" sz="1200" b="0" i="0" u="none" strike="noStrike" dirty="0" err="1">
                <a:solidFill>
                  <a:srgbClr val="000000"/>
                </a:solidFill>
                <a:effectLst/>
                <a:latin typeface="Arial" panose="020B0604020202020204" pitchFamily="34" charset="0"/>
              </a:rPr>
              <a:t>Qi</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Meng</a:t>
            </a:r>
            <a:r>
              <a:rPr lang="es-ES" sz="1200" b="0" i="0" u="none" strike="noStrike" dirty="0">
                <a:solidFill>
                  <a:srgbClr val="000000"/>
                </a:solidFill>
                <a:effectLst/>
                <a:latin typeface="Arial" panose="020B0604020202020204" pitchFamily="34" charset="0"/>
              </a:rPr>
              <a:t>, Thomas Finley, </a:t>
            </a:r>
            <a:r>
              <a:rPr lang="es-ES" sz="1200" b="0" i="0" u="none" strike="noStrike" dirty="0" err="1">
                <a:solidFill>
                  <a:srgbClr val="000000"/>
                </a:solidFill>
                <a:effectLst/>
                <a:latin typeface="Arial" panose="020B0604020202020204" pitchFamily="34" charset="0"/>
              </a:rPr>
              <a:t>Taifeng</a:t>
            </a:r>
            <a:r>
              <a:rPr lang="es-ES" sz="1200" b="0" i="0" u="none" strike="noStrike" dirty="0">
                <a:solidFill>
                  <a:srgbClr val="000000"/>
                </a:solidFill>
                <a:effectLst/>
                <a:latin typeface="Arial" panose="020B0604020202020204" pitchFamily="34" charset="0"/>
              </a:rPr>
              <a:t> Wang, Wei Chen, </a:t>
            </a:r>
            <a:r>
              <a:rPr lang="es-ES" sz="1200" b="0" i="0" u="none" strike="noStrike" dirty="0" err="1">
                <a:solidFill>
                  <a:srgbClr val="000000"/>
                </a:solidFill>
                <a:effectLst/>
                <a:latin typeface="Arial" panose="020B0604020202020204" pitchFamily="34" charset="0"/>
              </a:rPr>
              <a:t>Weidong</a:t>
            </a:r>
            <a:r>
              <a:rPr lang="es-ES" sz="1200" b="0" i="0" u="none" strike="noStrike" dirty="0">
                <a:solidFill>
                  <a:srgbClr val="000000"/>
                </a:solidFill>
                <a:effectLst/>
                <a:latin typeface="Arial" panose="020B0604020202020204" pitchFamily="34" charset="0"/>
              </a:rPr>
              <a:t> Ma, </a:t>
            </a:r>
            <a:r>
              <a:rPr lang="es-ES" sz="1200" b="0" i="0" u="none" strike="noStrike" dirty="0" err="1">
                <a:solidFill>
                  <a:srgbClr val="000000"/>
                </a:solidFill>
                <a:effectLst/>
                <a:latin typeface="Arial" panose="020B0604020202020204" pitchFamily="34" charset="0"/>
              </a:rPr>
              <a:t>Qiwei</a:t>
            </a:r>
            <a:r>
              <a:rPr lang="es-ES" sz="1200" b="0" i="0" u="none" strike="noStrike" dirty="0">
                <a:solidFill>
                  <a:srgbClr val="000000"/>
                </a:solidFill>
                <a:effectLst/>
                <a:latin typeface="Arial" panose="020B0604020202020204" pitchFamily="34" charset="0"/>
              </a:rPr>
              <a:t> Ye, and </a:t>
            </a:r>
            <a:r>
              <a:rPr lang="es-ES" sz="1200" b="0" i="0" u="none" strike="noStrike" dirty="0" err="1">
                <a:solidFill>
                  <a:srgbClr val="000000"/>
                </a:solidFill>
                <a:effectLst/>
                <a:latin typeface="Arial" panose="020B0604020202020204" pitchFamily="34" charset="0"/>
              </a:rPr>
              <a:t>Tie</a:t>
            </a:r>
            <a:r>
              <a:rPr lang="es-ES" sz="1200" b="0" i="0" u="none" strike="noStrike" dirty="0">
                <a:solidFill>
                  <a:srgbClr val="000000"/>
                </a:solidFill>
                <a:effectLst/>
                <a:latin typeface="Arial" panose="020B0604020202020204" pitchFamily="34" charset="0"/>
              </a:rPr>
              <a:t>-Yan Liu. </a:t>
            </a:r>
            <a:r>
              <a:rPr lang="es-ES" sz="1200" b="0" i="0" u="none" strike="noStrike" dirty="0" err="1">
                <a:solidFill>
                  <a:srgbClr val="000000"/>
                </a:solidFill>
                <a:effectLst/>
                <a:latin typeface="Arial" panose="020B0604020202020204" pitchFamily="34" charset="0"/>
              </a:rPr>
              <a:t>Lightgbm</a:t>
            </a:r>
            <a:r>
              <a:rPr lang="es-ES" sz="1200" b="0" i="0" u="none" strike="noStrike" dirty="0">
                <a:solidFill>
                  <a:srgbClr val="000000"/>
                </a:solidFill>
                <a:effectLst/>
                <a:latin typeface="Arial" panose="020B0604020202020204" pitchFamily="34" charset="0"/>
              </a:rPr>
              <a:t>: a </a:t>
            </a:r>
            <a:r>
              <a:rPr lang="es-ES" sz="1200" b="0" i="0" u="none" strike="noStrike" dirty="0" err="1">
                <a:solidFill>
                  <a:srgbClr val="000000"/>
                </a:solidFill>
                <a:effectLst/>
                <a:latin typeface="Arial" panose="020B0604020202020204" pitchFamily="34" charset="0"/>
              </a:rPr>
              <a:t>highly</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ecient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gradient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boosting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decision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tree</a:t>
            </a:r>
            <a:r>
              <a:rPr lang="es-ES" sz="1200" b="0" i="0" u="none" strike="noStrike" dirty="0">
                <a:solidFill>
                  <a:srgbClr val="000000"/>
                </a:solidFill>
                <a:effectLst/>
                <a:latin typeface="Arial" panose="020B0604020202020204" pitchFamily="34" charset="0"/>
              </a:rPr>
              <a:t>. In </a:t>
            </a:r>
            <a:r>
              <a:rPr lang="es-ES" sz="1200" b="0" i="0" u="none" strike="noStrike" dirty="0" err="1">
                <a:solidFill>
                  <a:srgbClr val="000000"/>
                </a:solidFill>
                <a:effectLst/>
                <a:latin typeface="Arial" panose="020B0604020202020204" pitchFamily="34" charset="0"/>
              </a:rPr>
              <a:t>Proceedings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the</a:t>
            </a:r>
            <a:r>
              <a:rPr lang="es-ES" sz="1200" b="0" i="0" u="none" strike="noStrike" dirty="0">
                <a:solidFill>
                  <a:srgbClr val="000000"/>
                </a:solidFill>
                <a:effectLst/>
                <a:latin typeface="Arial" panose="020B0604020202020204" pitchFamily="34" charset="0"/>
              </a:rPr>
              <a:t> 31st International </a:t>
            </a:r>
            <a:r>
              <a:rPr lang="es-ES" sz="1200" b="0" i="0" u="none" strike="noStrike" dirty="0" err="1">
                <a:solidFill>
                  <a:srgbClr val="000000"/>
                </a:solidFill>
                <a:effectLst/>
                <a:latin typeface="Arial" panose="020B0604020202020204" pitchFamily="34" charset="0"/>
              </a:rPr>
              <a:t>Conference</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on</a:t>
            </a:r>
            <a:r>
              <a:rPr lang="es-ES" sz="1200" b="0" i="0" u="none" strike="noStrike" dirty="0">
                <a:solidFill>
                  <a:srgbClr val="000000"/>
                </a:solidFill>
                <a:effectLst/>
                <a:latin typeface="Arial" panose="020B0604020202020204" pitchFamily="34" charset="0"/>
              </a:rPr>
              <a:t> Neural </a:t>
            </a:r>
            <a:r>
              <a:rPr lang="es-ES" sz="1200" b="0" i="0" u="none" strike="noStrike" dirty="0" err="1">
                <a:solidFill>
                  <a:srgbClr val="000000"/>
                </a:solidFill>
                <a:effectLst/>
                <a:latin typeface="Arial" panose="020B0604020202020204" pitchFamily="34" charset="0"/>
              </a:rPr>
              <a:t>Information</a:t>
            </a:r>
            <a:r>
              <a:rPr lang="es-ES" sz="1200" b="0" i="0" u="none" strike="noStrike" dirty="0">
                <a:solidFill>
                  <a:srgbClr val="000000"/>
                </a:solidFill>
                <a:effectLst/>
                <a:latin typeface="Arial" panose="020B0604020202020204" pitchFamily="34" charset="0"/>
              </a:rPr>
              <a:t> Processing </a:t>
            </a:r>
            <a:r>
              <a:rPr lang="es-ES" sz="1200" b="0" i="0" u="none" strike="noStrike" dirty="0" err="1">
                <a:solidFill>
                  <a:srgbClr val="000000"/>
                </a:solidFill>
                <a:effectLst/>
                <a:latin typeface="Arial" panose="020B0604020202020204" pitchFamily="34" charset="0"/>
              </a:rPr>
              <a:t>Systems</a:t>
            </a:r>
            <a:r>
              <a:rPr lang="es-ES" sz="1200" b="0" i="0" u="none" strike="noStrike" dirty="0">
                <a:solidFill>
                  <a:srgbClr val="000000"/>
                </a:solidFill>
                <a:effectLst/>
                <a:latin typeface="Arial" panose="020B0604020202020204" pitchFamily="34" charset="0"/>
              </a:rPr>
              <a:t>, NIPS'17, </a:t>
            </a:r>
            <a:r>
              <a:rPr lang="es-ES" sz="1200" b="0" i="0" u="none" strike="noStrike" dirty="0" err="1">
                <a:solidFill>
                  <a:srgbClr val="000000"/>
                </a:solidFill>
                <a:effectLst/>
                <a:latin typeface="Arial" panose="020B0604020202020204" pitchFamily="34" charset="0"/>
              </a:rPr>
              <a:t>pages</a:t>
            </a:r>
            <a:r>
              <a:rPr lang="es-ES" sz="1200" b="0" i="0" u="none" strike="noStrike" dirty="0">
                <a:solidFill>
                  <a:srgbClr val="000000"/>
                </a:solidFill>
                <a:effectLst/>
                <a:latin typeface="Arial" panose="020B0604020202020204" pitchFamily="34" charset="0"/>
              </a:rPr>
              <a:t> 3149{3157, Red Hook, NY, USA, 2017. Curran </a:t>
            </a:r>
            <a:r>
              <a:rPr lang="es-ES" sz="1200" b="0" i="0" u="none" strike="noStrike" dirty="0" err="1">
                <a:solidFill>
                  <a:srgbClr val="000000"/>
                </a:solidFill>
                <a:effectLst/>
                <a:latin typeface="Arial" panose="020B0604020202020204" pitchFamily="34" charset="0"/>
              </a:rPr>
              <a:t>Associates</a:t>
            </a:r>
            <a:r>
              <a:rPr lang="es-ES" sz="1200" b="0" i="0" u="none" strike="noStrike" dirty="0">
                <a:solidFill>
                  <a:srgbClr val="000000"/>
                </a:solidFill>
                <a:effectLst/>
                <a:latin typeface="Arial" panose="020B0604020202020204" pitchFamily="34" charset="0"/>
              </a:rPr>
              <a:t> Inc.</a:t>
            </a:r>
          </a:p>
          <a:p>
            <a:pPr rtl="0" fontAlgn="base">
              <a:buFont typeface="Arial" panose="020B0604020202020204" pitchFamily="34" charset="0"/>
              <a:buChar char="•"/>
            </a:pPr>
            <a:r>
              <a:rPr lang="es-ES" sz="1200" b="0" i="0" u="none" strike="noStrike" dirty="0" err="1">
                <a:solidFill>
                  <a:srgbClr val="000000"/>
                </a:solidFill>
                <a:effectLst/>
                <a:latin typeface="Arial" panose="020B0604020202020204" pitchFamily="34" charset="0"/>
              </a:rPr>
              <a:t>Xu</a:t>
            </a:r>
            <a:r>
              <a:rPr lang="es-ES" sz="1200" b="0" i="0" u="none" strike="noStrike" dirty="0">
                <a:solidFill>
                  <a:srgbClr val="000000"/>
                </a:solidFill>
                <a:effectLst/>
                <a:latin typeface="Arial" panose="020B0604020202020204" pitchFamily="34" charset="0"/>
              </a:rPr>
              <a:t>-Ying Liu, </a:t>
            </a:r>
            <a:r>
              <a:rPr lang="es-ES" sz="1200" b="0" i="0" u="none" strike="noStrike" dirty="0" err="1">
                <a:solidFill>
                  <a:srgbClr val="000000"/>
                </a:solidFill>
                <a:effectLst/>
                <a:latin typeface="Arial" panose="020B0604020202020204" pitchFamily="34" charset="0"/>
              </a:rPr>
              <a:t>Jianxin</a:t>
            </a:r>
            <a:r>
              <a:rPr lang="es-ES" sz="1200" b="0" i="0" u="none" strike="noStrike" dirty="0">
                <a:solidFill>
                  <a:srgbClr val="000000"/>
                </a:solidFill>
                <a:effectLst/>
                <a:latin typeface="Arial" panose="020B0604020202020204" pitchFamily="34" charset="0"/>
              </a:rPr>
              <a:t> Wu, and </a:t>
            </a:r>
            <a:r>
              <a:rPr lang="es-ES" sz="1200" b="0" i="0" u="none" strike="noStrike" dirty="0" err="1">
                <a:solidFill>
                  <a:srgbClr val="000000"/>
                </a:solidFill>
                <a:effectLst/>
                <a:latin typeface="Arial" panose="020B0604020202020204" pitchFamily="34" charset="0"/>
              </a:rPr>
              <a:t>Zhi</a:t>
            </a:r>
            <a:r>
              <a:rPr lang="es-ES" sz="1200" b="0" i="0" u="none" strike="noStrike" dirty="0">
                <a:solidFill>
                  <a:srgbClr val="000000"/>
                </a:solidFill>
                <a:effectLst/>
                <a:latin typeface="Arial" panose="020B0604020202020204" pitchFamily="34" charset="0"/>
              </a:rPr>
              <a:t>-Hua Zhou. </a:t>
            </a:r>
            <a:r>
              <a:rPr lang="es-ES" sz="1200" b="0" i="0" u="none" strike="noStrike" dirty="0" err="1">
                <a:solidFill>
                  <a:srgbClr val="000000"/>
                </a:solidFill>
                <a:effectLst/>
                <a:latin typeface="Arial" panose="020B0604020202020204" pitchFamily="34" charset="0"/>
              </a:rPr>
              <a:t>Exploratory</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undersampling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for</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class-imbalance</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learning</a:t>
            </a:r>
            <a:r>
              <a:rPr lang="es-ES" sz="1200" b="0" i="0" u="none" strike="noStrike" dirty="0">
                <a:solidFill>
                  <a:srgbClr val="000000"/>
                </a:solidFill>
                <a:effectLst/>
                <a:latin typeface="Arial" panose="020B0604020202020204" pitchFamily="34" charset="0"/>
              </a:rPr>
              <a:t>. IEEE </a:t>
            </a:r>
            <a:r>
              <a:rPr lang="es-ES" sz="1200" b="0" i="0" u="none" strike="noStrike" dirty="0" err="1">
                <a:solidFill>
                  <a:srgbClr val="000000"/>
                </a:solidFill>
                <a:effectLst/>
                <a:latin typeface="Arial" panose="020B0604020202020204" pitchFamily="34" charset="0"/>
              </a:rPr>
              <a:t>Transactions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Systems</a:t>
            </a:r>
            <a:r>
              <a:rPr lang="es-ES" sz="1200" b="0" i="0" u="none" strike="noStrike" dirty="0">
                <a:solidFill>
                  <a:srgbClr val="000000"/>
                </a:solidFill>
                <a:effectLst/>
                <a:latin typeface="Arial" panose="020B0604020202020204" pitchFamily="34" charset="0"/>
              </a:rPr>
              <a:t>, Man, and </a:t>
            </a:r>
            <a:r>
              <a:rPr lang="es-ES" sz="1200" b="0" i="0" u="none" strike="noStrike" dirty="0" err="1">
                <a:solidFill>
                  <a:srgbClr val="000000"/>
                </a:solidFill>
                <a:effectLst/>
                <a:latin typeface="Arial" panose="020B0604020202020204" pitchFamily="34" charset="0"/>
              </a:rPr>
              <a:t>Cybernetics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Part</a:t>
            </a:r>
            <a:r>
              <a:rPr lang="es-ES" sz="1200" b="0" i="0" u="none" strike="noStrike" dirty="0">
                <a:solidFill>
                  <a:srgbClr val="000000"/>
                </a:solidFill>
                <a:effectLst/>
                <a:latin typeface="Arial" panose="020B0604020202020204" pitchFamily="34" charset="0"/>
              </a:rPr>
              <a:t> B (</a:t>
            </a:r>
            <a:r>
              <a:rPr lang="es-ES" sz="1200" b="0" i="0" u="none" strike="noStrike" dirty="0" err="1">
                <a:solidFill>
                  <a:srgbClr val="000000"/>
                </a:solidFill>
                <a:effectLst/>
                <a:latin typeface="Arial" panose="020B0604020202020204" pitchFamily="34" charset="0"/>
              </a:rPr>
              <a:t>Cybernetics</a:t>
            </a:r>
            <a:r>
              <a:rPr lang="es-ES" sz="1200" b="0" i="0" u="none" strike="noStrike" dirty="0">
                <a:solidFill>
                  <a:srgbClr val="000000"/>
                </a:solidFill>
                <a:effectLst/>
                <a:latin typeface="Arial" panose="020B0604020202020204" pitchFamily="34" charset="0"/>
              </a:rPr>
              <a:t>), 39(2):539{550, 2009.</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Chris </a:t>
            </a:r>
            <a:r>
              <a:rPr lang="es-ES" sz="1200" b="0" i="0" u="none" strike="noStrike" dirty="0" err="1">
                <a:solidFill>
                  <a:srgbClr val="000000"/>
                </a:solidFill>
                <a:effectLst/>
                <a:latin typeface="Arial" panose="020B0604020202020204" pitchFamily="34" charset="0"/>
              </a:rPr>
              <a:t>Seiert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Taghi</a:t>
            </a:r>
            <a:r>
              <a:rPr lang="es-ES" sz="1200" b="0" i="0" u="none" strike="noStrike" dirty="0">
                <a:solidFill>
                  <a:srgbClr val="000000"/>
                </a:solidFill>
                <a:effectLst/>
                <a:latin typeface="Arial" panose="020B0604020202020204" pitchFamily="34" charset="0"/>
              </a:rPr>
              <a:t> M. </a:t>
            </a:r>
            <a:r>
              <a:rPr lang="es-ES" sz="1200" b="0" i="0" u="none" strike="noStrike" dirty="0" err="1">
                <a:solidFill>
                  <a:srgbClr val="000000"/>
                </a:solidFill>
                <a:effectLst/>
                <a:latin typeface="Arial" panose="020B0604020202020204" pitchFamily="34" charset="0"/>
              </a:rPr>
              <a:t>Khoshgoftaar</a:t>
            </a:r>
            <a:r>
              <a:rPr lang="es-ES" sz="1200" b="0" i="0" u="none" strike="noStrike" dirty="0">
                <a:solidFill>
                  <a:srgbClr val="000000"/>
                </a:solidFill>
                <a:effectLst/>
                <a:latin typeface="Arial" panose="020B0604020202020204" pitchFamily="34" charset="0"/>
              </a:rPr>
              <a:t>, Jason Van Hulse, and </a:t>
            </a:r>
            <a:r>
              <a:rPr lang="es-ES" sz="1200" b="0" i="0" u="none" strike="noStrike" dirty="0" err="1">
                <a:solidFill>
                  <a:srgbClr val="000000"/>
                </a:solidFill>
                <a:effectLst/>
                <a:latin typeface="Arial" panose="020B0604020202020204" pitchFamily="34" charset="0"/>
              </a:rPr>
              <a:t>Amri</a:t>
            </a:r>
            <a:r>
              <a:rPr lang="es-ES" sz="1200" b="0" i="0" u="none" strike="noStrike" dirty="0">
                <a:solidFill>
                  <a:srgbClr val="000000"/>
                </a:solidFill>
                <a:effectLst/>
                <a:latin typeface="Arial" panose="020B0604020202020204" pitchFamily="34" charset="0"/>
              </a:rPr>
              <a:t> Napolitano. </a:t>
            </a:r>
            <a:r>
              <a:rPr lang="es-ES" sz="1200" b="0" i="0" u="none" strike="noStrike" dirty="0" err="1">
                <a:solidFill>
                  <a:srgbClr val="000000"/>
                </a:solidFill>
                <a:effectLst/>
                <a:latin typeface="Arial" panose="020B0604020202020204" pitchFamily="34" charset="0"/>
              </a:rPr>
              <a:t>Rusboost</a:t>
            </a:r>
            <a:r>
              <a:rPr lang="es-ES" sz="1200" b="0" i="0" u="none" strike="noStrike" dirty="0">
                <a:solidFill>
                  <a:srgbClr val="000000"/>
                </a:solidFill>
                <a:effectLst/>
                <a:latin typeface="Arial" panose="020B0604020202020204" pitchFamily="34" charset="0"/>
              </a:rPr>
              <a:t>: A </a:t>
            </a:r>
            <a:r>
              <a:rPr lang="es-ES" sz="1200" b="0" i="0" u="none" strike="noStrike" dirty="0" err="1">
                <a:solidFill>
                  <a:srgbClr val="000000"/>
                </a:solidFill>
                <a:effectLst/>
                <a:latin typeface="Arial" panose="020B0604020202020204" pitchFamily="34" charset="0"/>
              </a:rPr>
              <a:t>hybrid</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approach</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to</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alleviating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class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imbalance</a:t>
            </a:r>
            <a:r>
              <a:rPr lang="es-ES" sz="1200" b="0" i="0" u="none" strike="noStrike" dirty="0">
                <a:solidFill>
                  <a:srgbClr val="000000"/>
                </a:solidFill>
                <a:effectLst/>
                <a:latin typeface="Arial" panose="020B0604020202020204" pitchFamily="34" charset="0"/>
              </a:rPr>
              <a:t>. IEEE </a:t>
            </a:r>
            <a:r>
              <a:rPr lang="es-ES" sz="1200" b="0" i="0" u="none" strike="noStrike" dirty="0" err="1">
                <a:solidFill>
                  <a:srgbClr val="000000"/>
                </a:solidFill>
                <a:effectLst/>
                <a:latin typeface="Arial" panose="020B0604020202020204" pitchFamily="34" charset="0"/>
              </a:rPr>
              <a:t>Transactions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Systems</a:t>
            </a:r>
            <a:r>
              <a:rPr lang="es-ES" sz="1200" b="0" i="0" u="none" strike="noStrike" dirty="0">
                <a:solidFill>
                  <a:srgbClr val="000000"/>
                </a:solidFill>
                <a:effectLst/>
                <a:latin typeface="Arial" panose="020B0604020202020204" pitchFamily="34" charset="0"/>
              </a:rPr>
              <a:t>, Man, and </a:t>
            </a:r>
            <a:r>
              <a:rPr lang="es-ES" sz="1200" b="0" i="0" u="none" strike="noStrike" dirty="0" err="1">
                <a:solidFill>
                  <a:srgbClr val="000000"/>
                </a:solidFill>
                <a:effectLst/>
                <a:latin typeface="Arial" panose="020B0604020202020204" pitchFamily="34" charset="0"/>
              </a:rPr>
              <a:t>Cybernetics</a:t>
            </a:r>
            <a:r>
              <a:rPr lang="es-ES" sz="1200" b="0" i="0" u="none" strike="noStrike" dirty="0">
                <a:solidFill>
                  <a:srgbClr val="000000"/>
                </a:solidFill>
                <a:effectLst/>
                <a:latin typeface="Arial" panose="020B0604020202020204" pitchFamily="34" charset="0"/>
              </a:rPr>
              <a:t> - </a:t>
            </a:r>
            <a:r>
              <a:rPr lang="es-ES" sz="1200" b="0" i="0" u="none" strike="noStrike" dirty="0" err="1">
                <a:solidFill>
                  <a:srgbClr val="000000"/>
                </a:solidFill>
                <a:effectLst/>
                <a:latin typeface="Arial" panose="020B0604020202020204" pitchFamily="34" charset="0"/>
              </a:rPr>
              <a:t>Part</a:t>
            </a:r>
            <a:r>
              <a:rPr lang="es-ES" sz="1200" b="0" i="0" u="none" strike="noStrike" dirty="0">
                <a:solidFill>
                  <a:srgbClr val="000000"/>
                </a:solidFill>
                <a:effectLst/>
                <a:latin typeface="Arial" panose="020B0604020202020204" pitchFamily="34" charset="0"/>
              </a:rPr>
              <a:t> A: </a:t>
            </a:r>
            <a:r>
              <a:rPr lang="es-ES" sz="1200" b="0" i="0" u="none" strike="noStrike" dirty="0" err="1">
                <a:solidFill>
                  <a:srgbClr val="000000"/>
                </a:solidFill>
                <a:effectLst/>
                <a:latin typeface="Arial" panose="020B0604020202020204" pitchFamily="34" charset="0"/>
              </a:rPr>
              <a:t>Systems</a:t>
            </a:r>
            <a:r>
              <a:rPr lang="es-ES" sz="1200" b="0" i="0" u="none" strike="noStrike" dirty="0">
                <a:solidFill>
                  <a:srgbClr val="000000"/>
                </a:solidFill>
                <a:effectLst/>
                <a:latin typeface="Arial" panose="020B0604020202020204" pitchFamily="34" charset="0"/>
              </a:rPr>
              <a:t> and </a:t>
            </a:r>
            <a:r>
              <a:rPr lang="es-ES" sz="1200" b="0" i="0" u="none" strike="noStrike" dirty="0" err="1">
                <a:solidFill>
                  <a:srgbClr val="000000"/>
                </a:solidFill>
                <a:effectLst/>
                <a:latin typeface="Arial" panose="020B0604020202020204" pitchFamily="34" charset="0"/>
              </a:rPr>
              <a:t>Humans</a:t>
            </a:r>
            <a:r>
              <a:rPr lang="es-ES" sz="1200" b="0" i="0" u="none" strike="noStrike" dirty="0">
                <a:solidFill>
                  <a:srgbClr val="000000"/>
                </a:solidFill>
                <a:effectLst/>
                <a:latin typeface="Arial" panose="020B0604020202020204" pitchFamily="34" charset="0"/>
              </a:rPr>
              <a:t>, 40(1):185{197, 2010.</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Richard </a:t>
            </a:r>
            <a:r>
              <a:rPr lang="es-ES" sz="1200" b="0" i="0" u="none" strike="noStrike" dirty="0" err="1">
                <a:solidFill>
                  <a:srgbClr val="000000"/>
                </a:solidFill>
                <a:effectLst/>
                <a:latin typeface="Arial" panose="020B0604020202020204" pitchFamily="34" charset="0"/>
              </a:rPr>
              <a:t>Maclin</a:t>
            </a:r>
            <a:r>
              <a:rPr lang="es-ES" sz="1200" b="0" i="0" u="none" strike="noStrike" dirty="0">
                <a:solidFill>
                  <a:srgbClr val="000000"/>
                </a:solidFill>
                <a:effectLst/>
                <a:latin typeface="Arial" panose="020B0604020202020204" pitchFamily="34" charset="0"/>
              </a:rPr>
              <a:t> and David </a:t>
            </a:r>
            <a:r>
              <a:rPr lang="es-ES" sz="1200" b="0" i="0" u="none" strike="noStrike" dirty="0" err="1">
                <a:solidFill>
                  <a:srgbClr val="000000"/>
                </a:solidFill>
                <a:effectLst/>
                <a:latin typeface="Arial" panose="020B0604020202020204" pitchFamily="34" charset="0"/>
              </a:rPr>
              <a:t>Opitz</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empirical</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evaluation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bagging</a:t>
            </a:r>
            <a:r>
              <a:rPr lang="es-ES" sz="1200" b="0" i="0" u="none" strike="noStrike" dirty="0">
                <a:solidFill>
                  <a:srgbClr val="000000"/>
                </a:solidFill>
                <a:effectLst/>
                <a:latin typeface="Arial" panose="020B0604020202020204" pitchFamily="34" charset="0"/>
              </a:rPr>
              <a:t> and </a:t>
            </a:r>
            <a:r>
              <a:rPr lang="es-ES" sz="1200" b="0" i="0" u="none" strike="noStrike" dirty="0" err="1">
                <a:solidFill>
                  <a:srgbClr val="000000"/>
                </a:solidFill>
                <a:effectLst/>
                <a:latin typeface="Arial" panose="020B0604020202020204" pitchFamily="34" charset="0"/>
              </a:rPr>
              <a:t>boosting</a:t>
            </a:r>
            <a:r>
              <a:rPr lang="es-ES" sz="1200" b="0" i="0" u="none" strike="noStrike" dirty="0">
                <a:solidFill>
                  <a:srgbClr val="000000"/>
                </a:solidFill>
                <a:effectLst/>
                <a:latin typeface="Arial" panose="020B0604020202020204" pitchFamily="34" charset="0"/>
              </a:rPr>
              <a:t>. In AAAI'97/IAAI'97, </a:t>
            </a:r>
            <a:r>
              <a:rPr lang="es-ES" sz="1200" b="0" i="0" u="none" strike="noStrike" dirty="0" err="1">
                <a:solidFill>
                  <a:srgbClr val="000000"/>
                </a:solidFill>
                <a:effectLst/>
                <a:latin typeface="Arial" panose="020B0604020202020204" pitchFamily="34" charset="0"/>
              </a:rPr>
              <a:t>pages</a:t>
            </a:r>
            <a:r>
              <a:rPr lang="es-ES" sz="1200" b="0" i="0" u="none" strike="noStrike" dirty="0">
                <a:solidFill>
                  <a:srgbClr val="000000"/>
                </a:solidFill>
                <a:effectLst/>
                <a:latin typeface="Arial" panose="020B0604020202020204" pitchFamily="34" charset="0"/>
              </a:rPr>
              <a:t> 546{551. AAAI </a:t>
            </a:r>
            <a:r>
              <a:rPr lang="es-ES" sz="1200" b="0" i="0" u="none" strike="noStrike" dirty="0" err="1">
                <a:solidFill>
                  <a:srgbClr val="000000"/>
                </a:solidFill>
                <a:effectLst/>
                <a:latin typeface="Arial" panose="020B0604020202020204" pitchFamily="34" charset="0"/>
              </a:rPr>
              <a:t>Press</a:t>
            </a:r>
            <a:r>
              <a:rPr lang="es-ES" sz="1200" b="0" i="0" u="none" strike="noStrike" dirty="0">
                <a:solidFill>
                  <a:srgbClr val="000000"/>
                </a:solidFill>
                <a:effectLst/>
                <a:latin typeface="Arial" panose="020B0604020202020204" pitchFamily="34" charset="0"/>
              </a:rPr>
              <a:t>, 1997.</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Chao Chen, Andy </a:t>
            </a:r>
            <a:r>
              <a:rPr lang="es-ES" sz="1200" b="0" i="0" u="none" strike="noStrike" dirty="0" err="1">
                <a:solidFill>
                  <a:srgbClr val="000000"/>
                </a:solidFill>
                <a:effectLst/>
                <a:latin typeface="Arial" panose="020B0604020202020204" pitchFamily="34" charset="0"/>
              </a:rPr>
              <a:t>Liaw</a:t>
            </a:r>
            <a:r>
              <a:rPr lang="es-ES" sz="1200" b="0" i="0" u="none" strike="noStrike" dirty="0">
                <a:solidFill>
                  <a:srgbClr val="000000"/>
                </a:solidFill>
                <a:effectLst/>
                <a:latin typeface="Arial" panose="020B0604020202020204" pitchFamily="34" charset="0"/>
              </a:rPr>
              <a:t>, and Leo </a:t>
            </a:r>
            <a:r>
              <a:rPr lang="es-ES" sz="1200" b="0" i="0" u="none" strike="noStrike" dirty="0" err="1">
                <a:solidFill>
                  <a:srgbClr val="000000"/>
                </a:solidFill>
                <a:effectLst/>
                <a:latin typeface="Arial" panose="020B0604020202020204" pitchFamily="34" charset="0"/>
              </a:rPr>
              <a:t>Breiman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Using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random</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forest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to</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learn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imbalanced</a:t>
            </a:r>
            <a:r>
              <a:rPr lang="es-ES" sz="1200" b="0" i="0" u="none" strike="noStrike" dirty="0">
                <a:solidFill>
                  <a:srgbClr val="000000"/>
                </a:solidFill>
                <a:effectLst/>
                <a:latin typeface="Arial" panose="020B0604020202020204" pitchFamily="34" charset="0"/>
              </a:rPr>
              <a:t> data. </a:t>
            </a:r>
            <a:r>
              <a:rPr lang="es-ES" sz="1200" b="0" i="0" u="none" strike="noStrike" dirty="0" err="1">
                <a:solidFill>
                  <a:srgbClr val="000000"/>
                </a:solidFill>
                <a:effectLst/>
                <a:latin typeface="Arial" panose="020B0604020202020204" pitchFamily="34" charset="0"/>
              </a:rPr>
              <a:t>Technical</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Report</a:t>
            </a:r>
            <a:r>
              <a:rPr lang="es-ES" sz="1200" b="0" i="0" u="none" strike="noStrike" dirty="0">
                <a:solidFill>
                  <a:srgbClr val="000000"/>
                </a:solidFill>
                <a:effectLst/>
                <a:latin typeface="Arial" panose="020B0604020202020204" pitchFamily="34" charset="0"/>
              </a:rPr>
              <a:t> 666, </a:t>
            </a:r>
            <a:r>
              <a:rPr lang="es-ES" sz="1200" b="0" i="0" u="none" strike="noStrike" dirty="0" err="1">
                <a:solidFill>
                  <a:srgbClr val="000000"/>
                </a:solidFill>
                <a:effectLst/>
                <a:latin typeface="Arial" panose="020B0604020202020204" pitchFamily="34" charset="0"/>
              </a:rPr>
              <a:t>University</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California, Berkeley 110 (1-12): 24, 2004.</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Show-Jane Yen and </a:t>
            </a:r>
            <a:r>
              <a:rPr lang="es-ES" sz="1200" b="0" i="0" u="none" strike="noStrike" dirty="0" err="1">
                <a:solidFill>
                  <a:srgbClr val="000000"/>
                </a:solidFill>
                <a:effectLst/>
                <a:latin typeface="Arial" panose="020B0604020202020204" pitchFamily="34" charset="0"/>
              </a:rPr>
              <a:t>Yue</a:t>
            </a:r>
            <a:r>
              <a:rPr lang="es-ES" sz="1200" b="0" i="0" u="none" strike="noStrike" dirty="0">
                <a:solidFill>
                  <a:srgbClr val="000000"/>
                </a:solidFill>
                <a:effectLst/>
                <a:latin typeface="Arial" panose="020B0604020202020204" pitchFamily="34" charset="0"/>
              </a:rPr>
              <a:t>-Shi Lee. </a:t>
            </a:r>
            <a:r>
              <a:rPr lang="es-ES" sz="1200" b="0" i="0" u="none" strike="noStrike" dirty="0" err="1">
                <a:solidFill>
                  <a:srgbClr val="000000"/>
                </a:solidFill>
                <a:effectLst/>
                <a:latin typeface="Arial" panose="020B0604020202020204" pitchFamily="34" charset="0"/>
              </a:rPr>
              <a:t>Cluster-based</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under-sampling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approaches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for</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imbalanced</a:t>
            </a:r>
            <a:r>
              <a:rPr lang="es-ES" sz="1200" b="0" i="0" u="none" strike="noStrike" dirty="0">
                <a:solidFill>
                  <a:srgbClr val="000000"/>
                </a:solidFill>
                <a:effectLst/>
                <a:latin typeface="Arial" panose="020B0604020202020204" pitchFamily="34" charset="0"/>
              </a:rPr>
              <a:t> data </a:t>
            </a:r>
            <a:r>
              <a:rPr lang="es-ES" sz="1200" b="0" i="0" u="none" strike="noStrike" dirty="0" err="1">
                <a:solidFill>
                  <a:srgbClr val="000000"/>
                </a:solidFill>
                <a:effectLst/>
                <a:latin typeface="Arial" panose="020B0604020202020204" pitchFamily="34" charset="0"/>
              </a:rPr>
              <a:t>distributions</a:t>
            </a:r>
            <a:r>
              <a:rPr lang="es-ES" sz="1200" b="0" i="0" u="none" strike="noStrike" dirty="0">
                <a:solidFill>
                  <a:srgbClr val="000000"/>
                </a:solidFill>
                <a:effectLst/>
                <a:latin typeface="Arial" panose="020B0604020202020204" pitchFamily="34" charset="0"/>
              </a:rPr>
              <a:t>. Expert </a:t>
            </a:r>
            <a:r>
              <a:rPr lang="es-ES" sz="1200" b="0" i="0" u="none" strike="noStrike" dirty="0" err="1">
                <a:solidFill>
                  <a:srgbClr val="000000"/>
                </a:solidFill>
                <a:effectLst/>
                <a:latin typeface="Arial" panose="020B0604020202020204" pitchFamily="34" charset="0"/>
              </a:rPr>
              <a:t>Systems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with</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Applications</a:t>
            </a:r>
            <a:r>
              <a:rPr lang="es-ES" sz="1200" b="0" i="0" u="none" strike="noStrike" dirty="0">
                <a:solidFill>
                  <a:srgbClr val="000000"/>
                </a:solidFill>
                <a:effectLst/>
                <a:latin typeface="Arial" panose="020B0604020202020204" pitchFamily="34" charset="0"/>
              </a:rPr>
              <a:t>, 36:5718{5727, 01 2006.</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P. Hart. </a:t>
            </a:r>
            <a:r>
              <a:rPr lang="es-ES" sz="1200" b="0" i="0" u="none" strike="noStrike" dirty="0" err="1">
                <a:solidFill>
                  <a:srgbClr val="000000"/>
                </a:solidFill>
                <a:effectLst/>
                <a:latin typeface="Arial" panose="020B0604020202020204" pitchFamily="34" charset="0"/>
              </a:rPr>
              <a:t>The</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condensed</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nearest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neighbor</a:t>
            </a:r>
            <a:r>
              <a:rPr lang="es-ES" sz="1200" b="0" i="0" u="none" strike="noStrike" dirty="0">
                <a:solidFill>
                  <a:srgbClr val="000000"/>
                </a:solidFill>
                <a:effectLst/>
                <a:latin typeface="Arial" panose="020B0604020202020204" pitchFamily="34" charset="0"/>
              </a:rPr>
              <a:t> rule (</a:t>
            </a:r>
            <a:r>
              <a:rPr lang="es-ES" sz="1200" b="0" i="0" u="none" strike="noStrike" dirty="0" err="1">
                <a:solidFill>
                  <a:srgbClr val="000000"/>
                </a:solidFill>
                <a:effectLst/>
                <a:latin typeface="Arial" panose="020B0604020202020204" pitchFamily="34" charset="0"/>
              </a:rPr>
              <a:t>corresp</a:t>
            </a:r>
            <a:r>
              <a:rPr lang="es-ES" sz="1200" b="0" i="0" u="none" strike="noStrike" dirty="0">
                <a:solidFill>
                  <a:srgbClr val="000000"/>
                </a:solidFill>
                <a:effectLst/>
                <a:latin typeface="Arial" panose="020B0604020202020204" pitchFamily="34" charset="0"/>
              </a:rPr>
              <a:t>.). IEEE </a:t>
            </a:r>
            <a:r>
              <a:rPr lang="es-ES" sz="1200" b="0" i="0" u="none" strike="noStrike" dirty="0" err="1">
                <a:solidFill>
                  <a:srgbClr val="000000"/>
                </a:solidFill>
                <a:effectLst/>
                <a:latin typeface="Arial" panose="020B0604020202020204" pitchFamily="34" charset="0"/>
              </a:rPr>
              <a:t>Transactions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Information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Theory</a:t>
            </a:r>
            <a:r>
              <a:rPr lang="es-ES" sz="1200" b="0" i="0" u="none" strike="noStrike" dirty="0">
                <a:solidFill>
                  <a:srgbClr val="000000"/>
                </a:solidFill>
                <a:effectLst/>
                <a:latin typeface="Arial" panose="020B0604020202020204" pitchFamily="34" charset="0"/>
              </a:rPr>
              <a:t>, 14(3):515{516, 1968.</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Dennis L. Wilson. </a:t>
            </a:r>
            <a:r>
              <a:rPr lang="es-ES" sz="1200" b="0" i="0" u="none" strike="noStrike" dirty="0" err="1">
                <a:solidFill>
                  <a:srgbClr val="000000"/>
                </a:solidFill>
                <a:effectLst/>
                <a:latin typeface="Arial" panose="020B0604020202020204" pitchFamily="34" charset="0"/>
              </a:rPr>
              <a:t>Asymptotic</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properties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nearest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neighbor</a:t>
            </a:r>
            <a:r>
              <a:rPr lang="es-ES" sz="1200" b="0" i="0" u="none" strike="noStrike" dirty="0">
                <a:solidFill>
                  <a:srgbClr val="000000"/>
                </a:solidFill>
                <a:effectLst/>
                <a:latin typeface="Arial" panose="020B0604020202020204" pitchFamily="34" charset="0"/>
              </a:rPr>
              <a:t> rules </a:t>
            </a:r>
            <a:r>
              <a:rPr lang="es-ES" sz="1200" b="0" i="0" u="none" strike="noStrike" dirty="0" err="1">
                <a:solidFill>
                  <a:srgbClr val="000000"/>
                </a:solidFill>
                <a:effectLst/>
                <a:latin typeface="Arial" panose="020B0604020202020204" pitchFamily="34" charset="0"/>
              </a:rPr>
              <a:t>using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edited</a:t>
            </a:r>
            <a:r>
              <a:rPr lang="es-ES" sz="1200" b="0" i="0" u="none" strike="noStrike" dirty="0">
                <a:solidFill>
                  <a:srgbClr val="000000"/>
                </a:solidFill>
                <a:effectLst/>
                <a:latin typeface="Arial" panose="020B0604020202020204" pitchFamily="34" charset="0"/>
              </a:rPr>
              <a:t> data. IEEE </a:t>
            </a:r>
            <a:r>
              <a:rPr lang="es-ES" sz="1200" b="0" i="0" u="none" strike="noStrike" dirty="0" err="1">
                <a:solidFill>
                  <a:srgbClr val="000000"/>
                </a:solidFill>
                <a:effectLst/>
                <a:latin typeface="Arial" panose="020B0604020202020204" pitchFamily="34" charset="0"/>
              </a:rPr>
              <a:t>Transactions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Systems</a:t>
            </a:r>
            <a:r>
              <a:rPr lang="es-ES" sz="1200" b="0" i="0" u="none" strike="noStrike" dirty="0">
                <a:solidFill>
                  <a:srgbClr val="000000"/>
                </a:solidFill>
                <a:effectLst/>
                <a:latin typeface="Arial" panose="020B0604020202020204" pitchFamily="34" charset="0"/>
              </a:rPr>
              <a:t>, Man, and </a:t>
            </a:r>
            <a:r>
              <a:rPr lang="es-ES" sz="1200" b="0" i="0" u="none" strike="noStrike" dirty="0" err="1">
                <a:solidFill>
                  <a:srgbClr val="000000"/>
                </a:solidFill>
                <a:effectLst/>
                <a:latin typeface="Arial" panose="020B0604020202020204" pitchFamily="34" charset="0"/>
              </a:rPr>
              <a:t>Cybernetics</a:t>
            </a:r>
            <a:r>
              <a:rPr lang="es-ES" sz="1200" b="0" i="0" u="none" strike="noStrike" dirty="0">
                <a:solidFill>
                  <a:srgbClr val="000000"/>
                </a:solidFill>
                <a:effectLst/>
                <a:latin typeface="Arial" panose="020B0604020202020204" pitchFamily="34" charset="0"/>
              </a:rPr>
              <a:t>, SMC-2(3):408{421, 1972.</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I. </a:t>
            </a:r>
            <a:r>
              <a:rPr lang="es-ES" sz="1200" b="0" i="0" u="none" strike="noStrike" dirty="0" err="1">
                <a:solidFill>
                  <a:srgbClr val="000000"/>
                </a:solidFill>
                <a:effectLst/>
                <a:latin typeface="Arial" panose="020B0604020202020204" pitchFamily="34" charset="0"/>
              </a:rPr>
              <a:t>Tomek</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experiment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with</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the</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edited</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nearest-neighbor</a:t>
            </a:r>
            <a:r>
              <a:rPr lang="es-ES" sz="1200" b="0" i="0" u="none" strike="noStrike" dirty="0">
                <a:solidFill>
                  <a:srgbClr val="000000"/>
                </a:solidFill>
                <a:effectLst/>
                <a:latin typeface="Arial" panose="020B0604020202020204" pitchFamily="34" charset="0"/>
              </a:rPr>
              <a:t> rule. IEEE </a:t>
            </a:r>
            <a:r>
              <a:rPr lang="es-ES" sz="1200" b="0" i="0" u="none" strike="noStrike" dirty="0" err="1">
                <a:solidFill>
                  <a:srgbClr val="000000"/>
                </a:solidFill>
                <a:effectLst/>
                <a:latin typeface="Arial" panose="020B0604020202020204" pitchFamily="34" charset="0"/>
              </a:rPr>
              <a:t>Transactions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Systems</a:t>
            </a:r>
            <a:r>
              <a:rPr lang="es-ES" sz="1200" b="0" i="0" u="none" strike="noStrike" dirty="0">
                <a:solidFill>
                  <a:srgbClr val="000000"/>
                </a:solidFill>
                <a:effectLst/>
                <a:latin typeface="Arial" panose="020B0604020202020204" pitchFamily="34" charset="0"/>
              </a:rPr>
              <a:t>, Man, and </a:t>
            </a:r>
            <a:r>
              <a:rPr lang="es-ES" sz="1200" b="0" i="0" u="none" strike="noStrike" dirty="0" err="1">
                <a:solidFill>
                  <a:srgbClr val="000000"/>
                </a:solidFill>
                <a:effectLst/>
                <a:latin typeface="Arial" panose="020B0604020202020204" pitchFamily="34" charset="0"/>
              </a:rPr>
              <a:t>Cybernetics</a:t>
            </a:r>
            <a:r>
              <a:rPr lang="es-ES" sz="1200" b="0" i="0" u="none" strike="noStrike" dirty="0">
                <a:solidFill>
                  <a:srgbClr val="000000"/>
                </a:solidFill>
                <a:effectLst/>
                <a:latin typeface="Arial" panose="020B0604020202020204" pitchFamily="34" charset="0"/>
              </a:rPr>
              <a:t>, SMC-6(6):448{452, 1976.</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Michael Smith, Tony </a:t>
            </a:r>
            <a:r>
              <a:rPr lang="es-ES" sz="1200" b="0" i="0" u="none" strike="noStrike" dirty="0" err="1">
                <a:solidFill>
                  <a:srgbClr val="000000"/>
                </a:solidFill>
                <a:effectLst/>
                <a:latin typeface="Arial" panose="020B0604020202020204" pitchFamily="34" charset="0"/>
              </a:rPr>
              <a:t>Martinez</a:t>
            </a:r>
            <a:r>
              <a:rPr lang="es-ES" sz="1200" b="0" i="0" u="none" strike="noStrike" dirty="0">
                <a:solidFill>
                  <a:srgbClr val="000000"/>
                </a:solidFill>
                <a:effectLst/>
                <a:latin typeface="Arial" panose="020B0604020202020204" pitchFamily="34" charset="0"/>
              </a:rPr>
              <a:t>, and </a:t>
            </a:r>
            <a:r>
              <a:rPr lang="es-ES" sz="1200" b="0" i="0" u="none" strike="noStrike" dirty="0" err="1">
                <a:solidFill>
                  <a:srgbClr val="000000"/>
                </a:solidFill>
                <a:effectLst/>
                <a:latin typeface="Arial" panose="020B0604020202020204" pitchFamily="34" charset="0"/>
              </a:rPr>
              <a:t>Christophe</a:t>
            </a:r>
            <a:r>
              <a:rPr lang="es-ES" sz="1200" b="0" i="0" u="none" strike="noStrike" dirty="0">
                <a:solidFill>
                  <a:srgbClr val="000000"/>
                </a:solidFill>
                <a:effectLst/>
                <a:latin typeface="Arial" panose="020B0604020202020204" pitchFamily="34" charset="0"/>
              </a:rPr>
              <a:t> Giraud-Carrier. </a:t>
            </a:r>
            <a:r>
              <a:rPr lang="es-ES" sz="1200" b="0" i="0" u="none" strike="noStrike" dirty="0" err="1">
                <a:solidFill>
                  <a:srgbClr val="000000"/>
                </a:solidFill>
                <a:effectLst/>
                <a:latin typeface="Arial" panose="020B0604020202020204" pitchFamily="34" charset="0"/>
              </a:rPr>
              <a:t>An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instance</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level</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analysis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data </a:t>
            </a:r>
            <a:r>
              <a:rPr lang="es-ES" sz="1200" b="0" i="0" u="none" strike="noStrike" dirty="0" err="1">
                <a:solidFill>
                  <a:srgbClr val="000000"/>
                </a:solidFill>
                <a:effectLst/>
                <a:latin typeface="Arial" panose="020B0604020202020204" pitchFamily="34" charset="0"/>
              </a:rPr>
              <a:t>complexity</a:t>
            </a:r>
            <a:r>
              <a:rPr lang="es-ES" sz="1200" b="0" i="0" u="none" strike="noStrike" dirty="0">
                <a:solidFill>
                  <a:srgbClr val="000000"/>
                </a:solidFill>
                <a:effectLst/>
                <a:latin typeface="Arial" panose="020B0604020202020204" pitchFamily="34" charset="0"/>
              </a:rPr>
              <a:t>. Machine </a:t>
            </a:r>
            <a:r>
              <a:rPr lang="es-ES" sz="1200" b="0" i="0" u="none" strike="noStrike" dirty="0" err="1">
                <a:solidFill>
                  <a:srgbClr val="000000"/>
                </a:solidFill>
                <a:effectLst/>
                <a:latin typeface="Arial" panose="020B0604020202020204" pitchFamily="34" charset="0"/>
              </a:rPr>
              <a:t>Learning</a:t>
            </a:r>
            <a:r>
              <a:rPr lang="es-ES" sz="1200" b="0" i="0" u="none" strike="noStrike" dirty="0">
                <a:solidFill>
                  <a:srgbClr val="000000"/>
                </a:solidFill>
                <a:effectLst/>
                <a:latin typeface="Arial" panose="020B0604020202020204" pitchFamily="34" charset="0"/>
              </a:rPr>
              <a:t>, 95:225{256, 2014.</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J. Zhang and I. </a:t>
            </a:r>
            <a:r>
              <a:rPr lang="es-ES" sz="1200" b="0" i="0" u="none" strike="noStrike" dirty="0" err="1">
                <a:solidFill>
                  <a:srgbClr val="000000"/>
                </a:solidFill>
                <a:effectLst/>
                <a:latin typeface="Arial" panose="020B0604020202020204" pitchFamily="34" charset="0"/>
              </a:rPr>
              <a:t>Mani</a:t>
            </a:r>
            <a:r>
              <a:rPr lang="es-ES" sz="1200" b="0" i="0" u="none" strike="noStrike" dirty="0">
                <a:solidFill>
                  <a:srgbClr val="000000"/>
                </a:solidFill>
                <a:effectLst/>
                <a:latin typeface="Arial" panose="020B0604020202020204" pitchFamily="34" charset="0"/>
              </a:rPr>
              <a:t>. KNN </a:t>
            </a:r>
            <a:r>
              <a:rPr lang="es-ES" sz="1200" b="0" i="0" u="none" strike="noStrike" dirty="0" err="1">
                <a:solidFill>
                  <a:srgbClr val="000000"/>
                </a:solidFill>
                <a:effectLst/>
                <a:latin typeface="Arial" panose="020B0604020202020204" pitchFamily="34" charset="0"/>
              </a:rPr>
              <a:t>Approach</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to</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Unbalanced</a:t>
            </a:r>
            <a:r>
              <a:rPr lang="es-ES" sz="1200" b="0" i="0" u="none" strike="noStrike" dirty="0">
                <a:solidFill>
                  <a:srgbClr val="000000"/>
                </a:solidFill>
                <a:effectLst/>
                <a:latin typeface="Arial" panose="020B0604020202020204" pitchFamily="34" charset="0"/>
              </a:rPr>
              <a:t> Data </a:t>
            </a:r>
            <a:r>
              <a:rPr lang="es-ES" sz="1200" b="0" i="0" u="none" strike="noStrike" dirty="0" err="1">
                <a:solidFill>
                  <a:srgbClr val="000000"/>
                </a:solidFill>
                <a:effectLst/>
                <a:latin typeface="Arial" panose="020B0604020202020204" pitchFamily="34" charset="0"/>
              </a:rPr>
              <a:t>Distributions</a:t>
            </a:r>
            <a:r>
              <a:rPr lang="es-ES" sz="1200" b="0" i="0" u="none" strike="noStrike" dirty="0">
                <a:solidFill>
                  <a:srgbClr val="000000"/>
                </a:solidFill>
                <a:effectLst/>
                <a:latin typeface="Arial" panose="020B0604020202020204" pitchFamily="34" charset="0"/>
              </a:rPr>
              <a:t>: A Case </a:t>
            </a:r>
            <a:r>
              <a:rPr lang="es-ES" sz="1200" b="0" i="0" u="none" strike="noStrike" dirty="0" err="1">
                <a:solidFill>
                  <a:srgbClr val="000000"/>
                </a:solidFill>
                <a:effectLst/>
                <a:latin typeface="Arial" panose="020B0604020202020204" pitchFamily="34" charset="0"/>
              </a:rPr>
              <a:t>Study</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Involving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Information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Extraction</a:t>
            </a:r>
            <a:r>
              <a:rPr lang="es-ES" sz="1200" b="0" i="0" u="none" strike="noStrike" dirty="0">
                <a:solidFill>
                  <a:srgbClr val="000000"/>
                </a:solidFill>
                <a:effectLst/>
                <a:latin typeface="Arial" panose="020B0604020202020204" pitchFamily="34" charset="0"/>
              </a:rPr>
              <a:t>. In </a:t>
            </a:r>
            <a:r>
              <a:rPr lang="es-ES" sz="1200" b="0" i="0" u="none" strike="noStrike" dirty="0" err="1">
                <a:solidFill>
                  <a:srgbClr val="000000"/>
                </a:solidFill>
                <a:effectLst/>
                <a:latin typeface="Arial" panose="020B0604020202020204" pitchFamily="34" charset="0"/>
              </a:rPr>
              <a:t>Proceedings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the</a:t>
            </a:r>
            <a:r>
              <a:rPr lang="es-ES" sz="1200" b="0" i="0" u="none" strike="noStrike" dirty="0">
                <a:solidFill>
                  <a:srgbClr val="000000"/>
                </a:solidFill>
                <a:effectLst/>
                <a:latin typeface="Arial" panose="020B0604020202020204" pitchFamily="34" charset="0"/>
              </a:rPr>
              <a:t> ICML'2003 Workshop </a:t>
            </a:r>
            <a:r>
              <a:rPr lang="es-ES" sz="1200" b="0" i="0" u="none" strike="noStrike" dirty="0" err="1">
                <a:solidFill>
                  <a:srgbClr val="000000"/>
                </a:solidFill>
                <a:effectLst/>
                <a:latin typeface="Arial" panose="020B0604020202020204" pitchFamily="34" charset="0"/>
              </a:rPr>
              <a:t>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Learning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from</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Imbalanced</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Datasets</a:t>
            </a:r>
            <a:r>
              <a:rPr lang="es-ES" sz="1200" b="0" i="0" u="none" strike="noStrike" dirty="0">
                <a:solidFill>
                  <a:srgbClr val="000000"/>
                </a:solidFill>
                <a:effectLst/>
                <a:latin typeface="Arial" panose="020B0604020202020204" pitchFamily="34" charset="0"/>
              </a:rPr>
              <a:t>, 2003.</a:t>
            </a:r>
          </a:p>
          <a:p>
            <a:pPr rtl="0" fontAlgn="base">
              <a:buFont typeface="Arial" panose="020B0604020202020204" pitchFamily="34" charset="0"/>
              <a:buChar char="•"/>
            </a:pPr>
            <a:r>
              <a:rPr lang="es-ES" sz="1200" b="0" i="0" u="none" strike="noStrike" dirty="0" err="1">
                <a:solidFill>
                  <a:srgbClr val="000000"/>
                </a:solidFill>
                <a:effectLst/>
                <a:latin typeface="Arial" panose="020B0604020202020204" pitchFamily="34" charset="0"/>
              </a:rPr>
              <a:t>Jorma</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Laurikkala</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Improving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identication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dicult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small</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classes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by</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balancing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class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distribution</a:t>
            </a:r>
            <a:r>
              <a:rPr lang="es-ES" sz="1200" b="0" i="0" u="none" strike="noStrike" dirty="0">
                <a:solidFill>
                  <a:srgbClr val="000000"/>
                </a:solidFill>
                <a:effectLst/>
                <a:latin typeface="Arial" panose="020B0604020202020204" pitchFamily="34" charset="0"/>
              </a:rPr>
              <a:t>. In Silvana </a:t>
            </a:r>
            <a:r>
              <a:rPr lang="es-ES" sz="1200" b="0" i="0" u="none" strike="noStrike" dirty="0" err="1">
                <a:solidFill>
                  <a:srgbClr val="000000"/>
                </a:solidFill>
                <a:effectLst/>
                <a:latin typeface="Arial" panose="020B0604020202020204" pitchFamily="34" charset="0"/>
              </a:rPr>
              <a:t>Quaglini</a:t>
            </a:r>
            <a:r>
              <a:rPr lang="es-ES" sz="1200" b="0" i="0" u="none" strike="noStrike" dirty="0">
                <a:solidFill>
                  <a:srgbClr val="000000"/>
                </a:solidFill>
                <a:effectLst/>
                <a:latin typeface="Arial" panose="020B0604020202020204" pitchFamily="34" charset="0"/>
              </a:rPr>
              <a:t>, Pedro Barahona, and </a:t>
            </a:r>
            <a:r>
              <a:rPr lang="es-ES" sz="1200" b="0" i="0" u="none" strike="noStrike" dirty="0" err="1">
                <a:solidFill>
                  <a:srgbClr val="000000"/>
                </a:solidFill>
                <a:effectLst/>
                <a:latin typeface="Arial" panose="020B0604020202020204" pitchFamily="34" charset="0"/>
              </a:rPr>
              <a:t>Steen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Andreassen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editors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Articial</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Intelligence</a:t>
            </a:r>
            <a:r>
              <a:rPr lang="es-ES" sz="1200" b="0" i="0" u="none" strike="noStrike" dirty="0">
                <a:solidFill>
                  <a:srgbClr val="000000"/>
                </a:solidFill>
                <a:effectLst/>
                <a:latin typeface="Arial" panose="020B0604020202020204" pitchFamily="34" charset="0"/>
              </a:rPr>
              <a:t> in Medicine, </a:t>
            </a:r>
            <a:r>
              <a:rPr lang="es-ES" sz="1200" b="0" i="0" u="none" strike="noStrike" dirty="0" err="1">
                <a:solidFill>
                  <a:srgbClr val="000000"/>
                </a:solidFill>
                <a:effectLst/>
                <a:latin typeface="Arial" panose="020B0604020202020204" pitchFamily="34" charset="0"/>
              </a:rPr>
              <a:t>pages</a:t>
            </a:r>
            <a:r>
              <a:rPr lang="es-ES" sz="1200" b="0" i="0" u="none" strike="noStrike" dirty="0">
                <a:solidFill>
                  <a:srgbClr val="000000"/>
                </a:solidFill>
                <a:effectLst/>
                <a:latin typeface="Arial" panose="020B0604020202020204" pitchFamily="34" charset="0"/>
              </a:rPr>
              <a:t> 63{66, </a:t>
            </a:r>
            <a:r>
              <a:rPr lang="es-ES" sz="1200" b="0" i="0" u="none" strike="noStrike" dirty="0" err="1">
                <a:solidFill>
                  <a:srgbClr val="000000"/>
                </a:solidFill>
                <a:effectLst/>
                <a:latin typeface="Arial" panose="020B0604020202020204" pitchFamily="34" charset="0"/>
              </a:rPr>
              <a:t>Berlin</a:t>
            </a:r>
            <a:r>
              <a:rPr lang="es-ES" sz="1200" b="0" i="0" u="none" strike="noStrike" dirty="0">
                <a:solidFill>
                  <a:srgbClr val="000000"/>
                </a:solidFill>
                <a:effectLst/>
                <a:latin typeface="Arial" panose="020B0604020202020204" pitchFamily="34" charset="0"/>
              </a:rPr>
              <a:t>, Heidelberg, 2001. Springer </a:t>
            </a:r>
            <a:r>
              <a:rPr lang="es-ES" sz="1200" b="0" i="0" u="none" strike="noStrike" dirty="0" err="1">
                <a:solidFill>
                  <a:srgbClr val="000000"/>
                </a:solidFill>
                <a:effectLst/>
                <a:latin typeface="Arial" panose="020B0604020202020204" pitchFamily="34" charset="0"/>
              </a:rPr>
              <a:t>Berlin</a:t>
            </a:r>
            <a:r>
              <a:rPr lang="es-ES" sz="1200" b="0" i="0" u="none" strike="noStrike" dirty="0">
                <a:solidFill>
                  <a:srgbClr val="000000"/>
                </a:solidFill>
                <a:effectLst/>
                <a:latin typeface="Arial" panose="020B0604020202020204" pitchFamily="34" charset="0"/>
              </a:rPr>
              <a:t> Heidelberg.</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M. </a:t>
            </a:r>
            <a:r>
              <a:rPr lang="es-ES" sz="1200" b="0" i="0" u="none" strike="noStrike" dirty="0" err="1">
                <a:solidFill>
                  <a:srgbClr val="000000"/>
                </a:solidFill>
                <a:effectLst/>
                <a:latin typeface="Arial" panose="020B0604020202020204" pitchFamily="34" charset="0"/>
              </a:rPr>
              <a:t>Kubat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Addressing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the</a:t>
            </a:r>
            <a:r>
              <a:rPr lang="es-ES" sz="1200" b="0" i="0" u="none" strike="noStrike" dirty="0">
                <a:solidFill>
                  <a:srgbClr val="000000"/>
                </a:solidFill>
                <a:effectLst/>
                <a:latin typeface="Arial" panose="020B0604020202020204" pitchFamily="34" charset="0"/>
              </a:rPr>
              <a:t> curse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imbalanced</a:t>
            </a:r>
            <a:r>
              <a:rPr lang="es-ES" sz="1200" b="0" i="0" u="none" strike="noStrike" dirty="0">
                <a:solidFill>
                  <a:srgbClr val="000000"/>
                </a:solidFill>
                <a:effectLst/>
                <a:latin typeface="Arial" panose="020B0604020202020204" pitchFamily="34" charset="0"/>
              </a:rPr>
              <a:t> training sets: </a:t>
            </a:r>
            <a:r>
              <a:rPr lang="es-ES" sz="1200" b="0" i="0" u="none" strike="noStrike" dirty="0" err="1">
                <a:solidFill>
                  <a:srgbClr val="000000"/>
                </a:solidFill>
                <a:effectLst/>
                <a:latin typeface="Arial" panose="020B0604020202020204" pitchFamily="34" charset="0"/>
              </a:rPr>
              <a:t>One-sided</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selection</a:t>
            </a:r>
            <a:r>
              <a:rPr lang="es-ES" sz="1200" b="0" i="0" u="none" strike="noStrike" dirty="0">
                <a:solidFill>
                  <a:srgbClr val="000000"/>
                </a:solidFill>
                <a:effectLst/>
                <a:latin typeface="Arial" panose="020B0604020202020204" pitchFamily="34" charset="0"/>
              </a:rPr>
              <a:t>. In </a:t>
            </a:r>
            <a:r>
              <a:rPr lang="es-ES" sz="1200" b="0" i="0" u="none" strike="noStrike" dirty="0" err="1">
                <a:solidFill>
                  <a:srgbClr val="000000"/>
                </a:solidFill>
                <a:effectLst/>
                <a:latin typeface="Arial" panose="020B0604020202020204" pitchFamily="34" charset="0"/>
              </a:rPr>
              <a:t>Fourteenth</a:t>
            </a:r>
            <a:r>
              <a:rPr lang="es-ES" sz="1200" b="0" i="0" u="none" strike="noStrike" dirty="0">
                <a:solidFill>
                  <a:srgbClr val="000000"/>
                </a:solidFill>
                <a:effectLst/>
                <a:latin typeface="Arial" panose="020B0604020202020204" pitchFamily="34" charset="0"/>
              </a:rPr>
              <a:t> International </a:t>
            </a:r>
            <a:r>
              <a:rPr lang="es-ES" sz="1200" b="0" i="0" u="none" strike="noStrike" dirty="0" err="1">
                <a:solidFill>
                  <a:srgbClr val="000000"/>
                </a:solidFill>
                <a:effectLst/>
                <a:latin typeface="Arial" panose="020B0604020202020204" pitchFamily="34" charset="0"/>
              </a:rPr>
              <a:t>Conference</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on</a:t>
            </a:r>
            <a:r>
              <a:rPr lang="es-ES" sz="1200" b="0" i="0" u="none" strike="noStrike" dirty="0">
                <a:solidFill>
                  <a:srgbClr val="000000"/>
                </a:solidFill>
                <a:effectLst/>
                <a:latin typeface="Arial" panose="020B0604020202020204" pitchFamily="34" charset="0"/>
              </a:rPr>
              <a:t> Machine </a:t>
            </a:r>
            <a:r>
              <a:rPr lang="es-ES" sz="1200" b="0" i="0" u="none" strike="noStrike" dirty="0" err="1">
                <a:solidFill>
                  <a:srgbClr val="000000"/>
                </a:solidFill>
                <a:effectLst/>
                <a:latin typeface="Arial" panose="020B0604020202020204" pitchFamily="34" charset="0"/>
              </a:rPr>
              <a:t>Learning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pages</a:t>
            </a:r>
            <a:r>
              <a:rPr lang="es-ES" sz="1200" b="0" i="0" u="none" strike="noStrike" dirty="0">
                <a:solidFill>
                  <a:srgbClr val="000000"/>
                </a:solidFill>
                <a:effectLst/>
                <a:latin typeface="Arial" panose="020B0604020202020204" pitchFamily="34" charset="0"/>
              </a:rPr>
              <a:t> 179{186, 06 1997.</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Ma </a:t>
            </a:r>
            <a:r>
              <a:rPr lang="es-ES" sz="1200" b="0" i="0" u="none" strike="noStrike" dirty="0" err="1">
                <a:solidFill>
                  <a:srgbClr val="000000"/>
                </a:solidFill>
                <a:effectLst/>
                <a:latin typeface="Arial" panose="020B0604020202020204" pitchFamily="34" charset="0"/>
              </a:rPr>
              <a:t>lgorzata</a:t>
            </a:r>
            <a:r>
              <a:rPr lang="es-ES" sz="1200" b="0" i="0" u="none" strike="noStrike" dirty="0">
                <a:solidFill>
                  <a:srgbClr val="000000"/>
                </a:solidFill>
                <a:effectLst/>
                <a:latin typeface="Arial" panose="020B0604020202020204" pitchFamily="34" charset="0"/>
              </a:rPr>
              <a:t> Bach, </a:t>
            </a:r>
            <a:r>
              <a:rPr lang="es-ES" sz="1200" b="0" i="0" u="none" strike="noStrike" dirty="0" err="1">
                <a:solidFill>
                  <a:srgbClr val="000000"/>
                </a:solidFill>
                <a:effectLst/>
                <a:latin typeface="Arial" panose="020B0604020202020204" pitchFamily="34" charset="0"/>
              </a:rPr>
              <a:t>Aleksandra</a:t>
            </a:r>
            <a:r>
              <a:rPr lang="es-ES" sz="1200" b="0" i="0" u="none" strike="noStrike" dirty="0">
                <a:solidFill>
                  <a:srgbClr val="000000"/>
                </a:solidFill>
                <a:effectLst/>
                <a:latin typeface="Arial" panose="020B0604020202020204" pitchFamily="34" charset="0"/>
              </a:rPr>
              <a:t> Werner, and </a:t>
            </a:r>
            <a:r>
              <a:rPr lang="es-ES" sz="1200" b="0" i="0" u="none" strike="noStrike" dirty="0" err="1">
                <a:solidFill>
                  <a:srgbClr val="000000"/>
                </a:solidFill>
                <a:effectLst/>
                <a:latin typeface="Arial" panose="020B0604020202020204" pitchFamily="34" charset="0"/>
              </a:rPr>
              <a:t>Mateusz</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Palt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The</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proposal</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undersampling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method</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for</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learning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from</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imbalanced</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datasets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Procedia</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Computer</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Science</a:t>
            </a:r>
            <a:r>
              <a:rPr lang="es-ES" sz="1200" b="0" i="0" u="none" strike="noStrike" dirty="0">
                <a:solidFill>
                  <a:srgbClr val="000000"/>
                </a:solidFill>
                <a:effectLst/>
                <a:latin typeface="Arial" panose="020B0604020202020204" pitchFamily="34" charset="0"/>
              </a:rPr>
              <a:t>, 159:125{134, 2019. </a:t>
            </a:r>
            <a:r>
              <a:rPr lang="es-ES" sz="1200" b="0" i="0" u="none" strike="noStrike" dirty="0" err="1">
                <a:solidFill>
                  <a:srgbClr val="000000"/>
                </a:solidFill>
                <a:effectLst/>
                <a:latin typeface="Arial" panose="020B0604020202020204" pitchFamily="34" charset="0"/>
              </a:rPr>
              <a:t>Knowledge-Based</a:t>
            </a:r>
            <a:r>
              <a:rPr lang="es-ES" sz="1200" b="0" i="0" u="none" strike="noStrike" dirty="0">
                <a:solidFill>
                  <a:srgbClr val="000000"/>
                </a:solidFill>
                <a:effectLst/>
                <a:latin typeface="Arial" panose="020B0604020202020204" pitchFamily="34" charset="0"/>
              </a:rPr>
              <a:t> and </a:t>
            </a:r>
            <a:r>
              <a:rPr lang="es-ES" sz="1200" b="0" i="0" u="none" strike="noStrike" dirty="0" err="1">
                <a:solidFill>
                  <a:srgbClr val="000000"/>
                </a:solidFill>
                <a:effectLst/>
                <a:latin typeface="Arial" panose="020B0604020202020204" pitchFamily="34" charset="0"/>
              </a:rPr>
              <a:t>Intelligent</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Information</a:t>
            </a:r>
            <a:r>
              <a:rPr lang="es-ES" sz="1200" b="0" i="0" u="none" strike="noStrike" dirty="0">
                <a:solidFill>
                  <a:srgbClr val="000000"/>
                </a:solidFill>
                <a:effectLst/>
                <a:latin typeface="Arial" panose="020B0604020202020204" pitchFamily="34" charset="0"/>
              </a:rPr>
              <a:t> &amp; </a:t>
            </a:r>
            <a:r>
              <a:rPr lang="es-ES" sz="1200" b="0" i="0" u="none" strike="noStrike" dirty="0" err="1">
                <a:solidFill>
                  <a:srgbClr val="000000"/>
                </a:solidFill>
                <a:effectLst/>
                <a:latin typeface="Arial" panose="020B0604020202020204" pitchFamily="34" charset="0"/>
              </a:rPr>
              <a:t>Engineering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Systems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Proceedings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the</a:t>
            </a:r>
            <a:r>
              <a:rPr lang="es-ES" sz="1200" b="0" i="0" u="none" strike="noStrike" dirty="0">
                <a:solidFill>
                  <a:srgbClr val="000000"/>
                </a:solidFill>
                <a:effectLst/>
                <a:latin typeface="Arial" panose="020B0604020202020204" pitchFamily="34" charset="0"/>
              </a:rPr>
              <a:t> 23rd International </a:t>
            </a:r>
            <a:r>
              <a:rPr lang="es-ES" sz="1200" b="0" i="0" u="none" strike="noStrike" dirty="0" err="1">
                <a:solidFill>
                  <a:srgbClr val="000000"/>
                </a:solidFill>
                <a:effectLst/>
                <a:latin typeface="Arial" panose="020B0604020202020204" pitchFamily="34" charset="0"/>
              </a:rPr>
              <a:t>Conference</a:t>
            </a:r>
            <a:r>
              <a:rPr lang="es-ES" sz="1200" b="0" i="0" u="none" strike="noStrike" dirty="0">
                <a:solidFill>
                  <a:srgbClr val="000000"/>
                </a:solidFill>
                <a:effectLst/>
                <a:latin typeface="Arial" panose="020B0604020202020204" pitchFamily="34" charset="0"/>
              </a:rPr>
              <a:t> KES2019.</a:t>
            </a:r>
          </a:p>
          <a:p>
            <a:pPr rtl="0" fontAlgn="base">
              <a:buFont typeface="Arial" panose="020B0604020202020204" pitchFamily="34" charset="0"/>
              <a:buChar char="•"/>
            </a:pPr>
            <a:r>
              <a:rPr lang="es-ES" sz="1200" b="0" i="0" u="none" strike="noStrike" dirty="0">
                <a:solidFill>
                  <a:srgbClr val="000000"/>
                </a:solidFill>
                <a:effectLst/>
                <a:latin typeface="Arial" panose="020B0604020202020204" pitchFamily="34" charset="0"/>
              </a:rPr>
              <a:t>I. </a:t>
            </a:r>
            <a:r>
              <a:rPr lang="es-ES" sz="1200" b="0" i="0" u="none" strike="noStrike" dirty="0" err="1">
                <a:solidFill>
                  <a:srgbClr val="000000"/>
                </a:solidFill>
                <a:effectLst/>
                <a:latin typeface="Arial" panose="020B0604020202020204" pitchFamily="34" charset="0"/>
              </a:rPr>
              <a:t>Tomek</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Two</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modications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of</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cnn</a:t>
            </a:r>
            <a:r>
              <a:rPr lang="es-ES" sz="1200" b="0" i="0" u="none" strike="noStrike" dirty="0">
                <a:solidFill>
                  <a:srgbClr val="000000"/>
                </a:solidFill>
                <a:effectLst/>
                <a:latin typeface="Arial" panose="020B0604020202020204" pitchFamily="34" charset="0"/>
              </a:rPr>
              <a:t>. IEEE </a:t>
            </a:r>
            <a:r>
              <a:rPr lang="es-ES" sz="1200" b="0" i="0" u="none" strike="noStrike" dirty="0" err="1">
                <a:solidFill>
                  <a:srgbClr val="000000"/>
                </a:solidFill>
                <a:effectLst/>
                <a:latin typeface="Arial" panose="020B0604020202020204" pitchFamily="34" charset="0"/>
              </a:rPr>
              <a:t>Transactions</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Systems</a:t>
            </a:r>
            <a:r>
              <a:rPr lang="es-ES" sz="1200" b="0" i="0" u="none" strike="noStrike" dirty="0">
                <a:solidFill>
                  <a:srgbClr val="000000"/>
                </a:solidFill>
                <a:effectLst/>
                <a:latin typeface="Arial" panose="020B0604020202020204" pitchFamily="34" charset="0"/>
              </a:rPr>
              <a:t>, Man, and </a:t>
            </a:r>
            <a:r>
              <a:rPr lang="es-ES" sz="1200" b="0" i="0" u="none" strike="noStrike" dirty="0" err="1">
                <a:solidFill>
                  <a:srgbClr val="000000"/>
                </a:solidFill>
                <a:effectLst/>
                <a:latin typeface="Arial" panose="020B0604020202020204" pitchFamily="34" charset="0"/>
              </a:rPr>
              <a:t>Cybernetics</a:t>
            </a:r>
            <a:r>
              <a:rPr lang="es-ES" sz="1200" b="0" i="0" u="none" strike="noStrike" dirty="0">
                <a:solidFill>
                  <a:srgbClr val="000000"/>
                </a:solidFill>
                <a:effectLst/>
                <a:latin typeface="Arial" panose="020B0604020202020204" pitchFamily="34" charset="0"/>
              </a:rPr>
              <a:t>, SMC-6(11):769{772, 1976.</a:t>
            </a:r>
          </a:p>
          <a:p>
            <a:pPr rtl="0" fontAlgn="base">
              <a:buFont typeface="Arial" panose="020B0604020202020204" pitchFamily="34" charset="0"/>
              <a:buChar char="•"/>
            </a:pPr>
            <a:r>
              <a:rPr lang="es-ES" sz="1200" b="0" i="0" u="none" strike="noStrike" dirty="0" err="1">
                <a:solidFill>
                  <a:srgbClr val="000000"/>
                </a:solidFill>
                <a:effectLst/>
                <a:latin typeface="Arial" panose="020B0604020202020204" pitchFamily="34" charset="0"/>
              </a:rPr>
              <a:t>Firuz</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Kamalov</a:t>
            </a:r>
            <a:r>
              <a:rPr lang="es-ES" sz="1200" b="0" i="0" u="none" strike="noStrike" dirty="0">
                <a:solidFill>
                  <a:srgbClr val="000000"/>
                </a:solidFill>
                <a:effectLst/>
                <a:latin typeface="Arial" panose="020B0604020202020204" pitchFamily="34" charset="0"/>
              </a:rPr>
              <a:t>, Ho-</a:t>
            </a:r>
            <a:r>
              <a:rPr lang="es-ES" sz="1200" b="0" i="0" u="none" strike="noStrike" dirty="0" err="1">
                <a:solidFill>
                  <a:srgbClr val="000000"/>
                </a:solidFill>
                <a:effectLst/>
                <a:latin typeface="Arial" panose="020B0604020202020204" pitchFamily="34" charset="0"/>
              </a:rPr>
              <a:t>Hon</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Leung</a:t>
            </a:r>
            <a:r>
              <a:rPr lang="es-ES" sz="1200" b="0" i="0" u="none" strike="noStrike" dirty="0">
                <a:solidFill>
                  <a:srgbClr val="000000"/>
                </a:solidFill>
                <a:effectLst/>
                <a:latin typeface="Arial" panose="020B0604020202020204" pitchFamily="34" charset="0"/>
              </a:rPr>
              <a:t>, and </a:t>
            </a:r>
            <a:r>
              <a:rPr lang="es-ES" sz="1200" b="0" i="0" u="none" strike="noStrike" dirty="0" err="1">
                <a:solidFill>
                  <a:srgbClr val="000000"/>
                </a:solidFill>
                <a:effectLst/>
                <a:latin typeface="Arial" panose="020B0604020202020204" pitchFamily="34" charset="0"/>
              </a:rPr>
              <a:t>Aswani</a:t>
            </a:r>
            <a:r>
              <a:rPr lang="es-ES" sz="1200" b="0" i="0" u="none" strike="noStrike" dirty="0">
                <a:solidFill>
                  <a:srgbClr val="000000"/>
                </a:solidFill>
                <a:effectLst/>
                <a:latin typeface="Arial" panose="020B0604020202020204" pitchFamily="34" charset="0"/>
              </a:rPr>
              <a:t> Kumar </a:t>
            </a:r>
            <a:r>
              <a:rPr lang="es-ES" sz="1200" b="0" i="0" u="none" strike="noStrike" dirty="0" err="1">
                <a:solidFill>
                  <a:srgbClr val="000000"/>
                </a:solidFill>
                <a:effectLst/>
                <a:latin typeface="Arial" panose="020B0604020202020204" pitchFamily="34" charset="0"/>
              </a:rPr>
              <a:t>Cherukuri</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Keep</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it</a:t>
            </a:r>
            <a:r>
              <a:rPr lang="es-ES" sz="1200" b="0" i="0" u="none" strike="noStrike" dirty="0">
                <a:solidFill>
                  <a:srgbClr val="000000"/>
                </a:solidFill>
                <a:effectLst/>
                <a:latin typeface="Arial" panose="020B0604020202020204" pitchFamily="34" charset="0"/>
              </a:rPr>
              <a:t> simple: </a:t>
            </a:r>
            <a:r>
              <a:rPr lang="es-ES" sz="1200" b="0" i="0" u="none" strike="noStrike" dirty="0" err="1">
                <a:solidFill>
                  <a:srgbClr val="000000"/>
                </a:solidFill>
                <a:effectLst/>
                <a:latin typeface="Arial" panose="020B0604020202020204" pitchFamily="34" charset="0"/>
              </a:rPr>
              <a:t>random</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oversampling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for</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imbalanced</a:t>
            </a:r>
            <a:r>
              <a:rPr lang="es-ES" sz="1200" b="0" i="0" u="none" strike="noStrike" dirty="0">
                <a:solidFill>
                  <a:srgbClr val="000000"/>
                </a:solidFill>
                <a:effectLst/>
                <a:latin typeface="Arial" panose="020B0604020202020204" pitchFamily="34" charset="0"/>
              </a:rPr>
              <a:t> data. In 2023 </a:t>
            </a:r>
            <a:r>
              <a:rPr lang="es-ES" sz="1200" b="0" i="0" u="none" strike="noStrike" dirty="0" err="1">
                <a:solidFill>
                  <a:srgbClr val="000000"/>
                </a:solidFill>
                <a:effectLst/>
                <a:latin typeface="Arial" panose="020B0604020202020204" pitchFamily="34" charset="0"/>
              </a:rPr>
              <a:t>Advances</a:t>
            </a:r>
            <a:r>
              <a:rPr lang="es-ES" sz="1200" b="0" i="0" u="none" strike="noStrike" dirty="0">
                <a:solidFill>
                  <a:srgbClr val="000000"/>
                </a:solidFill>
                <a:effectLst/>
                <a:latin typeface="Arial" panose="020B0604020202020204" pitchFamily="34" charset="0"/>
              </a:rPr>
              <a:t> in </a:t>
            </a:r>
            <a:r>
              <a:rPr lang="es-ES" sz="1200" b="0" i="0" u="none" strike="noStrike" dirty="0" err="1">
                <a:solidFill>
                  <a:srgbClr val="000000"/>
                </a:solidFill>
                <a:effectLst/>
                <a:latin typeface="Arial" panose="020B0604020202020204" pitchFamily="34" charset="0"/>
              </a:rPr>
              <a:t>Science</a:t>
            </a:r>
            <a:r>
              <a:rPr lang="es-ES" sz="1200" b="0" i="0" u="none" strike="noStrike" dirty="0">
                <a:solidFill>
                  <a:srgbClr val="000000"/>
                </a:solidFill>
                <a:effectLst/>
                <a:latin typeface="Arial" panose="020B0604020202020204" pitchFamily="34" charset="0"/>
              </a:rPr>
              <a:t> and </a:t>
            </a:r>
            <a:r>
              <a:rPr lang="es-ES" sz="1200" b="0" i="0" u="none" strike="noStrike" dirty="0" err="1">
                <a:solidFill>
                  <a:srgbClr val="000000"/>
                </a:solidFill>
                <a:effectLst/>
                <a:latin typeface="Arial" panose="020B0604020202020204" pitchFamily="34" charset="0"/>
              </a:rPr>
              <a:t>Engineering</a:t>
            </a:r>
            <a:r>
              <a:rPr lang="es-ES" sz="1200" b="0" i="0" u="none" strike="noStrike" dirty="0">
                <a:solidFill>
                  <a:srgbClr val="000000"/>
                </a:solidFill>
                <a:effectLst/>
                <a:latin typeface="Arial" panose="020B0604020202020204" pitchFamily="34" charset="0"/>
              </a:rPr>
              <a:t> </a:t>
            </a:r>
            <a:r>
              <a:rPr lang="es-ES" sz="1200" b="0" i="0" u="none" strike="noStrike" dirty="0" err="1">
                <a:solidFill>
                  <a:srgbClr val="000000"/>
                </a:solidFill>
                <a:effectLst/>
                <a:latin typeface="Arial" panose="020B0604020202020204" pitchFamily="34" charset="0"/>
              </a:rPr>
              <a:t>Technology</a:t>
            </a:r>
            <a:r>
              <a:rPr lang="es-ES" sz="1200" b="0" i="0" u="none" strike="noStrike" dirty="0">
                <a:solidFill>
                  <a:srgbClr val="000000"/>
                </a:solidFill>
                <a:effectLst/>
                <a:latin typeface="Arial" panose="020B0604020202020204" pitchFamily="34" charset="0"/>
              </a:rPr>
              <a:t> International </a:t>
            </a:r>
            <a:r>
              <a:rPr lang="es-ES" sz="1200" b="0" i="0" u="none" strike="noStrike" dirty="0" err="1">
                <a:solidFill>
                  <a:srgbClr val="000000"/>
                </a:solidFill>
                <a:effectLst/>
                <a:latin typeface="Arial" panose="020B0604020202020204" pitchFamily="34" charset="0"/>
              </a:rPr>
              <a:t>Conferences</a:t>
            </a:r>
            <a:r>
              <a:rPr lang="es-ES" sz="1200" b="0" i="0" u="none" strike="noStrike" dirty="0">
                <a:solidFill>
                  <a:srgbClr val="000000"/>
                </a:solidFill>
                <a:effectLst/>
                <a:latin typeface="Arial" panose="020B0604020202020204" pitchFamily="34" charset="0"/>
              </a:rPr>
              <a:t> (ASET), </a:t>
            </a:r>
            <a:r>
              <a:rPr lang="es-ES" sz="1200" b="0" i="0" u="none" strike="noStrike" dirty="0" err="1">
                <a:solidFill>
                  <a:srgbClr val="000000"/>
                </a:solidFill>
                <a:effectLst/>
                <a:latin typeface="Arial" panose="020B0604020202020204" pitchFamily="34" charset="0"/>
              </a:rPr>
              <a:t>pages</a:t>
            </a:r>
            <a:r>
              <a:rPr lang="es-ES" sz="1200" b="0" i="0" u="none" strike="noStrike" dirty="0">
                <a:solidFill>
                  <a:srgbClr val="000000"/>
                </a:solidFill>
                <a:effectLst/>
                <a:latin typeface="Arial" panose="020B0604020202020204" pitchFamily="34" charset="0"/>
              </a:rPr>
              <a:t> 1{4, 2023.</a:t>
            </a:r>
          </a:p>
        </p:txBody>
      </p:sp>
    </p:spTree>
    <p:extLst>
      <p:ext uri="{BB962C8B-B14F-4D97-AF65-F5344CB8AC3E}">
        <p14:creationId xmlns:p14="http://schemas.microsoft.com/office/powerpoint/2010/main" val="3868949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C56D8-4954-113A-78AD-481DAD9F408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31B75AB-6A04-794E-3610-DD4BECD92EB5}"/>
              </a:ext>
            </a:extLst>
          </p:cNvPr>
          <p:cNvSpPr txBox="1"/>
          <p:nvPr/>
        </p:nvSpPr>
        <p:spPr>
          <a:xfrm>
            <a:off x="180016" y="1757191"/>
            <a:ext cx="11831968" cy="4185761"/>
          </a:xfrm>
          <a:prstGeom prst="rect">
            <a:avLst/>
          </a:prstGeom>
          <a:noFill/>
        </p:spPr>
        <p:txBody>
          <a:bodyPr wrap="square">
            <a:spAutoFit/>
          </a:bodyPr>
          <a:lstStyle/>
          <a:p>
            <a:pPr rtl="0" fontAlgn="base">
              <a:buFont typeface="Arial" panose="020B0604020202020204" pitchFamily="34" charset="0"/>
              <a:buChar char="•"/>
            </a:pPr>
            <a:r>
              <a:rPr lang="es-ES" sz="1400" b="0" i="0" u="none" strike="noStrike" dirty="0" err="1">
                <a:solidFill>
                  <a:srgbClr val="000000"/>
                </a:solidFill>
                <a:effectLst/>
                <a:latin typeface="Arial" panose="020B0604020202020204" pitchFamily="34" charset="0"/>
              </a:rPr>
              <a:t>Nitesh</a:t>
            </a:r>
            <a:r>
              <a:rPr lang="es-ES" sz="1400" b="0" i="0" u="none" strike="noStrike" dirty="0">
                <a:solidFill>
                  <a:srgbClr val="000000"/>
                </a:solidFill>
                <a:effectLst/>
                <a:latin typeface="Arial" panose="020B0604020202020204" pitchFamily="34" charset="0"/>
              </a:rPr>
              <a:t> V. </a:t>
            </a:r>
            <a:r>
              <a:rPr lang="es-ES" sz="1400" b="0" i="0" u="none" strike="noStrike" dirty="0" err="1">
                <a:solidFill>
                  <a:srgbClr val="000000"/>
                </a:solidFill>
                <a:effectLst/>
                <a:latin typeface="Arial" panose="020B0604020202020204" pitchFamily="34" charset="0"/>
              </a:rPr>
              <a:t>Chawla</a:t>
            </a:r>
            <a:r>
              <a:rPr lang="es-ES" sz="1400" b="0" i="0" u="none" strike="noStrike" dirty="0">
                <a:solidFill>
                  <a:srgbClr val="000000"/>
                </a:solidFill>
                <a:effectLst/>
                <a:latin typeface="Arial" panose="020B0604020202020204" pitchFamily="34" charset="0"/>
              </a:rPr>
              <a:t>, Kevin W. </a:t>
            </a:r>
            <a:r>
              <a:rPr lang="es-ES" sz="1400" b="0" i="0" u="none" strike="noStrike" dirty="0" err="1">
                <a:solidFill>
                  <a:srgbClr val="000000"/>
                </a:solidFill>
                <a:effectLst/>
                <a:latin typeface="Arial" panose="020B0604020202020204" pitchFamily="34" charset="0"/>
              </a:rPr>
              <a:t>Bowyer</a:t>
            </a:r>
            <a:r>
              <a:rPr lang="es-ES" sz="1400" b="0" i="0" u="none" strike="noStrike" dirty="0">
                <a:solidFill>
                  <a:srgbClr val="000000"/>
                </a:solidFill>
                <a:effectLst/>
                <a:latin typeface="Arial" panose="020B0604020202020204" pitchFamily="34" charset="0"/>
              </a:rPr>
              <a:t>, Lawrence O. Hall, and W. Philip </a:t>
            </a:r>
            <a:r>
              <a:rPr lang="es-ES" sz="1400" b="0" i="0" u="none" strike="noStrike" dirty="0" err="1">
                <a:solidFill>
                  <a:srgbClr val="000000"/>
                </a:solidFill>
                <a:effectLst/>
                <a:latin typeface="Arial" panose="020B0604020202020204" pitchFamily="34" charset="0"/>
              </a:rPr>
              <a:t>Kegelmeyer</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Smote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synthetic</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minority</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over-sampling</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technique</a:t>
            </a:r>
            <a:r>
              <a:rPr lang="es-ES" sz="1400" b="0" i="0" u="none" strike="noStrike" dirty="0">
                <a:solidFill>
                  <a:srgbClr val="000000"/>
                </a:solidFill>
                <a:effectLst/>
                <a:latin typeface="Arial" panose="020B0604020202020204" pitchFamily="34" charset="0"/>
              </a:rPr>
              <a:t>. J. </a:t>
            </a:r>
            <a:r>
              <a:rPr lang="es-ES" sz="1400" b="0" i="0" u="none" strike="noStrike" dirty="0" err="1">
                <a:solidFill>
                  <a:srgbClr val="000000"/>
                </a:solidFill>
                <a:effectLst/>
                <a:latin typeface="Arial" panose="020B0604020202020204" pitchFamily="34" charset="0"/>
              </a:rPr>
              <a:t>Artif</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Int</a:t>
            </a:r>
            <a:r>
              <a:rPr lang="es-ES" sz="1400" b="0" i="0" u="none" strike="noStrike" dirty="0">
                <a:solidFill>
                  <a:srgbClr val="000000"/>
                </a:solidFill>
                <a:effectLst/>
                <a:latin typeface="Arial" panose="020B0604020202020204" pitchFamily="34" charset="0"/>
              </a:rPr>
              <a:t>. Res., 16(1):321{357, June 2002.</a:t>
            </a:r>
          </a:p>
          <a:p>
            <a:pPr rtl="0" fontAlgn="base">
              <a:buFont typeface="Arial" panose="020B0604020202020204" pitchFamily="34" charset="0"/>
              <a:buChar char="•"/>
            </a:pPr>
            <a:r>
              <a:rPr lang="es-ES" sz="1400" b="0" i="0" u="none" strike="noStrike" dirty="0" err="1">
                <a:solidFill>
                  <a:srgbClr val="000000"/>
                </a:solidFill>
                <a:effectLst/>
                <a:latin typeface="Arial" panose="020B0604020202020204" pitchFamily="34" charset="0"/>
              </a:rPr>
              <a:t>Haibo</a:t>
            </a:r>
            <a:r>
              <a:rPr lang="es-ES" sz="1400" b="0" i="0" u="none" strike="noStrike" dirty="0">
                <a:solidFill>
                  <a:srgbClr val="000000"/>
                </a:solidFill>
                <a:effectLst/>
                <a:latin typeface="Arial" panose="020B0604020202020204" pitchFamily="34" charset="0"/>
              </a:rPr>
              <a:t> He, Yang Bai, </a:t>
            </a:r>
            <a:r>
              <a:rPr lang="es-ES" sz="1400" b="0" i="0" u="none" strike="noStrike" dirty="0" err="1">
                <a:solidFill>
                  <a:srgbClr val="000000"/>
                </a:solidFill>
                <a:effectLst/>
                <a:latin typeface="Arial" panose="020B0604020202020204" pitchFamily="34" charset="0"/>
              </a:rPr>
              <a:t>Edwardo</a:t>
            </a:r>
            <a:r>
              <a:rPr lang="es-ES" sz="1400" b="0" i="0" u="none" strike="noStrike" dirty="0">
                <a:solidFill>
                  <a:srgbClr val="000000"/>
                </a:solidFill>
                <a:effectLst/>
                <a:latin typeface="Arial" panose="020B0604020202020204" pitchFamily="34" charset="0"/>
              </a:rPr>
              <a:t> A. </a:t>
            </a:r>
            <a:r>
              <a:rPr lang="es-ES" sz="1400" b="0" i="0" u="none" strike="noStrike" dirty="0" err="1">
                <a:solidFill>
                  <a:srgbClr val="000000"/>
                </a:solidFill>
                <a:effectLst/>
                <a:latin typeface="Arial" panose="020B0604020202020204" pitchFamily="34" charset="0"/>
              </a:rPr>
              <a:t>Garcia</a:t>
            </a:r>
            <a:r>
              <a:rPr lang="es-ES" sz="1400" b="0" i="0" u="none" strike="noStrike" dirty="0">
                <a:solidFill>
                  <a:srgbClr val="000000"/>
                </a:solidFill>
                <a:effectLst/>
                <a:latin typeface="Arial" panose="020B0604020202020204" pitchFamily="34" charset="0"/>
              </a:rPr>
              <a:t>, and </a:t>
            </a:r>
            <a:r>
              <a:rPr lang="es-ES" sz="1400" b="0" i="0" u="none" strike="noStrike" dirty="0" err="1">
                <a:solidFill>
                  <a:srgbClr val="000000"/>
                </a:solidFill>
                <a:effectLst/>
                <a:latin typeface="Arial" panose="020B0604020202020204" pitchFamily="34" charset="0"/>
              </a:rPr>
              <a:t>Shutao</a:t>
            </a:r>
            <a:r>
              <a:rPr lang="es-ES" sz="1400" b="0" i="0" u="none" strike="noStrike" dirty="0">
                <a:solidFill>
                  <a:srgbClr val="000000"/>
                </a:solidFill>
                <a:effectLst/>
                <a:latin typeface="Arial" panose="020B0604020202020204" pitchFamily="34" charset="0"/>
              </a:rPr>
              <a:t> Li. </a:t>
            </a:r>
            <a:r>
              <a:rPr lang="es-ES" sz="1400" b="0" i="0" u="none" strike="noStrike" dirty="0" err="1">
                <a:solidFill>
                  <a:srgbClr val="000000"/>
                </a:solidFill>
                <a:effectLst/>
                <a:latin typeface="Arial" panose="020B0604020202020204" pitchFamily="34" charset="0"/>
              </a:rPr>
              <a:t>Adasyn</a:t>
            </a:r>
            <a:r>
              <a:rPr lang="es-ES" sz="1400" b="0" i="0" u="none" strike="noStrike" dirty="0">
                <a:solidFill>
                  <a:srgbClr val="000000"/>
                </a:solidFill>
                <a:effectLst/>
                <a:latin typeface="Arial" panose="020B0604020202020204" pitchFamily="34" charset="0"/>
              </a:rPr>
              <a:t>: Adaptive </a:t>
            </a:r>
            <a:r>
              <a:rPr lang="es-ES" sz="1400" b="0" i="0" u="none" strike="noStrike" dirty="0" err="1">
                <a:solidFill>
                  <a:srgbClr val="000000"/>
                </a:solidFill>
                <a:effectLst/>
                <a:latin typeface="Arial" panose="020B0604020202020204" pitchFamily="34" charset="0"/>
              </a:rPr>
              <a:t>synthetic</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sampling</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approach</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for</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imbalanced</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learning</a:t>
            </a:r>
            <a:r>
              <a:rPr lang="es-ES" sz="1400" b="0" i="0" u="none" strike="noStrike" dirty="0">
                <a:solidFill>
                  <a:srgbClr val="000000"/>
                </a:solidFill>
                <a:effectLst/>
                <a:latin typeface="Arial" panose="020B0604020202020204" pitchFamily="34" charset="0"/>
              </a:rPr>
              <a:t>. In 2008 IEEE International </a:t>
            </a:r>
            <a:r>
              <a:rPr lang="es-ES" sz="1400" b="0" i="0" u="none" strike="noStrike" dirty="0" err="1">
                <a:solidFill>
                  <a:srgbClr val="000000"/>
                </a:solidFill>
                <a:effectLst/>
                <a:latin typeface="Arial" panose="020B0604020202020204" pitchFamily="34" charset="0"/>
              </a:rPr>
              <a:t>Joint</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Conference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on</a:t>
            </a:r>
            <a:r>
              <a:rPr lang="es-ES" sz="1400" b="0" i="0" u="none" strike="noStrike" dirty="0">
                <a:solidFill>
                  <a:srgbClr val="000000"/>
                </a:solidFill>
                <a:effectLst/>
                <a:latin typeface="Arial" panose="020B0604020202020204" pitchFamily="34" charset="0"/>
              </a:rPr>
              <a:t> Neural Networks (IEEE </a:t>
            </a:r>
            <a:r>
              <a:rPr lang="es-ES" sz="1400" b="0" i="0" u="none" strike="noStrike" dirty="0" err="1">
                <a:solidFill>
                  <a:srgbClr val="000000"/>
                </a:solidFill>
                <a:effectLst/>
                <a:latin typeface="Arial" panose="020B0604020202020204" pitchFamily="34" charset="0"/>
              </a:rPr>
              <a:t>World</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Congress</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on</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Computational</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Intelligence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pages</a:t>
            </a:r>
            <a:r>
              <a:rPr lang="es-ES" sz="1400" b="0" i="0" u="none" strike="noStrike" dirty="0">
                <a:solidFill>
                  <a:srgbClr val="000000"/>
                </a:solidFill>
                <a:effectLst/>
                <a:latin typeface="Arial" panose="020B0604020202020204" pitchFamily="34" charset="0"/>
              </a:rPr>
              <a:t> 1322{1328, 2008.</a:t>
            </a:r>
          </a:p>
          <a:p>
            <a:pPr rtl="0" fontAlgn="base">
              <a:buFont typeface="Arial" panose="020B0604020202020204" pitchFamily="34" charset="0"/>
              <a:buChar char="•"/>
            </a:pPr>
            <a:r>
              <a:rPr lang="es-ES" sz="1400" b="0" i="0" u="none" strike="noStrike" dirty="0">
                <a:solidFill>
                  <a:srgbClr val="000000"/>
                </a:solidFill>
                <a:effectLst/>
                <a:latin typeface="Arial" panose="020B0604020202020204" pitchFamily="34" charset="0"/>
              </a:rPr>
              <a:t> Hui Han, </a:t>
            </a:r>
            <a:r>
              <a:rPr lang="es-ES" sz="1400" b="0" i="0" u="none" strike="noStrike" dirty="0" err="1">
                <a:solidFill>
                  <a:srgbClr val="000000"/>
                </a:solidFill>
                <a:effectLst/>
                <a:latin typeface="Arial" panose="020B0604020202020204" pitchFamily="34" charset="0"/>
              </a:rPr>
              <a:t>Wen</a:t>
            </a:r>
            <a:r>
              <a:rPr lang="es-ES" sz="1400" b="0" i="0" u="none" strike="noStrike" dirty="0">
                <a:solidFill>
                  <a:srgbClr val="000000"/>
                </a:solidFill>
                <a:effectLst/>
                <a:latin typeface="Arial" panose="020B0604020202020204" pitchFamily="34" charset="0"/>
              </a:rPr>
              <a:t>-Yuan Wang, and Bing-</a:t>
            </a:r>
            <a:r>
              <a:rPr lang="es-ES" sz="1400" b="0" i="0" u="none" strike="noStrike" dirty="0" err="1">
                <a:solidFill>
                  <a:srgbClr val="000000"/>
                </a:solidFill>
                <a:effectLst/>
                <a:latin typeface="Arial" panose="020B0604020202020204" pitchFamily="34" charset="0"/>
              </a:rPr>
              <a:t>Huan</a:t>
            </a:r>
            <a:r>
              <a:rPr lang="es-ES" sz="1400" b="0" i="0" u="none" strike="noStrike" dirty="0">
                <a:solidFill>
                  <a:srgbClr val="000000"/>
                </a:solidFill>
                <a:effectLst/>
                <a:latin typeface="Arial" panose="020B0604020202020204" pitchFamily="34" charset="0"/>
              </a:rPr>
              <a:t> Mao. </a:t>
            </a:r>
            <a:r>
              <a:rPr lang="es-ES" sz="1400" b="0" i="0" u="none" strike="noStrike" dirty="0" err="1">
                <a:solidFill>
                  <a:srgbClr val="000000"/>
                </a:solidFill>
                <a:effectLst/>
                <a:latin typeface="Arial" panose="020B0604020202020204" pitchFamily="34" charset="0"/>
              </a:rPr>
              <a:t>Borderline-smote</a:t>
            </a:r>
            <a:r>
              <a:rPr lang="es-ES" sz="1400" b="0" i="0" u="none" strike="noStrike" dirty="0">
                <a:solidFill>
                  <a:srgbClr val="000000"/>
                </a:solidFill>
                <a:effectLst/>
                <a:latin typeface="Arial" panose="020B0604020202020204" pitchFamily="34" charset="0"/>
              </a:rPr>
              <a:t>: a new </a:t>
            </a:r>
            <a:r>
              <a:rPr lang="es-ES" sz="1400" b="0" i="0" u="none" strike="noStrike" dirty="0" err="1">
                <a:solidFill>
                  <a:srgbClr val="000000"/>
                </a:solidFill>
                <a:effectLst/>
                <a:latin typeface="Arial" panose="020B0604020202020204" pitchFamily="34" charset="0"/>
              </a:rPr>
              <a:t>over-sampling</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method</a:t>
            </a:r>
            <a:r>
              <a:rPr lang="es-ES" sz="1400" b="0" i="0" u="none" strike="noStrike" dirty="0">
                <a:solidFill>
                  <a:srgbClr val="000000"/>
                </a:solidFill>
                <a:effectLst/>
                <a:latin typeface="Arial" panose="020B0604020202020204" pitchFamily="34" charset="0"/>
              </a:rPr>
              <a:t> in </a:t>
            </a:r>
            <a:r>
              <a:rPr lang="es-ES" sz="1400" b="0" i="0" u="none" strike="noStrike" dirty="0" err="1">
                <a:solidFill>
                  <a:srgbClr val="000000"/>
                </a:solidFill>
                <a:effectLst/>
                <a:latin typeface="Arial" panose="020B0604020202020204" pitchFamily="34" charset="0"/>
              </a:rPr>
              <a:t>imbalanced</a:t>
            </a:r>
            <a:r>
              <a:rPr lang="es-ES" sz="1400" b="0" i="0" u="none" strike="noStrike" dirty="0">
                <a:solidFill>
                  <a:srgbClr val="000000"/>
                </a:solidFill>
                <a:effectLst/>
                <a:latin typeface="Arial" panose="020B0604020202020204" pitchFamily="34" charset="0"/>
              </a:rPr>
              <a:t> data sets </a:t>
            </a:r>
            <a:r>
              <a:rPr lang="es-ES" sz="1400" b="0" i="0" u="none" strike="noStrike" dirty="0" err="1">
                <a:solidFill>
                  <a:srgbClr val="000000"/>
                </a:solidFill>
                <a:effectLst/>
                <a:latin typeface="Arial" panose="020B0604020202020204" pitchFamily="34" charset="0"/>
              </a:rPr>
              <a:t>learning</a:t>
            </a:r>
            <a:r>
              <a:rPr lang="es-ES" sz="1400" b="0" i="0" u="none" strike="noStrike" dirty="0">
                <a:solidFill>
                  <a:srgbClr val="000000"/>
                </a:solidFill>
                <a:effectLst/>
                <a:latin typeface="Arial" panose="020B0604020202020204" pitchFamily="34" charset="0"/>
              </a:rPr>
              <a:t>. In </a:t>
            </a:r>
            <a:r>
              <a:rPr lang="es-ES" sz="1400" b="0" i="0" u="none" strike="noStrike" dirty="0" err="1">
                <a:solidFill>
                  <a:srgbClr val="000000"/>
                </a:solidFill>
                <a:effectLst/>
                <a:latin typeface="Arial" panose="020B0604020202020204" pitchFamily="34" charset="0"/>
              </a:rPr>
              <a:t>Proceedings</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of</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the</a:t>
            </a:r>
            <a:r>
              <a:rPr lang="es-ES" sz="1400" b="0" i="0" u="none" strike="noStrike" dirty="0">
                <a:solidFill>
                  <a:srgbClr val="000000"/>
                </a:solidFill>
                <a:effectLst/>
                <a:latin typeface="Arial" panose="020B0604020202020204" pitchFamily="34" charset="0"/>
              </a:rPr>
              <a:t> 2005 International </a:t>
            </a:r>
            <a:r>
              <a:rPr lang="es-ES" sz="1400" b="0" i="0" u="none" strike="noStrike" dirty="0" err="1">
                <a:solidFill>
                  <a:srgbClr val="000000"/>
                </a:solidFill>
                <a:effectLst/>
                <a:latin typeface="Arial" panose="020B0604020202020204" pitchFamily="34" charset="0"/>
              </a:rPr>
              <a:t>Confer</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ence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on</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Advances</a:t>
            </a:r>
            <a:r>
              <a:rPr lang="es-ES" sz="1400" b="0" i="0" u="none" strike="noStrike" dirty="0">
                <a:solidFill>
                  <a:srgbClr val="000000"/>
                </a:solidFill>
                <a:effectLst/>
                <a:latin typeface="Arial" panose="020B0604020202020204" pitchFamily="34" charset="0"/>
              </a:rPr>
              <a:t> in </a:t>
            </a:r>
            <a:r>
              <a:rPr lang="es-ES" sz="1400" b="0" i="0" u="none" strike="noStrike" dirty="0" err="1">
                <a:solidFill>
                  <a:srgbClr val="000000"/>
                </a:solidFill>
                <a:effectLst/>
                <a:latin typeface="Arial" panose="020B0604020202020204" pitchFamily="34" charset="0"/>
              </a:rPr>
              <a:t>Intelligent</a:t>
            </a:r>
            <a:r>
              <a:rPr lang="es-ES" sz="1400" b="0" i="0" u="none" strike="noStrike" dirty="0">
                <a:solidFill>
                  <a:srgbClr val="000000"/>
                </a:solidFill>
                <a:effectLst/>
                <a:latin typeface="Arial" panose="020B0604020202020204" pitchFamily="34" charset="0"/>
              </a:rPr>
              <a:t> Computing - </a:t>
            </a:r>
            <a:r>
              <a:rPr lang="es-ES" sz="1400" b="0" i="0" u="none" strike="noStrike" dirty="0" err="1">
                <a:solidFill>
                  <a:srgbClr val="000000"/>
                </a:solidFill>
                <a:effectLst/>
                <a:latin typeface="Arial" panose="020B0604020202020204" pitchFamily="34" charset="0"/>
              </a:rPr>
              <a:t>Volume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Part</a:t>
            </a:r>
            <a:r>
              <a:rPr lang="es-ES" sz="1400" b="0" i="0" u="none" strike="noStrike" dirty="0">
                <a:solidFill>
                  <a:srgbClr val="000000"/>
                </a:solidFill>
                <a:effectLst/>
                <a:latin typeface="Arial" panose="020B0604020202020204" pitchFamily="34" charset="0"/>
              </a:rPr>
              <a:t> I, ICIC'05, </a:t>
            </a:r>
            <a:r>
              <a:rPr lang="es-ES" sz="1400" b="0" i="0" u="none" strike="noStrike" dirty="0" err="1">
                <a:solidFill>
                  <a:srgbClr val="000000"/>
                </a:solidFill>
                <a:effectLst/>
                <a:latin typeface="Arial" panose="020B0604020202020204" pitchFamily="34" charset="0"/>
              </a:rPr>
              <a:t>pages</a:t>
            </a:r>
            <a:r>
              <a:rPr lang="es-ES" sz="1400" b="0" i="0" u="none" strike="noStrike" dirty="0">
                <a:solidFill>
                  <a:srgbClr val="000000"/>
                </a:solidFill>
                <a:effectLst/>
                <a:latin typeface="Arial" panose="020B0604020202020204" pitchFamily="34" charset="0"/>
              </a:rPr>
              <a:t> 878{887, </a:t>
            </a:r>
            <a:r>
              <a:rPr lang="es-ES" sz="1400" b="0" i="0" u="none" strike="noStrike" dirty="0" err="1">
                <a:solidFill>
                  <a:srgbClr val="000000"/>
                </a:solidFill>
                <a:effectLst/>
                <a:latin typeface="Arial" panose="020B0604020202020204" pitchFamily="34" charset="0"/>
              </a:rPr>
              <a:t>Berlin</a:t>
            </a:r>
            <a:r>
              <a:rPr lang="es-ES" sz="1400" b="0" i="0" u="none" strike="noStrike" dirty="0">
                <a:solidFill>
                  <a:srgbClr val="000000"/>
                </a:solidFill>
                <a:effectLst/>
                <a:latin typeface="Arial" panose="020B0604020202020204" pitchFamily="34" charset="0"/>
              </a:rPr>
              <a:t>, Heidelberg, 2005. Springer-</a:t>
            </a:r>
            <a:r>
              <a:rPr lang="es-ES" sz="1400" b="0" i="0" u="none" strike="noStrike" dirty="0" err="1">
                <a:solidFill>
                  <a:srgbClr val="000000"/>
                </a:solidFill>
                <a:effectLst/>
                <a:latin typeface="Arial" panose="020B0604020202020204" pitchFamily="34" charset="0"/>
              </a:rPr>
              <a:t>Verlag</a:t>
            </a:r>
            <a:r>
              <a:rPr lang="es-ES" sz="1400" b="0" i="0" u="none" strike="noStrike" dirty="0">
                <a:solidFill>
                  <a:srgbClr val="000000"/>
                </a:solidFill>
                <a:effectLst/>
                <a:latin typeface="Arial" panose="020B0604020202020204" pitchFamily="34" charset="0"/>
              </a:rPr>
              <a:t>.</a:t>
            </a:r>
          </a:p>
          <a:p>
            <a:pPr rtl="0" fontAlgn="base">
              <a:buFont typeface="Arial" panose="020B0604020202020204" pitchFamily="34" charset="0"/>
              <a:buChar char="•"/>
            </a:pPr>
            <a:r>
              <a:rPr lang="es-ES" sz="1400" b="0" i="0" u="none" strike="noStrike" dirty="0">
                <a:solidFill>
                  <a:srgbClr val="000000"/>
                </a:solidFill>
                <a:effectLst/>
                <a:latin typeface="Arial" panose="020B0604020202020204" pitchFamily="34" charset="0"/>
              </a:rPr>
              <a:t>Georgios </a:t>
            </a:r>
            <a:r>
              <a:rPr lang="es-ES" sz="1400" b="0" i="0" u="none" strike="noStrike" dirty="0" err="1">
                <a:solidFill>
                  <a:srgbClr val="000000"/>
                </a:solidFill>
                <a:effectLst/>
                <a:latin typeface="Arial" panose="020B0604020202020204" pitchFamily="34" charset="0"/>
              </a:rPr>
              <a:t>Douzas</a:t>
            </a:r>
            <a:r>
              <a:rPr lang="es-ES" sz="1400" b="0" i="0" u="none" strike="noStrike" dirty="0">
                <a:solidFill>
                  <a:srgbClr val="000000"/>
                </a:solidFill>
                <a:effectLst/>
                <a:latin typeface="Arial" panose="020B0604020202020204" pitchFamily="34" charset="0"/>
              </a:rPr>
              <a:t>, Fernando Bacao, and </a:t>
            </a:r>
            <a:r>
              <a:rPr lang="es-ES" sz="1400" b="0" i="0" u="none" strike="noStrike" dirty="0" err="1">
                <a:solidFill>
                  <a:srgbClr val="000000"/>
                </a:solidFill>
                <a:effectLst/>
                <a:latin typeface="Arial" panose="020B0604020202020204" pitchFamily="34" charset="0"/>
              </a:rPr>
              <a:t>Felix</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Last</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Improving</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imbalanced</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learning</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through</a:t>
            </a:r>
            <a:r>
              <a:rPr lang="es-ES" sz="1400" b="0" i="0" u="none" strike="noStrike" dirty="0">
                <a:solidFill>
                  <a:srgbClr val="000000"/>
                </a:solidFill>
                <a:effectLst/>
                <a:latin typeface="Arial" panose="020B0604020202020204" pitchFamily="34" charset="0"/>
              </a:rPr>
              <a:t> a </a:t>
            </a:r>
            <a:r>
              <a:rPr lang="es-ES" sz="1400" b="0" i="0" u="none" strike="noStrike" dirty="0" err="1">
                <a:solidFill>
                  <a:srgbClr val="000000"/>
                </a:solidFill>
                <a:effectLst/>
                <a:latin typeface="Arial" panose="020B0604020202020204" pitchFamily="34" charset="0"/>
              </a:rPr>
              <a:t>heuristic</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oversampling</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method</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based</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on</a:t>
            </a:r>
            <a:r>
              <a:rPr lang="es-ES" sz="1400" b="0" i="0" u="none" strike="noStrike" dirty="0">
                <a:solidFill>
                  <a:srgbClr val="000000"/>
                </a:solidFill>
                <a:effectLst/>
                <a:latin typeface="Arial" panose="020B0604020202020204" pitchFamily="34" charset="0"/>
              </a:rPr>
              <a:t> k-</a:t>
            </a:r>
            <a:r>
              <a:rPr lang="es-ES" sz="1400" b="0" i="0" u="none" strike="noStrike" dirty="0" err="1">
                <a:solidFill>
                  <a:srgbClr val="000000"/>
                </a:solidFill>
                <a:effectLst/>
                <a:latin typeface="Arial" panose="020B0604020202020204" pitchFamily="34" charset="0"/>
              </a:rPr>
              <a:t>means</a:t>
            </a:r>
            <a:r>
              <a:rPr lang="es-ES" sz="1400" b="0" i="0" u="none" strike="noStrike" dirty="0">
                <a:solidFill>
                  <a:srgbClr val="000000"/>
                </a:solidFill>
                <a:effectLst/>
                <a:latin typeface="Arial" panose="020B0604020202020204" pitchFamily="34" charset="0"/>
              </a:rPr>
              <a:t> and </a:t>
            </a:r>
            <a:r>
              <a:rPr lang="es-ES" sz="1400" b="0" i="0" u="none" strike="noStrike" dirty="0" err="1">
                <a:solidFill>
                  <a:srgbClr val="000000"/>
                </a:solidFill>
                <a:effectLst/>
                <a:latin typeface="Arial" panose="020B0604020202020204" pitchFamily="34" charset="0"/>
              </a:rPr>
              <a:t>smote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Information</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Sciences</a:t>
            </a:r>
            <a:r>
              <a:rPr lang="es-ES" sz="1400" b="0" i="0" u="none" strike="noStrike" dirty="0">
                <a:solidFill>
                  <a:srgbClr val="000000"/>
                </a:solidFill>
                <a:effectLst/>
                <a:latin typeface="Arial" panose="020B0604020202020204" pitchFamily="34" charset="0"/>
              </a:rPr>
              <a:t>, 465:1{20, </a:t>
            </a:r>
            <a:r>
              <a:rPr lang="es-ES" sz="1400" b="0" i="0" u="none" strike="noStrike" dirty="0" err="1">
                <a:solidFill>
                  <a:srgbClr val="000000"/>
                </a:solidFill>
                <a:effectLst/>
                <a:latin typeface="Arial" panose="020B0604020202020204" pitchFamily="34" charset="0"/>
              </a:rPr>
              <a:t>October</a:t>
            </a:r>
            <a:r>
              <a:rPr lang="es-ES" sz="1400" b="0" i="0" u="none" strike="noStrike" dirty="0">
                <a:solidFill>
                  <a:srgbClr val="000000"/>
                </a:solidFill>
                <a:effectLst/>
                <a:latin typeface="Arial" panose="020B0604020202020204" pitchFamily="34" charset="0"/>
              </a:rPr>
              <a:t> 2018.</a:t>
            </a:r>
          </a:p>
          <a:p>
            <a:pPr rtl="0" fontAlgn="base">
              <a:buFont typeface="Arial" panose="020B0604020202020204" pitchFamily="34" charset="0"/>
              <a:buChar char="•"/>
            </a:pPr>
            <a:r>
              <a:rPr lang="es-ES" sz="1400" b="0" i="0" u="none" strike="noStrike" dirty="0" err="1">
                <a:solidFill>
                  <a:srgbClr val="000000"/>
                </a:solidFill>
                <a:effectLst/>
                <a:latin typeface="Arial" panose="020B0604020202020204" pitchFamily="34" charset="0"/>
              </a:rPr>
              <a:t>Hien</a:t>
            </a:r>
            <a:r>
              <a:rPr lang="es-ES" sz="1400" b="0" i="0" u="none" strike="noStrike" dirty="0">
                <a:solidFill>
                  <a:srgbClr val="000000"/>
                </a:solidFill>
                <a:effectLst/>
                <a:latin typeface="Arial" panose="020B0604020202020204" pitchFamily="34" charset="0"/>
              </a:rPr>
              <a:t> Nguyen, Eric Cooper, and </a:t>
            </a:r>
            <a:r>
              <a:rPr lang="es-ES" sz="1400" b="0" i="0" u="none" strike="noStrike" dirty="0" err="1">
                <a:solidFill>
                  <a:srgbClr val="000000"/>
                </a:solidFill>
                <a:effectLst/>
                <a:latin typeface="Arial" panose="020B0604020202020204" pitchFamily="34" charset="0"/>
              </a:rPr>
              <a:t>Katsuari</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Kamei</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Borderline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over-sampling</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for</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imbalanced</a:t>
            </a:r>
            <a:r>
              <a:rPr lang="es-ES" sz="1400" b="0" i="0" u="none" strike="noStrike" dirty="0">
                <a:solidFill>
                  <a:srgbClr val="000000"/>
                </a:solidFill>
                <a:effectLst/>
                <a:latin typeface="Arial" panose="020B0604020202020204" pitchFamily="34" charset="0"/>
              </a:rPr>
              <a:t> data </a:t>
            </a:r>
            <a:r>
              <a:rPr lang="es-ES" sz="1400" b="0" i="0" u="none" strike="noStrike" dirty="0" err="1">
                <a:solidFill>
                  <a:srgbClr val="000000"/>
                </a:solidFill>
                <a:effectLst/>
                <a:latin typeface="Arial" panose="020B0604020202020204" pitchFamily="34" charset="0"/>
              </a:rPr>
              <a:t>classication</a:t>
            </a:r>
            <a:r>
              <a:rPr lang="es-ES" sz="1400" b="0" i="0" u="none" strike="noStrike" dirty="0">
                <a:solidFill>
                  <a:srgbClr val="000000"/>
                </a:solidFill>
                <a:effectLst/>
                <a:latin typeface="Arial" panose="020B0604020202020204" pitchFamily="34" charset="0"/>
              </a:rPr>
              <a:t>. International </a:t>
            </a:r>
            <a:r>
              <a:rPr lang="es-ES" sz="1400" b="0" i="0" u="none" strike="noStrike" dirty="0" err="1">
                <a:solidFill>
                  <a:srgbClr val="000000"/>
                </a:solidFill>
                <a:effectLst/>
                <a:latin typeface="Arial" panose="020B0604020202020204" pitchFamily="34" charset="0"/>
              </a:rPr>
              <a:t>Journal</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of</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Knowledge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Engineering</a:t>
            </a:r>
            <a:r>
              <a:rPr lang="es-ES" sz="1400" b="0" i="0" u="none" strike="noStrike" dirty="0">
                <a:solidFill>
                  <a:srgbClr val="000000"/>
                </a:solidFill>
                <a:effectLst/>
                <a:latin typeface="Arial" panose="020B0604020202020204" pitchFamily="34" charset="0"/>
              </a:rPr>
              <a:t> and </a:t>
            </a:r>
            <a:r>
              <a:rPr lang="es-ES" sz="1400" b="0" i="0" u="none" strike="noStrike" dirty="0" err="1">
                <a:solidFill>
                  <a:srgbClr val="000000"/>
                </a:solidFill>
                <a:effectLst/>
                <a:latin typeface="Arial" panose="020B0604020202020204" pitchFamily="34" charset="0"/>
              </a:rPr>
              <a:t>Soft</a:t>
            </a:r>
            <a:r>
              <a:rPr lang="es-ES" sz="1400" b="0" i="0" u="none" strike="noStrike" dirty="0">
                <a:solidFill>
                  <a:srgbClr val="000000"/>
                </a:solidFill>
                <a:effectLst/>
                <a:latin typeface="Arial" panose="020B0604020202020204" pitchFamily="34" charset="0"/>
              </a:rPr>
              <a:t> Data </a:t>
            </a:r>
            <a:r>
              <a:rPr lang="es-ES" sz="1400" b="0" i="0" u="none" strike="noStrike" dirty="0" err="1">
                <a:solidFill>
                  <a:srgbClr val="000000"/>
                </a:solidFill>
                <a:effectLst/>
                <a:latin typeface="Arial" panose="020B0604020202020204" pitchFamily="34" charset="0"/>
              </a:rPr>
              <a:t>Paradigms</a:t>
            </a:r>
            <a:r>
              <a:rPr lang="es-ES" sz="1400" b="0" i="0" u="none" strike="noStrike" dirty="0">
                <a:solidFill>
                  <a:srgbClr val="000000"/>
                </a:solidFill>
                <a:effectLst/>
                <a:latin typeface="Arial" panose="020B0604020202020204" pitchFamily="34" charset="0"/>
              </a:rPr>
              <a:t>, 3:4{21, 04 2011.</a:t>
            </a:r>
          </a:p>
          <a:p>
            <a:pPr rtl="0" fontAlgn="base">
              <a:buFont typeface="Arial" panose="020B0604020202020204" pitchFamily="34" charset="0"/>
              <a:buChar char="•"/>
            </a:pPr>
            <a:r>
              <a:rPr lang="es-ES" sz="1400" b="0" i="0" u="none" strike="noStrike" dirty="0">
                <a:solidFill>
                  <a:srgbClr val="000000"/>
                </a:solidFill>
                <a:effectLst/>
                <a:latin typeface="Arial" panose="020B0604020202020204" pitchFamily="34" charset="0"/>
              </a:rPr>
              <a:t>Gustavo E. A. P. A. Batista, Ronaldo C. </a:t>
            </a:r>
            <a:r>
              <a:rPr lang="es-ES" sz="1400" b="0" i="0" u="none" strike="noStrike" dirty="0" err="1">
                <a:solidFill>
                  <a:srgbClr val="000000"/>
                </a:solidFill>
                <a:effectLst/>
                <a:latin typeface="Arial" panose="020B0604020202020204" pitchFamily="34" charset="0"/>
              </a:rPr>
              <a:t>Prati</a:t>
            </a:r>
            <a:r>
              <a:rPr lang="es-ES" sz="1400" b="0" i="0" u="none" strike="noStrike" dirty="0">
                <a:solidFill>
                  <a:srgbClr val="000000"/>
                </a:solidFill>
                <a:effectLst/>
                <a:latin typeface="Arial" panose="020B0604020202020204" pitchFamily="34" charset="0"/>
              </a:rPr>
              <a:t>, and </a:t>
            </a:r>
            <a:r>
              <a:rPr lang="es-ES" sz="1400" b="0" i="0" u="none" strike="noStrike" dirty="0" err="1">
                <a:solidFill>
                  <a:srgbClr val="000000"/>
                </a:solidFill>
                <a:effectLst/>
                <a:latin typeface="Arial" panose="020B0604020202020204" pitchFamily="34" charset="0"/>
              </a:rPr>
              <a:t>Maria</a:t>
            </a:r>
            <a:r>
              <a:rPr lang="es-ES" sz="1400" b="0" i="0" u="none" strike="noStrike" dirty="0">
                <a:solidFill>
                  <a:srgbClr val="000000"/>
                </a:solidFill>
                <a:effectLst/>
                <a:latin typeface="Arial" panose="020B0604020202020204" pitchFamily="34" charset="0"/>
              </a:rPr>
              <a:t> Carolina </a:t>
            </a:r>
            <a:r>
              <a:rPr lang="es-ES" sz="1400" b="0" i="0" u="none" strike="noStrike" dirty="0" err="1">
                <a:solidFill>
                  <a:srgbClr val="000000"/>
                </a:solidFill>
                <a:effectLst/>
                <a:latin typeface="Arial" panose="020B0604020202020204" pitchFamily="34" charset="0"/>
              </a:rPr>
              <a:t>Monard</a:t>
            </a:r>
            <a:r>
              <a:rPr lang="es-ES" sz="1400" b="0" i="0" u="none" strike="noStrike" dirty="0">
                <a:solidFill>
                  <a:srgbClr val="000000"/>
                </a:solidFill>
                <a:effectLst/>
                <a:latin typeface="Arial" panose="020B0604020202020204" pitchFamily="34" charset="0"/>
              </a:rPr>
              <a:t>. A </a:t>
            </a:r>
            <a:r>
              <a:rPr lang="es-ES" sz="1400" b="0" i="0" u="none" strike="noStrike" dirty="0" err="1">
                <a:solidFill>
                  <a:srgbClr val="000000"/>
                </a:solidFill>
                <a:effectLst/>
                <a:latin typeface="Arial" panose="020B0604020202020204" pitchFamily="34" charset="0"/>
              </a:rPr>
              <a:t>study</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of</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the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behavior</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of</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several</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methods</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for</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balancing</a:t>
            </a:r>
            <a:r>
              <a:rPr lang="es-ES" sz="1400" b="0" i="0" u="none" strike="noStrike" dirty="0">
                <a:solidFill>
                  <a:srgbClr val="000000"/>
                </a:solidFill>
                <a:effectLst/>
                <a:latin typeface="Arial" panose="020B0604020202020204" pitchFamily="34" charset="0"/>
              </a:rPr>
              <a:t> machine </a:t>
            </a:r>
            <a:r>
              <a:rPr lang="es-ES" sz="1400" b="0" i="0" u="none" strike="noStrike" dirty="0" err="1">
                <a:solidFill>
                  <a:srgbClr val="000000"/>
                </a:solidFill>
                <a:effectLst/>
                <a:latin typeface="Arial" panose="020B0604020202020204" pitchFamily="34" charset="0"/>
              </a:rPr>
              <a:t>learning</a:t>
            </a:r>
            <a:r>
              <a:rPr lang="es-ES" sz="1400" b="0" i="0" u="none" strike="noStrike" dirty="0">
                <a:solidFill>
                  <a:srgbClr val="000000"/>
                </a:solidFill>
                <a:effectLst/>
                <a:latin typeface="Arial" panose="020B0604020202020204" pitchFamily="34" charset="0"/>
              </a:rPr>
              <a:t> training data. SIGKDD </a:t>
            </a:r>
            <a:r>
              <a:rPr lang="es-ES" sz="1400" b="0" i="0" u="none" strike="noStrike" dirty="0" err="1">
                <a:solidFill>
                  <a:srgbClr val="000000"/>
                </a:solidFill>
                <a:effectLst/>
                <a:latin typeface="Arial" panose="020B0604020202020204" pitchFamily="34" charset="0"/>
              </a:rPr>
              <a:t>Explor</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Newsl</a:t>
            </a:r>
            <a:r>
              <a:rPr lang="es-ES" sz="1400" b="0" i="0" u="none" strike="noStrike" dirty="0">
                <a:solidFill>
                  <a:srgbClr val="000000"/>
                </a:solidFill>
                <a:effectLst/>
                <a:latin typeface="Arial" panose="020B0604020202020204" pitchFamily="34" charset="0"/>
              </a:rPr>
              <a:t>., 6(1):20{29, June 2004.</a:t>
            </a:r>
          </a:p>
          <a:p>
            <a:pPr rtl="0" fontAlgn="base">
              <a:buFont typeface="Arial" panose="020B0604020202020204" pitchFamily="34" charset="0"/>
              <a:buChar char="•"/>
            </a:pPr>
            <a:r>
              <a:rPr lang="es-ES" sz="1400" b="0" i="0" u="none" strike="noStrike" dirty="0">
                <a:solidFill>
                  <a:srgbClr val="000000"/>
                </a:solidFill>
                <a:effectLst/>
                <a:latin typeface="Arial" panose="020B0604020202020204" pitchFamily="34" charset="0"/>
              </a:rPr>
              <a:t>Gustavo Batista, Ana </a:t>
            </a:r>
            <a:r>
              <a:rPr lang="es-ES" sz="1400" b="0" i="0" u="none" strike="noStrike" dirty="0" err="1">
                <a:solidFill>
                  <a:srgbClr val="000000"/>
                </a:solidFill>
                <a:effectLst/>
                <a:latin typeface="Arial" panose="020B0604020202020204" pitchFamily="34" charset="0"/>
              </a:rPr>
              <a:t>Bazzan</a:t>
            </a:r>
            <a:r>
              <a:rPr lang="es-ES" sz="1400" b="0" i="0" u="none" strike="noStrike" dirty="0">
                <a:solidFill>
                  <a:srgbClr val="000000"/>
                </a:solidFill>
                <a:effectLst/>
                <a:latin typeface="Arial" panose="020B0604020202020204" pitchFamily="34" charset="0"/>
              </a:rPr>
              <a:t>, and </a:t>
            </a:r>
            <a:r>
              <a:rPr lang="es-ES" sz="1400" b="0" i="0" u="none" strike="noStrike" dirty="0" err="1">
                <a:solidFill>
                  <a:srgbClr val="000000"/>
                </a:solidFill>
                <a:effectLst/>
                <a:latin typeface="Arial" panose="020B0604020202020204" pitchFamily="34" charset="0"/>
              </a:rPr>
              <a:t>Maria</a:t>
            </a:r>
            <a:r>
              <a:rPr lang="es-ES" sz="1400" b="0" i="0" u="none" strike="noStrike" dirty="0">
                <a:solidFill>
                  <a:srgbClr val="000000"/>
                </a:solidFill>
                <a:effectLst/>
                <a:latin typeface="Arial" panose="020B0604020202020204" pitchFamily="34" charset="0"/>
              </a:rPr>
              <a:t>-Carolina </a:t>
            </a:r>
            <a:r>
              <a:rPr lang="es-ES" sz="1400" b="0" i="0" u="none" strike="noStrike" dirty="0" err="1">
                <a:solidFill>
                  <a:srgbClr val="000000"/>
                </a:solidFill>
                <a:effectLst/>
                <a:latin typeface="Arial" panose="020B0604020202020204" pitchFamily="34" charset="0"/>
              </a:rPr>
              <a:t>Monard</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Balancing</a:t>
            </a:r>
            <a:r>
              <a:rPr lang="es-ES" sz="1400" b="0" i="0" u="none" strike="noStrike" dirty="0">
                <a:solidFill>
                  <a:srgbClr val="000000"/>
                </a:solidFill>
                <a:effectLst/>
                <a:latin typeface="Arial" panose="020B0604020202020204" pitchFamily="34" charset="0"/>
              </a:rPr>
              <a:t> training data </a:t>
            </a:r>
            <a:r>
              <a:rPr lang="es-ES" sz="1400" b="0" i="0" u="none" strike="noStrike" dirty="0" err="1">
                <a:solidFill>
                  <a:srgbClr val="000000"/>
                </a:solidFill>
                <a:effectLst/>
                <a:latin typeface="Arial" panose="020B0604020202020204" pitchFamily="34" charset="0"/>
              </a:rPr>
              <a:t>for</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automated</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annotation</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of</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keywords</a:t>
            </a:r>
            <a:r>
              <a:rPr lang="es-ES" sz="1400" b="0" i="0" u="none" strike="noStrike" dirty="0">
                <a:solidFill>
                  <a:srgbClr val="000000"/>
                </a:solidFill>
                <a:effectLst/>
                <a:latin typeface="Arial" panose="020B0604020202020204" pitchFamily="34" charset="0"/>
              </a:rPr>
              <a:t>: a case </a:t>
            </a:r>
            <a:r>
              <a:rPr lang="es-ES" sz="1400" b="0" i="0" u="none" strike="noStrike" dirty="0" err="1">
                <a:solidFill>
                  <a:srgbClr val="000000"/>
                </a:solidFill>
                <a:effectLst/>
                <a:latin typeface="Arial" panose="020B0604020202020204" pitchFamily="34" charset="0"/>
              </a:rPr>
              <a:t>study</a:t>
            </a:r>
            <a:r>
              <a:rPr lang="es-ES" sz="1400" b="0" i="0" u="none" strike="noStrike" dirty="0">
                <a:solidFill>
                  <a:srgbClr val="000000"/>
                </a:solidFill>
                <a:effectLst/>
                <a:latin typeface="Arial" panose="020B0604020202020204" pitchFamily="34" charset="0"/>
              </a:rPr>
              <a:t>. In </a:t>
            </a:r>
            <a:r>
              <a:rPr lang="es-ES" sz="1400" b="0" i="0" u="none" strike="noStrike" dirty="0" err="1">
                <a:solidFill>
                  <a:srgbClr val="000000"/>
                </a:solidFill>
                <a:effectLst/>
                <a:latin typeface="Arial" panose="020B0604020202020204" pitchFamily="34" charset="0"/>
              </a:rPr>
              <a:t>Proc</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of</a:t>
            </a:r>
            <a:r>
              <a:rPr lang="es-ES" sz="1400" b="0" i="0" u="none" strike="noStrike" dirty="0">
                <a:solidFill>
                  <a:srgbClr val="000000"/>
                </a:solidFill>
                <a:effectLst/>
                <a:latin typeface="Arial" panose="020B0604020202020204" pitchFamily="34" charset="0"/>
              </a:rPr>
              <a:t> Workshop </a:t>
            </a:r>
            <a:r>
              <a:rPr lang="es-ES" sz="1400" b="0" i="0" u="none" strike="noStrike" dirty="0" err="1">
                <a:solidFill>
                  <a:srgbClr val="000000"/>
                </a:solidFill>
                <a:effectLst/>
                <a:latin typeface="Arial" panose="020B0604020202020204" pitchFamily="34" charset="0"/>
              </a:rPr>
              <a:t>on</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Bioinformatics</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pages</a:t>
            </a:r>
            <a:r>
              <a:rPr lang="es-ES" sz="1400" b="0" i="0" u="none" strike="noStrike" dirty="0">
                <a:solidFill>
                  <a:srgbClr val="000000"/>
                </a:solidFill>
                <a:effectLst/>
                <a:latin typeface="Arial" panose="020B0604020202020204" pitchFamily="34" charset="0"/>
              </a:rPr>
              <a:t> 10{18, 01 2003.</a:t>
            </a:r>
          </a:p>
          <a:p>
            <a:pPr rtl="0" fontAlgn="base">
              <a:buFont typeface="Arial" panose="020B0604020202020204" pitchFamily="34" charset="0"/>
              <a:buChar char="•"/>
            </a:pPr>
            <a:r>
              <a:rPr lang="es-ES" sz="1400" b="0" i="0" u="none" strike="noStrike" dirty="0">
                <a:solidFill>
                  <a:srgbClr val="000000"/>
                </a:solidFill>
                <a:effectLst/>
                <a:latin typeface="Arial" panose="020B0604020202020204" pitchFamily="34" charset="0"/>
              </a:rPr>
              <a:t>Kay H. </a:t>
            </a:r>
            <a:r>
              <a:rPr lang="es-ES" sz="1400" b="0" i="0" u="none" strike="noStrike" dirty="0" err="1">
                <a:solidFill>
                  <a:srgbClr val="000000"/>
                </a:solidFill>
                <a:effectLst/>
                <a:latin typeface="Arial" panose="020B0604020202020204" pitchFamily="34" charset="0"/>
              </a:rPr>
              <a:t>Brodersen</a:t>
            </a:r>
            <a:r>
              <a:rPr lang="es-ES" sz="1400" b="0" i="0" u="none" strike="noStrike" dirty="0">
                <a:solidFill>
                  <a:srgbClr val="000000"/>
                </a:solidFill>
                <a:effectLst/>
                <a:latin typeface="Arial" panose="020B0604020202020204" pitchFamily="34" charset="0"/>
              </a:rPr>
              <a:t>, Cheng </a:t>
            </a:r>
            <a:r>
              <a:rPr lang="es-ES" sz="1400" b="0" i="0" u="none" strike="noStrike" dirty="0" err="1">
                <a:solidFill>
                  <a:srgbClr val="000000"/>
                </a:solidFill>
                <a:effectLst/>
                <a:latin typeface="Arial" panose="020B0604020202020204" pitchFamily="34" charset="0"/>
              </a:rPr>
              <a:t>Soon</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Ong</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Klaas</a:t>
            </a:r>
            <a:r>
              <a:rPr lang="es-ES" sz="1400" b="0" i="0" u="none" strike="noStrike" dirty="0">
                <a:solidFill>
                  <a:srgbClr val="000000"/>
                </a:solidFill>
                <a:effectLst/>
                <a:latin typeface="Arial" panose="020B0604020202020204" pitchFamily="34" charset="0"/>
              </a:rPr>
              <a:t> Stephan, and Joachim </a:t>
            </a:r>
            <a:r>
              <a:rPr lang="es-ES" sz="1400" b="0" i="0" u="none" strike="noStrike" dirty="0" err="1">
                <a:solidFill>
                  <a:srgbClr val="000000"/>
                </a:solidFill>
                <a:effectLst/>
                <a:latin typeface="Arial" panose="020B0604020202020204" pitchFamily="34" charset="0"/>
              </a:rPr>
              <a:t>Buhmann</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The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balanced</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accuracy</a:t>
            </a:r>
            <a:r>
              <a:rPr lang="es-ES" sz="1400" b="0" i="0" u="none" strike="noStrike" dirty="0">
                <a:solidFill>
                  <a:srgbClr val="000000"/>
                </a:solidFill>
                <a:effectLst/>
                <a:latin typeface="Arial" panose="020B0604020202020204" pitchFamily="34" charset="0"/>
              </a:rPr>
              <a:t> and </a:t>
            </a:r>
            <a:r>
              <a:rPr lang="es-ES" sz="1400" b="0" i="0" u="none" strike="noStrike" dirty="0" err="1">
                <a:solidFill>
                  <a:srgbClr val="000000"/>
                </a:solidFill>
                <a:effectLst/>
                <a:latin typeface="Arial" panose="020B0604020202020204" pitchFamily="34" charset="0"/>
              </a:rPr>
              <a:t>its</a:t>
            </a:r>
            <a:r>
              <a:rPr lang="es-ES" sz="1400" b="0" i="0" u="none" strike="noStrike" dirty="0">
                <a:solidFill>
                  <a:srgbClr val="000000"/>
                </a:solidFill>
                <a:effectLst/>
                <a:latin typeface="Arial" panose="020B0604020202020204" pitchFamily="34" charset="0"/>
              </a:rPr>
              <a:t> posterior </a:t>
            </a:r>
            <a:r>
              <a:rPr lang="es-ES" sz="1400" b="0" i="0" u="none" strike="noStrike" dirty="0" err="1">
                <a:solidFill>
                  <a:srgbClr val="000000"/>
                </a:solidFill>
                <a:effectLst/>
                <a:latin typeface="Arial" panose="020B0604020202020204" pitchFamily="34" charset="0"/>
              </a:rPr>
              <a:t>distribution</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Pattern</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Recognition</a:t>
            </a:r>
            <a:r>
              <a:rPr lang="es-ES" sz="1400" b="0" i="0" u="none" strike="noStrike" dirty="0">
                <a:solidFill>
                  <a:srgbClr val="000000"/>
                </a:solidFill>
                <a:effectLst/>
                <a:latin typeface="Arial" panose="020B0604020202020204" pitchFamily="34" charset="0"/>
              </a:rPr>
              <a:t>, International </a:t>
            </a:r>
            <a:r>
              <a:rPr lang="es-ES" sz="1400" b="0" i="0" u="none" strike="noStrike" dirty="0" err="1">
                <a:solidFill>
                  <a:srgbClr val="000000"/>
                </a:solidFill>
                <a:effectLst/>
                <a:latin typeface="Arial" panose="020B0604020202020204" pitchFamily="34" charset="0"/>
              </a:rPr>
              <a:t>Conference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on</a:t>
            </a:r>
            <a:r>
              <a:rPr lang="es-ES" sz="1400" b="0" i="0" u="none" strike="noStrike" dirty="0">
                <a:solidFill>
                  <a:srgbClr val="000000"/>
                </a:solidFill>
                <a:effectLst/>
                <a:latin typeface="Arial" panose="020B0604020202020204" pitchFamily="34" charset="0"/>
              </a:rPr>
              <a:t>, 0:3121{3124, 08 2010.</a:t>
            </a:r>
          </a:p>
          <a:p>
            <a:pPr rtl="0" fontAlgn="base">
              <a:buFont typeface="Arial" panose="020B0604020202020204" pitchFamily="34" charset="0"/>
              <a:buChar char="•"/>
            </a:pPr>
            <a:r>
              <a:rPr lang="es-ES" sz="1400" b="0" i="0" u="none" strike="noStrike" dirty="0">
                <a:solidFill>
                  <a:srgbClr val="000000"/>
                </a:solidFill>
                <a:effectLst/>
                <a:latin typeface="Arial" panose="020B0604020202020204" pitchFamily="34" charset="0"/>
              </a:rPr>
              <a:t>W. J. Conover. </a:t>
            </a:r>
            <a:r>
              <a:rPr lang="es-ES" sz="1400" b="0" i="0" u="none" strike="noStrike" dirty="0" err="1">
                <a:solidFill>
                  <a:srgbClr val="000000"/>
                </a:solidFill>
                <a:effectLst/>
                <a:latin typeface="Arial" panose="020B0604020202020204" pitchFamily="34" charset="0"/>
              </a:rPr>
              <a:t>Practical</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Nonparametric</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Statistics</a:t>
            </a:r>
            <a:r>
              <a:rPr lang="es-ES" sz="1400" b="0" i="0" u="none" strike="noStrike" dirty="0">
                <a:solidFill>
                  <a:srgbClr val="000000"/>
                </a:solidFill>
                <a:effectLst/>
                <a:latin typeface="Arial" panose="020B0604020202020204" pitchFamily="34" charset="0"/>
              </a:rPr>
              <a:t>. John Wiley &amp; </a:t>
            </a:r>
            <a:r>
              <a:rPr lang="es-ES" sz="1400" b="0" i="0" u="none" strike="noStrike" dirty="0" err="1">
                <a:solidFill>
                  <a:srgbClr val="000000"/>
                </a:solidFill>
                <a:effectLst/>
                <a:latin typeface="Arial" panose="020B0604020202020204" pitchFamily="34" charset="0"/>
              </a:rPr>
              <a:t>Sons</a:t>
            </a:r>
            <a:r>
              <a:rPr lang="es-ES" sz="1400" b="0" i="0" u="none" strike="noStrike" dirty="0">
                <a:solidFill>
                  <a:srgbClr val="000000"/>
                </a:solidFill>
                <a:effectLst/>
                <a:latin typeface="Arial" panose="020B0604020202020204" pitchFamily="34" charset="0"/>
              </a:rPr>
              <a:t>, New York, </a:t>
            </a:r>
            <a:r>
              <a:rPr lang="es-ES" sz="1400" b="0" i="0" u="none" strike="noStrike" dirty="0" err="1">
                <a:solidFill>
                  <a:srgbClr val="000000"/>
                </a:solidFill>
                <a:effectLst/>
                <a:latin typeface="Arial" panose="020B0604020202020204" pitchFamily="34" charset="0"/>
              </a:rPr>
              <a:t>third</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edition</a:t>
            </a:r>
            <a:r>
              <a:rPr lang="es-ES" sz="1400" b="0" i="0" u="none" strike="noStrike" dirty="0">
                <a:solidFill>
                  <a:srgbClr val="000000"/>
                </a:solidFill>
                <a:effectLst/>
                <a:latin typeface="Arial" panose="020B0604020202020204" pitchFamily="34" charset="0"/>
              </a:rPr>
              <a:t>, 1999.</a:t>
            </a:r>
          </a:p>
          <a:p>
            <a:pPr rtl="0" fontAlgn="base">
              <a:buFont typeface="Arial" panose="020B0604020202020204" pitchFamily="34" charset="0"/>
              <a:buChar char="•"/>
            </a:pPr>
            <a:r>
              <a:rPr lang="es-ES" sz="1400" b="0" i="0" u="none" strike="noStrike" dirty="0">
                <a:solidFill>
                  <a:srgbClr val="000000"/>
                </a:solidFill>
                <a:effectLst/>
                <a:latin typeface="Arial" panose="020B0604020202020204" pitchFamily="34" charset="0"/>
              </a:rPr>
              <a:t>Moodle Project. Moodle - open-</a:t>
            </a:r>
            <a:r>
              <a:rPr lang="es-ES" sz="1400" b="0" i="0" u="none" strike="noStrike" dirty="0" err="1">
                <a:solidFill>
                  <a:srgbClr val="000000"/>
                </a:solidFill>
                <a:effectLst/>
                <a:latin typeface="Arial" panose="020B0604020202020204" pitchFamily="34" charset="0"/>
              </a:rPr>
              <a:t>source</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learning</a:t>
            </a:r>
            <a:r>
              <a:rPr lang="es-ES" sz="1400" b="0" i="0" u="none" strike="noStrike" dirty="0">
                <a:solidFill>
                  <a:srgbClr val="000000"/>
                </a:solidFill>
                <a:effectLst/>
                <a:latin typeface="Arial" panose="020B0604020202020204" pitchFamily="34" charset="0"/>
              </a:rPr>
              <a:t> </a:t>
            </a:r>
            <a:r>
              <a:rPr lang="es-ES" sz="1400" b="0" i="0" u="none" strike="noStrike" dirty="0" err="1">
                <a:solidFill>
                  <a:srgbClr val="000000"/>
                </a:solidFill>
                <a:effectLst/>
                <a:latin typeface="Arial" panose="020B0604020202020204" pitchFamily="34" charset="0"/>
              </a:rPr>
              <a:t>platform</a:t>
            </a:r>
            <a:r>
              <a:rPr lang="es-ES" sz="1400" b="0" i="0" u="none" strike="noStrike" dirty="0">
                <a:solidFill>
                  <a:srgbClr val="000000"/>
                </a:solidFill>
                <a:effectLst/>
                <a:latin typeface="Arial" panose="020B0604020202020204" pitchFamily="34" charset="0"/>
              </a:rPr>
              <a:t>. https://moodle.org/, 2025. Ac- </a:t>
            </a:r>
            <a:r>
              <a:rPr lang="es-ES" sz="1400" b="0" i="0" u="none" strike="noStrike" dirty="0" err="1">
                <a:solidFill>
                  <a:srgbClr val="000000"/>
                </a:solidFill>
                <a:effectLst/>
                <a:latin typeface="Arial" panose="020B0604020202020204" pitchFamily="34" charset="0"/>
              </a:rPr>
              <a:t>cessed</a:t>
            </a:r>
            <a:r>
              <a:rPr lang="es-ES" sz="1400" b="0" i="0" u="none" strike="noStrike" dirty="0">
                <a:solidFill>
                  <a:srgbClr val="000000"/>
                </a:solidFill>
                <a:effectLst/>
                <a:latin typeface="Arial" panose="020B0604020202020204" pitchFamily="34" charset="0"/>
              </a:rPr>
              <a:t>: 2025-04-25.15</a:t>
            </a:r>
          </a:p>
        </p:txBody>
      </p:sp>
    </p:spTree>
    <p:extLst>
      <p:ext uri="{BB962C8B-B14F-4D97-AF65-F5344CB8AC3E}">
        <p14:creationId xmlns:p14="http://schemas.microsoft.com/office/powerpoint/2010/main" val="2079212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FB7CA4-C60C-024E-916A-8F704084B874}"/>
              </a:ext>
            </a:extLst>
          </p:cNvPr>
          <p:cNvPicPr>
            <a:picLocks noChangeAspect="1"/>
          </p:cNvPicPr>
          <p:nvPr/>
        </p:nvPicPr>
        <p:blipFill>
          <a:blip r:embed="rId2"/>
          <a:stretch>
            <a:fillRect/>
          </a:stretch>
        </p:blipFill>
        <p:spPr>
          <a:xfrm>
            <a:off x="1938487" y="643466"/>
            <a:ext cx="8315026" cy="5571067"/>
          </a:xfrm>
          <a:prstGeom prst="rect">
            <a:avLst/>
          </a:prstGeom>
        </p:spPr>
      </p:pic>
    </p:spTree>
    <p:extLst>
      <p:ext uri="{BB962C8B-B14F-4D97-AF65-F5344CB8AC3E}">
        <p14:creationId xmlns:p14="http://schemas.microsoft.com/office/powerpoint/2010/main" val="284566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0ED8C4E9-F700-7A29-B713-589B8199C4F4}"/>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66796E4-4F52-74F8-33A7-DD272C441F4F}"/>
              </a:ext>
            </a:extLst>
          </p:cNvPr>
          <p:cNvSpPr/>
          <p:nvPr/>
        </p:nvSpPr>
        <p:spPr>
          <a:xfrm>
            <a:off x="300710" y="1595598"/>
            <a:ext cx="5179554" cy="1301026"/>
          </a:xfrm>
          <a:prstGeom prst="rect">
            <a:avLst/>
          </a:prstGeom>
          <a:solidFill>
            <a:srgbClr val="FFCC00"/>
          </a:solidFill>
          <a:ln w="5715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C6CAB"/>
                </a:solidFill>
                <a:latin typeface="Abadi" panose="020B0604020104020204" pitchFamily="34" charset="0"/>
              </a:rPr>
              <a:t>Applying Machine Learning in education presents significant challenges</a:t>
            </a:r>
            <a:endParaRPr lang="es-ES" sz="1800" b="1" dirty="0">
              <a:solidFill>
                <a:srgbClr val="0C6CAB"/>
              </a:solidFill>
              <a:latin typeface="Abadi" panose="020B0604020104020204" pitchFamily="34" charset="0"/>
            </a:endParaRPr>
          </a:p>
        </p:txBody>
      </p:sp>
      <p:sp>
        <p:nvSpPr>
          <p:cNvPr id="3" name="Rectángulo 2">
            <a:extLst>
              <a:ext uri="{FF2B5EF4-FFF2-40B4-BE49-F238E27FC236}">
                <a16:creationId xmlns:a16="http://schemas.microsoft.com/office/drawing/2014/main" id="{F478F0BC-57F9-E8CC-5CFA-0FB8FEA754DA}"/>
              </a:ext>
            </a:extLst>
          </p:cNvPr>
          <p:cNvSpPr/>
          <p:nvPr/>
        </p:nvSpPr>
        <p:spPr>
          <a:xfrm>
            <a:off x="6480580" y="3780339"/>
            <a:ext cx="5130459" cy="2657282"/>
          </a:xfrm>
          <a:prstGeom prst="rect">
            <a:avLst/>
          </a:prstGeom>
          <a:solidFill>
            <a:srgbClr val="0C6CAB"/>
          </a:solidFill>
          <a:ln w="28575">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Abadi" panose="020B0604020104020204" pitchFamily="34" charset="0"/>
              </a:rPr>
              <a:t>Class imbalance:</a:t>
            </a:r>
          </a:p>
          <a:p>
            <a:pPr algn="ctr"/>
            <a:endParaRPr lang="en-US" sz="1800" dirty="0">
              <a:latin typeface="Abadi" panose="020B0604020104020204" pitchFamily="34" charset="0"/>
            </a:endParaRPr>
          </a:p>
          <a:p>
            <a:r>
              <a:rPr lang="en-US" sz="1800" dirty="0">
                <a:latin typeface="Abadi" panose="020B0604020104020204" pitchFamily="34" charset="0"/>
              </a:rPr>
              <a:t> - The vast majority of students do not present diagnostic difficulties. </a:t>
            </a:r>
          </a:p>
          <a:p>
            <a:endParaRPr lang="en-US" sz="1800" dirty="0">
              <a:latin typeface="Abadi" panose="020B0604020104020204" pitchFamily="34" charset="0"/>
            </a:endParaRPr>
          </a:p>
          <a:p>
            <a:r>
              <a:rPr lang="en-US" sz="1800" dirty="0">
                <a:latin typeface="Abadi" panose="020B0604020104020204" pitchFamily="34" charset="0"/>
              </a:rPr>
              <a:t>- This phenomenon can compromise the effectiveness of conventional algorithms, which tend to ignore or underrepresent minority classes</a:t>
            </a:r>
            <a:endParaRPr lang="es-ES" sz="1800" dirty="0">
              <a:latin typeface="Abadi" panose="020B0604020104020204" pitchFamily="34" charset="0"/>
            </a:endParaRPr>
          </a:p>
        </p:txBody>
      </p:sp>
      <p:sp>
        <p:nvSpPr>
          <p:cNvPr id="4" name="Flecha: a la izquierda y arriba 3">
            <a:extLst>
              <a:ext uri="{FF2B5EF4-FFF2-40B4-BE49-F238E27FC236}">
                <a16:creationId xmlns:a16="http://schemas.microsoft.com/office/drawing/2014/main" id="{A13EF4EF-4DAD-2BF1-A956-69BAAEE5FCA1}"/>
              </a:ext>
            </a:extLst>
          </p:cNvPr>
          <p:cNvSpPr/>
          <p:nvPr/>
        </p:nvSpPr>
        <p:spPr>
          <a:xfrm rot="5400000">
            <a:off x="3424398" y="3228017"/>
            <a:ext cx="2454765" cy="2215426"/>
          </a:xfrm>
          <a:prstGeom prst="leftUpArrow">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19549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08051AF8-AA2A-7DBA-2B89-386216DC353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B01A4D7-3004-8B92-2A22-78978A1D917D}"/>
              </a:ext>
            </a:extLst>
          </p:cNvPr>
          <p:cNvSpPr/>
          <p:nvPr/>
        </p:nvSpPr>
        <p:spPr>
          <a:xfrm>
            <a:off x="1653481" y="1484391"/>
            <a:ext cx="8642933" cy="2345044"/>
          </a:xfrm>
          <a:prstGeom prst="rect">
            <a:avLst/>
          </a:prstGeom>
          <a:solidFill>
            <a:srgbClr val="0C6CAB"/>
          </a:solidFill>
          <a:ln w="5715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badi" panose="020B0604020104020204" pitchFamily="34" charset="0"/>
              </a:rPr>
              <a:t>The present work proposes a comprehensive methodology for the collection, processing, analysis, and modeling of real educational data, with the aim of building an automatic diagnostic system for mathematical learning difficulties in secondary school students.</a:t>
            </a:r>
            <a:endParaRPr lang="es-ES" sz="2000" dirty="0">
              <a:latin typeface="Abadi" panose="020B0604020104020204" pitchFamily="34" charset="0"/>
            </a:endParaRPr>
          </a:p>
        </p:txBody>
      </p:sp>
      <p:pic>
        <p:nvPicPr>
          <p:cNvPr id="3" name="Imagen 2">
            <a:extLst>
              <a:ext uri="{FF2B5EF4-FFF2-40B4-BE49-F238E27FC236}">
                <a16:creationId xmlns:a16="http://schemas.microsoft.com/office/drawing/2014/main" id="{42199605-B037-3747-C849-F5D2AA7A7650}"/>
              </a:ext>
            </a:extLst>
          </p:cNvPr>
          <p:cNvPicPr>
            <a:picLocks noChangeAspect="1"/>
          </p:cNvPicPr>
          <p:nvPr/>
        </p:nvPicPr>
        <p:blipFill>
          <a:blip r:embed="rId4"/>
          <a:stretch>
            <a:fillRect/>
          </a:stretch>
        </p:blipFill>
        <p:spPr>
          <a:xfrm>
            <a:off x="2789529" y="4051021"/>
            <a:ext cx="6612942" cy="2645176"/>
          </a:xfrm>
          <a:prstGeom prst="rect">
            <a:avLst/>
          </a:prstGeom>
        </p:spPr>
      </p:pic>
    </p:spTree>
    <p:extLst>
      <p:ext uri="{BB962C8B-B14F-4D97-AF65-F5344CB8AC3E}">
        <p14:creationId xmlns:p14="http://schemas.microsoft.com/office/powerpoint/2010/main" val="392805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D530A709-1FFD-9CAD-A475-5D12E7479D26}"/>
            </a:ext>
          </a:extLst>
        </p:cNvPr>
        <p:cNvGrpSpPr/>
        <p:nvPr/>
      </p:nvGrpSpPr>
      <p:grpSpPr>
        <a:xfrm>
          <a:off x="0" y="0"/>
          <a:ext cx="0" cy="0"/>
          <a:chOff x="0" y="0"/>
          <a:chExt cx="0" cy="0"/>
        </a:xfrm>
      </p:grpSpPr>
      <p:sp>
        <p:nvSpPr>
          <p:cNvPr id="2" name="Rectángulo: esquina doblada 1">
            <a:extLst>
              <a:ext uri="{FF2B5EF4-FFF2-40B4-BE49-F238E27FC236}">
                <a16:creationId xmlns:a16="http://schemas.microsoft.com/office/drawing/2014/main" id="{4A37AF09-C23D-4943-CFC9-0229661A5875}"/>
              </a:ext>
            </a:extLst>
          </p:cNvPr>
          <p:cNvSpPr/>
          <p:nvPr/>
        </p:nvSpPr>
        <p:spPr>
          <a:xfrm rot="157763">
            <a:off x="2886199" y="1577086"/>
            <a:ext cx="4946352" cy="4679118"/>
          </a:xfrm>
          <a:prstGeom prst="foldedCorner">
            <a:avLst/>
          </a:prstGeom>
          <a:solidFill>
            <a:srgbClr val="FFCC00"/>
          </a:solidFill>
          <a:ln w="5715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C6CAB"/>
                </a:solidFill>
                <a:latin typeface="Abadi" panose="020B0604020104020204" pitchFamily="34" charset="0"/>
              </a:rPr>
              <a:t>The main objective is to build a reliable and transferable model for real-world application:</a:t>
            </a:r>
          </a:p>
          <a:p>
            <a:pPr algn="ctr"/>
            <a:endParaRPr lang="en-US" sz="2000" b="1" dirty="0">
              <a:solidFill>
                <a:srgbClr val="0C6CAB"/>
              </a:solidFill>
              <a:latin typeface="Abadi" panose="020B0604020104020204" pitchFamily="34" charset="0"/>
            </a:endParaRPr>
          </a:p>
          <a:p>
            <a:pPr marL="504000" indent="-342900">
              <a:buFont typeface="Arial" panose="020B0604020202020204" pitchFamily="34" charset="0"/>
              <a:buChar char="•"/>
            </a:pPr>
            <a:r>
              <a:rPr lang="en-US" sz="2000" b="1" dirty="0">
                <a:solidFill>
                  <a:srgbClr val="0C6CAB"/>
                </a:solidFill>
                <a:latin typeface="Abadi" panose="020B0604020104020204" pitchFamily="34" charset="0"/>
              </a:rPr>
              <a:t>Combining advanced strategies for imbalanced data, </a:t>
            </a:r>
          </a:p>
          <a:p>
            <a:pPr marL="161100"/>
            <a:endParaRPr lang="en-US" sz="2000" b="1" dirty="0">
              <a:solidFill>
                <a:srgbClr val="0C6CAB"/>
              </a:solidFill>
              <a:latin typeface="Abadi" panose="020B0604020104020204" pitchFamily="34" charset="0"/>
            </a:endParaRPr>
          </a:p>
          <a:p>
            <a:pPr marL="504000" indent="-342900">
              <a:buFont typeface="Arial" panose="020B0604020202020204" pitchFamily="34" charset="0"/>
              <a:buChar char="•"/>
            </a:pPr>
            <a:r>
              <a:rPr lang="en-US" sz="2000" b="1" dirty="0">
                <a:solidFill>
                  <a:srgbClr val="0C6CAB"/>
                </a:solidFill>
                <a:latin typeface="Abadi" panose="020B0604020104020204" pitchFamily="34" charset="0"/>
              </a:rPr>
              <a:t>Cross-validation techniques, </a:t>
            </a:r>
          </a:p>
          <a:p>
            <a:pPr marL="161100"/>
            <a:endParaRPr lang="en-US" sz="2000" b="1" dirty="0">
              <a:solidFill>
                <a:srgbClr val="0C6CAB"/>
              </a:solidFill>
              <a:latin typeface="Abadi" panose="020B0604020104020204" pitchFamily="34" charset="0"/>
            </a:endParaRPr>
          </a:p>
          <a:p>
            <a:pPr marL="504000" indent="-342900">
              <a:buFont typeface="Arial" panose="020B0604020202020204" pitchFamily="34" charset="0"/>
              <a:buChar char="•"/>
            </a:pPr>
            <a:r>
              <a:rPr lang="en-US" sz="2000" b="1" dirty="0">
                <a:solidFill>
                  <a:srgbClr val="0C6CAB"/>
                </a:solidFill>
                <a:latin typeface="Abadi" panose="020B0604020104020204" pitchFamily="34" charset="0"/>
              </a:rPr>
              <a:t>And comparative evaluation of multiple classification algorithms</a:t>
            </a:r>
            <a:r>
              <a:rPr lang="en-US" sz="2000" dirty="0">
                <a:solidFill>
                  <a:srgbClr val="0C6CAB"/>
                </a:solidFill>
                <a:latin typeface="Abadi" panose="020B0604020104020204" pitchFamily="34" charset="0"/>
              </a:rPr>
              <a:t>.</a:t>
            </a:r>
            <a:endParaRPr lang="es-ES" sz="2000" dirty="0">
              <a:solidFill>
                <a:srgbClr val="0C6CAB"/>
              </a:solidFill>
              <a:latin typeface="Abadi" panose="020B0604020104020204" pitchFamily="34" charset="0"/>
            </a:endParaRPr>
          </a:p>
        </p:txBody>
      </p:sp>
    </p:spTree>
    <p:extLst>
      <p:ext uri="{BB962C8B-B14F-4D97-AF65-F5344CB8AC3E}">
        <p14:creationId xmlns:p14="http://schemas.microsoft.com/office/powerpoint/2010/main" val="424303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67348BDC-667C-0888-900D-5F538CB798A1}"/>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CD04584-08FC-BE4E-7460-80DD3BE312D7}"/>
              </a:ext>
            </a:extLst>
          </p:cNvPr>
          <p:cNvSpPr/>
          <p:nvPr/>
        </p:nvSpPr>
        <p:spPr>
          <a:xfrm>
            <a:off x="1294888" y="2798433"/>
            <a:ext cx="9217643" cy="1779705"/>
          </a:xfrm>
          <a:prstGeom prst="rect">
            <a:avLst/>
          </a:prstGeom>
          <a:solidFill>
            <a:srgbClr val="FFCC00"/>
          </a:solidFill>
          <a:ln w="5715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800" b="1" dirty="0">
                <a:solidFill>
                  <a:srgbClr val="0C6CAB"/>
                </a:solidFill>
                <a:latin typeface="Abadi" panose="020B0604020104020204" pitchFamily="34" charset="0"/>
              </a:rPr>
              <a:t>RELATED WORK</a:t>
            </a:r>
          </a:p>
        </p:txBody>
      </p:sp>
    </p:spTree>
    <p:extLst>
      <p:ext uri="{BB962C8B-B14F-4D97-AF65-F5344CB8AC3E}">
        <p14:creationId xmlns:p14="http://schemas.microsoft.com/office/powerpoint/2010/main" val="9345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6083ED45-D37A-4864-FF09-5889503A91AA}"/>
            </a:ext>
          </a:extLst>
        </p:cNvPr>
        <p:cNvGrpSpPr/>
        <p:nvPr/>
      </p:nvGrpSpPr>
      <p:grpSpPr>
        <a:xfrm>
          <a:off x="0" y="0"/>
          <a:ext cx="0" cy="0"/>
          <a:chOff x="0" y="0"/>
          <a:chExt cx="0" cy="0"/>
        </a:xfrm>
      </p:grpSpPr>
      <p:sp>
        <p:nvSpPr>
          <p:cNvPr id="2" name="Flecha: pentágono 1">
            <a:extLst>
              <a:ext uri="{FF2B5EF4-FFF2-40B4-BE49-F238E27FC236}">
                <a16:creationId xmlns:a16="http://schemas.microsoft.com/office/drawing/2014/main" id="{8E066182-DE70-A664-E752-AAAA56F23633}"/>
              </a:ext>
            </a:extLst>
          </p:cNvPr>
          <p:cNvSpPr/>
          <p:nvPr/>
        </p:nvSpPr>
        <p:spPr>
          <a:xfrm>
            <a:off x="355941" y="3596231"/>
            <a:ext cx="3823297" cy="1730609"/>
          </a:xfrm>
          <a:prstGeom prst="homePlate">
            <a:avLst/>
          </a:prstGeom>
          <a:solidFill>
            <a:srgbClr val="0C6CAB"/>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latin typeface="Abadi" panose="020B0604020104020204" pitchFamily="34" charset="0"/>
              </a:rPr>
              <a:t>APPLICATION OF ARTIFICIAL INTELLIGENCE IN EDUCATIONAL DIAGNOSIS</a:t>
            </a:r>
            <a:endParaRPr lang="es-ES" sz="1800" b="1" dirty="0">
              <a:latin typeface="Abadi" panose="020B0604020104020204" pitchFamily="34" charset="0"/>
            </a:endParaRPr>
          </a:p>
        </p:txBody>
      </p:sp>
      <p:sp>
        <p:nvSpPr>
          <p:cNvPr id="3" name="Rectángulo: esquinas superiores, una redondeada y la otra cortada 2">
            <a:extLst>
              <a:ext uri="{FF2B5EF4-FFF2-40B4-BE49-F238E27FC236}">
                <a16:creationId xmlns:a16="http://schemas.microsoft.com/office/drawing/2014/main" id="{9C996AE8-9113-9B0E-895F-315215201BAF}"/>
              </a:ext>
            </a:extLst>
          </p:cNvPr>
          <p:cNvSpPr/>
          <p:nvPr/>
        </p:nvSpPr>
        <p:spPr>
          <a:xfrm>
            <a:off x="5498673" y="2301341"/>
            <a:ext cx="5780972" cy="3633053"/>
          </a:xfrm>
          <a:prstGeom prst="snipRoundRect">
            <a:avLst/>
          </a:prstGeom>
          <a:solidFill>
            <a:srgbClr val="0C6CAB"/>
          </a:solid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solidFill>
                  <a:schemeClr val="bg1"/>
                </a:solidFill>
                <a:latin typeface="Abadi" panose="020B0604020104020204" pitchFamily="34" charset="0"/>
              </a:rPr>
              <a:t>Growing interest in using Artificial Intelligence to detect Special Educational Needs</a:t>
            </a:r>
          </a:p>
          <a:p>
            <a:endParaRPr lang="en-US" sz="1800" dirty="0">
              <a:latin typeface="Abadi" panose="020B0604020104020204" pitchFamily="34" charset="0"/>
            </a:endParaRPr>
          </a:p>
          <a:p>
            <a:r>
              <a:rPr lang="en-US" sz="1800" dirty="0">
                <a:latin typeface="Abadi" panose="020B0604020104020204" pitchFamily="34" charset="0"/>
              </a:rPr>
              <a:t>Recent studies highlight a variety of approaches:</a:t>
            </a:r>
          </a:p>
          <a:p>
            <a:endParaRPr lang="en-US" sz="1800" dirty="0">
              <a:latin typeface="Abadi" panose="020B0604020104020204" pitchFamily="34" charset="0"/>
            </a:endParaRPr>
          </a:p>
          <a:p>
            <a:r>
              <a:rPr lang="en-US" sz="1800" b="1" dirty="0">
                <a:latin typeface="Abadi" panose="020B0604020104020204" pitchFamily="34" charset="0"/>
              </a:rPr>
              <a:t>- Machine Learning (ML) models</a:t>
            </a:r>
            <a:endParaRPr lang="en-US" sz="1800" dirty="0">
              <a:latin typeface="Abadi" panose="020B0604020104020204" pitchFamily="34" charset="0"/>
            </a:endParaRPr>
          </a:p>
          <a:p>
            <a:r>
              <a:rPr lang="en-US" sz="1800" b="1" dirty="0">
                <a:latin typeface="Abadi" panose="020B0604020104020204" pitchFamily="34" charset="0"/>
              </a:rPr>
              <a:t>- Assistive technologies</a:t>
            </a:r>
            <a:endParaRPr lang="en-US" sz="1800" dirty="0">
              <a:latin typeface="Abadi" panose="020B0604020104020204" pitchFamily="34" charset="0"/>
            </a:endParaRPr>
          </a:p>
          <a:p>
            <a:r>
              <a:rPr lang="en-US" sz="1800" b="1" dirty="0">
                <a:latin typeface="Abadi" panose="020B0604020104020204" pitchFamily="34" charset="0"/>
              </a:rPr>
              <a:t>- Systematic reviews</a:t>
            </a:r>
            <a:endParaRPr lang="en-US" sz="1800" dirty="0">
              <a:latin typeface="Abadi" panose="020B0604020104020204" pitchFamily="34" charset="0"/>
            </a:endParaRPr>
          </a:p>
        </p:txBody>
      </p:sp>
      <p:pic>
        <p:nvPicPr>
          <p:cNvPr id="4" name="Imagen 3">
            <a:extLst>
              <a:ext uri="{FF2B5EF4-FFF2-40B4-BE49-F238E27FC236}">
                <a16:creationId xmlns:a16="http://schemas.microsoft.com/office/drawing/2014/main" id="{A8526074-D40D-3FF7-EA0D-141CB3709EFA}"/>
              </a:ext>
            </a:extLst>
          </p:cNvPr>
          <p:cNvPicPr>
            <a:picLocks noChangeAspect="1"/>
          </p:cNvPicPr>
          <p:nvPr/>
        </p:nvPicPr>
        <p:blipFill>
          <a:blip r:embed="rId4"/>
          <a:stretch>
            <a:fillRect/>
          </a:stretch>
        </p:blipFill>
        <p:spPr>
          <a:xfrm>
            <a:off x="355941" y="1272845"/>
            <a:ext cx="3768064" cy="2119666"/>
          </a:xfrm>
          <a:prstGeom prst="rect">
            <a:avLst/>
          </a:prstGeom>
        </p:spPr>
      </p:pic>
    </p:spTree>
    <p:extLst>
      <p:ext uri="{BB962C8B-B14F-4D97-AF65-F5344CB8AC3E}">
        <p14:creationId xmlns:p14="http://schemas.microsoft.com/office/powerpoint/2010/main" val="210903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a:extLst>
            <a:ext uri="{FF2B5EF4-FFF2-40B4-BE49-F238E27FC236}">
              <a16:creationId xmlns:a16="http://schemas.microsoft.com/office/drawing/2014/main" id="{28230197-6C60-0786-4A86-47759B48D035}"/>
            </a:ext>
          </a:extLst>
        </p:cNvPr>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0736952F-8CDE-1BC9-3A74-1BB9CE66BD71}"/>
              </a:ext>
            </a:extLst>
          </p:cNvPr>
          <p:cNvSpPr/>
          <p:nvPr/>
        </p:nvSpPr>
        <p:spPr>
          <a:xfrm>
            <a:off x="552322" y="1411490"/>
            <a:ext cx="10960526" cy="5105911"/>
          </a:xfrm>
          <a:prstGeom prst="roundRect">
            <a:avLst/>
          </a:prstGeom>
          <a:solidFill>
            <a:srgbClr val="FFCC00"/>
          </a:solidFill>
          <a:ln w="57150">
            <a:solidFill>
              <a:srgbClr val="0C6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CC00"/>
              </a:solidFill>
            </a:endParaRPr>
          </a:p>
        </p:txBody>
      </p:sp>
      <p:sp>
        <p:nvSpPr>
          <p:cNvPr id="5" name="Rectangle 3">
            <a:extLst>
              <a:ext uri="{FF2B5EF4-FFF2-40B4-BE49-F238E27FC236}">
                <a16:creationId xmlns:a16="http://schemas.microsoft.com/office/drawing/2014/main" id="{578715BE-BB3D-3A7B-C012-EA9D1E9EBEF3}"/>
              </a:ext>
            </a:extLst>
          </p:cNvPr>
          <p:cNvSpPr>
            <a:spLocks noChangeArrowheads="1"/>
          </p:cNvSpPr>
          <p:nvPr/>
        </p:nvSpPr>
        <p:spPr bwMode="auto">
          <a:xfrm>
            <a:off x="1045419" y="1395827"/>
            <a:ext cx="1008080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1" i="0" u="none" strike="noStrike" cap="none" normalizeH="0" baseline="0" dirty="0" err="1">
                <a:ln>
                  <a:noFill/>
                </a:ln>
                <a:solidFill>
                  <a:srgbClr val="0C6CAB"/>
                </a:solidFill>
                <a:effectLst/>
                <a:latin typeface="Abadi" panose="020B0604020104020204" pitchFamily="34" charset="0"/>
              </a:rPr>
              <a:t>Ravindran</a:t>
            </a:r>
            <a:r>
              <a:rPr kumimoji="0" lang="es-ES" altLang="es-ES" sz="1800" b="1" i="0" u="none" strike="noStrike" cap="none" normalizeH="0" baseline="0" dirty="0">
                <a:ln>
                  <a:noFill/>
                </a:ln>
                <a:solidFill>
                  <a:srgbClr val="0C6CAB"/>
                </a:solidFill>
                <a:effectLst/>
                <a:latin typeface="Abadi" panose="020B0604020104020204" pitchFamily="34" charset="0"/>
              </a:rPr>
              <a:t> et al.</a:t>
            </a:r>
            <a:r>
              <a:rPr kumimoji="0" lang="es-ES" altLang="es-ES" sz="1800" b="0" i="0" u="none" strike="noStrike" cap="none" normalizeH="0" baseline="0" dirty="0">
                <a:ln>
                  <a:noFill/>
                </a:ln>
                <a:solidFill>
                  <a:srgbClr val="0C6CAB"/>
                </a:solidFill>
                <a:effectLst/>
                <a:latin typeface="Abadi" panose="020B0604020104020204" pitchFamily="34" charset="0"/>
              </a:rPr>
              <a:t> compare </a:t>
            </a:r>
            <a:r>
              <a:rPr kumimoji="0" lang="es-ES" altLang="es-ES" sz="1800" b="0" i="0" u="none" strike="noStrike" cap="none" normalizeH="0" baseline="0" dirty="0" err="1">
                <a:ln>
                  <a:noFill/>
                </a:ln>
                <a:solidFill>
                  <a:srgbClr val="0C6CAB"/>
                </a:solidFill>
                <a:effectLst/>
                <a:latin typeface="Abadi" panose="020B0604020104020204" pitchFamily="34" charset="0"/>
              </a:rPr>
              <a:t>six</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models</a:t>
            </a:r>
            <a:r>
              <a:rPr kumimoji="0" lang="es-ES" altLang="es-ES" sz="1800" b="0" i="0" u="none" strike="noStrike" cap="none" normalizeH="0" baseline="0" dirty="0">
                <a:ln>
                  <a:noFill/>
                </a:ln>
                <a:solidFill>
                  <a:srgbClr val="0C6CAB"/>
                </a:solidFill>
                <a:effectLst/>
                <a:latin typeface="Abadi" panose="020B0604020104020204" pitchFamily="34" charset="0"/>
              </a:rPr>
              <a:t> (KNN, SVM, RF, CNN, LSTM...) </a:t>
            </a:r>
            <a:r>
              <a:rPr kumimoji="0" lang="es-ES" altLang="es-ES" sz="1800" b="0" i="0" u="none" strike="noStrike" cap="none" normalizeH="0" baseline="0" dirty="0" err="1">
                <a:ln>
                  <a:noFill/>
                </a:ln>
                <a:solidFill>
                  <a:srgbClr val="0C6CAB"/>
                </a:solidFill>
                <a:effectLst/>
                <a:latin typeface="Abadi" panose="020B0604020104020204" pitchFamily="34" charset="0"/>
              </a:rPr>
              <a:t>to</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predict</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learning</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difficulties</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a:ln>
                  <a:noFill/>
                </a:ln>
                <a:solidFill>
                  <a:srgbClr val="0C6CAB"/>
                </a:solidFill>
                <a:effectLst/>
                <a:latin typeface="Abadi" panose="020B0604020104020204" pitchFamily="34" charset="0"/>
              </a:rPr>
              <a:t>KNN stands </a:t>
            </a:r>
            <a:r>
              <a:rPr kumimoji="0" lang="es-ES" altLang="es-ES" sz="1800" b="1" i="0" u="none" strike="noStrike" cap="none" normalizeH="0" baseline="0" dirty="0" err="1">
                <a:ln>
                  <a:noFill/>
                </a:ln>
                <a:solidFill>
                  <a:srgbClr val="0C6CAB"/>
                </a:solidFill>
                <a:effectLst/>
                <a:latin typeface="Abadi" panose="020B0604020104020204" pitchFamily="34" charset="0"/>
              </a:rPr>
              <a:t>out</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with</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a:ln>
                  <a:noFill/>
                </a:ln>
                <a:solidFill>
                  <a:srgbClr val="0C6CAB"/>
                </a:solidFill>
                <a:effectLst/>
                <a:latin typeface="Abadi" panose="020B0604020104020204" pitchFamily="34" charset="0"/>
              </a:rPr>
              <a:t>90.33% </a:t>
            </a:r>
            <a:r>
              <a:rPr kumimoji="0" lang="es-ES" altLang="es-ES" sz="1800" b="1" i="0" u="none" strike="noStrike" cap="none" normalizeH="0" baseline="0" dirty="0" err="1">
                <a:ln>
                  <a:noFill/>
                </a:ln>
                <a:solidFill>
                  <a:srgbClr val="0C6CAB"/>
                </a:solidFill>
                <a:effectLst/>
                <a:latin typeface="Abadi" panose="020B0604020104020204" pitchFamily="34" charset="0"/>
              </a:rPr>
              <a:t>accuracy</a:t>
            </a:r>
            <a:r>
              <a:rPr kumimoji="0" lang="es-ES" altLang="es-ES" sz="1800" b="0" i="0" u="none" strike="noStrike" cap="none" normalizeH="0" baseline="0" dirty="0">
                <a:ln>
                  <a:noFill/>
                </a:ln>
                <a:solidFill>
                  <a:srgbClr val="0C6CAB"/>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rgbClr val="0C6CAB"/>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1" i="0" u="none" strike="noStrike" cap="none" normalizeH="0" baseline="0" dirty="0" err="1">
                <a:ln>
                  <a:noFill/>
                </a:ln>
                <a:solidFill>
                  <a:srgbClr val="0C6CAB"/>
                </a:solidFill>
                <a:effectLst/>
                <a:latin typeface="Abadi" panose="020B0604020104020204" pitchFamily="34" charset="0"/>
              </a:rPr>
              <a:t>Panjwani-Charania</a:t>
            </a:r>
            <a:r>
              <a:rPr kumimoji="0" lang="es-ES" altLang="es-ES" sz="1800" b="1" i="0" u="none" strike="noStrike" cap="none" normalizeH="0" baseline="0" dirty="0">
                <a:ln>
                  <a:noFill/>
                </a:ln>
                <a:solidFill>
                  <a:srgbClr val="0C6CAB"/>
                </a:solidFill>
                <a:effectLst/>
                <a:latin typeface="Abadi" panose="020B0604020104020204" pitchFamily="34" charset="0"/>
              </a:rPr>
              <a:t> &amp; </a:t>
            </a:r>
            <a:r>
              <a:rPr kumimoji="0" lang="es-ES" altLang="es-ES" sz="1800" b="1" i="0" u="none" strike="noStrike" cap="none" normalizeH="0" baseline="0" dirty="0" err="1">
                <a:ln>
                  <a:noFill/>
                </a:ln>
                <a:solidFill>
                  <a:srgbClr val="0C6CAB"/>
                </a:solidFill>
                <a:effectLst/>
                <a:latin typeface="Abadi" panose="020B0604020104020204" pitchFamily="34" charset="0"/>
              </a:rPr>
              <a:t>Zhai</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review</a:t>
            </a:r>
            <a:r>
              <a:rPr kumimoji="0" lang="es-ES" altLang="es-ES" sz="1800" b="0" i="0" u="none" strike="noStrike" cap="none" normalizeH="0" baseline="0" dirty="0">
                <a:ln>
                  <a:noFill/>
                </a:ln>
                <a:solidFill>
                  <a:srgbClr val="0C6CAB"/>
                </a:solidFill>
                <a:effectLst/>
                <a:latin typeface="Abadi" panose="020B0604020104020204" pitchFamily="34" charset="0"/>
              </a:rPr>
              <a:t> 16 </a:t>
            </a:r>
            <a:r>
              <a:rPr kumimoji="0" lang="es-ES" altLang="es-ES" sz="1800" b="0" i="0" u="none" strike="noStrike" cap="none" normalizeH="0" baseline="0" dirty="0" err="1">
                <a:ln>
                  <a:noFill/>
                </a:ln>
                <a:solidFill>
                  <a:srgbClr val="0C6CAB"/>
                </a:solidFill>
                <a:effectLst/>
                <a:latin typeface="Abadi" panose="020B0604020104020204" pitchFamily="34" charset="0"/>
              </a:rPr>
              <a:t>studies</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most</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of</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them</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focused</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on</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dyslexia</a:t>
            </a:r>
            <a:r>
              <a:rPr kumimoji="0" lang="es-ES" altLang="es-ES" sz="1800" b="0" i="0" u="none" strike="noStrike" cap="none" normalizeH="0" baseline="0" dirty="0">
                <a:ln>
                  <a:noFill/>
                </a:ln>
                <a:solidFill>
                  <a:srgbClr val="0C6CAB"/>
                </a:solidFill>
                <a:effectLst/>
                <a:latin typeface="Abadi" panose="020B0604020104020204" pitchFamily="34" charset="0"/>
              </a:rPr>
              <a:t>, and </a:t>
            </a:r>
            <a:r>
              <a:rPr kumimoji="0" lang="es-ES" altLang="es-ES" sz="1800" b="0" i="0" u="none" strike="noStrike" cap="none" normalizeH="0" baseline="0" dirty="0" err="1">
                <a:ln>
                  <a:noFill/>
                </a:ln>
                <a:solidFill>
                  <a:srgbClr val="0C6CAB"/>
                </a:solidFill>
                <a:effectLst/>
                <a:latin typeface="Abadi" panose="020B0604020104020204" pitchFamily="34" charset="0"/>
              </a:rPr>
              <a:t>highlight</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the</a:t>
            </a:r>
            <a:r>
              <a:rPr kumimoji="0" lang="es-ES" altLang="es-ES" sz="1800" b="0" i="0" u="none" strike="noStrike" cap="none" normalizeH="0" baseline="0" dirty="0">
                <a:ln>
                  <a:noFill/>
                </a:ln>
                <a:solidFill>
                  <a:srgbClr val="0C6CAB"/>
                </a:solidFill>
                <a:effectLst/>
                <a:latin typeface="Abadi" panose="020B0604020104020204" pitchFamily="34" charset="0"/>
              </a:rPr>
              <a:t> use </a:t>
            </a:r>
            <a:r>
              <a:rPr kumimoji="0" lang="es-ES" altLang="es-ES" sz="1800" b="0" i="0" u="none" strike="noStrike" cap="none" normalizeH="0" baseline="0" dirty="0" err="1">
                <a:ln>
                  <a:noFill/>
                </a:ln>
                <a:solidFill>
                  <a:srgbClr val="0C6CAB"/>
                </a:solidFill>
                <a:effectLst/>
                <a:latin typeface="Abadi" panose="020B0604020104020204" pitchFamily="34" charset="0"/>
              </a:rPr>
              <a:t>of</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a:ln>
                  <a:noFill/>
                </a:ln>
                <a:solidFill>
                  <a:srgbClr val="0C6CAB"/>
                </a:solidFill>
                <a:effectLst/>
                <a:latin typeface="Abadi" panose="020B0604020104020204" pitchFamily="34" charset="0"/>
              </a:rPr>
              <a:t>adaptive </a:t>
            </a:r>
            <a:r>
              <a:rPr kumimoji="0" lang="es-ES" altLang="es-ES" sz="1800" b="1" i="0" u="none" strike="noStrike" cap="none" normalizeH="0" baseline="0" dirty="0" err="1">
                <a:ln>
                  <a:noFill/>
                </a:ln>
                <a:solidFill>
                  <a:srgbClr val="0C6CAB"/>
                </a:solidFill>
                <a:effectLst/>
                <a:latin typeface="Abadi" panose="020B0604020104020204" pitchFamily="34" charset="0"/>
              </a:rPr>
              <a:t>learning</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technologies</a:t>
            </a:r>
            <a:r>
              <a:rPr kumimoji="0" lang="es-ES" altLang="es-ES" sz="1800" b="0" i="0" u="none" strike="noStrike" cap="none" normalizeH="0" baseline="0" dirty="0">
                <a:ln>
                  <a:noFill/>
                </a:ln>
                <a:solidFill>
                  <a:srgbClr val="0C6CAB"/>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rgbClr val="0C6CAB"/>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1" i="0" u="none" strike="noStrike" cap="none" normalizeH="0" baseline="0" dirty="0" err="1">
                <a:ln>
                  <a:noFill/>
                </a:ln>
                <a:solidFill>
                  <a:srgbClr val="0C6CAB"/>
                </a:solidFill>
                <a:effectLst/>
                <a:latin typeface="Abadi" panose="020B0604020104020204" pitchFamily="34" charset="0"/>
              </a:rPr>
              <a:t>Aliu</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conducts</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an</a:t>
            </a:r>
            <a:r>
              <a:rPr kumimoji="0" lang="es-ES" altLang="es-ES" sz="1800" b="0" i="0" u="none" strike="noStrike" cap="none" normalizeH="0" baseline="0" dirty="0">
                <a:ln>
                  <a:noFill/>
                </a:ln>
                <a:solidFill>
                  <a:srgbClr val="0C6CAB"/>
                </a:solidFill>
                <a:effectLst/>
                <a:latin typeface="Abadi" panose="020B0604020104020204" pitchFamily="34" charset="0"/>
              </a:rPr>
              <a:t> extensive </a:t>
            </a:r>
            <a:r>
              <a:rPr kumimoji="0" lang="es-ES" altLang="es-ES" sz="1800" b="0" i="0" u="none" strike="noStrike" cap="none" normalizeH="0" baseline="0" dirty="0" err="1">
                <a:ln>
                  <a:noFill/>
                </a:ln>
                <a:solidFill>
                  <a:srgbClr val="0C6CAB"/>
                </a:solidFill>
                <a:effectLst/>
                <a:latin typeface="Abadi" panose="020B0604020104020204" pitchFamily="34" charset="0"/>
              </a:rPr>
              <a:t>review</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on</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the</a:t>
            </a:r>
            <a:r>
              <a:rPr kumimoji="0" lang="es-ES" altLang="es-ES" sz="1800" b="0" i="0" u="none" strike="noStrike" cap="none" normalizeH="0" baseline="0" dirty="0">
                <a:ln>
                  <a:noFill/>
                </a:ln>
                <a:solidFill>
                  <a:srgbClr val="0C6CAB"/>
                </a:solidFill>
                <a:effectLst/>
                <a:latin typeface="Abadi" panose="020B0604020104020204" pitchFamily="34" charset="0"/>
              </a:rPr>
              <a:t> use </a:t>
            </a:r>
            <a:r>
              <a:rPr kumimoji="0" lang="es-ES" altLang="es-ES" sz="1800" b="0" i="0" u="none" strike="noStrike" cap="none" normalizeH="0" baseline="0" dirty="0" err="1">
                <a:ln>
                  <a:noFill/>
                </a:ln>
                <a:solidFill>
                  <a:srgbClr val="0C6CAB"/>
                </a:solidFill>
                <a:effectLst/>
                <a:latin typeface="Abadi" panose="020B0604020104020204" pitchFamily="34" charset="0"/>
              </a:rPr>
              <a:t>of</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a:ln>
                  <a:noFill/>
                </a:ln>
                <a:solidFill>
                  <a:srgbClr val="0C6CAB"/>
                </a:solidFill>
                <a:effectLst/>
                <a:latin typeface="Abadi" panose="020B0604020104020204" pitchFamily="34" charset="0"/>
              </a:rPr>
              <a:t>AI in </a:t>
            </a:r>
            <a:r>
              <a:rPr kumimoji="0" lang="es-ES" altLang="es-ES" sz="1800" b="1" i="0" u="none" strike="noStrike" cap="none" normalizeH="0" baseline="0" dirty="0" err="1">
                <a:ln>
                  <a:noFill/>
                </a:ln>
                <a:solidFill>
                  <a:srgbClr val="0C6CAB"/>
                </a:solidFill>
                <a:effectLst/>
                <a:latin typeface="Abadi" panose="020B0604020104020204" pitchFamily="34" charset="0"/>
              </a:rPr>
              <a:t>Special</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Education</a:t>
            </a:r>
            <a:r>
              <a:rPr kumimoji="0" lang="es-ES" altLang="es-ES" sz="1800" b="1" i="0" u="none" strike="noStrike" cap="none" normalizeH="0" baseline="0" dirty="0">
                <a:ln>
                  <a:noFill/>
                </a:ln>
                <a:solidFill>
                  <a:srgbClr val="0C6CAB"/>
                </a:solidFill>
                <a:effectLst/>
                <a:latin typeface="Abadi" panose="020B0604020104020204" pitchFamily="34" charset="0"/>
              </a:rPr>
              <a:t> (2001–2020)</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pointing</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out</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the</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lack</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of</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standardization</a:t>
            </a:r>
            <a:r>
              <a:rPr kumimoji="0" lang="es-ES" altLang="es-ES" sz="1800" b="0" i="0" u="none" strike="noStrike" cap="none" normalizeH="0" baseline="0" dirty="0">
                <a:ln>
                  <a:noFill/>
                </a:ln>
                <a:solidFill>
                  <a:srgbClr val="0C6CAB"/>
                </a:solidFill>
                <a:effectLst/>
                <a:latin typeface="Abadi" panose="020B0604020104020204" pitchFamily="34" charset="0"/>
              </a:rPr>
              <a:t> and </a:t>
            </a:r>
            <a:r>
              <a:rPr kumimoji="0" lang="es-ES" altLang="es-ES" sz="1800" b="0" i="0" u="none" strike="noStrike" cap="none" normalizeH="0" baseline="0" dirty="0" err="1">
                <a:ln>
                  <a:noFill/>
                </a:ln>
                <a:solidFill>
                  <a:srgbClr val="0C6CAB"/>
                </a:solidFill>
                <a:effectLst/>
                <a:latin typeface="Abadi" panose="020B0604020104020204" pitchFamily="34" charset="0"/>
              </a:rPr>
              <a:t>the</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challenges</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faced</a:t>
            </a:r>
            <a:r>
              <a:rPr kumimoji="0" lang="es-ES" altLang="es-ES" sz="1800" b="1" i="0" u="none" strike="noStrike" cap="none" normalizeH="0" baseline="0" dirty="0">
                <a:ln>
                  <a:noFill/>
                </a:ln>
                <a:solidFill>
                  <a:srgbClr val="0C6CAB"/>
                </a:solidFill>
                <a:effectLst/>
                <a:latin typeface="Abadi" panose="020B0604020104020204" pitchFamily="34" charset="0"/>
              </a:rPr>
              <a:t> in </a:t>
            </a:r>
            <a:r>
              <a:rPr kumimoji="0" lang="es-ES" altLang="es-ES" sz="1800" b="1" i="0" u="none" strike="noStrike" cap="none" normalizeH="0" baseline="0" dirty="0" err="1">
                <a:ln>
                  <a:noFill/>
                </a:ln>
                <a:solidFill>
                  <a:srgbClr val="0C6CAB"/>
                </a:solidFill>
                <a:effectLst/>
                <a:latin typeface="Abadi" panose="020B0604020104020204" pitchFamily="34" charset="0"/>
              </a:rPr>
              <a:t>developing</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countries</a:t>
            </a:r>
            <a:r>
              <a:rPr kumimoji="0" lang="es-ES" altLang="es-ES" sz="1800" b="0" i="0" u="none" strike="noStrike" cap="none" normalizeH="0" baseline="0" dirty="0">
                <a:ln>
                  <a:noFill/>
                </a:ln>
                <a:solidFill>
                  <a:srgbClr val="0C6CAB"/>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rgbClr val="0C6CAB"/>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1" i="0" u="none" strike="noStrike" cap="none" normalizeH="0" baseline="0" dirty="0" err="1">
                <a:ln>
                  <a:noFill/>
                </a:ln>
                <a:solidFill>
                  <a:srgbClr val="0C6CAB"/>
                </a:solidFill>
                <a:effectLst/>
                <a:latin typeface="Abadi" panose="020B0604020104020204" pitchFamily="34" charset="0"/>
              </a:rPr>
              <a:t>Bhushan</a:t>
            </a:r>
            <a:r>
              <a:rPr kumimoji="0" lang="es-ES" altLang="es-ES" sz="1800" b="1" i="0" u="none" strike="noStrike" cap="none" normalizeH="0" baseline="0" dirty="0">
                <a:ln>
                  <a:noFill/>
                </a:ln>
                <a:solidFill>
                  <a:srgbClr val="0C6CAB"/>
                </a:solidFill>
                <a:effectLst/>
                <a:latin typeface="Abadi" panose="020B0604020104020204" pitchFamily="34" charset="0"/>
              </a:rPr>
              <a:t> et al.</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apply</a:t>
            </a:r>
            <a:r>
              <a:rPr kumimoji="0" lang="es-ES" altLang="es-ES" sz="1800" b="0" i="0" u="none" strike="noStrike" cap="none" normalizeH="0" baseline="0" dirty="0">
                <a:ln>
                  <a:noFill/>
                </a:ln>
                <a:solidFill>
                  <a:srgbClr val="0C6CAB"/>
                </a:solidFill>
                <a:effectLst/>
                <a:latin typeface="Abadi" panose="020B0604020104020204" pitchFamily="34" charset="0"/>
              </a:rPr>
              <a:t> AI </a:t>
            </a:r>
            <a:r>
              <a:rPr kumimoji="0" lang="es-ES" altLang="es-ES" sz="1800" b="0" i="0" u="none" strike="noStrike" cap="none" normalizeH="0" baseline="0" dirty="0" err="1">
                <a:ln>
                  <a:noFill/>
                </a:ln>
                <a:solidFill>
                  <a:srgbClr val="0C6CAB"/>
                </a:solidFill>
                <a:effectLst/>
                <a:latin typeface="Abadi" panose="020B0604020104020204" pitchFamily="34" charset="0"/>
              </a:rPr>
              <a:t>to</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support</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students</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with</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dyscalculia</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emphasizing</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the</a:t>
            </a:r>
            <a:r>
              <a:rPr kumimoji="0" lang="es-ES" altLang="es-ES" sz="1800" b="0" i="0" u="none" strike="noStrike" cap="none" normalizeH="0" baseline="0" dirty="0">
                <a:ln>
                  <a:noFill/>
                </a:ln>
                <a:solidFill>
                  <a:srgbClr val="0C6CAB"/>
                </a:solidFill>
                <a:effectLst/>
                <a:latin typeface="Abadi" panose="020B0604020104020204" pitchFamily="34" charset="0"/>
              </a:rPr>
              <a:t> role </a:t>
            </a:r>
            <a:r>
              <a:rPr kumimoji="0" lang="es-ES" altLang="es-ES" sz="1800" b="0" i="0" u="none" strike="noStrike" cap="none" normalizeH="0" baseline="0" dirty="0" err="1">
                <a:ln>
                  <a:noFill/>
                </a:ln>
                <a:solidFill>
                  <a:srgbClr val="0C6CAB"/>
                </a:solidFill>
                <a:effectLst/>
                <a:latin typeface="Abadi" panose="020B0604020104020204" pitchFamily="34" charset="0"/>
              </a:rPr>
              <a:t>of</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educational</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inclusion</a:t>
            </a:r>
            <a:r>
              <a:rPr kumimoji="0" lang="es-ES" altLang="es-ES" sz="1800" b="0" i="0" u="none" strike="noStrike" cap="none" normalizeH="0" baseline="0" dirty="0">
                <a:ln>
                  <a:noFill/>
                </a:ln>
                <a:solidFill>
                  <a:srgbClr val="0C6CAB"/>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rgbClr val="0C6CAB"/>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1" i="0" u="none" strike="noStrike" cap="none" normalizeH="0" baseline="0" dirty="0" err="1">
                <a:ln>
                  <a:noFill/>
                </a:ln>
                <a:solidFill>
                  <a:srgbClr val="0C6CAB"/>
                </a:solidFill>
                <a:effectLst/>
                <a:latin typeface="Abadi" panose="020B0604020104020204" pitchFamily="34" charset="0"/>
              </a:rPr>
              <a:t>Apostolidou</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underlines</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the</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importance</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of</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individualized</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diagnostics</a:t>
            </a:r>
            <a:r>
              <a:rPr kumimoji="0" lang="es-ES" altLang="es-ES" sz="1800" b="0" i="0" u="none" strike="noStrike" cap="none" normalizeH="0" baseline="0" dirty="0">
                <a:ln>
                  <a:noFill/>
                </a:ln>
                <a:solidFill>
                  <a:srgbClr val="0C6CAB"/>
                </a:solidFill>
                <a:effectLst/>
                <a:latin typeface="Abadi" panose="020B0604020104020204" pitchFamily="34" charset="0"/>
              </a:rPr>
              <a:t> and </a:t>
            </a:r>
            <a:r>
              <a:rPr kumimoji="0" lang="es-ES" altLang="es-ES" sz="1800" b="1" i="0" u="none" strike="noStrike" cap="none" normalizeH="0" baseline="0" dirty="0" err="1">
                <a:ln>
                  <a:noFill/>
                </a:ln>
                <a:solidFill>
                  <a:srgbClr val="0C6CAB"/>
                </a:solidFill>
                <a:effectLst/>
                <a:latin typeface="Abadi" panose="020B0604020104020204" pitchFamily="34" charset="0"/>
              </a:rPr>
              <a:t>multidisciplinary</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collaboration</a:t>
            </a:r>
            <a:r>
              <a:rPr kumimoji="0" lang="es-ES" altLang="es-ES" sz="1800" b="0" i="0" u="none" strike="noStrike" cap="none" normalizeH="0" baseline="0" dirty="0">
                <a:ln>
                  <a:noFill/>
                </a:ln>
                <a:solidFill>
                  <a:srgbClr val="0C6CAB"/>
                </a:solidFill>
                <a:effectLst/>
                <a:latin typeface="Abadi" panose="020B0604020104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s-ES" altLang="es-ES" sz="1800" b="0" i="0" u="none" strike="noStrike" cap="none" normalizeH="0" baseline="0" dirty="0">
              <a:ln>
                <a:noFill/>
              </a:ln>
              <a:solidFill>
                <a:srgbClr val="0C6CAB"/>
              </a:solidFill>
              <a:effectLst/>
              <a:latin typeface="Abadi" panose="020B0604020104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es-ES" sz="1800" b="1" i="0" u="none" strike="noStrike" cap="none" normalizeH="0" baseline="0" dirty="0">
                <a:ln>
                  <a:noFill/>
                </a:ln>
                <a:solidFill>
                  <a:srgbClr val="0C6CAB"/>
                </a:solidFill>
                <a:effectLst/>
                <a:latin typeface="Abadi" panose="020B0604020104020204" pitchFamily="34" charset="0"/>
              </a:rPr>
              <a:t>Galeano et al.</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analyze</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a:ln>
                  <a:noFill/>
                </a:ln>
                <a:solidFill>
                  <a:srgbClr val="0C6CAB"/>
                </a:solidFill>
                <a:effectLst/>
                <a:latin typeface="Abadi" panose="020B0604020104020204" pitchFamily="34" charset="0"/>
              </a:rPr>
              <a:t>SEN </a:t>
            </a:r>
            <a:r>
              <a:rPr kumimoji="0" lang="es-ES" altLang="es-ES" sz="1800" b="1" i="0" u="none" strike="noStrike" cap="none" normalizeH="0" baseline="0" dirty="0" err="1">
                <a:ln>
                  <a:noFill/>
                </a:ln>
                <a:solidFill>
                  <a:srgbClr val="0C6CAB"/>
                </a:solidFill>
                <a:effectLst/>
                <a:latin typeface="Abadi" panose="020B0604020104020204" pitchFamily="34" charset="0"/>
              </a:rPr>
              <a:t>reports</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using</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cluster</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analysis</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they</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identify</a:t>
            </a:r>
            <a:r>
              <a:rPr kumimoji="0" lang="es-ES" altLang="es-ES" sz="1800" b="0" i="0" u="none" strike="noStrike" cap="none" normalizeH="0" baseline="0" dirty="0">
                <a:ln>
                  <a:noFill/>
                </a:ln>
                <a:solidFill>
                  <a:srgbClr val="0C6CAB"/>
                </a:solidFill>
                <a:effectLst/>
                <a:latin typeface="Abadi" panose="020B0604020104020204" pitchFamily="34" charset="0"/>
              </a:rPr>
              <a:t> </a:t>
            </a:r>
            <a:r>
              <a:rPr kumimoji="0" lang="es-ES" altLang="es-ES" sz="1800" b="0" i="0" u="none" strike="noStrike" cap="none" normalizeH="0" baseline="0" dirty="0" err="1">
                <a:ln>
                  <a:noFill/>
                </a:ln>
                <a:solidFill>
                  <a:srgbClr val="0C6CAB"/>
                </a:solidFill>
                <a:effectLst/>
                <a:latin typeface="Abadi" panose="020B0604020104020204" pitchFamily="34" charset="0"/>
              </a:rPr>
              <a:t>inconsistencies</a:t>
            </a:r>
            <a:r>
              <a:rPr kumimoji="0" lang="es-ES" altLang="es-ES" sz="1800" b="0" i="0" u="none" strike="noStrike" cap="none" normalizeH="0" baseline="0" dirty="0">
                <a:ln>
                  <a:noFill/>
                </a:ln>
                <a:solidFill>
                  <a:srgbClr val="0C6CAB"/>
                </a:solidFill>
                <a:effectLst/>
                <a:latin typeface="Abadi" panose="020B0604020104020204" pitchFamily="34" charset="0"/>
              </a:rPr>
              <a:t> in </a:t>
            </a:r>
            <a:r>
              <a:rPr kumimoji="0" lang="es-ES" altLang="es-ES" sz="1800" b="0" i="0" u="none" strike="noStrike" cap="none" normalizeH="0" baseline="0" dirty="0" err="1">
                <a:ln>
                  <a:noFill/>
                </a:ln>
                <a:solidFill>
                  <a:srgbClr val="0C6CAB"/>
                </a:solidFill>
                <a:effectLst/>
                <a:latin typeface="Abadi" panose="020B0604020104020204" pitchFamily="34" charset="0"/>
              </a:rPr>
              <a:t>reporting</a:t>
            </a:r>
            <a:r>
              <a:rPr kumimoji="0" lang="es-ES" altLang="es-ES" sz="1800" b="0" i="0" u="none" strike="noStrike" cap="none" normalizeH="0" baseline="0" dirty="0">
                <a:ln>
                  <a:noFill/>
                </a:ln>
                <a:solidFill>
                  <a:srgbClr val="0C6CAB"/>
                </a:solidFill>
                <a:effectLst/>
                <a:latin typeface="Abadi" panose="020B0604020104020204" pitchFamily="34" charset="0"/>
              </a:rPr>
              <a:t> and </a:t>
            </a:r>
            <a:r>
              <a:rPr kumimoji="0" lang="es-ES" altLang="es-ES" sz="1800" b="0" i="0" u="none" strike="noStrike" cap="none" normalizeH="0" baseline="0" dirty="0" err="1">
                <a:ln>
                  <a:noFill/>
                </a:ln>
                <a:solidFill>
                  <a:srgbClr val="0C6CAB"/>
                </a:solidFill>
                <a:effectLst/>
                <a:latin typeface="Abadi" panose="020B0604020104020204" pitchFamily="34" charset="0"/>
              </a:rPr>
              <a:t>propose</a:t>
            </a:r>
            <a:r>
              <a:rPr kumimoji="0" lang="es-ES" altLang="es-ES" sz="1800" b="0" i="0" u="none" strike="noStrike" cap="none" normalizeH="0" baseline="0" dirty="0">
                <a:ln>
                  <a:noFill/>
                </a:ln>
                <a:solidFill>
                  <a:srgbClr val="0C6CAB"/>
                </a:solidFill>
                <a:effectLst/>
                <a:latin typeface="Abadi" panose="020B0604020104020204" pitchFamily="34" charset="0"/>
              </a:rPr>
              <a:t> more </a:t>
            </a:r>
            <a:r>
              <a:rPr kumimoji="0" lang="es-ES" altLang="es-ES" sz="1800" b="1" i="0" u="none" strike="noStrike" cap="none" normalizeH="0" baseline="0" dirty="0" err="1">
                <a:ln>
                  <a:noFill/>
                </a:ln>
                <a:solidFill>
                  <a:srgbClr val="0C6CAB"/>
                </a:solidFill>
                <a:effectLst/>
                <a:latin typeface="Abadi" panose="020B0604020104020204" pitchFamily="34" charset="0"/>
              </a:rPr>
              <a:t>personalized</a:t>
            </a:r>
            <a:r>
              <a:rPr kumimoji="0" lang="es-ES" altLang="es-ES" sz="1800" b="1" i="0" u="none" strike="noStrike" cap="none" normalizeH="0" baseline="0" dirty="0">
                <a:ln>
                  <a:noFill/>
                </a:ln>
                <a:solidFill>
                  <a:srgbClr val="0C6CAB"/>
                </a:solidFill>
                <a:effectLst/>
                <a:latin typeface="Abadi" panose="020B0604020104020204" pitchFamily="34" charset="0"/>
              </a:rPr>
              <a:t> </a:t>
            </a:r>
            <a:r>
              <a:rPr kumimoji="0" lang="es-ES" altLang="es-ES" sz="1800" b="1" i="0" u="none" strike="noStrike" cap="none" normalizeH="0" baseline="0" dirty="0" err="1">
                <a:ln>
                  <a:noFill/>
                </a:ln>
                <a:solidFill>
                  <a:srgbClr val="0C6CAB"/>
                </a:solidFill>
                <a:effectLst/>
                <a:latin typeface="Abadi" panose="020B0604020104020204" pitchFamily="34" charset="0"/>
              </a:rPr>
              <a:t>approaches</a:t>
            </a:r>
            <a:endParaRPr kumimoji="0" lang="es-ES" altLang="es-ES" sz="1800" b="0" i="0" u="none" strike="noStrike" cap="none" normalizeH="0" baseline="0" dirty="0">
              <a:ln>
                <a:noFill/>
              </a:ln>
              <a:solidFill>
                <a:srgbClr val="0C6CAB"/>
              </a:solidFill>
              <a:effectLst/>
              <a:latin typeface="Abadi" panose="020B0604020104020204" pitchFamily="34" charset="0"/>
            </a:endParaRPr>
          </a:p>
        </p:txBody>
      </p:sp>
    </p:spTree>
    <p:extLst>
      <p:ext uri="{BB962C8B-B14F-4D97-AF65-F5344CB8AC3E}">
        <p14:creationId xmlns:p14="http://schemas.microsoft.com/office/powerpoint/2010/main" val="40548202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2957</Words>
  <Application>Microsoft Office PowerPoint</Application>
  <PresentationFormat>Panorámica</PresentationFormat>
  <Paragraphs>304</Paragraphs>
  <Slides>37</Slides>
  <Notes>32</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37</vt:i4>
      </vt:variant>
    </vt:vector>
  </HeadingPairs>
  <TitlesOfParts>
    <vt:vector size="45" baseType="lpstr">
      <vt:lpstr>Abadi</vt:lpstr>
      <vt:lpstr>Agency FB</vt:lpstr>
      <vt:lpstr>Arial</vt:lpstr>
      <vt:lpstr>Titillium Web</vt:lpstr>
      <vt:lpstr>Trebuchet MS</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Ana F HERNANDEZ ORTIZ hernadez</dc:creator>
  <cp:lastModifiedBy>Ana F HERNANDEZ ORTIZ hernadez</cp:lastModifiedBy>
  <cp:revision>6</cp:revision>
  <dcterms:modified xsi:type="dcterms:W3CDTF">2025-07-16T13:05:50Z</dcterms:modified>
</cp:coreProperties>
</file>