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73" r:id="rId3"/>
    <p:sldId id="277" r:id="rId4"/>
    <p:sldId id="278" r:id="rId5"/>
    <p:sldId id="279" r:id="rId6"/>
    <p:sldId id="280" r:id="rId7"/>
    <p:sldId id="281" r:id="rId8"/>
    <p:sldId id="274" r:id="rId9"/>
    <p:sldId id="282" r:id="rId10"/>
    <p:sldId id="275" r:id="rId11"/>
    <p:sldId id="276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72" r:id="rId2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sana Sanduvete Chaves" initials="SSC" lastIdx="1" clrIdx="0">
    <p:extLst>
      <p:ext uri="{19B8F6BF-5375-455C-9EA6-DF929625EA0E}">
        <p15:presenceInfo xmlns:p15="http://schemas.microsoft.com/office/powerpoint/2012/main" userId="d42553cb27437cb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00000"/>
    <a:srgbClr val="0668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31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60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XELPAELLA" userId="cbaf7227-bf71-40d4-85a2-f45938c4a751" providerId="ADAL" clId="{BCCDAF0E-2E17-416D-9CBD-D1913873FD5D}"/>
    <pc:docChg chg="undo custSel addSld modSld sldOrd modMainMaster">
      <pc:chgData name="PiXELPAELLA" userId="cbaf7227-bf71-40d4-85a2-f45938c4a751" providerId="ADAL" clId="{BCCDAF0E-2E17-416D-9CBD-D1913873FD5D}" dt="2025-06-21T23:26:40.544" v="154"/>
      <pc:docMkLst>
        <pc:docMk/>
      </pc:docMkLst>
      <pc:sldChg chg="addSp modSp">
        <pc:chgData name="PiXELPAELLA" userId="cbaf7227-bf71-40d4-85a2-f45938c4a751" providerId="ADAL" clId="{BCCDAF0E-2E17-416D-9CBD-D1913873FD5D}" dt="2025-06-21T23:10:54.096" v="7"/>
        <pc:sldMkLst>
          <pc:docMk/>
          <pc:sldMk cId="3531607879" sldId="256"/>
        </pc:sldMkLst>
        <pc:spChg chg="add mod">
          <ac:chgData name="PiXELPAELLA" userId="cbaf7227-bf71-40d4-85a2-f45938c4a751" providerId="ADAL" clId="{BCCDAF0E-2E17-416D-9CBD-D1913873FD5D}" dt="2025-06-21T23:10:54.096" v="7"/>
          <ac:spMkLst>
            <pc:docMk/>
            <pc:sldMk cId="3531607879" sldId="256"/>
            <ac:spMk id="7" creationId="{A365D0AF-360A-2AAB-2A97-18AC0C66969E}"/>
          </ac:spMkLst>
        </pc:spChg>
        <pc:spChg chg="add mod">
          <ac:chgData name="PiXELPAELLA" userId="cbaf7227-bf71-40d4-85a2-f45938c4a751" providerId="ADAL" clId="{BCCDAF0E-2E17-416D-9CBD-D1913873FD5D}" dt="2025-06-21T23:10:54.096" v="7"/>
          <ac:spMkLst>
            <pc:docMk/>
            <pc:sldMk cId="3531607879" sldId="256"/>
            <ac:spMk id="8" creationId="{4075FF85-E27A-259A-1A69-66CA96E93828}"/>
          </ac:spMkLst>
        </pc:spChg>
      </pc:sldChg>
      <pc:sldChg chg="addSp modSp new mod">
        <pc:chgData name="PiXELPAELLA" userId="cbaf7227-bf71-40d4-85a2-f45938c4a751" providerId="ADAL" clId="{BCCDAF0E-2E17-416D-9CBD-D1913873FD5D}" dt="2025-06-21T23:24:52.219" v="151" actId="1076"/>
        <pc:sldMkLst>
          <pc:docMk/>
          <pc:sldMk cId="1099301315" sldId="257"/>
        </pc:sldMkLst>
        <pc:spChg chg="add mod">
          <ac:chgData name="PiXELPAELLA" userId="cbaf7227-bf71-40d4-85a2-f45938c4a751" providerId="ADAL" clId="{BCCDAF0E-2E17-416D-9CBD-D1913873FD5D}" dt="2025-06-21T23:22:36.826" v="145" actId="1076"/>
          <ac:spMkLst>
            <pc:docMk/>
            <pc:sldMk cId="1099301315" sldId="257"/>
            <ac:spMk id="3" creationId="{210A98E6-B44F-9A56-5639-5D33CE703E9E}"/>
          </ac:spMkLst>
        </pc:spChg>
        <pc:spChg chg="add mod ord">
          <ac:chgData name="PiXELPAELLA" userId="cbaf7227-bf71-40d4-85a2-f45938c4a751" providerId="ADAL" clId="{BCCDAF0E-2E17-416D-9CBD-D1913873FD5D}" dt="2025-06-21T23:22:16.435" v="141" actId="1076"/>
          <ac:spMkLst>
            <pc:docMk/>
            <pc:sldMk cId="1099301315" sldId="257"/>
            <ac:spMk id="4" creationId="{3CB7240F-E965-E76C-9D34-CF1AAC9BC4C2}"/>
          </ac:spMkLst>
        </pc:spChg>
        <pc:spChg chg="add mod ord">
          <ac:chgData name="PiXELPAELLA" userId="cbaf7227-bf71-40d4-85a2-f45938c4a751" providerId="ADAL" clId="{BCCDAF0E-2E17-416D-9CBD-D1913873FD5D}" dt="2025-06-21T23:24:52.219" v="151" actId="1076"/>
          <ac:spMkLst>
            <pc:docMk/>
            <pc:sldMk cId="1099301315" sldId="257"/>
            <ac:spMk id="5" creationId="{F41D32A0-0625-B2C3-C459-173FB3171C71}"/>
          </ac:spMkLst>
        </pc:spChg>
        <pc:spChg chg="add mod ord">
          <ac:chgData name="PiXELPAELLA" userId="cbaf7227-bf71-40d4-85a2-f45938c4a751" providerId="ADAL" clId="{BCCDAF0E-2E17-416D-9CBD-D1913873FD5D}" dt="2025-06-21T23:24:48.059" v="150" actId="1076"/>
          <ac:spMkLst>
            <pc:docMk/>
            <pc:sldMk cId="1099301315" sldId="257"/>
            <ac:spMk id="6" creationId="{51FA5C24-EC53-C1C5-B446-5CCF47C3521E}"/>
          </ac:spMkLst>
        </pc:spChg>
      </pc:sldChg>
      <pc:sldChg chg="addSp modSp new mod">
        <pc:chgData name="PiXELPAELLA" userId="cbaf7227-bf71-40d4-85a2-f45938c4a751" providerId="ADAL" clId="{BCCDAF0E-2E17-416D-9CBD-D1913873FD5D}" dt="2025-06-21T23:19:10.535" v="100" actId="114"/>
        <pc:sldMkLst>
          <pc:docMk/>
          <pc:sldMk cId="3446693452" sldId="258"/>
        </pc:sldMkLst>
        <pc:spChg chg="add mod">
          <ac:chgData name="PiXELPAELLA" userId="cbaf7227-bf71-40d4-85a2-f45938c4a751" providerId="ADAL" clId="{BCCDAF0E-2E17-416D-9CBD-D1913873FD5D}" dt="2025-06-21T23:13:46.524" v="22"/>
          <ac:spMkLst>
            <pc:docMk/>
            <pc:sldMk cId="3446693452" sldId="258"/>
            <ac:spMk id="2" creationId="{75B0F97B-3761-FA6F-6259-34F75924CA9C}"/>
          </ac:spMkLst>
        </pc:spChg>
        <pc:spChg chg="add mod">
          <ac:chgData name="PiXELPAELLA" userId="cbaf7227-bf71-40d4-85a2-f45938c4a751" providerId="ADAL" clId="{BCCDAF0E-2E17-416D-9CBD-D1913873FD5D}" dt="2025-06-21T23:19:10.535" v="100" actId="114"/>
          <ac:spMkLst>
            <pc:docMk/>
            <pc:sldMk cId="3446693452" sldId="258"/>
            <ac:spMk id="3" creationId="{D3F2DA46-7452-2CA4-C6F1-750C8E194041}"/>
          </ac:spMkLst>
        </pc:spChg>
      </pc:sldChg>
      <pc:sldChg chg="new ord">
        <pc:chgData name="PiXELPAELLA" userId="cbaf7227-bf71-40d4-85a2-f45938c4a751" providerId="ADAL" clId="{BCCDAF0E-2E17-416D-9CBD-D1913873FD5D}" dt="2025-06-21T23:26:40.544" v="154"/>
        <pc:sldMkLst>
          <pc:docMk/>
          <pc:sldMk cId="776710405" sldId="259"/>
        </pc:sldMkLst>
      </pc:sldChg>
      <pc:sldMasterChg chg="modSldLayout">
        <pc:chgData name="PiXELPAELLA" userId="cbaf7227-bf71-40d4-85a2-f45938c4a751" providerId="ADAL" clId="{BCCDAF0E-2E17-416D-9CBD-D1913873FD5D}" dt="2025-06-21T23:10:40.041" v="6" actId="21"/>
        <pc:sldMasterMkLst>
          <pc:docMk/>
          <pc:sldMasterMk cId="543476167" sldId="2147483648"/>
        </pc:sldMasterMkLst>
        <pc:sldLayoutChg chg="delSp modSp mod">
          <pc:chgData name="PiXELPAELLA" userId="cbaf7227-bf71-40d4-85a2-f45938c4a751" providerId="ADAL" clId="{BCCDAF0E-2E17-416D-9CBD-D1913873FD5D}" dt="2025-06-21T23:10:40.041" v="6" actId="21"/>
          <pc:sldLayoutMkLst>
            <pc:docMk/>
            <pc:sldMasterMk cId="543476167" sldId="2147483648"/>
            <pc:sldLayoutMk cId="4131022742" sldId="2147483649"/>
          </pc:sldLayoutMkLst>
          <pc:spChg chg="del">
            <ac:chgData name="PiXELPAELLA" userId="cbaf7227-bf71-40d4-85a2-f45938c4a751" providerId="ADAL" clId="{BCCDAF0E-2E17-416D-9CBD-D1913873FD5D}" dt="2025-06-21T23:10:40.041" v="6" actId="21"/>
            <ac:spMkLst>
              <pc:docMk/>
              <pc:sldMasterMk cId="543476167" sldId="2147483648"/>
              <pc:sldLayoutMk cId="4131022742" sldId="2147483649"/>
              <ac:spMk id="7" creationId="{A365D0AF-360A-2AAB-2A97-18AC0C66969E}"/>
            </ac:spMkLst>
          </pc:spChg>
          <pc:spChg chg="del mod">
            <ac:chgData name="PiXELPAELLA" userId="cbaf7227-bf71-40d4-85a2-f45938c4a751" providerId="ADAL" clId="{BCCDAF0E-2E17-416D-9CBD-D1913873FD5D}" dt="2025-06-21T23:10:40.041" v="6" actId="21"/>
            <ac:spMkLst>
              <pc:docMk/>
              <pc:sldMasterMk cId="543476167" sldId="2147483648"/>
              <pc:sldLayoutMk cId="4131022742" sldId="2147483649"/>
              <ac:spMk id="8" creationId="{4075FF85-E27A-259A-1A69-66CA96E93828}"/>
            </ac:spMkLst>
          </pc:spChg>
        </pc:sldLayoutChg>
        <pc:sldLayoutChg chg="delSp modSp mod">
          <pc:chgData name="PiXELPAELLA" userId="cbaf7227-bf71-40d4-85a2-f45938c4a751" providerId="ADAL" clId="{BCCDAF0E-2E17-416D-9CBD-D1913873FD5D}" dt="2025-06-21T23:09:52.591" v="3" actId="478"/>
          <pc:sldLayoutMkLst>
            <pc:docMk/>
            <pc:sldMasterMk cId="543476167" sldId="2147483648"/>
            <pc:sldLayoutMk cId="3981348903" sldId="2147483650"/>
          </pc:sldLayoutMkLst>
          <pc:spChg chg="del mod">
            <ac:chgData name="PiXELPAELLA" userId="cbaf7227-bf71-40d4-85a2-f45938c4a751" providerId="ADAL" clId="{BCCDAF0E-2E17-416D-9CBD-D1913873FD5D}" dt="2025-06-21T23:09:52.591" v="3" actId="478"/>
            <ac:spMkLst>
              <pc:docMk/>
              <pc:sldMasterMk cId="543476167" sldId="2147483648"/>
              <pc:sldLayoutMk cId="3981348903" sldId="2147483650"/>
              <ac:spMk id="4" creationId="{0189FFF9-F60C-B9B8-9A6B-21F66C327F61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CAC3-07F6-4B6D-9433-7869C6B3AB2D}" type="datetimeFigureOut">
              <a:rPr lang="es-ES" smtClean="0"/>
              <a:t>22/07/2025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D47BC-B9FB-4CB1-A507-35606AA902D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90074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10227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134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347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ítulo 2">
            <a:extLst>
              <a:ext uri="{FF2B5EF4-FFF2-40B4-BE49-F238E27FC236}">
                <a16:creationId xmlns:a16="http://schemas.microsoft.com/office/drawing/2014/main" id="{A365D0AF-360A-2AAB-2A97-18AC0C66969E}"/>
              </a:ext>
            </a:extLst>
          </p:cNvPr>
          <p:cNvSpPr txBox="1">
            <a:spLocks/>
          </p:cNvSpPr>
          <p:nvPr/>
        </p:nvSpPr>
        <p:spPr>
          <a:xfrm>
            <a:off x="5633304" y="4578047"/>
            <a:ext cx="6811108" cy="5334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kern="1200">
                <a:solidFill>
                  <a:srgbClr val="FFCC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dirty="0">
                <a:solidFill>
                  <a:schemeClr val="tx1"/>
                </a:solidFill>
              </a:rPr>
              <a:t>S</a:t>
            </a:r>
            <a:r>
              <a:rPr lang="es-ES" sz="2000" b="0" i="0" dirty="0">
                <a:solidFill>
                  <a:schemeClr val="tx1"/>
                </a:solidFill>
              </a:rPr>
              <a:t>usana Sanduvete-Chaves</a:t>
            </a:r>
            <a:r>
              <a:rPr lang="es-ES" sz="2000" dirty="0">
                <a:solidFill>
                  <a:schemeClr val="tx1"/>
                </a:solidFill>
              </a:rPr>
              <a:t> &amp; </a:t>
            </a:r>
            <a:r>
              <a:rPr lang="es-ES" sz="2000" b="0" i="0" dirty="0">
                <a:solidFill>
                  <a:schemeClr val="tx1"/>
                </a:solidFill>
              </a:rPr>
              <a:t>Salvador Chacón-Moscoso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2D8C051C-0CB4-8BC0-049C-D20329946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6015" y="1111250"/>
            <a:ext cx="988167" cy="85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rchivo:Logo-universidad-autonoma.jpg - Wikipedia, la ..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3" t="28030" r="4710" b="32618"/>
          <a:stretch/>
        </p:blipFill>
        <p:spPr bwMode="auto">
          <a:xfrm>
            <a:off x="10514832" y="1794485"/>
            <a:ext cx="1587401" cy="676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4"/>
          <a:srcRect t="11212" b="46643"/>
          <a:stretch/>
        </p:blipFill>
        <p:spPr>
          <a:xfrm>
            <a:off x="3469194" y="5920821"/>
            <a:ext cx="1666875" cy="662354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5"/>
          <a:srcRect t="13410" b="26715"/>
          <a:stretch/>
        </p:blipFill>
        <p:spPr>
          <a:xfrm>
            <a:off x="3298263" y="5124996"/>
            <a:ext cx="2008739" cy="669192"/>
          </a:xfrm>
          <a:prstGeom prst="rect">
            <a:avLst/>
          </a:prstGeom>
        </p:spPr>
      </p:pic>
      <p:sp>
        <p:nvSpPr>
          <p:cNvPr id="11" name="Subtítulo 2">
            <a:extLst>
              <a:ext uri="{FF2B5EF4-FFF2-40B4-BE49-F238E27FC236}">
                <a16:creationId xmlns:a16="http://schemas.microsoft.com/office/drawing/2014/main" id="{4075FF85-E27A-259A-1A69-66CA96E93828}"/>
              </a:ext>
            </a:extLst>
          </p:cNvPr>
          <p:cNvSpPr txBox="1">
            <a:spLocks/>
          </p:cNvSpPr>
          <p:nvPr/>
        </p:nvSpPr>
        <p:spPr>
          <a:xfrm>
            <a:off x="3352800" y="2591740"/>
            <a:ext cx="8839200" cy="2254223"/>
          </a:xfrm>
          <a:prstGeom prst="rect">
            <a:avLst/>
          </a:prstGeom>
          <a:solidFill>
            <a:srgbClr val="0668A9">
              <a:alpha val="70000"/>
            </a:srgbClr>
          </a:solidFill>
        </p:spPr>
        <p:txBody>
          <a:bodyPr anchor="ctr" anchorCtr="1">
            <a:norm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noProof="0" dirty="0">
                <a:solidFill>
                  <a:srgbClr val="FFCC00"/>
                </a:solidFill>
                <a:latin typeface="Trebuchet MS" panose="020B0603020202020204" pitchFamily="34" charset="0"/>
              </a:rPr>
              <a:t>SYMPOSIUM: </a:t>
            </a:r>
            <a:r>
              <a:rPr lang="en-US" sz="1600" noProof="0" dirty="0">
                <a:solidFill>
                  <a:srgbClr val="FFCC00"/>
                </a:solidFill>
                <a:latin typeface="Trebuchet MS" panose="020B0603020202020204" pitchFamily="34" charset="0"/>
              </a:rPr>
              <a:t>Intervention programs evaluation: effect size, moderator variables and methodological quality</a:t>
            </a:r>
          </a:p>
          <a:p>
            <a:pPr algn="ctr"/>
            <a:r>
              <a:rPr lang="en-US" sz="2800" b="1" dirty="0"/>
              <a:t>Effectiveness of psychoeducation on myositis: Quality of life and well-being</a:t>
            </a:r>
          </a:p>
          <a:p>
            <a:pPr algn="ctr"/>
            <a:r>
              <a:rPr lang="es-ES" dirty="0"/>
              <a:t>Susana Sanduvete‑Chaves, Salvador Chacón‑Moscoso, Imma Armadans‑Tremolosa, Maria Palacin‑Lois, Angela Castrechini‑Trotta and Albert Selva‑</a:t>
            </a:r>
            <a:r>
              <a:rPr lang="es-ES" dirty="0" err="1"/>
              <a:t>O’Callaghan</a:t>
            </a:r>
            <a:endParaRPr lang="en-US" sz="1800" b="1" noProof="0" dirty="0"/>
          </a:p>
        </p:txBody>
      </p:sp>
    </p:spTree>
    <p:extLst>
      <p:ext uri="{BB962C8B-B14F-4D97-AF65-F5344CB8AC3E}">
        <p14:creationId xmlns:p14="http://schemas.microsoft.com/office/powerpoint/2010/main" val="3531607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00" y="1517650"/>
            <a:ext cx="8820150" cy="534035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322233" y="1047552"/>
            <a:ext cx="106997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Results: characteristics of the sample</a:t>
            </a:r>
          </a:p>
          <a:p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4" name="Marcador de número de diapositiva 7">
            <a:extLst>
              <a:ext uri="{FF2B5EF4-FFF2-40B4-BE49-F238E27FC236}">
                <a16:creationId xmlns:a16="http://schemas.microsoft.com/office/drawing/2014/main" id="{3A124AA0-5393-D298-327E-6AA0AD9A994E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t>10</a:t>
            </a:r>
          </a:p>
        </p:txBody>
      </p:sp>
      <p:sp>
        <p:nvSpPr>
          <p:cNvPr id="5" name="Rectángulo 4"/>
          <p:cNvSpPr/>
          <p:nvPr/>
        </p:nvSpPr>
        <p:spPr>
          <a:xfrm flipH="1">
            <a:off x="1565857" y="4724463"/>
            <a:ext cx="793139" cy="55446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 flipH="1">
            <a:off x="1726023" y="5549244"/>
            <a:ext cx="1063280" cy="25988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/>
        </p:nvSpPr>
        <p:spPr>
          <a:xfrm flipH="1">
            <a:off x="1726024" y="2560097"/>
            <a:ext cx="548449" cy="18310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6655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2147" y="2555650"/>
            <a:ext cx="8106906" cy="3219899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77783" y="1587302"/>
            <a:ext cx="106997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Results: outcome variables</a:t>
            </a:r>
          </a:p>
        </p:txBody>
      </p:sp>
      <p:sp>
        <p:nvSpPr>
          <p:cNvPr id="4" name="Marcador de número de diapositiva 7">
            <a:extLst>
              <a:ext uri="{FF2B5EF4-FFF2-40B4-BE49-F238E27FC236}">
                <a16:creationId xmlns:a16="http://schemas.microsoft.com/office/drawing/2014/main" id="{3A124AA0-5393-D298-327E-6AA0AD9A994E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t>11</a:t>
            </a:r>
          </a:p>
        </p:txBody>
      </p:sp>
      <p:sp>
        <p:nvSpPr>
          <p:cNvPr id="5" name="Rectángulo 4"/>
          <p:cNvSpPr/>
          <p:nvPr/>
        </p:nvSpPr>
        <p:spPr>
          <a:xfrm flipH="1">
            <a:off x="1444597" y="5490274"/>
            <a:ext cx="154743" cy="17285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 flipH="1">
            <a:off x="8888825" y="2615164"/>
            <a:ext cx="434389" cy="2189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9057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74700" y="2748340"/>
            <a:ext cx="923925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Experimental Group Improvements: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In the experimental group,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post-test scores were higher than pre-test scores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across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all variables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including quality of life, well-being, and self-efficacy to manage the disease.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Comparison to Control: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Improvements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were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more evident in the experimental group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than controls in 70%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of the variables studied. The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post-test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score was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better in the experimental group than the control group in 80%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of the variables.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Overall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HRQoL </a:t>
            </a:r>
            <a:r>
              <a:rPr kumimoji="0" lang="en-US" altLang="es-ES" sz="18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and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Well-being: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A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modest enhancement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was observed in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both groups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but the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experimental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group showed a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greater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though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statistically non-significant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improvement.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77783" y="1587302"/>
            <a:ext cx="106997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Results: key findings – general outcome</a:t>
            </a:r>
          </a:p>
        </p:txBody>
      </p:sp>
      <p:sp>
        <p:nvSpPr>
          <p:cNvPr id="4" name="Marcador de número de diapositiva 7">
            <a:extLst>
              <a:ext uri="{FF2B5EF4-FFF2-40B4-BE49-F238E27FC236}">
                <a16:creationId xmlns:a16="http://schemas.microsoft.com/office/drawing/2014/main" id="{3A124AA0-5393-D298-327E-6AA0AD9A994E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4222091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33400" y="2213392"/>
            <a:ext cx="1069975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Sedentariness:</a:t>
            </a: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   ◦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Improvement in Experimental Group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(decreased sitting time).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   ◦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Slight worsening in the control group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   ◦ Small/medium effect size, but not statistically significant between groups.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Satisfaction with Social Relationships:</a:t>
            </a: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   ◦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Increase in Experimental Group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   ◦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Slight decrease in the control group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   ◦ Small/medium effect size, but not statistically significant between groups.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   ◦ "Notably, the intervention had a substantial positive impact on social relationships, with the experimental group exhibiting increased satisfaction in this area.".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Self-Efficacy to Manage the Disease:</a:t>
            </a: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   ◦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Improvement in Experimental Group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   ◦ Small/medium effect size, but not statistically significant between groups.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77783" y="1587302"/>
            <a:ext cx="106997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Results: key findings – specific variables</a:t>
            </a:r>
          </a:p>
        </p:txBody>
      </p:sp>
      <p:sp>
        <p:nvSpPr>
          <p:cNvPr id="4" name="Marcador de número de diapositiva 7">
            <a:extLst>
              <a:ext uri="{FF2B5EF4-FFF2-40B4-BE49-F238E27FC236}">
                <a16:creationId xmlns:a16="http://schemas.microsoft.com/office/drawing/2014/main" id="{3A124AA0-5393-D298-327E-6AA0AD9A994E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999390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88932" y="1538677"/>
            <a:ext cx="10974417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First Myositis-Specific Intervention: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This study is the first to evaluate a psychoeducational intervention specifically targeting patients</a:t>
            </a:r>
            <a:r>
              <a:rPr kumimoji="0" lang="en-US" altLang="es-ES" sz="1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with</a:t>
            </a:r>
            <a:r>
              <a:rPr lang="en-US" altLang="es-ES" dirty="0">
                <a:solidFill>
                  <a:schemeClr val="bg1"/>
                </a:solidFill>
                <a:latin typeface="Arial" panose="020B0604020202020204" pitchFamily="34" charset="0"/>
              </a:rPr>
              <a:t> myositis.</a:t>
            </a: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Supports Educational Interventions: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Findings align with previous research showing enhanced quality of life through educational interventions.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Positive Lifestyle Changes: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Educational interventions are recognized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as effective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resources for achieving lifestyle changes.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Impact on Physical Activity &amp; Sedentariness: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Improvements in these variables are crucial as physical activity contributes to better prognosis in myositis patients.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Targeted Approach: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The success stems from addressing specific domains (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emotional, occupational, personal care, family, affection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)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identified in previous qualitative studies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Social Impact: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Highlighted by the establishment of an ongoing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association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for individuals with myositis, whose core members participated in the program.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</a:b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77783" y="1092002"/>
            <a:ext cx="106997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Discussion: why is this important?</a:t>
            </a:r>
          </a:p>
        </p:txBody>
      </p:sp>
      <p:sp>
        <p:nvSpPr>
          <p:cNvPr id="4" name="Marcador de número de diapositiva 7">
            <a:extLst>
              <a:ext uri="{FF2B5EF4-FFF2-40B4-BE49-F238E27FC236}">
                <a16:creationId xmlns:a16="http://schemas.microsoft.com/office/drawing/2014/main" id="{3A124AA0-5393-D298-327E-6AA0AD9A994E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024730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36600" y="2306242"/>
            <a:ext cx="978535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Novelty: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First psychoeducational intervention specifically for myositis patients.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Targeted Content: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Addressed specific domains identified as critical for HRQoL in myositis, enhancing patients' life experiences.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Comprehensive Description: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Provides extensive details on patients, setting, sampling techniques, and intervention components.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Positive Behavioral Changes: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Showed positive impact on personal and social skills, social relationships, and sedentary behavior.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Contribution to Management: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Highlights the potential of targeted psychoeducation as a valuable component in managing chronic conditions like myositis.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41283" y="1587302"/>
            <a:ext cx="106997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Discussion: strengths and innovations</a:t>
            </a:r>
          </a:p>
        </p:txBody>
      </p:sp>
      <p:sp>
        <p:nvSpPr>
          <p:cNvPr id="4" name="Marcador de número de diapositiva 7">
            <a:extLst>
              <a:ext uri="{FF2B5EF4-FFF2-40B4-BE49-F238E27FC236}">
                <a16:creationId xmlns:a16="http://schemas.microsoft.com/office/drawing/2014/main" id="{3A124AA0-5393-D298-327E-6AA0AD9A994E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712710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52433" y="2259044"/>
            <a:ext cx="1047115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Small Sample Size: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Due to the low incidence of myositis and strict inclusion criteria, statistical power was reduced.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Homogeneous Sample: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Decision to include only patients with definite myositis for homogeneity, though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probable myositis patients would likely also benefit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Stable Patients: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Majority of the sample consisted of stable patients, limiting conclusions about disease activity impact.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Short-Term Nature: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Short intervention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and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follow-up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period; long-term effects need future investigation.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Lack of Qualitative Assessments: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Qualitative assessments with mixed methods could provide deeper insight into mechanisms of change.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</a:b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23833" y="1631752"/>
            <a:ext cx="106997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Discussion: study limitations</a:t>
            </a:r>
          </a:p>
        </p:txBody>
      </p:sp>
      <p:sp>
        <p:nvSpPr>
          <p:cNvPr id="4" name="Marcador de número de diapositiva 7">
            <a:extLst>
              <a:ext uri="{FF2B5EF4-FFF2-40B4-BE49-F238E27FC236}">
                <a16:creationId xmlns:a16="http://schemas.microsoft.com/office/drawing/2014/main" id="{3A124AA0-5393-D298-327E-6AA0AD9A994E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989060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812800" y="2866588"/>
            <a:ext cx="1097915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Evidence of Effectiveness: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The study provides evidence supporting the effectiveness of a psychoeducational intervention to enhance HRQoL, well-being, and self-efficacy in myositis patients.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Holistic Impact: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The intervention positively impacted patients' personal and social skills, social relationships, and sedentary behavior.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Future Role: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These findings underscore the potential of targeted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psychoeducation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as a valuable component in the management of chronic conditions such as myositis.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23833" y="1631752"/>
            <a:ext cx="106997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Conclusions</a:t>
            </a:r>
          </a:p>
        </p:txBody>
      </p:sp>
      <p:sp>
        <p:nvSpPr>
          <p:cNvPr id="4" name="Marcador de número de diapositiva 7">
            <a:extLst>
              <a:ext uri="{FF2B5EF4-FFF2-40B4-BE49-F238E27FC236}">
                <a16:creationId xmlns:a16="http://schemas.microsoft.com/office/drawing/2014/main" id="{3A124AA0-5393-D298-327E-6AA0AD9A994E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32861175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831850" y="2527291"/>
            <a:ext cx="1035685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Confirmation &amp; Expansion: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Further research is needed to confirm and expand upon these findings.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Broader Patient Cohorts: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Explore effectiveness in patients with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probable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myositis.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Long-Term Effects: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Conduct studies with longer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follow-up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periods to assess sustained benefits.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Mixed Methods: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Incorporate qualitative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assessments to gain deeper insights into subjective experiences and mechanisms of change.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Comprehensive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Interventions: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Continue developing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patient-centered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interventions for individuals living with myositis.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423833" y="1631752"/>
            <a:ext cx="106997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Future directions</a:t>
            </a:r>
          </a:p>
        </p:txBody>
      </p:sp>
      <p:sp>
        <p:nvSpPr>
          <p:cNvPr id="4" name="Marcador de número de diapositiva 7">
            <a:extLst>
              <a:ext uri="{FF2B5EF4-FFF2-40B4-BE49-F238E27FC236}">
                <a16:creationId xmlns:a16="http://schemas.microsoft.com/office/drawing/2014/main" id="{3A124AA0-5393-D298-327E-6AA0AD9A994E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27794086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1467BF-F16F-2EA3-FDBD-F9BC82BC52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8A5E334-650A-AA13-DEF5-9268534E4699}"/>
              </a:ext>
            </a:extLst>
          </p:cNvPr>
          <p:cNvSpPr txBox="1"/>
          <p:nvPr/>
        </p:nvSpPr>
        <p:spPr>
          <a:xfrm>
            <a:off x="3388179" y="4076778"/>
            <a:ext cx="5225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noProof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Thank you for your attention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1A0D6D1-0549-4DA3-1C85-C20FB4DD8D1A}"/>
              </a:ext>
            </a:extLst>
          </p:cNvPr>
          <p:cNvSpPr txBox="1"/>
          <p:nvPr/>
        </p:nvSpPr>
        <p:spPr>
          <a:xfrm>
            <a:off x="1154083" y="4866553"/>
            <a:ext cx="1005840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This study was funded by the Instituto de Salud Carlos III (grants PI22-00708), co- financed by the research project PID2020-115486GB-I00 funded by the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Ministerio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Ciencia,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Innovación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y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Universidades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MICIU/AEI/10.13039/501100011033, Government of Spain; and the Chilean government project FONDECYT Regular 1250316 funded by the National Fund for Scientific and Technological Development, ANID.</a:t>
            </a:r>
          </a:p>
          <a:p>
            <a:pPr algn="just"/>
            <a:endParaRPr lang="en-US" sz="1400" noProof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4075FF85-E27A-259A-1A69-66CA96E93828}"/>
              </a:ext>
            </a:extLst>
          </p:cNvPr>
          <p:cNvSpPr txBox="1">
            <a:spLocks/>
          </p:cNvSpPr>
          <p:nvPr/>
        </p:nvSpPr>
        <p:spPr>
          <a:xfrm>
            <a:off x="514350" y="1501437"/>
            <a:ext cx="11023600" cy="2488531"/>
          </a:xfrm>
          <a:prstGeom prst="rect">
            <a:avLst/>
          </a:prstGeom>
          <a:solidFill>
            <a:srgbClr val="0668A9">
              <a:alpha val="70000"/>
            </a:srgbClr>
          </a:solidFill>
        </p:spPr>
        <p:txBody>
          <a:bodyPr anchor="ctr" anchorCtr="1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kern="1200">
                <a:solidFill>
                  <a:srgbClr val="FFCC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More detail available at:</a:t>
            </a:r>
          </a:p>
          <a:p>
            <a:pPr algn="l"/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/>
              <a:t>Armadans-Tremolosa, I., Palacín-Lois, M., Castrechini-Trotta, A., Sanduvete-Chaves, S., Chacón-Moscoso, S., &amp; Selva-O'Callaghan, A. (2024). Effectiveness of a psychoeducational intervention on myositis patients' quality of life and well-Being: A randomized controlled trial. </a:t>
            </a:r>
            <a:r>
              <a:rPr lang="en-US" sz="2400" i="1" dirty="0"/>
              <a:t>Orphanet Journal of Rare Diseases, 19</a:t>
            </a:r>
            <a:r>
              <a:rPr lang="en-US" sz="2400" dirty="0"/>
              <a:t>, Article 411</a:t>
            </a:r>
            <a:r>
              <a:rPr lang="en-US" sz="2400" dirty="0">
                <a:solidFill>
                  <a:srgbClr val="FFC000"/>
                </a:solidFill>
              </a:rPr>
              <a:t>. </a:t>
            </a:r>
            <a:r>
              <a:rPr lang="en-US" sz="2400" u="sng" dirty="0">
                <a:solidFill>
                  <a:srgbClr val="FFC000"/>
                </a:solidFill>
              </a:rPr>
              <a:t>https://doi.org/10.1186/s13023-024-03426-0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endParaRPr lang="en-US" sz="2400" b="1" dirty="0">
              <a:solidFill>
                <a:srgbClr val="FFC000"/>
              </a:solidFill>
            </a:endParaRPr>
          </a:p>
        </p:txBody>
      </p:sp>
      <p:sp>
        <p:nvSpPr>
          <p:cNvPr id="5" name="Marcador de número de diapositiva 7">
            <a:extLst>
              <a:ext uri="{FF2B5EF4-FFF2-40B4-BE49-F238E27FC236}">
                <a16:creationId xmlns:a16="http://schemas.microsoft.com/office/drawing/2014/main" id="{3A124AA0-5393-D298-327E-6AA0AD9A994E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2514637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12733" y="1390452"/>
            <a:ext cx="106997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Introduction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12733" y="2201569"/>
            <a:ext cx="10860117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Myositis refers to idiopathic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inflammatory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myopathies, which are systemic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autoimmune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conditions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affecting multiple organs</a:t>
            </a:r>
            <a:r>
              <a:rPr kumimoji="0" lang="en-US" altLang="es-ES" sz="18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including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muscles</a:t>
            </a:r>
            <a:r>
              <a:rPr kumimoji="0" lang="en-US" altLang="es-ES" sz="18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lungs</a:t>
            </a:r>
            <a:r>
              <a:rPr kumimoji="0" lang="en-US" altLang="es-ES" sz="18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joints, and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skin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es-E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Rare</a:t>
            </a:r>
            <a:r>
              <a:rPr kumimoji="0" lang="en-US" altLang="es-ES" sz="18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disease</a:t>
            </a:r>
            <a:r>
              <a:rPr kumimoji="0" lang="en-US" altLang="es-E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s-ES" sz="18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Nature: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These are chronic illnesses with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 known cure</a:t>
            </a:r>
            <a:r>
              <a:rPr lang="en-US" altLang="es-E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s-ES" sz="18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Impact: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They cause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distress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patients and significantly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affect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their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daily life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Phenotypes</a:t>
            </a:r>
            <a:r>
              <a:rPr kumimoji="0" lang="en-US" altLang="es-ES" sz="18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Five recognized types include dermatomyositis, antisynthetase syndrome, immune-mediated necrotizing myopathy, sporadic inclusion body myositis, and polymyositis.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Treatment: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Specific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immunosuppressive therapies may help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manage the disease but do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not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provide a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cure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6" name="Marcador de número de diapositiva 7">
            <a:extLst>
              <a:ext uri="{FF2B5EF4-FFF2-40B4-BE49-F238E27FC236}">
                <a16:creationId xmlns:a16="http://schemas.microsoft.com/office/drawing/2014/main" id="{3A124AA0-5393-D298-327E-6AA0AD9A994E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/>
              <a:t>2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537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06400" y="2456240"/>
            <a:ext cx="1129030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Common Decline: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Individuals with myositis commonly experience a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decline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in health-related quality of life (HRQoL).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Beyond Chronic Nature: The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impact on HRQoL may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not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be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solely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due to the chronic nature of the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disease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improving HRQoL could lead to a more favorable clinical status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Identified Areas for Improvement (from previous qualitative studies):</a:t>
            </a: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 ◦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Physical activity</a:t>
            </a: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 ◦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Relationships with healthcare professionals</a:t>
            </a: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 ◦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Lack of acknowledgment of their disease by others and society</a:t>
            </a: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 ◦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Need for reliable information about the disease</a:t>
            </a: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Marcador de número de diapositiva 7">
            <a:extLst>
              <a:ext uri="{FF2B5EF4-FFF2-40B4-BE49-F238E27FC236}">
                <a16:creationId xmlns:a16="http://schemas.microsoft.com/office/drawing/2014/main" id="{3A124AA0-5393-D298-327E-6AA0AD9A994E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t>3</a:t>
            </a:r>
          </a:p>
        </p:txBody>
      </p:sp>
      <p:sp>
        <p:nvSpPr>
          <p:cNvPr id="4" name="Rectángulo 3"/>
          <p:cNvSpPr/>
          <p:nvPr/>
        </p:nvSpPr>
        <p:spPr>
          <a:xfrm>
            <a:off x="512733" y="1500908"/>
            <a:ext cx="106997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The Problem: Impact on Quality of Life (HRQoL)</a:t>
            </a:r>
          </a:p>
        </p:txBody>
      </p:sp>
    </p:spTree>
    <p:extLst>
      <p:ext uri="{BB962C8B-B14F-4D97-AF65-F5344CB8AC3E}">
        <p14:creationId xmlns:p14="http://schemas.microsoft.com/office/powerpoint/2010/main" val="3847790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06500" y="2413338"/>
            <a:ext cx="79375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• Primary Goal: To assess the </a:t>
            </a:r>
            <a:r>
              <a:rPr lang="en-US" b="1" dirty="0">
                <a:solidFill>
                  <a:schemeClr val="bg1"/>
                </a:solidFill>
              </a:rPr>
              <a:t>effectiveness</a:t>
            </a:r>
            <a:r>
              <a:rPr lang="en-US" dirty="0">
                <a:solidFill>
                  <a:schemeClr val="bg1"/>
                </a:solidFill>
              </a:rPr>
              <a:t> of a </a:t>
            </a:r>
            <a:r>
              <a:rPr lang="en-US" b="1" dirty="0">
                <a:solidFill>
                  <a:schemeClr val="bg1"/>
                </a:solidFill>
              </a:rPr>
              <a:t>psychoeducational intervention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aimed at improving HRQoL </a:t>
            </a:r>
            <a:r>
              <a:rPr lang="en-US" dirty="0">
                <a:solidFill>
                  <a:schemeClr val="bg1"/>
                </a:solidFill>
              </a:rPr>
              <a:t>in individuals with myositis.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• Specific Focus: The intervention focused on </a:t>
            </a:r>
            <a:r>
              <a:rPr lang="en-US" b="1" dirty="0">
                <a:solidFill>
                  <a:schemeClr val="bg1"/>
                </a:solidFill>
              </a:rPr>
              <a:t>previously identified areas </a:t>
            </a:r>
            <a:r>
              <a:rPr lang="en-US" dirty="0">
                <a:solidFill>
                  <a:schemeClr val="bg1"/>
                </a:solidFill>
              </a:rPr>
              <a:t>within the environmental domain of quality of life.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12733" y="1320602"/>
            <a:ext cx="106997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Objective</a:t>
            </a:r>
          </a:p>
          <a:p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4" name="Marcador de número de diapositiva 7">
            <a:extLst>
              <a:ext uri="{FF2B5EF4-FFF2-40B4-BE49-F238E27FC236}">
                <a16:creationId xmlns:a16="http://schemas.microsoft.com/office/drawing/2014/main" id="{3A124AA0-5393-D298-327E-6AA0AD9A994E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925864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373158" y="2405441"/>
            <a:ext cx="897890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Design: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A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randomized controlled trial (RCT)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with a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control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group and an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experimental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group, featuring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two measurement time points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(before and after intervention).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Ethical Approval: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Approved by The Medical Research Ethics Committee and Research Projects Commission of the Vall d’Hebron University Hospital.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Trial Registration: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NCT06300983.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Methodological Quality: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The study followed the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CONSORT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statement guidelines for reporting trials.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512733" y="1451334"/>
            <a:ext cx="106997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Methods: study design and ethics</a:t>
            </a:r>
          </a:p>
          <a:p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4" name="Marcador de número de diapositiva 7">
            <a:extLst>
              <a:ext uri="{FF2B5EF4-FFF2-40B4-BE49-F238E27FC236}">
                <a16:creationId xmlns:a16="http://schemas.microsoft.com/office/drawing/2014/main" id="{3A124AA0-5393-D298-327E-6AA0AD9A994E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139853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806450" y="2369741"/>
            <a:ext cx="1084580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Eligibility Criteria:</a:t>
            </a: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   ◦ Definite diagnosis of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myositis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   ◦ Ability to understand study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purpose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and procedures,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motivation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and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agreement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to participate.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Recruitment Process: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173 adult myositis patients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from Vall d’Hebron General Hospital were potential candidates. 139 were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excluded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for various reasons (e.g.,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not meeting diagnostic criteria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severe illness,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declined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psychiatric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conditions).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Final Sample: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34 eligible patients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were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randomly allocated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   ◦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Experimental Group: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n = 17 (40% women, mean age 51.13 years, 73.3% dermatomyositis).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   ◦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Control Group: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n = 17 (62.5% women, mean age 55.13 years, 62.5% dermatomyositis).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Completion Rates: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15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in the experimental group completed,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8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in the control group completed.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512733" y="1320602"/>
            <a:ext cx="106997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Methods: participants and recruitment</a:t>
            </a:r>
          </a:p>
          <a:p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4" name="Marcador de número de diapositiva 7">
            <a:extLst>
              <a:ext uri="{FF2B5EF4-FFF2-40B4-BE49-F238E27FC236}">
                <a16:creationId xmlns:a16="http://schemas.microsoft.com/office/drawing/2014/main" id="{3A124AA0-5393-D298-327E-6AA0AD9A994E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891332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09600" y="2532441"/>
            <a:ext cx="1040130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Target Group: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Experimental group only (17 myositis patients).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Control Group: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Received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usual care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and were placed on a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waiting list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for the intervention.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Structure: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Consisted of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5 sessions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each lasting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100 minutes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delivered on a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weekly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basis.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Format: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Included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individual pre-intervention sessions for consent and initial assessments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followed by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group work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Facilitators: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Two specialized professionals: a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leader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(facilitated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dynamics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) and an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external observer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(recorded minutes, observations).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519083" y="1485702"/>
            <a:ext cx="106997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Methods: psychoeducational intervention details</a:t>
            </a:r>
          </a:p>
        </p:txBody>
      </p:sp>
      <p:sp>
        <p:nvSpPr>
          <p:cNvPr id="4" name="Marcador de número de diapositiva 7">
            <a:extLst>
              <a:ext uri="{FF2B5EF4-FFF2-40B4-BE49-F238E27FC236}">
                <a16:creationId xmlns:a16="http://schemas.microsoft.com/office/drawing/2014/main" id="{3A124AA0-5393-D298-327E-6AA0AD9A994E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037190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2234" y="1574800"/>
            <a:ext cx="7935432" cy="52832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322233" y="1047552"/>
            <a:ext cx="106997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Methods. The intervention: key content areas</a:t>
            </a:r>
          </a:p>
          <a:p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4" name="Marcador de número de diapositiva 7">
            <a:extLst>
              <a:ext uri="{FF2B5EF4-FFF2-40B4-BE49-F238E27FC236}">
                <a16:creationId xmlns:a16="http://schemas.microsoft.com/office/drawing/2014/main" id="{3A124AA0-5393-D298-327E-6AA0AD9A994E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t>8</a:t>
            </a:r>
          </a:p>
        </p:txBody>
      </p:sp>
      <p:sp>
        <p:nvSpPr>
          <p:cNvPr id="5" name="Rectángulo 4"/>
          <p:cNvSpPr/>
          <p:nvPr/>
        </p:nvSpPr>
        <p:spPr>
          <a:xfrm>
            <a:off x="3169343" y="1648193"/>
            <a:ext cx="1218239" cy="1652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5949950" y="3206771"/>
            <a:ext cx="3578252" cy="17420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3423158" y="2873941"/>
            <a:ext cx="480331" cy="19198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/>
        </p:nvSpPr>
        <p:spPr>
          <a:xfrm flipH="1">
            <a:off x="2704781" y="3311818"/>
            <a:ext cx="361148" cy="16905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/>
        </p:nvSpPr>
        <p:spPr>
          <a:xfrm flipH="1">
            <a:off x="2524207" y="3839066"/>
            <a:ext cx="361148" cy="24884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/>
          <p:cNvSpPr/>
          <p:nvPr/>
        </p:nvSpPr>
        <p:spPr>
          <a:xfrm flipH="1">
            <a:off x="2988768" y="4791027"/>
            <a:ext cx="434389" cy="2189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/>
          <p:cNvSpPr/>
          <p:nvPr/>
        </p:nvSpPr>
        <p:spPr>
          <a:xfrm flipH="1">
            <a:off x="2487585" y="5815831"/>
            <a:ext cx="681757" cy="1853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3225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871977" y="1935470"/>
            <a:ext cx="106299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kumimoji="0" lang="en-US" altLang="es-ES" sz="18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Administered: Questionnaires filled out twice: before intervention (pre-test) and on the last day of intervention (post-test) by both groups.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• Tools Used: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   ◦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World Health Organization Quality of Life Measure </a:t>
            </a:r>
            <a:r>
              <a:rPr kumimoji="0" lang="en-US" altLang="es-ES" sz="18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(WHOQOL-BREF):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Evaluates overall quality of life across four domains: physical health, psychological health, social relationships, and environment. Higher scores indicate better quality of life.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   ◦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World Health Organization Well-Being </a:t>
            </a:r>
            <a:r>
              <a:rPr kumimoji="0" lang="en-US" altLang="es-ES" sz="18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Index (WHO-5):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Assesses positive well-being. Higher scores indicate a greater sense of well-being.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   ◦ 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Self-Efficacy to Manage Chronic Disease </a:t>
            </a:r>
            <a:r>
              <a:rPr kumimoji="0" lang="en-US" altLang="es-ES" sz="18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Scale (SEMCD-S):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Measures self-management following intervention. Higher scores indicate higher levels of self-efficacy.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   ◦ </a:t>
            </a:r>
            <a:r>
              <a:rPr kumimoji="0" lang="en-US" altLang="es-ES" sz="18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International</a:t>
            </a:r>
            <a:r>
              <a:rPr kumimoji="0" lang="en-U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Physical Activity Questionnaire</a:t>
            </a:r>
            <a:r>
              <a:rPr kumimoji="0" lang="en-US" altLang="es-ES" sz="18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—Short Form (IPAQ): </a:t>
            </a:r>
            <a:r>
              <a:rPr kumimoji="0" lang="en-US" altLang="es-E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Assesses types and intensity levels of physical activity and sitting time.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512733" y="1320602"/>
            <a:ext cx="106997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Methods: Instruments</a:t>
            </a:r>
          </a:p>
          <a:p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4" name="Marcador de número de diapositiva 7">
            <a:extLst>
              <a:ext uri="{FF2B5EF4-FFF2-40B4-BE49-F238E27FC236}">
                <a16:creationId xmlns:a16="http://schemas.microsoft.com/office/drawing/2014/main" id="{3A124AA0-5393-D298-327E-6AA0AD9A994E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5833213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do 2">
      <a:dk1>
        <a:srgbClr val="FFFFFF"/>
      </a:dk1>
      <a:lt1>
        <a:srgbClr val="0E2841"/>
      </a:lt1>
      <a:dk2>
        <a:srgbClr val="FFFF00"/>
      </a:dk2>
      <a:lt2>
        <a:srgbClr val="0E2841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Garamond-Trebuchet MS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1706</Words>
  <Application>Microsoft Office PowerPoint</Application>
  <PresentationFormat>Panorámica</PresentationFormat>
  <Paragraphs>168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5" baseType="lpstr">
      <vt:lpstr>Arial</vt:lpstr>
      <vt:lpstr>Calibri</vt:lpstr>
      <vt:lpstr>Cambria</vt:lpstr>
      <vt:lpstr>Times New Roman</vt:lpstr>
      <vt:lpstr>Trebuchet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PiXELPAELLA</dc:creator>
  <cp:lastModifiedBy>SUSANA SANDUVETE CHAVES</cp:lastModifiedBy>
  <cp:revision>45</cp:revision>
  <dcterms:created xsi:type="dcterms:W3CDTF">2025-06-21T22:23:49Z</dcterms:created>
  <dcterms:modified xsi:type="dcterms:W3CDTF">2025-07-22T07:28:27Z</dcterms:modified>
</cp:coreProperties>
</file>