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90" r:id="rId3"/>
    <p:sldId id="287" r:id="rId4"/>
    <p:sldId id="288" r:id="rId5"/>
    <p:sldId id="289" r:id="rId6"/>
    <p:sldId id="267" r:id="rId7"/>
    <p:sldId id="291" r:id="rId8"/>
    <p:sldId id="286" r:id="rId9"/>
    <p:sldId id="269" r:id="rId10"/>
    <p:sldId id="293" r:id="rId11"/>
    <p:sldId id="270" r:id="rId12"/>
    <p:sldId id="294" r:id="rId13"/>
    <p:sldId id="271" r:id="rId14"/>
    <p:sldId id="272" r:id="rId15"/>
    <p:sldId id="273" r:id="rId16"/>
    <p:sldId id="274" r:id="rId17"/>
    <p:sldId id="295" r:id="rId18"/>
    <p:sldId id="279" r:id="rId19"/>
    <p:sldId id="296" r:id="rId20"/>
    <p:sldId id="283" r:id="rId21"/>
    <p:sldId id="257" r:id="rId22"/>
    <p:sldId id="264"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FF2841"/>
    <a:srgbClr val="0668A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06" autoAdjust="0"/>
  </p:normalViewPr>
  <p:slideViewPr>
    <p:cSldViewPr snapToGrid="0" showGuides="1">
      <p:cViewPr varScale="1">
        <p:scale>
          <a:sx n="95" d="100"/>
          <a:sy n="95" d="100"/>
        </p:scale>
        <p:origin x="163" y="72"/>
      </p:cViewPr>
      <p:guideLst>
        <p:guide orient="horz" pos="2160"/>
        <p:guide pos="3840"/>
      </p:guideLst>
    </p:cSldViewPr>
  </p:slideViewPr>
  <p:notesTextViewPr>
    <p:cViewPr>
      <p:scale>
        <a:sx n="3" d="2"/>
        <a:sy n="3" d="2"/>
      </p:scale>
      <p:origin x="0" y="-2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71530-810F-4D77-9598-260F05959600}" type="datetimeFigureOut">
              <a:rPr lang="es-ES" smtClean="0"/>
              <a:t>21/07/2025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695AD-E773-4550-BDDE-16448B147700}" type="slidenum">
              <a:rPr lang="es-ES" smtClean="0"/>
              <a:t>‹Nº›</a:t>
            </a:fld>
            <a:endParaRPr lang="es-ES"/>
          </a:p>
        </p:txBody>
      </p:sp>
    </p:spTree>
    <p:extLst>
      <p:ext uri="{BB962C8B-B14F-4D97-AF65-F5344CB8AC3E}">
        <p14:creationId xmlns:p14="http://schemas.microsoft.com/office/powerpoint/2010/main" val="187209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Hello, my name is Marcos Romero-Suárez.</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It’s a pleasure to be here today.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presentation, we’ll focus on </a:t>
            </a:r>
            <a:r>
              <a:rPr lang="es-ES" sz="1200" noProof="1">
                <a:latin typeface="Times New Roman" panose="02020603050405020304" pitchFamily="18" charset="0"/>
                <a:cs typeface="Times New Roman" panose="02020603050405020304" pitchFamily="18" charset="0"/>
              </a:rPr>
              <a:t>A </a:t>
            </a:r>
            <a:r>
              <a:rPr lang="es-ES" sz="1200" b="1" noProof="1">
                <a:latin typeface="Times New Roman" panose="02020603050405020304" pitchFamily="18" charset="0"/>
                <a:cs typeface="Times New Roman" panose="02020603050405020304" pitchFamily="18" charset="0"/>
              </a:rPr>
              <a:t>Multi-Method Approach </a:t>
            </a:r>
            <a:r>
              <a:rPr lang="es-ES" sz="1200" noProof="1">
                <a:latin typeface="Times New Roman" panose="02020603050405020304" pitchFamily="18" charset="0"/>
                <a:cs typeface="Times New Roman" panose="02020603050405020304" pitchFamily="18" charset="0"/>
              </a:rPr>
              <a:t>to Investigating </a:t>
            </a:r>
            <a:r>
              <a:rPr lang="es-ES" sz="1200" i="1" noProof="1">
                <a:latin typeface="Times New Roman" panose="02020603050405020304" pitchFamily="18" charset="0"/>
                <a:cs typeface="Times New Roman" panose="02020603050405020304" pitchFamily="18" charset="0"/>
              </a:rPr>
              <a:t>Between-Group Differences</a:t>
            </a:r>
            <a:r>
              <a:rPr lang="es-ES" sz="1200" noProof="1">
                <a:latin typeface="Times New Roman" panose="02020603050405020304" pitchFamily="18" charset="0"/>
                <a:cs typeface="Times New Roman" panose="02020603050405020304" pitchFamily="18" charset="0"/>
              </a:rPr>
              <a:t> in </a:t>
            </a:r>
            <a:r>
              <a:rPr lang="es-ES" sz="1200" u="sng" noProof="1">
                <a:latin typeface="Times New Roman" panose="02020603050405020304" pitchFamily="18" charset="0"/>
                <a:cs typeface="Times New Roman" panose="02020603050405020304" pitchFamily="18" charset="0"/>
              </a:rPr>
              <a:t>Latent Variables</a:t>
            </a:r>
            <a:r>
              <a:rPr lang="es-ES" sz="1200" u="sng" kern="1200" noProof="1">
                <a:solidFill>
                  <a:schemeClr val="tx1"/>
                </a:solidFill>
                <a:effectLst/>
                <a:latin typeface="+mn-lt"/>
                <a:ea typeface="+mn-ea"/>
                <a:cs typeface="+mn-cs"/>
              </a:rPr>
              <a:t>.</a:t>
            </a:r>
            <a:endParaRPr lang="es-ES" sz="1200" u="sng" noProof="1">
              <a:latin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003695AD-E773-4550-BDDE-16448B147700}" type="slidenum">
              <a:rPr lang="es-ES" smtClean="0"/>
              <a:t>1</a:t>
            </a:fld>
            <a:endParaRPr lang="es-ES" dirty="0"/>
          </a:p>
        </p:txBody>
      </p:sp>
    </p:spTree>
    <p:extLst>
      <p:ext uri="{BB962C8B-B14F-4D97-AF65-F5344CB8AC3E}">
        <p14:creationId xmlns:p14="http://schemas.microsoft.com/office/powerpoint/2010/main" val="3845702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This is the model we decided to analyze using Confirmatory Factor Analysis, which also aligns with the theoretical structure.</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13</a:t>
            </a:fld>
            <a:endParaRPr lang="es-ES"/>
          </a:p>
        </p:txBody>
      </p:sp>
    </p:spTree>
    <p:extLst>
      <p:ext uri="{BB962C8B-B14F-4D97-AF65-F5344CB8AC3E}">
        <p14:creationId xmlns:p14="http://schemas.microsoft.com/office/powerpoint/2010/main" val="323615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Here, we can see the correlations between factors, which are indeed low. This helps explain why PA-PCA outperformed PA-PAF in the earlier steps.</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14</a:t>
            </a:fld>
            <a:endParaRPr lang="es-ES"/>
          </a:p>
        </p:txBody>
      </p:sp>
    </p:spTree>
    <p:extLst>
      <p:ext uri="{BB962C8B-B14F-4D97-AF65-F5344CB8AC3E}">
        <p14:creationId xmlns:p14="http://schemas.microsoft.com/office/powerpoint/2010/main" val="3040753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We also see the item loadings and overall fit indices for the model. Most indices suggest a good fit. The only concern is the RMSEA, which shows slightly problematic values—likely due to the cross-loadings we identified earlier.</a:t>
            </a:r>
          </a:p>
          <a:p>
            <a:r>
              <a:rPr lang="en-US" dirty="0"/>
              <a:t>Overall, though, the model performs well, and we can conclude that the test provides a solid measurement of the intended constructs.</a:t>
            </a:r>
          </a:p>
        </p:txBody>
      </p:sp>
      <p:sp>
        <p:nvSpPr>
          <p:cNvPr id="4" name="Marcador de número de diapositiva 3"/>
          <p:cNvSpPr>
            <a:spLocks noGrp="1"/>
          </p:cNvSpPr>
          <p:nvPr>
            <p:ph type="sldNum" sz="quarter" idx="5"/>
          </p:nvPr>
        </p:nvSpPr>
        <p:spPr/>
        <p:txBody>
          <a:bodyPr/>
          <a:lstStyle/>
          <a:p>
            <a:fld id="{53A71333-FEC7-45F0-89B9-392BE868B5AD}" type="slidenum">
              <a:rPr lang="es-ES" smtClean="0"/>
              <a:t>15</a:t>
            </a:fld>
            <a:endParaRPr lang="es-ES"/>
          </a:p>
        </p:txBody>
      </p:sp>
    </p:spTree>
    <p:extLst>
      <p:ext uri="{BB962C8B-B14F-4D97-AF65-F5344CB8AC3E}">
        <p14:creationId xmlns:p14="http://schemas.microsoft.com/office/powerpoint/2010/main" val="294806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For transparency, here we report the reliability indices for each subscale, calculated using both Cronbach’s alpha and McDonald’s omega. The results indicate acceptable levels of reliability across all subscales.</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53A71333-FEC7-45F0-89B9-392BE868B5AD}" type="slidenum">
              <a:rPr lang="es-ES" smtClean="0"/>
              <a:t>16</a:t>
            </a:fld>
            <a:endParaRPr lang="es-ES"/>
          </a:p>
        </p:txBody>
      </p:sp>
    </p:spTree>
    <p:extLst>
      <p:ext uri="{BB962C8B-B14F-4D97-AF65-F5344CB8AC3E}">
        <p14:creationId xmlns:p14="http://schemas.microsoft.com/office/powerpoint/2010/main" val="3574962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To ensure valid comparisons between groups, we tested measurement invariance—verifying that the construct emerges in the same way across both age groups. This includes invariance in the factorial structure, item loadings, and potential baseline biases.</a:t>
            </a:r>
          </a:p>
          <a:p>
            <a:r>
              <a:rPr lang="en-US" dirty="0"/>
              <a:t>Since the items are categorical, we also tested threshold invariance. This step assumes that responses reflect thresholds on an underlying continuous (normally distributed) latent trait, and that these thresholds manifest similarly across groups.</a:t>
            </a:r>
          </a:p>
          <a:p>
            <a:r>
              <a:rPr lang="en-US" dirty="0"/>
              <a:t>We assessed invariance using common criteria such as changes in CFI, and also RMSEA_D, a less commonly used index that considers a change above 0.06 as evidence of non-invariance.</a:t>
            </a:r>
          </a:p>
          <a:p>
            <a:r>
              <a:rPr lang="en-US" dirty="0"/>
              <a:t>We found evidence of invariance at all levels. For intercepts, results were right at the threshold: the change in CFI supported invariance, while RMSEA_D was right at the 0.06 cutoff. Given that these cutoffs are guidelines rather than strict rules—and CFI supported invariance—we concluded that measurement invariance holds between the two age groups.</a:t>
            </a:r>
          </a:p>
          <a:p>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18</a:t>
            </a:fld>
            <a:endParaRPr lang="es-ES"/>
          </a:p>
        </p:txBody>
      </p:sp>
    </p:spTree>
    <p:extLst>
      <p:ext uri="{BB962C8B-B14F-4D97-AF65-F5344CB8AC3E}">
        <p14:creationId xmlns:p14="http://schemas.microsoft.com/office/powerpoint/2010/main" val="4037924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Once we confirmed that the test is psychometrically sound and that group comparisons are meaningful, we proceeded to quantify the differences between groups.</a:t>
            </a:r>
          </a:p>
          <a:p>
            <a:r>
              <a:rPr lang="en-US" dirty="0"/>
              <a:t>To do this, we ran one regression per factor, using age group as the independent variable and each latent factor as the dependent variable. The key idea here is to predict latent scores—something that can be done either through SEM or by extracting factor scores from the measurement model.</a:t>
            </a:r>
          </a:p>
          <a:p>
            <a:r>
              <a:rPr lang="en-US" dirty="0"/>
              <a:t>Since factor scores are standardized, the intercepts in these regressions are zero, and the beta coefficients directly represent group differences. These coefficients indicate not only the direction of the difference but also its magnitude in standard deviation units.</a:t>
            </a:r>
          </a:p>
          <a:p>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20</a:t>
            </a:fld>
            <a:endParaRPr lang="es-ES"/>
          </a:p>
        </p:txBody>
      </p:sp>
    </p:spTree>
    <p:extLst>
      <p:ext uri="{BB962C8B-B14F-4D97-AF65-F5344CB8AC3E}">
        <p14:creationId xmlns:p14="http://schemas.microsoft.com/office/powerpoint/2010/main" val="2618217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Here we can see the results, showing differences in masculinity across the dimensions of </a:t>
            </a:r>
            <a:r>
              <a:rPr lang="en-US" i="1" dirty="0"/>
              <a:t>Winning</a:t>
            </a:r>
            <a:r>
              <a:rPr lang="en-US" dirty="0"/>
              <a:t>, </a:t>
            </a:r>
            <a:r>
              <a:rPr lang="en-US" i="1" dirty="0"/>
              <a:t>Risk Taking</a:t>
            </a:r>
            <a:r>
              <a:rPr lang="en-US" dirty="0"/>
              <a:t>, </a:t>
            </a:r>
            <a:r>
              <a:rPr lang="en-US" i="1" dirty="0"/>
              <a:t>Violence</a:t>
            </a:r>
            <a:r>
              <a:rPr lang="en-US" dirty="0"/>
              <a:t>, </a:t>
            </a:r>
            <a:r>
              <a:rPr lang="en-US" i="1" dirty="0"/>
              <a:t>Self-Reliance</a:t>
            </a:r>
            <a:r>
              <a:rPr lang="en-US" dirty="0"/>
              <a:t>, and </a:t>
            </a:r>
            <a:r>
              <a:rPr lang="en-US" i="1" dirty="0"/>
              <a:t>Heterosexual Self-Presentation</a:t>
            </a:r>
            <a:r>
              <a:rPr lang="en-US" dirty="0"/>
              <a:t>.</a:t>
            </a:r>
          </a:p>
          <a:p>
            <a:r>
              <a:rPr lang="en-US" dirty="0"/>
              <a:t>All of these factors show a </a:t>
            </a:r>
            <a:r>
              <a:rPr lang="en-US" b="1" dirty="0"/>
              <a:t>decrease in average masculinity</a:t>
            </a:r>
            <a:r>
              <a:rPr lang="en-US" dirty="0"/>
              <a:t> when comparing younger adults to older adults.</a:t>
            </a:r>
          </a:p>
          <a:p>
            <a:endParaRPr lang="es-ES" dirty="0"/>
          </a:p>
          <a:p>
            <a:r>
              <a:rPr lang="en-US" dirty="0"/>
              <a:t>Thanks to this procedure, we ensure that our measurements are valid, the group comparisons are appropriate, and that any differences are assessed more rigorously—directly at the level of the latent variable.</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21</a:t>
            </a:fld>
            <a:endParaRPr lang="es-ES"/>
          </a:p>
        </p:txBody>
      </p:sp>
    </p:spTree>
    <p:extLst>
      <p:ext uri="{BB962C8B-B14F-4D97-AF65-F5344CB8AC3E}">
        <p14:creationId xmlns:p14="http://schemas.microsoft.com/office/powerpoint/2010/main" val="2302349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And that’s all, thank you very much. Feel free to add me on LinkedIn or contact me by email if you want to get in touch. Stay tuned, because soon an article will be published where I will explain all of this in greater depth and detail.</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22</a:t>
            </a:fld>
            <a:endParaRPr lang="es-ES"/>
          </a:p>
        </p:txBody>
      </p:sp>
    </p:spTree>
    <p:extLst>
      <p:ext uri="{BB962C8B-B14F-4D97-AF65-F5344CB8AC3E}">
        <p14:creationId xmlns:p14="http://schemas.microsoft.com/office/powerpoint/2010/main" val="100072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dirty="0"/>
              <a:t>But you're probably wondering how I ended up here — giving an online presentation at a presential congress. Okay, let me explain, step by step.</a:t>
            </a:r>
          </a:p>
          <a:p>
            <a:r>
              <a:rPr lang="en-US" b="0" dirty="0"/>
              <a:t>First of all, I </a:t>
            </a:r>
            <a:r>
              <a:rPr lang="en-US" b="0" i="1" dirty="0"/>
              <a:t>am</a:t>
            </a:r>
            <a:r>
              <a:rPr lang="en-US" b="0" dirty="0"/>
              <a:t> actually here at the congress, in person. But right now, as you're watching this, I'm in another room — specifically, Room 11 — presenting one of the talks in the symposium </a:t>
            </a:r>
            <a:r>
              <a:rPr lang="en-US" b="0" i="1" dirty="0"/>
              <a:t>'Advancing Dynamic Methods for Modeling Change Over Time.'</a:t>
            </a:r>
            <a:endParaRPr lang="en-US" b="0" dirty="0"/>
          </a:p>
          <a:p>
            <a:r>
              <a:rPr lang="en-US" b="0" dirty="0"/>
              <a:t>Unfortunately, due to a scheduling conflict, I had to record this presentation in advance.</a:t>
            </a:r>
          </a:p>
          <a:p>
            <a:r>
              <a:rPr lang="en-US" b="0" dirty="0"/>
              <a:t>I’m telling you all this because if you have any questions, you can find me in Room 11. And if you happen to watch this video and later run into the in-person version of me somewhere at the congress — please tell me! It would be funny and, honestly, it would make my day.</a:t>
            </a:r>
          </a:p>
          <a:p>
            <a:endParaRPr lang="es-ES" dirty="0"/>
          </a:p>
        </p:txBody>
      </p:sp>
      <p:sp>
        <p:nvSpPr>
          <p:cNvPr id="4" name="Marcador de número de diapositiva 3"/>
          <p:cNvSpPr>
            <a:spLocks noGrp="1"/>
          </p:cNvSpPr>
          <p:nvPr>
            <p:ph type="sldNum" sz="quarter" idx="5"/>
          </p:nvPr>
        </p:nvSpPr>
        <p:spPr/>
        <p:txBody>
          <a:bodyPr/>
          <a:lstStyle/>
          <a:p>
            <a:fld id="{003695AD-E773-4550-BDDE-16448B147700}" type="slidenum">
              <a:rPr lang="es-ES" smtClean="0"/>
              <a:t>2</a:t>
            </a:fld>
            <a:endParaRPr lang="es-ES"/>
          </a:p>
        </p:txBody>
      </p:sp>
    </p:spTree>
    <p:extLst>
      <p:ext uri="{BB962C8B-B14F-4D97-AF65-F5344CB8AC3E}">
        <p14:creationId xmlns:p14="http://schemas.microsoft.com/office/powerpoint/2010/main" val="254902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First of all, the method I’m going to present is designed to study differences between groups — but with a particular twist: these differences are not assessed on observed variables, but on </a:t>
            </a:r>
            <a:r>
              <a:rPr lang="en-US" i="1" dirty="0"/>
              <a:t>latent</a:t>
            </a:r>
            <a:r>
              <a:rPr lang="en-US" dirty="0"/>
              <a:t> variables.</a:t>
            </a:r>
          </a:p>
          <a:p>
            <a:r>
              <a:rPr lang="en-US" dirty="0"/>
              <a:t>In psychology, latent variables typically refer to constructs that are estimated from test items, such as cognitive ability, motivation, or anxiety.</a:t>
            </a:r>
          </a:p>
          <a:p>
            <a:r>
              <a:rPr lang="en-US" dirty="0"/>
              <a:t>So, in this presentation, I’ll walk you through the key steps required to study group differences at the construct level — that is, using latent variables rather than raw scores.</a:t>
            </a:r>
          </a:p>
          <a:p>
            <a:endParaRPr lang="es-ES" dirty="0"/>
          </a:p>
        </p:txBody>
      </p:sp>
      <p:sp>
        <p:nvSpPr>
          <p:cNvPr id="4" name="Marcador de número de diapositiva 3"/>
          <p:cNvSpPr>
            <a:spLocks noGrp="1"/>
          </p:cNvSpPr>
          <p:nvPr>
            <p:ph type="sldNum" sz="quarter" idx="5"/>
          </p:nvPr>
        </p:nvSpPr>
        <p:spPr/>
        <p:txBody>
          <a:bodyPr/>
          <a:lstStyle/>
          <a:p>
            <a:fld id="{003695AD-E773-4550-BDDE-16448B147700}" type="slidenum">
              <a:rPr lang="es-ES" smtClean="0"/>
              <a:t>3</a:t>
            </a:fld>
            <a:endParaRPr lang="es-ES"/>
          </a:p>
        </p:txBody>
      </p:sp>
    </p:spTree>
    <p:extLst>
      <p:ext uri="{BB962C8B-B14F-4D97-AF65-F5344CB8AC3E}">
        <p14:creationId xmlns:p14="http://schemas.microsoft.com/office/powerpoint/2010/main" val="17408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This is a </a:t>
            </a:r>
            <a:r>
              <a:rPr lang="en-US" b="1" dirty="0"/>
              <a:t>multi-method approach</a:t>
            </a:r>
            <a:r>
              <a:rPr lang="en-US" dirty="0"/>
              <a:t> that combines several mathematical techniques to reach more robust conclusions.</a:t>
            </a:r>
          </a:p>
          <a:p>
            <a:endParaRPr lang="en-US" dirty="0"/>
          </a:p>
          <a:p>
            <a:r>
              <a:rPr lang="en-US" dirty="0"/>
              <a:t>The key idea is that by using multiple tools, we can </a:t>
            </a:r>
            <a:r>
              <a:rPr lang="en-US" b="1" dirty="0"/>
              <a:t>compensate for the weaknesses</a:t>
            </a:r>
            <a:r>
              <a:rPr lang="en-US" dirty="0"/>
              <a:t> of any one technique.</a:t>
            </a:r>
          </a:p>
          <a:p>
            <a:endParaRPr lang="en-US" dirty="0"/>
          </a:p>
          <a:p>
            <a:r>
              <a:rPr lang="en-US" dirty="0"/>
              <a:t>While there is a general </a:t>
            </a:r>
            <a:r>
              <a:rPr lang="en-US" b="1" dirty="0"/>
              <a:t>conceptual order</a:t>
            </a:r>
            <a:r>
              <a:rPr lang="en-US" dirty="0"/>
              <a:t> to follow, this isn’t a rigid sequence: you may not need to apply all techniques every time, and you can also add complementary methods if relevant.</a:t>
            </a:r>
          </a:p>
          <a:p>
            <a:endParaRPr lang="en-US" dirty="0"/>
          </a:p>
          <a:p>
            <a:r>
              <a:rPr lang="en-US" dirty="0"/>
              <a:t>Compared to relying on just one analysis, this approach tends to be </a:t>
            </a:r>
            <a:r>
              <a:rPr lang="en-US" b="1" dirty="0"/>
              <a:t>more reliable and complete</a:t>
            </a:r>
            <a:r>
              <a:rPr lang="en-US" dirty="0"/>
              <a:t>, and in general, it’s </a:t>
            </a:r>
            <a:r>
              <a:rPr lang="en-US" b="1" dirty="0"/>
              <a:t>quite robust</a:t>
            </a:r>
            <a:r>
              <a:rPr lang="en-US" dirty="0"/>
              <a:t>.</a:t>
            </a:r>
          </a:p>
          <a:p>
            <a:endParaRPr lang="en-US" dirty="0"/>
          </a:p>
          <a:p>
            <a:r>
              <a:rPr lang="en-US" dirty="0"/>
              <a:t>That said, it’s important to be clear about what this method </a:t>
            </a:r>
            <a:r>
              <a:rPr lang="en-US" b="1" dirty="0"/>
              <a:t>is not</a:t>
            </a:r>
            <a:r>
              <a:rPr lang="en-US" dirty="0"/>
              <a:t>.</a:t>
            </a:r>
          </a:p>
          <a:p>
            <a:endParaRPr lang="en-US" dirty="0"/>
          </a:p>
          <a:p>
            <a:r>
              <a:rPr lang="en-US" dirty="0"/>
              <a:t>It’s </a:t>
            </a:r>
            <a:r>
              <a:rPr lang="en-US" b="1" dirty="0"/>
              <a:t>not infallible</a:t>
            </a:r>
            <a:r>
              <a:rPr lang="en-US" dirty="0"/>
              <a:t> — no method is.</a:t>
            </a:r>
          </a:p>
          <a:p>
            <a:endParaRPr lang="en-US" dirty="0"/>
          </a:p>
          <a:p>
            <a:r>
              <a:rPr lang="en-US" dirty="0"/>
              <a:t>It’s also </a:t>
            </a:r>
            <a:r>
              <a:rPr lang="en-US" b="1" dirty="0"/>
              <a:t>not purely data-driven</a:t>
            </a:r>
            <a:r>
              <a:rPr lang="en-US" dirty="0"/>
              <a:t>: although data-driven diagnostics are key, theoretical reasoning should guide our decisions when possible.</a:t>
            </a:r>
          </a:p>
          <a:p>
            <a:endParaRPr lang="en-US" dirty="0"/>
          </a:p>
          <a:p>
            <a:r>
              <a:rPr lang="en-US" dirty="0"/>
              <a:t>And it’s </a:t>
            </a:r>
            <a:r>
              <a:rPr lang="en-US" b="1" dirty="0"/>
              <a:t>not purely theory-based</a:t>
            </a:r>
            <a:r>
              <a:rPr lang="en-US" dirty="0"/>
              <a:t> either — empirical evidence matters.</a:t>
            </a:r>
          </a:p>
          <a:p>
            <a:endParaRPr lang="en-US" dirty="0"/>
          </a:p>
          <a:p>
            <a:r>
              <a:rPr lang="en-US" dirty="0"/>
              <a:t>Ultimately, it’s </a:t>
            </a:r>
            <a:r>
              <a:rPr lang="en-US" b="1" dirty="0"/>
              <a:t>not a rigid recipe</a:t>
            </a:r>
            <a:r>
              <a:rPr lang="en-US" dirty="0"/>
              <a:t>, but a </a:t>
            </a:r>
            <a:r>
              <a:rPr lang="en-US" b="1" dirty="0"/>
              <a:t>flexible, integrated framework</a:t>
            </a:r>
            <a:r>
              <a:rPr lang="en-US" dirty="0"/>
              <a:t> for making more informed decisions.</a:t>
            </a:r>
          </a:p>
        </p:txBody>
      </p:sp>
      <p:sp>
        <p:nvSpPr>
          <p:cNvPr id="4" name="Marcador de número de diapositiva 3"/>
          <p:cNvSpPr>
            <a:spLocks noGrp="1"/>
          </p:cNvSpPr>
          <p:nvPr>
            <p:ph type="sldNum" sz="quarter" idx="5"/>
          </p:nvPr>
        </p:nvSpPr>
        <p:spPr/>
        <p:txBody>
          <a:bodyPr/>
          <a:lstStyle/>
          <a:p>
            <a:fld id="{003695AD-E773-4550-BDDE-16448B147700}" type="slidenum">
              <a:rPr lang="es-ES" smtClean="0"/>
              <a:t>4</a:t>
            </a:fld>
            <a:endParaRPr lang="es-ES"/>
          </a:p>
        </p:txBody>
      </p:sp>
    </p:spTree>
    <p:extLst>
      <p:ext uri="{BB962C8B-B14F-4D97-AF65-F5344CB8AC3E}">
        <p14:creationId xmlns:p14="http://schemas.microsoft.com/office/powerpoint/2010/main" val="150019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So, let me walk you through the steps of this multimethod approach.</a:t>
            </a:r>
            <a:br>
              <a:rPr lang="en-US" dirty="0"/>
            </a:br>
            <a:r>
              <a:rPr lang="en-US" dirty="0"/>
              <a:t>This approach is built around three core questions:</a:t>
            </a:r>
            <a:br>
              <a:rPr lang="en-US" dirty="0"/>
            </a:br>
            <a:r>
              <a:rPr lang="en-US" b="1" dirty="0"/>
              <a:t>First</a:t>
            </a:r>
            <a:r>
              <a:rPr lang="en-US" dirty="0"/>
              <a:t>, </a:t>
            </a:r>
            <a:r>
              <a:rPr lang="en-US" i="1" dirty="0"/>
              <a:t>am I measuring well?</a:t>
            </a:r>
            <a:br>
              <a:rPr lang="en-US" dirty="0"/>
            </a:br>
            <a:r>
              <a:rPr lang="en-US" b="1" dirty="0"/>
              <a:t>Second</a:t>
            </a:r>
            <a:r>
              <a:rPr lang="en-US" dirty="0"/>
              <a:t>, </a:t>
            </a:r>
            <a:r>
              <a:rPr lang="en-US" i="1" dirty="0"/>
              <a:t>can I compare groups?</a:t>
            </a:r>
            <a:br>
              <a:rPr lang="en-US" dirty="0"/>
            </a:br>
            <a:r>
              <a:rPr lang="en-US" dirty="0"/>
              <a:t>And </a:t>
            </a:r>
            <a:r>
              <a:rPr lang="en-US" b="1" dirty="0"/>
              <a:t>finally</a:t>
            </a:r>
            <a:r>
              <a:rPr lang="en-US" dirty="0"/>
              <a:t>, </a:t>
            </a:r>
            <a:r>
              <a:rPr lang="en-US" i="1" dirty="0"/>
              <a:t>what are the actual differences between those groups?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begin with a basic but fundamental step: assessing the </a:t>
            </a:r>
            <a:r>
              <a:rPr lang="en-US" b="1" dirty="0"/>
              <a:t>dimensionality</a:t>
            </a:r>
            <a:r>
              <a:rPr lang="en-US" dirty="0"/>
              <a:t> of the test or scale. How many factors are we really capturing? What’s the underlying structure?</a:t>
            </a:r>
          </a:p>
          <a:p>
            <a:r>
              <a:rPr lang="en-US" dirty="0"/>
              <a:t>Then, to check if this structure is robust and not just a fluke from a specific sample, we use </a:t>
            </a:r>
            <a:r>
              <a:rPr lang="en-US" b="1" dirty="0"/>
              <a:t>bootstrap-based exploratory methods</a:t>
            </a:r>
            <a:r>
              <a:rPr lang="en-US" dirty="0"/>
              <a:t>. These help us evaluate the </a:t>
            </a:r>
            <a:r>
              <a:rPr lang="en-US" b="1" dirty="0"/>
              <a:t>stability</a:t>
            </a:r>
            <a:r>
              <a:rPr lang="en-US" dirty="0"/>
              <a:t> of the dimensionality across resamples.</a:t>
            </a:r>
          </a:p>
          <a:p>
            <a:r>
              <a:rPr lang="en-US" dirty="0"/>
              <a:t>Once we identify a plausible and stable structure, we move on to </a:t>
            </a:r>
            <a:r>
              <a:rPr lang="en-US" b="1" dirty="0"/>
              <a:t>confirmatory factor analysis</a:t>
            </a:r>
            <a:r>
              <a:rPr lang="en-US" dirty="0"/>
              <a:t>, where we test how well that model actually fits the data.</a:t>
            </a:r>
          </a:p>
          <a:p>
            <a:r>
              <a:rPr lang="en-US" dirty="0"/>
              <a:t>If the model fits well, we proceed to </a:t>
            </a:r>
            <a:r>
              <a:rPr lang="en-US" b="1" dirty="0"/>
              <a:t>test measurement invariance</a:t>
            </a:r>
            <a:r>
              <a:rPr lang="en-US" dirty="0"/>
              <a:t> — this tells us whether the structure holds across different groups. It’s a key step before making any comparisons.</a:t>
            </a:r>
          </a:p>
          <a:p>
            <a:r>
              <a:rPr lang="en-US" dirty="0"/>
              <a:t>And finally, </a:t>
            </a:r>
            <a:r>
              <a:rPr lang="en-US" b="1" dirty="0"/>
              <a:t>if invariance holds</a:t>
            </a:r>
            <a:r>
              <a:rPr lang="en-US" dirty="0"/>
              <a:t>, we can </a:t>
            </a:r>
            <a:r>
              <a:rPr lang="en-US" b="1" dirty="0"/>
              <a:t>compare groups meaningfully</a:t>
            </a:r>
            <a:r>
              <a:rPr lang="en-US" dirty="0"/>
              <a:t> and interpret any observed differences, knowing we’re measuring the same thing in the same way.</a:t>
            </a:r>
          </a:p>
        </p:txBody>
      </p:sp>
      <p:sp>
        <p:nvSpPr>
          <p:cNvPr id="4" name="Marcador de número de diapositiva 3"/>
          <p:cNvSpPr>
            <a:spLocks noGrp="1"/>
          </p:cNvSpPr>
          <p:nvPr>
            <p:ph type="sldNum" sz="quarter" idx="5"/>
          </p:nvPr>
        </p:nvSpPr>
        <p:spPr/>
        <p:txBody>
          <a:bodyPr/>
          <a:lstStyle/>
          <a:p>
            <a:fld id="{003695AD-E773-4550-BDDE-16448B147700}" type="slidenum">
              <a:rPr lang="es-ES" smtClean="0"/>
              <a:t>5</a:t>
            </a:fld>
            <a:endParaRPr lang="es-ES"/>
          </a:p>
        </p:txBody>
      </p:sp>
    </p:spTree>
    <p:extLst>
      <p:ext uri="{BB962C8B-B14F-4D97-AF65-F5344CB8AC3E}">
        <p14:creationId xmlns:p14="http://schemas.microsoft.com/office/powerpoint/2010/main" val="180678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Let’s take a look at the data I used to illustrate this method.</a:t>
            </a:r>
          </a:p>
          <a:p>
            <a:r>
              <a:rPr lang="en-US" dirty="0"/>
              <a:t>The sample included 837 men, aged between 18 and 64 years. Because the age distribution was highly positively skewed — with most participants being quite young — and based on the concept of emerging adulthood, I divided the sample into two age groups using the median age of 26 as the cutoff.</a:t>
            </a:r>
          </a:p>
          <a:p>
            <a:r>
              <a:rPr lang="en-US" dirty="0"/>
              <a:t>This gave me 439 participants in Group 1 (26 or younger), and 398 in Group 2 (over 26).</a:t>
            </a:r>
          </a:p>
          <a:p>
            <a:endParaRPr lang="en-US" dirty="0"/>
          </a:p>
          <a:p>
            <a:r>
              <a:rPr lang="en-US" dirty="0"/>
              <a:t>In the table on the right, we can see the test used to measure masculinity, the CMNI-29, which is made up of 8 subscales. For example, the description of self-reliance would be aversion to asking for assistance, and an example item would be I hate asking for help.</a:t>
            </a:r>
          </a:p>
        </p:txBody>
      </p:sp>
      <p:sp>
        <p:nvSpPr>
          <p:cNvPr id="4" name="Marcador de número de diapositiva 3"/>
          <p:cNvSpPr>
            <a:spLocks noGrp="1"/>
          </p:cNvSpPr>
          <p:nvPr>
            <p:ph type="sldNum" sz="quarter" idx="5"/>
          </p:nvPr>
        </p:nvSpPr>
        <p:spPr/>
        <p:txBody>
          <a:bodyPr/>
          <a:lstStyle/>
          <a:p>
            <a:fld id="{53A71333-FEC7-45F0-89B9-392BE868B5AD}" type="slidenum">
              <a:rPr lang="es-ES" smtClean="0"/>
              <a:t>6</a:t>
            </a:fld>
            <a:endParaRPr lang="es-ES" dirty="0"/>
          </a:p>
        </p:txBody>
      </p:sp>
    </p:spTree>
    <p:extLst>
      <p:ext uri="{BB962C8B-B14F-4D97-AF65-F5344CB8AC3E}">
        <p14:creationId xmlns:p14="http://schemas.microsoft.com/office/powerpoint/2010/main" val="74650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To start the dimensionality analysis, we’ll use two types of parallel analysis.</a:t>
            </a:r>
            <a:endParaRPr lang="en-US" dirty="0"/>
          </a:p>
          <a:p>
            <a:r>
              <a:rPr lang="en-US" dirty="0"/>
              <a:t>The first is </a:t>
            </a:r>
            <a:r>
              <a:rPr lang="en-US" b="1" dirty="0"/>
              <a:t>PA based on principal components analysis</a:t>
            </a:r>
            <a:r>
              <a:rPr lang="en-US" dirty="0"/>
              <a:t>, which is generally recommended when the factors are expected to be </a:t>
            </a:r>
            <a:r>
              <a:rPr lang="en-US" i="1" dirty="0"/>
              <a:t>weakly correlated</a:t>
            </a:r>
            <a:r>
              <a:rPr lang="en-US" dirty="0"/>
              <a:t>.</a:t>
            </a:r>
          </a:p>
          <a:p>
            <a:r>
              <a:rPr lang="en-US" dirty="0"/>
              <a:t>The second is </a:t>
            </a:r>
            <a:r>
              <a:rPr lang="en-US" b="1" dirty="0"/>
              <a:t>PA based on principal axis factoring</a:t>
            </a:r>
            <a:r>
              <a:rPr lang="en-US" dirty="0"/>
              <a:t>, which tends to work better when the factors are </a:t>
            </a:r>
            <a:r>
              <a:rPr lang="en-US" i="1" dirty="0"/>
              <a:t>moderately or highly correlated</a:t>
            </a:r>
            <a:r>
              <a:rPr lang="en-US" dirty="0"/>
              <a:t>.</a:t>
            </a:r>
          </a:p>
          <a:p>
            <a:r>
              <a:rPr lang="en-US" dirty="0"/>
              <a:t>On the right, you can see the results from the </a:t>
            </a:r>
            <a:r>
              <a:rPr lang="en-US" b="1" dirty="0"/>
              <a:t>PA-PCA</a:t>
            </a:r>
            <a:r>
              <a:rPr lang="en-US" dirty="0"/>
              <a:t> method — it suggests a solution with </a:t>
            </a:r>
            <a:r>
              <a:rPr lang="en-US" b="1" dirty="0"/>
              <a:t>8 factors</a:t>
            </a:r>
            <a:r>
              <a:rPr lang="en-US" dirty="0"/>
              <a:t>.</a:t>
            </a:r>
            <a:br>
              <a:rPr lang="en-US" dirty="0"/>
            </a:br>
            <a:r>
              <a:rPr lang="en-US" dirty="0"/>
              <a:t>In this case, that might be the more appropriate method, since </a:t>
            </a:r>
            <a:r>
              <a:rPr lang="en-US" b="1" dirty="0"/>
              <a:t>low correlations between factors</a:t>
            </a:r>
            <a:r>
              <a:rPr lang="en-US" dirty="0"/>
              <a:t> are expected theoretically for this test.</a:t>
            </a:r>
          </a:p>
          <a:p>
            <a:r>
              <a:rPr lang="en-US" dirty="0"/>
              <a:t>And on the left, we have the results from </a:t>
            </a:r>
            <a:r>
              <a:rPr lang="en-US" b="1" dirty="0"/>
              <a:t>PA-PAF</a:t>
            </a:r>
            <a:r>
              <a:rPr lang="en-US" dirty="0"/>
              <a:t>, which suggests </a:t>
            </a:r>
            <a:r>
              <a:rPr lang="en-US" b="1" dirty="0"/>
              <a:t>9 factors</a:t>
            </a:r>
            <a:r>
              <a:rPr lang="en-US" dirty="0"/>
              <a:t> instead.</a:t>
            </a:r>
          </a:p>
          <a:p>
            <a:endParaRPr lang="es-ES" dirty="0"/>
          </a:p>
        </p:txBody>
      </p:sp>
      <p:sp>
        <p:nvSpPr>
          <p:cNvPr id="4" name="Marcador de número de diapositiva 3"/>
          <p:cNvSpPr>
            <a:spLocks noGrp="1"/>
          </p:cNvSpPr>
          <p:nvPr>
            <p:ph type="sldNum" sz="quarter" idx="5"/>
          </p:nvPr>
        </p:nvSpPr>
        <p:spPr/>
        <p:txBody>
          <a:bodyPr/>
          <a:lstStyle/>
          <a:p>
            <a:fld id="{003695AD-E773-4550-BDDE-16448B147700}" type="slidenum">
              <a:rPr lang="es-ES" smtClean="0"/>
              <a:t>8</a:t>
            </a:fld>
            <a:endParaRPr lang="es-ES"/>
          </a:p>
        </p:txBody>
      </p:sp>
    </p:spTree>
    <p:extLst>
      <p:ext uri="{BB962C8B-B14F-4D97-AF65-F5344CB8AC3E}">
        <p14:creationId xmlns:p14="http://schemas.microsoft.com/office/powerpoint/2010/main" val="44343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Now let’s take a look at what Exploratory Graph Analysis, or EGA, tells us. Broadly speaking, EGA is a psychometric network technique based on partial correlations. It applies some adjustments to remove spurious connections and then uses clustering to identify groups of items. The result is an exploratory model that not only estimates the number of dimensions but also indicates which items belong to which factors.</a:t>
            </a:r>
          </a:p>
          <a:p>
            <a:r>
              <a:rPr lang="en-US" dirty="0"/>
              <a:t>In this case, EGA suggests an 8-factor solution and largely recovers the underlying theoretical structure—except for items 5 and 12. These two are placed under the </a:t>
            </a:r>
            <a:r>
              <a:rPr lang="en-US" i="1" dirty="0"/>
              <a:t>Violence</a:t>
            </a:r>
            <a:r>
              <a:rPr lang="en-US" dirty="0"/>
              <a:t> factor, even though, theoretically, they belong to </a:t>
            </a:r>
            <a:r>
              <a:rPr lang="en-US" i="1" dirty="0"/>
              <a:t>Heterosexual Self-Presentation</a:t>
            </a:r>
            <a:r>
              <a:rPr lang="en-US" dirty="0"/>
              <a:t>.</a:t>
            </a:r>
          </a:p>
          <a:p>
            <a:r>
              <a:rPr lang="en-US" dirty="0"/>
              <a:t>However, given their spatial proximity in the network, this misclassification likely reflects cross-loadings—meaning these items have meaningful associations with both factors. We’ll revisit this issue later.</a:t>
            </a:r>
          </a:p>
          <a:p>
            <a:r>
              <a:rPr lang="en-US" dirty="0"/>
              <a:t>But for now, the main takeaway is that the 8-factor solution matches the theoretical model quite well, which gives us confidence in the dimensionality.</a:t>
            </a:r>
          </a:p>
          <a:p>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9</a:t>
            </a:fld>
            <a:endParaRPr lang="es-ES" dirty="0"/>
          </a:p>
        </p:txBody>
      </p:sp>
    </p:spTree>
    <p:extLst>
      <p:ext uri="{BB962C8B-B14F-4D97-AF65-F5344CB8AC3E}">
        <p14:creationId xmlns:p14="http://schemas.microsoft.com/office/powerpoint/2010/main" val="125140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When we apply Bootstrap Exploratory Graph Analysis, we find that the main replicability issues are indeed linked to items 5 and 12. This suggests that the factor assignment from the original EGA is not entirely stable.</a:t>
            </a:r>
          </a:p>
          <a:p>
            <a:r>
              <a:rPr lang="en-US" dirty="0"/>
              <a:t>In contrast, Bootstrap Exploratory Factor Analysis reveals cross-loadings involving the </a:t>
            </a:r>
            <a:r>
              <a:rPr lang="en-US" i="1" dirty="0"/>
              <a:t>Violence</a:t>
            </a:r>
            <a:r>
              <a:rPr lang="en-US" dirty="0"/>
              <a:t> factor; however, the highest loadings still correspond to the items’ theoretical factor.</a:t>
            </a:r>
          </a:p>
          <a:p>
            <a:r>
              <a:rPr lang="en-US" dirty="0"/>
              <a:t>Considering these results, along with the content of the two items, it seems reasonable to attribute the cross-loadings to sampling variability. Therefore, we believe it is appropriate to retain the original theoretical structure for now—though this should definitely be considered in future applications or revisions of the instrument.</a:t>
            </a:r>
          </a:p>
          <a:p>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11</a:t>
            </a:fld>
            <a:endParaRPr lang="es-ES"/>
          </a:p>
        </p:txBody>
      </p:sp>
    </p:spTree>
    <p:extLst>
      <p:ext uri="{BB962C8B-B14F-4D97-AF65-F5344CB8AC3E}">
        <p14:creationId xmlns:p14="http://schemas.microsoft.com/office/powerpoint/2010/main" val="1908838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022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4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11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04DC-9C23-9EE9-0EC8-9CB89CA65E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4FFA04-353D-8B35-A640-D900AA66779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936FC07-7F37-8F70-453E-981CF801F004}"/>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A9B15960-A03B-3E25-9509-A2E03D1F11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647A8-D4E4-A0CB-891E-7BF15AE3AEF8}"/>
              </a:ext>
            </a:extLst>
          </p:cNvPr>
          <p:cNvSpPr>
            <a:spLocks noGrp="1"/>
          </p:cNvSpPr>
          <p:nvPr>
            <p:ph type="sldNum" sz="quarter" idx="12"/>
          </p:nvPr>
        </p:nvSpPr>
        <p:spPr/>
        <p:txBody>
          <a:bodyPr/>
          <a:lstStyle/>
          <a:p>
            <a:fld id="{D69AF1C9-BA11-4E47-8417-6FF242CF449C}" type="slidenum">
              <a:rPr lang="es-ES" smtClean="0"/>
              <a:t>‹Nº›</a:t>
            </a:fld>
            <a:endParaRPr lang="es-ES"/>
          </a:p>
        </p:txBody>
      </p:sp>
    </p:spTree>
    <p:extLst>
      <p:ext uri="{BB962C8B-B14F-4D97-AF65-F5344CB8AC3E}">
        <p14:creationId xmlns:p14="http://schemas.microsoft.com/office/powerpoint/2010/main" val="427636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83DC8-930A-4DD9-A1CA-073A57739F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3BA7EC7-928F-FD58-6FE3-002F37087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223F874-8D07-D44E-3973-5CC505C0D73E}"/>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1B576BE5-9AFB-32FB-EAC4-45330CBED5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1D2B33-C721-7468-9BA2-CD93B43F2ABA}"/>
              </a:ext>
            </a:extLst>
          </p:cNvPr>
          <p:cNvSpPr>
            <a:spLocks noGrp="1"/>
          </p:cNvSpPr>
          <p:nvPr>
            <p:ph type="sldNum" sz="quarter" idx="12"/>
          </p:nvPr>
        </p:nvSpPr>
        <p:spPr/>
        <p:txBody>
          <a:bodyPr/>
          <a:lstStyle/>
          <a:p>
            <a:fld id="{D69AF1C9-BA11-4E47-8417-6FF242CF449C}" type="slidenum">
              <a:rPr lang="es-ES" smtClean="0"/>
              <a:t>‹Nº›</a:t>
            </a:fld>
            <a:endParaRPr lang="es-ES"/>
          </a:p>
        </p:txBody>
      </p:sp>
    </p:spTree>
    <p:extLst>
      <p:ext uri="{BB962C8B-B14F-4D97-AF65-F5344CB8AC3E}">
        <p14:creationId xmlns:p14="http://schemas.microsoft.com/office/powerpoint/2010/main" val="721036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47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4075FF85-E27A-259A-1A69-66CA96E93828}"/>
              </a:ext>
            </a:extLst>
          </p:cNvPr>
          <p:cNvSpPr txBox="1">
            <a:spLocks/>
          </p:cNvSpPr>
          <p:nvPr/>
        </p:nvSpPr>
        <p:spPr>
          <a:xfrm>
            <a:off x="3752849" y="2709334"/>
            <a:ext cx="8439151" cy="2074334"/>
          </a:xfrm>
          <a:prstGeom prst="rect">
            <a:avLst/>
          </a:prstGeom>
          <a:solidFill>
            <a:srgbClr val="0668A9">
              <a:alpha val="70000"/>
            </a:srgbClr>
          </a:solidFill>
        </p:spPr>
        <p:txBody>
          <a:bodyPr anchor="ctr" anchorCtr="1">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kern="1200">
                <a:solidFill>
                  <a:srgbClr val="FFCC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s-ES" sz="2900" noProof="1">
                <a:latin typeface="Times New Roman" panose="02020603050405020304" pitchFamily="18" charset="0"/>
                <a:cs typeface="Times New Roman" panose="02020603050405020304" pitchFamily="18" charset="0"/>
              </a:rPr>
              <a:t>A </a:t>
            </a:r>
            <a:r>
              <a:rPr lang="es-ES" sz="2900" b="1" noProof="1">
                <a:latin typeface="Times New Roman" panose="02020603050405020304" pitchFamily="18" charset="0"/>
                <a:cs typeface="Times New Roman" panose="02020603050405020304" pitchFamily="18" charset="0"/>
              </a:rPr>
              <a:t>Multi-Method Approach </a:t>
            </a:r>
            <a:r>
              <a:rPr lang="es-ES" sz="2900" noProof="1">
                <a:latin typeface="Times New Roman" panose="02020603050405020304" pitchFamily="18" charset="0"/>
                <a:cs typeface="Times New Roman" panose="02020603050405020304" pitchFamily="18" charset="0"/>
              </a:rPr>
              <a:t>to Investigating </a:t>
            </a:r>
            <a:r>
              <a:rPr lang="es-ES" sz="2900" i="1" noProof="1">
                <a:latin typeface="Times New Roman" panose="02020603050405020304" pitchFamily="18" charset="0"/>
                <a:cs typeface="Times New Roman" panose="02020603050405020304" pitchFamily="18" charset="0"/>
              </a:rPr>
              <a:t>Between-Group Differences</a:t>
            </a:r>
            <a:r>
              <a:rPr lang="es-ES" sz="2900" noProof="1">
                <a:latin typeface="Times New Roman" panose="02020603050405020304" pitchFamily="18" charset="0"/>
                <a:cs typeface="Times New Roman" panose="02020603050405020304" pitchFamily="18" charset="0"/>
              </a:rPr>
              <a:t> in </a:t>
            </a:r>
            <a:r>
              <a:rPr lang="es-ES" sz="2900" u="sng" noProof="1">
                <a:latin typeface="Times New Roman" panose="02020603050405020304" pitchFamily="18" charset="0"/>
                <a:cs typeface="Times New Roman" panose="02020603050405020304" pitchFamily="18" charset="0"/>
              </a:rPr>
              <a:t>Latent Variables</a:t>
            </a:r>
          </a:p>
          <a:p>
            <a:pPr>
              <a:spcBef>
                <a:spcPts val="0"/>
              </a:spcBef>
            </a:pPr>
            <a:endParaRPr lang="es-ES" sz="2800" b="1" u="sng" noProof="1">
              <a:latin typeface="Times New Roman" panose="02020603050405020304" pitchFamily="18" charset="0"/>
              <a:cs typeface="Times New Roman" panose="02020603050405020304" pitchFamily="18" charset="0"/>
            </a:endParaRPr>
          </a:p>
          <a:p>
            <a:pPr>
              <a:spcBef>
                <a:spcPts val="0"/>
              </a:spcBef>
            </a:pPr>
            <a:endParaRPr lang="es-ES" sz="2800" b="1" u="sng" noProof="1">
              <a:latin typeface="Times New Roman" panose="02020603050405020304" pitchFamily="18" charset="0"/>
              <a:cs typeface="Times New Roman" panose="02020603050405020304" pitchFamily="18" charset="0"/>
            </a:endParaRPr>
          </a:p>
          <a:p>
            <a:pPr>
              <a:spcBef>
                <a:spcPts val="0"/>
              </a:spcBef>
            </a:pPr>
            <a:endParaRPr lang="es-ES" sz="2800" b="1" noProof="1"/>
          </a:p>
        </p:txBody>
      </p:sp>
      <p:sp>
        <p:nvSpPr>
          <p:cNvPr id="7" name="Subtítulo 2">
            <a:extLst>
              <a:ext uri="{FF2B5EF4-FFF2-40B4-BE49-F238E27FC236}">
                <a16:creationId xmlns:a16="http://schemas.microsoft.com/office/drawing/2014/main" id="{A365D0AF-360A-2AAB-2A97-18AC0C66969E}"/>
              </a:ext>
            </a:extLst>
          </p:cNvPr>
          <p:cNvSpPr txBox="1">
            <a:spLocks/>
          </p:cNvSpPr>
          <p:nvPr/>
        </p:nvSpPr>
        <p:spPr>
          <a:xfrm>
            <a:off x="3752849" y="3616882"/>
            <a:ext cx="8439150" cy="1279526"/>
          </a:xfrm>
          <a:prstGeom prst="rect">
            <a:avLst/>
          </a:prstGeom>
          <a:noFill/>
        </p:spPr>
        <p:txBody>
          <a:bodyPr vert="horz" lIns="91440" tIns="45720" rIns="91440" bIns="45720" rtlCol="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rgbClr val="FFCC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1800" noProof="1">
                <a:solidFill>
                  <a:schemeClr val="tx1"/>
                </a:solidFill>
                <a:latin typeface="Times New Roman" panose="02020603050405020304" pitchFamily="18" charset="0"/>
                <a:cs typeface="Times New Roman" panose="02020603050405020304" pitchFamily="18" charset="0"/>
              </a:rPr>
              <a:t>Marcos Romero-Suárez</a:t>
            </a:r>
          </a:p>
          <a:p>
            <a:pPr algn="ctr"/>
            <a:r>
              <a:rPr lang="es-ES" sz="1800" noProof="1">
                <a:solidFill>
                  <a:schemeClr val="tx1"/>
                </a:solidFill>
                <a:latin typeface="Times New Roman" panose="02020603050405020304" pitchFamily="18" charset="0"/>
                <a:cs typeface="Times New Roman" panose="02020603050405020304" pitchFamily="18" charset="0"/>
              </a:rPr>
              <a:t>Marta Evelia Aparicio-García</a:t>
            </a:r>
            <a:endParaRPr lang="es-ES" sz="1800" b="0" i="0" noProof="1">
              <a:solidFill>
                <a:schemeClr val="tx1"/>
              </a:solidFill>
              <a:latin typeface="Times New Roman" panose="02020603050405020304" pitchFamily="18" charset="0"/>
              <a:cs typeface="Times New Roman" panose="02020603050405020304" pitchFamily="18" charset="0"/>
            </a:endParaRPr>
          </a:p>
          <a:p>
            <a:pPr algn="ctr"/>
            <a:r>
              <a:rPr lang="es-ES" sz="1800" b="0" i="0" noProof="1">
                <a:solidFill>
                  <a:schemeClr val="tx1"/>
                </a:solidFill>
                <a:latin typeface="Times New Roman" panose="02020603050405020304" pitchFamily="18" charset="0"/>
                <a:cs typeface="Times New Roman" panose="02020603050405020304" pitchFamily="18" charset="0"/>
              </a:rPr>
              <a:t>Jesús María Alvarado-Izquierdo</a:t>
            </a:r>
          </a:p>
        </p:txBody>
      </p:sp>
    </p:spTree>
    <p:extLst>
      <p:ext uri="{BB962C8B-B14F-4D97-AF65-F5344CB8AC3E}">
        <p14:creationId xmlns:p14="http://schemas.microsoft.com/office/powerpoint/2010/main" val="353160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454724F-D4E7-C210-D7C2-5393013EB31C}"/>
              </a:ext>
            </a:extLst>
          </p:cNvPr>
          <p:cNvSpPr txBox="1"/>
          <p:nvPr/>
        </p:nvSpPr>
        <p:spPr>
          <a:xfrm>
            <a:off x="0" y="2965411"/>
            <a:ext cx="12192000" cy="927177"/>
          </a:xfrm>
          <a:prstGeom prst="rect">
            <a:avLst/>
          </a:prstGeom>
          <a:noFill/>
        </p:spPr>
        <p:txBody>
          <a:bodyPr wrap="square">
            <a:spAutoFit/>
          </a:bodyPr>
          <a:lstStyle/>
          <a:p>
            <a:pPr algn="ctr">
              <a:lnSpc>
                <a:spcPct val="200000"/>
              </a:lnSpc>
            </a:pPr>
            <a:r>
              <a:rPr lang="es-ES" sz="3200" b="1" noProof="1">
                <a:solidFill>
                  <a:srgbClr val="282828"/>
                </a:solidFill>
                <a:latin typeface="Times New Roman" panose="02020603050405020304" pitchFamily="18" charset="0"/>
                <a:cs typeface="Times New Roman" panose="02020603050405020304" pitchFamily="18" charset="0"/>
              </a:rPr>
              <a:t>2. Bootstrap Exploratory Methods to Enhance Dimensional Stability</a:t>
            </a:r>
          </a:p>
        </p:txBody>
      </p:sp>
    </p:spTree>
    <p:extLst>
      <p:ext uri="{BB962C8B-B14F-4D97-AF65-F5344CB8AC3E}">
        <p14:creationId xmlns:p14="http://schemas.microsoft.com/office/powerpoint/2010/main" val="329839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2B14396-4263-09CA-047B-10B6A31BBB78}"/>
              </a:ext>
            </a:extLst>
          </p:cNvPr>
          <p:cNvPicPr>
            <a:picLocks noChangeAspect="1"/>
          </p:cNvPicPr>
          <p:nvPr/>
        </p:nvPicPr>
        <p:blipFill>
          <a:blip r:embed="rId3"/>
          <a:srcRect l="3848" t="10749"/>
          <a:stretch>
            <a:fillRect/>
          </a:stretch>
        </p:blipFill>
        <p:spPr>
          <a:xfrm>
            <a:off x="182879" y="1512343"/>
            <a:ext cx="5049521" cy="5325336"/>
          </a:xfrm>
          <a:prstGeom prst="rect">
            <a:avLst/>
          </a:prstGeom>
        </p:spPr>
      </p:pic>
      <p:sp>
        <p:nvSpPr>
          <p:cNvPr id="9" name="CuadroTexto 8">
            <a:extLst>
              <a:ext uri="{FF2B5EF4-FFF2-40B4-BE49-F238E27FC236}">
                <a16:creationId xmlns:a16="http://schemas.microsoft.com/office/drawing/2014/main" id="{9EC22B7F-91BB-614A-CE98-597CA7794BA3}"/>
              </a:ext>
            </a:extLst>
          </p:cNvPr>
          <p:cNvSpPr txBox="1"/>
          <p:nvPr/>
        </p:nvSpPr>
        <p:spPr>
          <a:xfrm>
            <a:off x="265889" y="1143011"/>
            <a:ext cx="4883499" cy="369332"/>
          </a:xfrm>
          <a:prstGeom prst="rect">
            <a:avLst/>
          </a:prstGeom>
          <a:noFill/>
        </p:spPr>
        <p:txBody>
          <a:bodyPr wrap="square" rtlCol="0">
            <a:spAutoFit/>
          </a:bodyPr>
          <a:lstStyle/>
          <a:p>
            <a:r>
              <a:rPr lang="es-ES" i="1" noProof="1">
                <a:solidFill>
                  <a:srgbClr val="282828"/>
                </a:solidFill>
                <a:latin typeface="Times New Roman" panose="02020603050405020304" pitchFamily="18" charset="0"/>
                <a:cs typeface="Times New Roman" panose="02020603050405020304" pitchFamily="18" charset="0"/>
              </a:rPr>
              <a:t>Bootstrap Exploratory Graph Analysis (bootEGA)</a:t>
            </a:r>
          </a:p>
        </p:txBody>
      </p:sp>
      <p:sp>
        <p:nvSpPr>
          <p:cNvPr id="10" name="CuadroTexto 9">
            <a:extLst>
              <a:ext uri="{FF2B5EF4-FFF2-40B4-BE49-F238E27FC236}">
                <a16:creationId xmlns:a16="http://schemas.microsoft.com/office/drawing/2014/main" id="{281EA56E-EAC6-83E7-0797-D5F747211CF7}"/>
              </a:ext>
            </a:extLst>
          </p:cNvPr>
          <p:cNvSpPr txBox="1"/>
          <p:nvPr/>
        </p:nvSpPr>
        <p:spPr>
          <a:xfrm>
            <a:off x="5389209" y="2128531"/>
            <a:ext cx="4883499" cy="369332"/>
          </a:xfrm>
          <a:prstGeom prst="rect">
            <a:avLst/>
          </a:prstGeom>
          <a:noFill/>
        </p:spPr>
        <p:txBody>
          <a:bodyPr wrap="square" rtlCol="0">
            <a:spAutoFit/>
          </a:bodyPr>
          <a:lstStyle/>
          <a:p>
            <a:r>
              <a:rPr lang="es-ES" i="1" noProof="1">
                <a:solidFill>
                  <a:srgbClr val="282828"/>
                </a:solidFill>
                <a:latin typeface="Times New Roman" panose="02020603050405020304" pitchFamily="18" charset="0"/>
                <a:cs typeface="Times New Roman" panose="02020603050405020304" pitchFamily="18" charset="0"/>
              </a:rPr>
              <a:t>Bootstrap Exploratory Factor Analysis (bootEFA)</a:t>
            </a:r>
          </a:p>
        </p:txBody>
      </p:sp>
      <p:sp>
        <p:nvSpPr>
          <p:cNvPr id="11" name="CuadroTexto 10">
            <a:extLst>
              <a:ext uri="{FF2B5EF4-FFF2-40B4-BE49-F238E27FC236}">
                <a16:creationId xmlns:a16="http://schemas.microsoft.com/office/drawing/2014/main" id="{927CE8DD-17DF-55D7-8D4D-760FFC090E70}"/>
              </a:ext>
            </a:extLst>
          </p:cNvPr>
          <p:cNvSpPr txBox="1"/>
          <p:nvPr/>
        </p:nvSpPr>
        <p:spPr>
          <a:xfrm>
            <a:off x="5389209" y="4407019"/>
            <a:ext cx="6587242" cy="646331"/>
          </a:xfrm>
          <a:prstGeom prst="rect">
            <a:avLst/>
          </a:prstGeom>
          <a:noFill/>
        </p:spPr>
        <p:txBody>
          <a:bodyPr wrap="square" rtlCol="0">
            <a:spAutoFit/>
          </a:bodyPr>
          <a:lstStyle/>
          <a:p>
            <a:r>
              <a:rPr lang="es-ES" noProof="1">
                <a:solidFill>
                  <a:srgbClr val="282828"/>
                </a:solidFill>
                <a:latin typeface="Times New Roman" panose="02020603050405020304" pitchFamily="18" charset="0"/>
                <a:cs typeface="Times New Roman" panose="02020603050405020304" pitchFamily="18" charset="0"/>
              </a:rPr>
              <a:t>CMNI_5 </a:t>
            </a:r>
          </a:p>
          <a:p>
            <a:r>
              <a:rPr lang="es-ES" noProof="1">
                <a:solidFill>
                  <a:srgbClr val="282828"/>
                </a:solidFill>
                <a:latin typeface="Times New Roman" panose="02020603050405020304" pitchFamily="18" charset="0"/>
                <a:cs typeface="Times New Roman" panose="02020603050405020304" pitchFamily="18" charset="0"/>
              </a:rPr>
              <a:t>CMNI_12</a:t>
            </a:r>
          </a:p>
        </p:txBody>
      </p:sp>
      <p:graphicFrame>
        <p:nvGraphicFramePr>
          <p:cNvPr id="12" name="Tabla 11">
            <a:extLst>
              <a:ext uri="{FF2B5EF4-FFF2-40B4-BE49-F238E27FC236}">
                <a16:creationId xmlns:a16="http://schemas.microsoft.com/office/drawing/2014/main" id="{482E1723-3D52-D5C2-84D3-9A55FF7B1480}"/>
              </a:ext>
            </a:extLst>
          </p:cNvPr>
          <p:cNvGraphicFramePr>
            <a:graphicFrameLocks noGrp="1"/>
          </p:cNvGraphicFramePr>
          <p:nvPr>
            <p:extLst>
              <p:ext uri="{D42A27DB-BD31-4B8C-83A1-F6EECF244321}">
                <p14:modId xmlns:p14="http://schemas.microsoft.com/office/powerpoint/2010/main" val="2188022371"/>
              </p:ext>
            </p:extLst>
          </p:nvPr>
        </p:nvGraphicFramePr>
        <p:xfrm>
          <a:off x="5419690" y="2605504"/>
          <a:ext cx="6467510" cy="1112520"/>
        </p:xfrm>
        <a:graphic>
          <a:graphicData uri="http://schemas.openxmlformats.org/drawingml/2006/table">
            <a:tbl>
              <a:tblPr firstRow="1" bandRow="1">
                <a:tableStyleId>{073A0DAA-6AF3-43AB-8588-CEC1D06C72B9}</a:tableStyleId>
              </a:tblPr>
              <a:tblGrid>
                <a:gridCol w="923930">
                  <a:extLst>
                    <a:ext uri="{9D8B030D-6E8A-4147-A177-3AD203B41FA5}">
                      <a16:colId xmlns:a16="http://schemas.microsoft.com/office/drawing/2014/main" val="1971484701"/>
                    </a:ext>
                  </a:extLst>
                </a:gridCol>
                <a:gridCol w="923930">
                  <a:extLst>
                    <a:ext uri="{9D8B030D-6E8A-4147-A177-3AD203B41FA5}">
                      <a16:colId xmlns:a16="http://schemas.microsoft.com/office/drawing/2014/main" val="2225008700"/>
                    </a:ext>
                  </a:extLst>
                </a:gridCol>
                <a:gridCol w="923930">
                  <a:extLst>
                    <a:ext uri="{9D8B030D-6E8A-4147-A177-3AD203B41FA5}">
                      <a16:colId xmlns:a16="http://schemas.microsoft.com/office/drawing/2014/main" val="1282911094"/>
                    </a:ext>
                  </a:extLst>
                </a:gridCol>
                <a:gridCol w="923930">
                  <a:extLst>
                    <a:ext uri="{9D8B030D-6E8A-4147-A177-3AD203B41FA5}">
                      <a16:colId xmlns:a16="http://schemas.microsoft.com/office/drawing/2014/main" val="1455924821"/>
                    </a:ext>
                  </a:extLst>
                </a:gridCol>
                <a:gridCol w="923930">
                  <a:extLst>
                    <a:ext uri="{9D8B030D-6E8A-4147-A177-3AD203B41FA5}">
                      <a16:colId xmlns:a16="http://schemas.microsoft.com/office/drawing/2014/main" val="790863180"/>
                    </a:ext>
                  </a:extLst>
                </a:gridCol>
                <a:gridCol w="923930">
                  <a:extLst>
                    <a:ext uri="{9D8B030D-6E8A-4147-A177-3AD203B41FA5}">
                      <a16:colId xmlns:a16="http://schemas.microsoft.com/office/drawing/2014/main" val="4106290380"/>
                    </a:ext>
                  </a:extLst>
                </a:gridCol>
                <a:gridCol w="923930">
                  <a:extLst>
                    <a:ext uri="{9D8B030D-6E8A-4147-A177-3AD203B41FA5}">
                      <a16:colId xmlns:a16="http://schemas.microsoft.com/office/drawing/2014/main" val="3140037566"/>
                    </a:ext>
                  </a:extLst>
                </a:gridCol>
              </a:tblGrid>
              <a:tr h="370840">
                <a:tc>
                  <a:txBody>
                    <a:bodyPr/>
                    <a:lstStyle/>
                    <a:p>
                      <a:endParaRPr lang="es-ES" sz="1600" noProof="1">
                        <a:solidFill>
                          <a:srgbClr val="282828"/>
                        </a:solidFill>
                        <a:latin typeface="Times New Roman" panose="02020603050405020304" pitchFamily="18" charset="0"/>
                        <a:cs typeface="Times New Roman" panose="02020603050405020304" pitchFamily="18" charset="0"/>
                      </a:endParaRPr>
                    </a:p>
                  </a:txBody>
                  <a:tcPr/>
                </a:tc>
                <a:tc>
                  <a:txBody>
                    <a:bodyPr/>
                    <a:lstStyle/>
                    <a:p>
                      <a:pPr algn="ctr"/>
                      <a:r>
                        <a:rPr lang="es-ES" sz="1600" b="0" i="1" noProof="1">
                          <a:solidFill>
                            <a:srgbClr val="282828"/>
                          </a:solidFill>
                          <a:latin typeface="Times New Roman" panose="02020603050405020304" pitchFamily="18" charset="0"/>
                          <a:cs typeface="Times New Roman" panose="02020603050405020304" pitchFamily="18" charset="0"/>
                        </a:rPr>
                        <a:t>Low</a:t>
                      </a:r>
                    </a:p>
                  </a:txBody>
                  <a:tcPr/>
                </a:tc>
                <a:tc>
                  <a:txBody>
                    <a:bodyPr/>
                    <a:lstStyle/>
                    <a:p>
                      <a:pPr algn="ctr"/>
                      <a:r>
                        <a:rPr lang="es-ES" sz="1600" noProof="1">
                          <a:solidFill>
                            <a:srgbClr val="282828"/>
                          </a:solidFill>
                          <a:latin typeface="Times New Roman" panose="02020603050405020304" pitchFamily="18" charset="0"/>
                          <a:cs typeface="Times New Roman" panose="02020603050405020304" pitchFamily="18" charset="0"/>
                        </a:rPr>
                        <a:t>Het. SP</a:t>
                      </a:r>
                    </a:p>
                  </a:txBody>
                  <a:tcPr/>
                </a:tc>
                <a:tc>
                  <a:txBody>
                    <a:bodyPr/>
                    <a:lstStyle/>
                    <a:p>
                      <a:pPr algn="ctr"/>
                      <a:r>
                        <a:rPr lang="es-ES" sz="1600" b="0" i="1" noProof="1">
                          <a:solidFill>
                            <a:srgbClr val="282828"/>
                          </a:solidFill>
                          <a:latin typeface="Times New Roman" panose="02020603050405020304" pitchFamily="18" charset="0"/>
                          <a:cs typeface="Times New Roman" panose="02020603050405020304" pitchFamily="18" charset="0"/>
                        </a:rPr>
                        <a:t>Upper</a:t>
                      </a:r>
                    </a:p>
                  </a:txBody>
                  <a:tcPr/>
                </a:tc>
                <a:tc>
                  <a:txBody>
                    <a:bodyPr/>
                    <a:lstStyle/>
                    <a:p>
                      <a:pPr algn="ctr"/>
                      <a:r>
                        <a:rPr lang="es-ES" sz="1600" b="0" i="1" noProof="1">
                          <a:solidFill>
                            <a:srgbClr val="282828"/>
                          </a:solidFill>
                          <a:latin typeface="Times New Roman" panose="02020603050405020304" pitchFamily="18" charset="0"/>
                          <a:cs typeface="Times New Roman" panose="02020603050405020304" pitchFamily="18" charset="0"/>
                        </a:rPr>
                        <a:t>Low</a:t>
                      </a:r>
                    </a:p>
                  </a:txBody>
                  <a:tcPr/>
                </a:tc>
                <a:tc>
                  <a:txBody>
                    <a:bodyPr/>
                    <a:lstStyle/>
                    <a:p>
                      <a:pPr algn="ctr"/>
                      <a:r>
                        <a:rPr lang="es-ES" sz="1600" noProof="1">
                          <a:solidFill>
                            <a:srgbClr val="282828"/>
                          </a:solidFill>
                          <a:latin typeface="Times New Roman" panose="02020603050405020304" pitchFamily="18" charset="0"/>
                          <a:cs typeface="Times New Roman" panose="02020603050405020304" pitchFamily="18" charset="0"/>
                        </a:rPr>
                        <a:t>Violence</a:t>
                      </a:r>
                    </a:p>
                  </a:txBody>
                  <a:tcPr/>
                </a:tc>
                <a:tc>
                  <a:txBody>
                    <a:bodyPr/>
                    <a:lstStyle/>
                    <a:p>
                      <a:pPr algn="ctr"/>
                      <a:r>
                        <a:rPr lang="es-ES" sz="1600" b="0" i="1" noProof="1">
                          <a:solidFill>
                            <a:srgbClr val="282828"/>
                          </a:solidFill>
                          <a:latin typeface="Times New Roman" panose="02020603050405020304" pitchFamily="18" charset="0"/>
                          <a:cs typeface="Times New Roman" panose="02020603050405020304" pitchFamily="18" charset="0"/>
                        </a:rPr>
                        <a:t>Upper</a:t>
                      </a:r>
                    </a:p>
                  </a:txBody>
                  <a:tcPr/>
                </a:tc>
                <a:extLst>
                  <a:ext uri="{0D108BD9-81ED-4DB2-BD59-A6C34878D82A}">
                    <a16:rowId xmlns:a16="http://schemas.microsoft.com/office/drawing/2014/main" val="2562097188"/>
                  </a:ext>
                </a:extLst>
              </a:tr>
              <a:tr h="370840">
                <a:tc>
                  <a:txBody>
                    <a:bodyPr/>
                    <a:lstStyle/>
                    <a:p>
                      <a:r>
                        <a:rPr lang="es-ES" sz="1600" noProof="1">
                          <a:solidFill>
                            <a:srgbClr val="282828"/>
                          </a:solidFill>
                          <a:latin typeface="Times New Roman" panose="02020603050405020304" pitchFamily="18" charset="0"/>
                          <a:cs typeface="Times New Roman" panose="02020603050405020304" pitchFamily="18" charset="0"/>
                        </a:rPr>
                        <a:t>Item 5</a:t>
                      </a:r>
                    </a:p>
                  </a:txBody>
                  <a:tcPr/>
                </a:tc>
                <a:tc>
                  <a:txBody>
                    <a:bodyPr/>
                    <a:lstStyle/>
                    <a:p>
                      <a:pPr algn="ctr"/>
                      <a:r>
                        <a:rPr lang="es-ES" sz="1600" noProof="1">
                          <a:solidFill>
                            <a:schemeClr val="tx1">
                              <a:lumMod val="65000"/>
                            </a:schemeClr>
                          </a:solidFill>
                          <a:latin typeface="Times New Roman" panose="02020603050405020304" pitchFamily="18" charset="0"/>
                          <a:cs typeface="Times New Roman" panose="02020603050405020304" pitchFamily="18" charset="0"/>
                        </a:rPr>
                        <a:t>.37</a:t>
                      </a:r>
                    </a:p>
                  </a:txBody>
                  <a:tcPr/>
                </a:tc>
                <a:tc>
                  <a:txBody>
                    <a:bodyPr/>
                    <a:lstStyle/>
                    <a:p>
                      <a:pPr algn="ctr"/>
                      <a:r>
                        <a:rPr lang="es-ES" sz="1600" noProof="1">
                          <a:solidFill>
                            <a:schemeClr val="accent6"/>
                          </a:solidFill>
                          <a:latin typeface="Times New Roman" panose="02020603050405020304" pitchFamily="18" charset="0"/>
                          <a:cs typeface="Times New Roman" panose="02020603050405020304" pitchFamily="18" charset="0"/>
                        </a:rPr>
                        <a:t>.44</a:t>
                      </a:r>
                    </a:p>
                  </a:txBody>
                  <a:tcPr/>
                </a:tc>
                <a:tc>
                  <a:txBody>
                    <a:bodyPr/>
                    <a:lstStyle/>
                    <a:p>
                      <a:pPr algn="ctr"/>
                      <a:r>
                        <a:rPr lang="es-ES" sz="1600" noProof="1">
                          <a:solidFill>
                            <a:schemeClr val="tx1">
                              <a:lumMod val="65000"/>
                            </a:schemeClr>
                          </a:solidFill>
                          <a:latin typeface="Times New Roman" panose="02020603050405020304" pitchFamily="18" charset="0"/>
                          <a:cs typeface="Times New Roman" panose="02020603050405020304" pitchFamily="18" charset="0"/>
                        </a:rPr>
                        <a:t>.50</a:t>
                      </a:r>
                    </a:p>
                  </a:txBody>
                  <a:tcPr/>
                </a:tc>
                <a:tc>
                  <a:txBody>
                    <a:bodyPr/>
                    <a:lstStyle/>
                    <a:p>
                      <a:pPr algn="ctr"/>
                      <a:r>
                        <a:rPr lang="es-ES" sz="1600" noProof="1">
                          <a:solidFill>
                            <a:schemeClr val="tx1">
                              <a:lumMod val="65000"/>
                            </a:schemeClr>
                          </a:solidFill>
                          <a:latin typeface="Times New Roman" panose="02020603050405020304" pitchFamily="18" charset="0"/>
                          <a:cs typeface="Times New Roman" panose="02020603050405020304" pitchFamily="18" charset="0"/>
                        </a:rPr>
                        <a:t>.37</a:t>
                      </a:r>
                    </a:p>
                  </a:txBody>
                  <a:tcPr/>
                </a:tc>
                <a:tc>
                  <a:txBody>
                    <a:bodyPr/>
                    <a:lstStyle/>
                    <a:p>
                      <a:pPr algn="ctr"/>
                      <a:r>
                        <a:rPr lang="es-ES" sz="1600" noProof="1">
                          <a:solidFill>
                            <a:srgbClr val="C00000"/>
                          </a:solidFill>
                          <a:latin typeface="Times New Roman" panose="02020603050405020304" pitchFamily="18" charset="0"/>
                          <a:cs typeface="Times New Roman" panose="02020603050405020304" pitchFamily="18" charset="0"/>
                        </a:rPr>
                        <a:t>.43</a:t>
                      </a:r>
                    </a:p>
                  </a:txBody>
                  <a:tcPr/>
                </a:tc>
                <a:tc>
                  <a:txBody>
                    <a:bodyPr/>
                    <a:lstStyle/>
                    <a:p>
                      <a:pPr algn="ctr"/>
                      <a:r>
                        <a:rPr lang="es-ES" sz="1600" noProof="1">
                          <a:solidFill>
                            <a:schemeClr val="tx1">
                              <a:lumMod val="65000"/>
                            </a:schemeClr>
                          </a:solidFill>
                          <a:latin typeface="Times New Roman" panose="02020603050405020304" pitchFamily="18" charset="0"/>
                          <a:cs typeface="Times New Roman" panose="02020603050405020304" pitchFamily="18" charset="0"/>
                        </a:rPr>
                        <a:t>.50</a:t>
                      </a:r>
                    </a:p>
                  </a:txBody>
                  <a:tcPr/>
                </a:tc>
                <a:extLst>
                  <a:ext uri="{0D108BD9-81ED-4DB2-BD59-A6C34878D82A}">
                    <a16:rowId xmlns:a16="http://schemas.microsoft.com/office/drawing/2014/main" val="2310250005"/>
                  </a:ext>
                </a:extLst>
              </a:tr>
              <a:tr h="370840">
                <a:tc>
                  <a:txBody>
                    <a:bodyPr/>
                    <a:lstStyle/>
                    <a:p>
                      <a:r>
                        <a:rPr lang="es-ES" sz="1600" noProof="1">
                          <a:solidFill>
                            <a:srgbClr val="282828"/>
                          </a:solidFill>
                          <a:latin typeface="Times New Roman" panose="02020603050405020304" pitchFamily="18" charset="0"/>
                          <a:cs typeface="Times New Roman" panose="02020603050405020304" pitchFamily="18" charset="0"/>
                        </a:rPr>
                        <a:t>Item 12</a:t>
                      </a:r>
                    </a:p>
                  </a:txBody>
                  <a:tcPr/>
                </a:tc>
                <a:tc>
                  <a:txBody>
                    <a:bodyPr/>
                    <a:lstStyle/>
                    <a:p>
                      <a:pPr algn="ctr"/>
                      <a:r>
                        <a:rPr lang="es-ES" sz="1600" noProof="1">
                          <a:solidFill>
                            <a:schemeClr val="tx1">
                              <a:lumMod val="65000"/>
                            </a:schemeClr>
                          </a:solidFill>
                          <a:latin typeface="Times New Roman" panose="02020603050405020304" pitchFamily="18" charset="0"/>
                          <a:cs typeface="Times New Roman" panose="02020603050405020304" pitchFamily="18" charset="0"/>
                        </a:rPr>
                        <a:t>.41</a:t>
                      </a:r>
                    </a:p>
                  </a:txBody>
                  <a:tcPr/>
                </a:tc>
                <a:tc>
                  <a:txBody>
                    <a:bodyPr/>
                    <a:lstStyle/>
                    <a:p>
                      <a:pPr algn="ctr"/>
                      <a:r>
                        <a:rPr lang="es-ES" sz="1600" noProof="1">
                          <a:solidFill>
                            <a:schemeClr val="accent6"/>
                          </a:solidFill>
                          <a:latin typeface="Times New Roman" panose="02020603050405020304" pitchFamily="18" charset="0"/>
                          <a:cs typeface="Times New Roman" panose="02020603050405020304" pitchFamily="18" charset="0"/>
                        </a:rPr>
                        <a:t>.47</a:t>
                      </a:r>
                    </a:p>
                  </a:txBody>
                  <a:tcPr/>
                </a:tc>
                <a:tc>
                  <a:txBody>
                    <a:bodyPr/>
                    <a:lstStyle/>
                    <a:p>
                      <a:pPr algn="ctr"/>
                      <a:r>
                        <a:rPr lang="es-ES" sz="1600" noProof="1">
                          <a:solidFill>
                            <a:schemeClr val="tx1">
                              <a:lumMod val="65000"/>
                            </a:schemeClr>
                          </a:solidFill>
                          <a:latin typeface="Times New Roman" panose="02020603050405020304" pitchFamily="18" charset="0"/>
                          <a:cs typeface="Times New Roman" panose="02020603050405020304" pitchFamily="18" charset="0"/>
                        </a:rPr>
                        <a:t>.54</a:t>
                      </a:r>
                    </a:p>
                  </a:txBody>
                  <a:tcPr/>
                </a:tc>
                <a:tc>
                  <a:txBody>
                    <a:bodyPr/>
                    <a:lstStyle/>
                    <a:p>
                      <a:pPr algn="ctr"/>
                      <a:r>
                        <a:rPr lang="es-ES" sz="1600" noProof="1">
                          <a:solidFill>
                            <a:schemeClr val="tx1">
                              <a:lumMod val="65000"/>
                            </a:schemeClr>
                          </a:solidFill>
                          <a:latin typeface="Times New Roman" panose="02020603050405020304" pitchFamily="18" charset="0"/>
                          <a:cs typeface="Times New Roman" panose="02020603050405020304" pitchFamily="18" charset="0"/>
                        </a:rPr>
                        <a:t>.28</a:t>
                      </a:r>
                    </a:p>
                  </a:txBody>
                  <a:tcPr/>
                </a:tc>
                <a:tc>
                  <a:txBody>
                    <a:bodyPr/>
                    <a:lstStyle/>
                    <a:p>
                      <a:pPr algn="ctr"/>
                      <a:r>
                        <a:rPr lang="es-ES" sz="1600" noProof="1">
                          <a:solidFill>
                            <a:srgbClr val="C00000"/>
                          </a:solidFill>
                          <a:latin typeface="Times New Roman" panose="02020603050405020304" pitchFamily="18" charset="0"/>
                          <a:cs typeface="Times New Roman" panose="02020603050405020304" pitchFamily="18" charset="0"/>
                        </a:rPr>
                        <a:t>.34</a:t>
                      </a:r>
                    </a:p>
                  </a:txBody>
                  <a:tcPr/>
                </a:tc>
                <a:tc>
                  <a:txBody>
                    <a:bodyPr/>
                    <a:lstStyle/>
                    <a:p>
                      <a:pPr algn="ctr"/>
                      <a:r>
                        <a:rPr lang="es-ES" sz="1600" noProof="1">
                          <a:solidFill>
                            <a:schemeClr val="tx1">
                              <a:lumMod val="65000"/>
                            </a:schemeClr>
                          </a:solidFill>
                          <a:latin typeface="Times New Roman" panose="02020603050405020304" pitchFamily="18" charset="0"/>
                          <a:cs typeface="Times New Roman" panose="02020603050405020304" pitchFamily="18" charset="0"/>
                        </a:rPr>
                        <a:t>.41</a:t>
                      </a:r>
                    </a:p>
                  </a:txBody>
                  <a:tcPr/>
                </a:tc>
                <a:extLst>
                  <a:ext uri="{0D108BD9-81ED-4DB2-BD59-A6C34878D82A}">
                    <a16:rowId xmlns:a16="http://schemas.microsoft.com/office/drawing/2014/main" val="1527307851"/>
                  </a:ext>
                </a:extLst>
              </a:tr>
            </a:tbl>
          </a:graphicData>
        </a:graphic>
      </p:graphicFrame>
      <p:sp>
        <p:nvSpPr>
          <p:cNvPr id="3" name="CuadroTexto 2">
            <a:extLst>
              <a:ext uri="{FF2B5EF4-FFF2-40B4-BE49-F238E27FC236}">
                <a16:creationId xmlns:a16="http://schemas.microsoft.com/office/drawing/2014/main" id="{75523736-545C-B256-0711-BF3268A36A62}"/>
              </a:ext>
            </a:extLst>
          </p:cNvPr>
          <p:cNvSpPr txBox="1"/>
          <p:nvPr/>
        </p:nvSpPr>
        <p:spPr>
          <a:xfrm>
            <a:off x="6456333" y="4407019"/>
            <a:ext cx="5215318" cy="369332"/>
          </a:xfrm>
          <a:prstGeom prst="rect">
            <a:avLst/>
          </a:prstGeom>
          <a:noFill/>
        </p:spPr>
        <p:txBody>
          <a:bodyPr wrap="square" rtlCol="0">
            <a:spAutoFit/>
          </a:bodyPr>
          <a:lstStyle/>
          <a:p>
            <a:r>
              <a:rPr lang="en-US" dirty="0">
                <a:solidFill>
                  <a:srgbClr val="282828"/>
                </a:solidFill>
                <a:latin typeface="Times New Roman" panose="02020603050405020304" pitchFamily="18" charset="0"/>
                <a:cs typeface="Times New Roman" panose="02020603050405020304" pitchFamily="18" charset="0"/>
              </a:rPr>
              <a:t>“It is not a bad thing for others to think you are gay.”</a:t>
            </a:r>
            <a:endParaRPr lang="es-ES" dirty="0">
              <a:solidFill>
                <a:srgbClr val="282828"/>
              </a:solidFill>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A71B0FDA-987C-C471-1FF2-2B947F97BE2C}"/>
              </a:ext>
            </a:extLst>
          </p:cNvPr>
          <p:cNvSpPr txBox="1"/>
          <p:nvPr/>
        </p:nvSpPr>
        <p:spPr>
          <a:xfrm>
            <a:off x="6456333" y="4674840"/>
            <a:ext cx="5235639" cy="369332"/>
          </a:xfrm>
          <a:prstGeom prst="rect">
            <a:avLst/>
          </a:prstGeom>
          <a:noFill/>
        </p:spPr>
        <p:txBody>
          <a:bodyPr wrap="square" rtlCol="0">
            <a:spAutoFit/>
          </a:bodyPr>
          <a:lstStyle/>
          <a:p>
            <a:r>
              <a:rPr lang="en-US" dirty="0">
                <a:solidFill>
                  <a:srgbClr val="282828"/>
                </a:solidFill>
                <a:latin typeface="Times New Roman" panose="02020603050405020304" pitchFamily="18" charset="0"/>
                <a:cs typeface="Times New Roman" panose="02020603050405020304" pitchFamily="18" charset="0"/>
              </a:rPr>
              <a:t>“I wouldn't mind at all if someone thought I was gay.”</a:t>
            </a:r>
            <a:endParaRPr lang="es-ES" dirty="0">
              <a:solidFill>
                <a:srgbClr val="282828"/>
              </a:solidFill>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C5E60E43-52D0-D670-5111-B0425CE7B6B4}"/>
              </a:ext>
            </a:extLst>
          </p:cNvPr>
          <p:cNvSpPr txBox="1"/>
          <p:nvPr/>
        </p:nvSpPr>
        <p:spPr>
          <a:xfrm>
            <a:off x="5419690" y="5742345"/>
            <a:ext cx="5500122" cy="646331"/>
          </a:xfrm>
          <a:prstGeom prst="rect">
            <a:avLst/>
          </a:prstGeom>
          <a:noFill/>
        </p:spPr>
        <p:txBody>
          <a:bodyPr wrap="square" rtlCol="0">
            <a:spAutoFit/>
          </a:bodyPr>
          <a:lstStyle/>
          <a:p>
            <a:r>
              <a:rPr lang="es-ES" dirty="0">
                <a:solidFill>
                  <a:srgbClr val="282828"/>
                </a:solidFill>
                <a:latin typeface="Times New Roman" panose="02020603050405020304" pitchFamily="18" charset="0"/>
                <a:cs typeface="Times New Roman" panose="02020603050405020304" pitchFamily="18" charset="0"/>
              </a:rPr>
              <a:t>(Christensen &amp; </a:t>
            </a:r>
            <a:r>
              <a:rPr lang="es-ES" dirty="0" err="1">
                <a:solidFill>
                  <a:srgbClr val="282828"/>
                </a:solidFill>
                <a:latin typeface="Times New Roman" panose="02020603050405020304" pitchFamily="18" charset="0"/>
                <a:cs typeface="Times New Roman" panose="02020603050405020304" pitchFamily="18" charset="0"/>
              </a:rPr>
              <a:t>Golino</a:t>
            </a:r>
            <a:r>
              <a:rPr lang="es-ES" dirty="0">
                <a:solidFill>
                  <a:srgbClr val="282828"/>
                </a:solidFill>
                <a:latin typeface="Times New Roman" panose="02020603050405020304" pitchFamily="18" charset="0"/>
                <a:cs typeface="Times New Roman" panose="02020603050405020304" pitchFamily="18" charset="0"/>
              </a:rPr>
              <a:t>, 2019) ➜ </a:t>
            </a:r>
            <a:r>
              <a:rPr lang="es-ES" dirty="0" err="1">
                <a:solidFill>
                  <a:srgbClr val="282828"/>
                </a:solidFill>
                <a:latin typeface="Times New Roman" panose="02020603050405020304" pitchFamily="18" charset="0"/>
                <a:cs typeface="Times New Roman" panose="02020603050405020304" pitchFamily="18" charset="0"/>
              </a:rPr>
              <a:t>For</a:t>
            </a:r>
            <a:r>
              <a:rPr lang="es-ES" dirty="0">
                <a:solidFill>
                  <a:srgbClr val="282828"/>
                </a:solidFill>
                <a:latin typeface="Times New Roman" panose="02020603050405020304" pitchFamily="18" charset="0"/>
                <a:cs typeface="Times New Roman" panose="02020603050405020304" pitchFamily="18" charset="0"/>
              </a:rPr>
              <a:t> more </a:t>
            </a:r>
            <a:r>
              <a:rPr lang="es-ES" dirty="0" err="1">
                <a:solidFill>
                  <a:srgbClr val="282828"/>
                </a:solidFill>
                <a:latin typeface="Times New Roman" panose="02020603050405020304" pitchFamily="18" charset="0"/>
                <a:cs typeface="Times New Roman" panose="02020603050405020304" pitchFamily="18" charset="0"/>
              </a:rPr>
              <a:t>bootEGA</a:t>
            </a:r>
            <a:endParaRPr lang="es-ES" dirty="0">
              <a:solidFill>
                <a:srgbClr val="282828"/>
              </a:solidFill>
              <a:latin typeface="Times New Roman" panose="02020603050405020304" pitchFamily="18" charset="0"/>
              <a:cs typeface="Times New Roman" panose="02020603050405020304" pitchFamily="18" charset="0"/>
            </a:endParaRPr>
          </a:p>
          <a:p>
            <a:r>
              <a:rPr lang="es-ES" dirty="0">
                <a:solidFill>
                  <a:srgbClr val="282828"/>
                </a:solidFill>
                <a:latin typeface="Times New Roman" panose="02020603050405020304" pitchFamily="18" charset="0"/>
                <a:cs typeface="Times New Roman" panose="02020603050405020304" pitchFamily="18" charset="0"/>
              </a:rPr>
              <a:t>(Zhang et al., 2010) ➜ </a:t>
            </a:r>
            <a:r>
              <a:rPr lang="es-ES" dirty="0" err="1">
                <a:solidFill>
                  <a:srgbClr val="282828"/>
                </a:solidFill>
                <a:latin typeface="Times New Roman" panose="02020603050405020304" pitchFamily="18" charset="0"/>
                <a:cs typeface="Times New Roman" panose="02020603050405020304" pitchFamily="18" charset="0"/>
              </a:rPr>
              <a:t>For</a:t>
            </a:r>
            <a:r>
              <a:rPr lang="es-ES" dirty="0">
                <a:solidFill>
                  <a:srgbClr val="282828"/>
                </a:solidFill>
                <a:latin typeface="Times New Roman" panose="02020603050405020304" pitchFamily="18" charset="0"/>
                <a:cs typeface="Times New Roman" panose="02020603050405020304" pitchFamily="18" charset="0"/>
              </a:rPr>
              <a:t> more </a:t>
            </a:r>
            <a:r>
              <a:rPr lang="es-ES" dirty="0" err="1">
                <a:solidFill>
                  <a:srgbClr val="282828"/>
                </a:solidFill>
                <a:latin typeface="Times New Roman" panose="02020603050405020304" pitchFamily="18" charset="0"/>
                <a:cs typeface="Times New Roman" panose="02020603050405020304" pitchFamily="18" charset="0"/>
              </a:rPr>
              <a:t>bootEFA</a:t>
            </a:r>
            <a:endParaRPr lang="es-ES" dirty="0">
              <a:solidFill>
                <a:srgbClr val="28282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55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F51595E-B7DF-0789-BD9E-2A6400EF72B7}"/>
              </a:ext>
            </a:extLst>
          </p:cNvPr>
          <p:cNvSpPr txBox="1"/>
          <p:nvPr/>
        </p:nvSpPr>
        <p:spPr>
          <a:xfrm>
            <a:off x="1808480" y="2965411"/>
            <a:ext cx="8575040" cy="927177"/>
          </a:xfrm>
          <a:prstGeom prst="rect">
            <a:avLst/>
          </a:prstGeom>
          <a:noFill/>
        </p:spPr>
        <p:txBody>
          <a:bodyPr wrap="square">
            <a:spAutoFit/>
          </a:bodyPr>
          <a:lstStyle/>
          <a:p>
            <a:pPr algn="ctr">
              <a:lnSpc>
                <a:spcPct val="200000"/>
              </a:lnSpc>
            </a:pPr>
            <a:r>
              <a:rPr lang="es-ES" sz="3200" b="1" noProof="1">
                <a:solidFill>
                  <a:srgbClr val="282828"/>
                </a:solidFill>
                <a:latin typeface="Times New Roman" panose="02020603050405020304" pitchFamily="18" charset="0"/>
                <a:cs typeface="Times New Roman" panose="02020603050405020304" pitchFamily="18" charset="0"/>
              </a:rPr>
              <a:t>3. Confirmatory Factor Analysis and Model Fit</a:t>
            </a:r>
          </a:p>
        </p:txBody>
      </p:sp>
    </p:spTree>
    <p:extLst>
      <p:ext uri="{BB962C8B-B14F-4D97-AF65-F5344CB8AC3E}">
        <p14:creationId xmlns:p14="http://schemas.microsoft.com/office/powerpoint/2010/main" val="262089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B2CFFE48-1C93-018E-76B6-07407708A412}"/>
              </a:ext>
            </a:extLst>
          </p:cNvPr>
          <p:cNvGrpSpPr/>
          <p:nvPr/>
        </p:nvGrpSpPr>
        <p:grpSpPr>
          <a:xfrm>
            <a:off x="8372481" y="1065878"/>
            <a:ext cx="4220920" cy="5520633"/>
            <a:chOff x="8372481" y="1065878"/>
            <a:chExt cx="4220920" cy="5520633"/>
          </a:xfrm>
        </p:grpSpPr>
        <p:sp>
          <p:nvSpPr>
            <p:cNvPr id="5" name="CuadroTexto 4">
              <a:extLst>
                <a:ext uri="{FF2B5EF4-FFF2-40B4-BE49-F238E27FC236}">
                  <a16:creationId xmlns:a16="http://schemas.microsoft.com/office/drawing/2014/main" id="{53375FBB-D880-19EA-4C7D-E334D0ED3111}"/>
                </a:ext>
              </a:extLst>
            </p:cNvPr>
            <p:cNvSpPr txBox="1"/>
            <p:nvPr/>
          </p:nvSpPr>
          <p:spPr>
            <a:xfrm>
              <a:off x="9027241" y="1065878"/>
              <a:ext cx="3566160" cy="5513304"/>
            </a:xfrm>
            <a:prstGeom prst="rect">
              <a:avLst/>
            </a:prstGeom>
            <a:noFill/>
          </p:spPr>
          <p:txBody>
            <a:bodyPr wrap="square" rtlCol="0">
              <a:spAutoFit/>
            </a:bodyPr>
            <a:lstStyle/>
            <a:p>
              <a:pPr>
                <a:lnSpc>
                  <a:spcPct val="250000"/>
                </a:lnSpc>
              </a:pPr>
              <a:r>
                <a:rPr lang="es-ES" noProof="1">
                  <a:solidFill>
                    <a:srgbClr val="282828"/>
                  </a:solidFill>
                  <a:latin typeface="Times New Roman" panose="02020603050405020304" pitchFamily="18" charset="0"/>
                  <a:cs typeface="Times New Roman" panose="02020603050405020304" pitchFamily="18" charset="0"/>
                </a:rPr>
                <a:t>Winning</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Emotional Control</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Risk Taking</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Violence</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Power Over Women</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Playboy</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Self-Reliance</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Heterosexual Self-Presentation</a:t>
              </a:r>
            </a:p>
          </p:txBody>
        </p:sp>
        <p:pic>
          <p:nvPicPr>
            <p:cNvPr id="11" name="Picture 4" descr="Imagen que contiene collar&#10;&#10;Descripción generada automáticamente">
              <a:extLst>
                <a:ext uri="{FF2B5EF4-FFF2-40B4-BE49-F238E27FC236}">
                  <a16:creationId xmlns:a16="http://schemas.microsoft.com/office/drawing/2014/main" id="{DBE3A449-7B16-3B2C-B54C-0E82B7C4BD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757" t="12480" r="16989" b="9892"/>
            <a:stretch>
              <a:fillRect/>
            </a:stretch>
          </p:blipFill>
          <p:spPr bwMode="auto">
            <a:xfrm>
              <a:off x="8372481" y="1238747"/>
              <a:ext cx="685159" cy="5347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upo 29">
            <a:extLst>
              <a:ext uri="{FF2B5EF4-FFF2-40B4-BE49-F238E27FC236}">
                <a16:creationId xmlns:a16="http://schemas.microsoft.com/office/drawing/2014/main" id="{AA36818D-596F-F9B5-E45F-0DC9D9B26277}"/>
              </a:ext>
            </a:extLst>
          </p:cNvPr>
          <p:cNvGrpSpPr/>
          <p:nvPr/>
        </p:nvGrpSpPr>
        <p:grpSpPr>
          <a:xfrm>
            <a:off x="497840" y="1595672"/>
            <a:ext cx="7630160" cy="4633915"/>
            <a:chOff x="497840" y="1595672"/>
            <a:chExt cx="7630160" cy="4633915"/>
          </a:xfrm>
        </p:grpSpPr>
        <p:grpSp>
          <p:nvGrpSpPr>
            <p:cNvPr id="20" name="Grupo 19">
              <a:extLst>
                <a:ext uri="{FF2B5EF4-FFF2-40B4-BE49-F238E27FC236}">
                  <a16:creationId xmlns:a16="http://schemas.microsoft.com/office/drawing/2014/main" id="{761AC97B-37F5-5D45-3E6C-79EC6256F2A3}"/>
                </a:ext>
              </a:extLst>
            </p:cNvPr>
            <p:cNvGrpSpPr/>
            <p:nvPr/>
          </p:nvGrpSpPr>
          <p:grpSpPr>
            <a:xfrm>
              <a:off x="497840" y="1595672"/>
              <a:ext cx="7630160" cy="4633915"/>
              <a:chOff x="1666240" y="1605832"/>
              <a:chExt cx="7630160" cy="4633915"/>
            </a:xfrm>
          </p:grpSpPr>
          <p:pic>
            <p:nvPicPr>
              <p:cNvPr id="4" name="Imagen 3">
                <a:extLst>
                  <a:ext uri="{FF2B5EF4-FFF2-40B4-BE49-F238E27FC236}">
                    <a16:creationId xmlns:a16="http://schemas.microsoft.com/office/drawing/2014/main" id="{8AAA901F-8B27-05F6-7E37-FB44D7AF0ABF}"/>
                  </a:ext>
                </a:extLst>
              </p:cNvPr>
              <p:cNvPicPr>
                <a:picLocks noChangeAspect="1"/>
              </p:cNvPicPr>
              <p:nvPr/>
            </p:nvPicPr>
            <p:blipFill>
              <a:blip r:embed="rId4"/>
              <a:srcRect l="4996" r="1121"/>
              <a:stretch>
                <a:fillRect/>
              </a:stretch>
            </p:blipFill>
            <p:spPr>
              <a:xfrm>
                <a:off x="1666240" y="1605832"/>
                <a:ext cx="7630160" cy="4633915"/>
              </a:xfrm>
              <a:prstGeom prst="rect">
                <a:avLst/>
              </a:prstGeom>
            </p:spPr>
          </p:pic>
          <p:pic>
            <p:nvPicPr>
              <p:cNvPr id="12" name="Picture 4" descr="Imagen que contiene collar&#10;&#10;Descripción generada automáticamente">
                <a:extLst>
                  <a:ext uri="{FF2B5EF4-FFF2-40B4-BE49-F238E27FC236}">
                    <a16:creationId xmlns:a16="http://schemas.microsoft.com/office/drawing/2014/main" id="{B38CCED0-C526-62FF-D543-8B030BD73CF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3433" b="21061" l="77382" r="82386">
                            <a14:foregroundMark x1="79688" y1="13532" x2="79688" y2="13532"/>
                            <a14:foregroundMark x1="77375" y1="16517" x2="77375" y2="16517"/>
                            <a14:foregroundMark x1="79625" y1="20995" x2="79625" y2="20995"/>
                          </a14:backgroundRemoval>
                        </a14:imgEffect>
                      </a14:imgLayer>
                    </a14:imgProps>
                  </a:ext>
                  <a:ext uri="{28A0092B-C50C-407E-A947-70E740481C1C}">
                    <a14:useLocalDpi xmlns:a14="http://schemas.microsoft.com/office/drawing/2010/main" val="0"/>
                  </a:ext>
                </a:extLst>
              </a:blip>
              <a:srcRect l="76757" t="12480" r="16989" b="77986"/>
              <a:stretch>
                <a:fillRect/>
              </a:stretch>
            </p:blipFill>
            <p:spPr bwMode="auto">
              <a:xfrm>
                <a:off x="5481320" y="2915920"/>
                <a:ext cx="929640" cy="690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n que contiene collar&#10;&#10;Descripción generada automáticamente">
                <a:extLst>
                  <a:ext uri="{FF2B5EF4-FFF2-40B4-BE49-F238E27FC236}">
                    <a16:creationId xmlns:a16="http://schemas.microsoft.com/office/drawing/2014/main" id="{0E19CD15-7D6D-69A1-BD4B-50A329659CB7}"/>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22786" b="30808" l="77382" r="82386">
                            <a14:foregroundMark x1="77375" y1="27065" x2="77375" y2="27065"/>
                            <a14:foregroundMark x1="79813" y1="30448" x2="79813" y2="30448"/>
                            <a14:foregroundMark x1="79750" y1="22985" x2="79750" y2="22985"/>
                          </a14:backgroundRemoval>
                        </a14:imgEffect>
                      </a14:imgLayer>
                    </a14:imgProps>
                  </a:ext>
                  <a:ext uri="{28A0092B-C50C-407E-A947-70E740481C1C}">
                    <a14:useLocalDpi xmlns:a14="http://schemas.microsoft.com/office/drawing/2010/main" val="0"/>
                  </a:ext>
                </a:extLst>
              </a:blip>
              <a:srcRect l="76757" t="21783" r="16989" b="68189"/>
              <a:stretch>
                <a:fillRect/>
              </a:stretch>
            </p:blipFill>
            <p:spPr bwMode="auto">
              <a:xfrm>
                <a:off x="6116640" y="3266738"/>
                <a:ext cx="929639" cy="6908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n que contiene collar&#10;&#10;Descripción generada automáticamente">
                <a:extLst>
                  <a:ext uri="{FF2B5EF4-FFF2-40B4-BE49-F238E27FC236}">
                    <a16:creationId xmlns:a16="http://schemas.microsoft.com/office/drawing/2014/main" id="{7D8AC7CD-6472-EBFB-655B-F5A46DBC9139}"/>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32736" b="40896" l="77375" r="82375">
                            <a14:foregroundMark x1="79625" y1="32736" x2="79625" y2="32736"/>
                            <a14:foregroundMark x1="77375" y1="36318" x2="77375" y2="36318"/>
                          </a14:backgroundRemoval>
                        </a14:imgEffect>
                      </a14:imgLayer>
                    </a14:imgProps>
                  </a:ext>
                  <a:ext uri="{28A0092B-C50C-407E-A947-70E740481C1C}">
                    <a14:useLocalDpi xmlns:a14="http://schemas.microsoft.com/office/drawing/2010/main" val="0"/>
                  </a:ext>
                </a:extLst>
              </a:blip>
              <a:srcRect l="76757" t="31900" r="16989" b="58071"/>
              <a:stretch>
                <a:fillRect/>
              </a:stretch>
            </p:blipFill>
            <p:spPr bwMode="auto">
              <a:xfrm>
                <a:off x="6116640" y="3779520"/>
                <a:ext cx="929639" cy="7924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n que contiene collar&#10;&#10;Descripción generada automáticamente">
                <a:extLst>
                  <a:ext uri="{FF2B5EF4-FFF2-40B4-BE49-F238E27FC236}">
                    <a16:creationId xmlns:a16="http://schemas.microsoft.com/office/drawing/2014/main" id="{C3AC4368-5EE2-3B03-F9AA-CD970D7C5342}"/>
                  </a:ext>
                </a:extLst>
              </p:cNvPr>
              <p:cNvPicPr>
                <a:picLocks noChangeAspect="1" noChangeArrowheads="1"/>
              </p:cNvPicPr>
              <p:nvPr/>
            </p:nvPicPr>
            <p:blipFill rotWithShape="1">
              <a:blip r:embed="rId9">
                <a:extLst>
                  <a:ext uri="{BEBA8EAE-BF5A-486C-A8C5-ECC9F3942E4B}">
                    <a14:imgProps xmlns:a14="http://schemas.microsoft.com/office/drawing/2010/main">
                      <a14:imgLayer r:embed="rId6">
                        <a14:imgEffect>
                          <a14:backgroundRemoval t="42687" b="50348" l="77313" r="82063">
                            <a14:foregroundMark x1="81750" y1="46766" x2="81750" y2="46766"/>
                            <a14:foregroundMark x1="79938" y1="43085" x2="79938" y2="43085"/>
                            <a14:foregroundMark x1="79625" y1="42687" x2="79625" y2="42687"/>
                            <a14:foregroundMark x1="82063" y1="46468" x2="82063" y2="46468"/>
                            <a14:foregroundMark x1="79625" y1="50348" x2="79625" y2="50348"/>
                            <a14:foregroundMark x1="77313" y1="46667" x2="77313" y2="46667"/>
                          </a14:backgroundRemoval>
                        </a14:imgEffect>
                      </a14:imgLayer>
                    </a14:imgProps>
                  </a:ext>
                  <a:ext uri="{28A0092B-C50C-407E-A947-70E740481C1C}">
                    <a14:useLocalDpi xmlns:a14="http://schemas.microsoft.com/office/drawing/2010/main" val="0"/>
                  </a:ext>
                </a:extLst>
              </a:blip>
              <a:srcRect l="76757" t="41925" r="17638" b="48783"/>
              <a:stretch>
                <a:fillRect/>
              </a:stretch>
            </p:blipFill>
            <p:spPr bwMode="auto">
              <a:xfrm>
                <a:off x="5481320" y="4178114"/>
                <a:ext cx="848360" cy="6908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n que contiene collar&#10;&#10;Descripción generada automáticamente">
                <a:extLst>
                  <a:ext uri="{FF2B5EF4-FFF2-40B4-BE49-F238E27FC236}">
                    <a16:creationId xmlns:a16="http://schemas.microsoft.com/office/drawing/2014/main" id="{032A6BC1-D6DD-721C-3ADC-CC126657D7CB}"/>
                  </a:ext>
                </a:extLst>
              </p:cNvPr>
              <p:cNvPicPr>
                <a:picLocks noChangeAspect="1" noChangeArrowheads="1"/>
              </p:cNvPicPr>
              <p:nvPr/>
            </p:nvPicPr>
            <p:blipFill rotWithShape="1">
              <a:blip r:embed="rId10">
                <a:extLst>
                  <a:ext uri="{BEBA8EAE-BF5A-486C-A8C5-ECC9F3942E4B}">
                    <a14:imgProps xmlns:a14="http://schemas.microsoft.com/office/drawing/2010/main">
                      <a14:imgLayer r:embed="rId6">
                        <a14:imgEffect>
                          <a14:backgroundRemoval t="51841" b="60100" l="77250" r="82000">
                            <a14:foregroundMark x1="79875" y1="60100" x2="79875" y2="60100"/>
                            <a14:foregroundMark x1="77250" y1="56318" x2="77250" y2="56318"/>
                            <a14:foregroundMark x1="81875" y1="56716" x2="81875" y2="56716"/>
                          </a14:backgroundRemoval>
                        </a14:imgEffect>
                      </a14:imgLayer>
                    </a14:imgProps>
                  </a:ext>
                  <a:ext uri="{28A0092B-C50C-407E-A947-70E740481C1C}">
                    <a14:useLocalDpi xmlns:a14="http://schemas.microsoft.com/office/drawing/2010/main" val="0"/>
                  </a:ext>
                </a:extLst>
              </a:blip>
              <a:srcRect l="76757" t="50926" r="17352" b="39045"/>
              <a:stretch>
                <a:fillRect/>
              </a:stretch>
            </p:blipFill>
            <p:spPr bwMode="auto">
              <a:xfrm>
                <a:off x="4582079" y="4145280"/>
                <a:ext cx="899241" cy="6908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n que contiene collar&#10;&#10;Descripción generada automáticamente">
                <a:extLst>
                  <a:ext uri="{FF2B5EF4-FFF2-40B4-BE49-F238E27FC236}">
                    <a16:creationId xmlns:a16="http://schemas.microsoft.com/office/drawing/2014/main" id="{8393D145-78F6-F3C4-02D8-BD83D8F49AD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6">
                        <a14:imgEffect>
                          <a14:backgroundRemoval t="62687" b="70249" l="77188" r="82313">
                            <a14:foregroundMark x1="80063" y1="62985" x2="80063" y2="62985"/>
                            <a14:foregroundMark x1="77500" y1="65771" x2="77500" y2="65771"/>
                            <a14:foregroundMark x1="77188" y1="66368" x2="77188" y2="66368"/>
                            <a14:foregroundMark x1="79813" y1="70348" x2="79813" y2="70348"/>
                            <a14:foregroundMark x1="79813" y1="62687" x2="79813" y2="62687"/>
                          </a14:backgroundRemoval>
                        </a14:imgEffect>
                      </a14:imgLayer>
                    </a14:imgProps>
                  </a:ext>
                  <a:ext uri="{28A0092B-C50C-407E-A947-70E740481C1C}">
                    <a14:useLocalDpi xmlns:a14="http://schemas.microsoft.com/office/drawing/2010/main" val="0"/>
                  </a:ext>
                </a:extLst>
              </a:blip>
              <a:srcRect l="76757" t="62092" r="17048" b="29059"/>
              <a:stretch>
                <a:fillRect/>
              </a:stretch>
            </p:blipFill>
            <p:spPr bwMode="auto">
              <a:xfrm>
                <a:off x="3954261" y="3870959"/>
                <a:ext cx="899241" cy="6096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n que contiene collar&#10;&#10;Descripción generada automáticamente">
                <a:extLst>
                  <a:ext uri="{FF2B5EF4-FFF2-40B4-BE49-F238E27FC236}">
                    <a16:creationId xmlns:a16="http://schemas.microsoft.com/office/drawing/2014/main" id="{B1CB05B1-EA81-CF55-5D77-26950D1E6C34}"/>
                  </a:ext>
                </a:extLst>
              </p:cNvPr>
              <p:cNvPicPr>
                <a:picLocks noChangeAspect="1" noChangeArrowheads="1"/>
              </p:cNvPicPr>
              <p:nvPr/>
            </p:nvPicPr>
            <p:blipFill rotWithShape="1">
              <a:blip r:embed="rId12">
                <a:extLst>
                  <a:ext uri="{BEBA8EAE-BF5A-486C-A8C5-ECC9F3942E4B}">
                    <a14:imgProps xmlns:a14="http://schemas.microsoft.com/office/drawing/2010/main">
                      <a14:imgLayer r:embed="rId6">
                        <a14:imgEffect>
                          <a14:backgroundRemoval t="72326" b="79893" l="77382" r="82386">
                            <a14:foregroundMark x1="79938" y1="72438" x2="79938" y2="72438"/>
                            <a14:foregroundMark x1="77438" y1="75821" x2="77438" y2="75821"/>
                            <a14:foregroundMark x1="79875" y1="79801" x2="79875" y2="79801"/>
                          </a14:backgroundRemoval>
                        </a14:imgEffect>
                      </a14:imgLayer>
                    </a14:imgProps>
                  </a:ext>
                  <a:ext uri="{28A0092B-C50C-407E-A947-70E740481C1C}">
                    <a14:useLocalDpi xmlns:a14="http://schemas.microsoft.com/office/drawing/2010/main" val="0"/>
                  </a:ext>
                </a:extLst>
              </a:blip>
              <a:srcRect l="76757" t="71380" r="16989" b="19161"/>
              <a:stretch>
                <a:fillRect/>
              </a:stretch>
            </p:blipFill>
            <p:spPr bwMode="auto">
              <a:xfrm>
                <a:off x="3937961" y="3305975"/>
                <a:ext cx="929639" cy="651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n que contiene collar&#10;&#10;Descripción generada automáticamente">
                <a:extLst>
                  <a:ext uri="{FF2B5EF4-FFF2-40B4-BE49-F238E27FC236}">
                    <a16:creationId xmlns:a16="http://schemas.microsoft.com/office/drawing/2014/main" id="{ADCC9E32-E272-07F1-4445-E996728EDDE9}"/>
                  </a:ext>
                </a:extLst>
              </p:cNvPr>
              <p:cNvPicPr>
                <a:picLocks noChangeAspect="1" noChangeArrowheads="1"/>
              </p:cNvPicPr>
              <p:nvPr/>
            </p:nvPicPr>
            <p:blipFill rotWithShape="1">
              <a:blip r:embed="rId13">
                <a:extLst>
                  <a:ext uri="{BEBA8EAE-BF5A-486C-A8C5-ECC9F3942E4B}">
                    <a14:imgProps xmlns:a14="http://schemas.microsoft.com/office/drawing/2010/main">
                      <a14:imgLayer r:embed="rId6">
                        <a14:imgEffect>
                          <a14:backgroundRemoval t="82090" b="89851" l="77250" r="82375">
                            <a14:foregroundMark x1="80125" y1="82289" x2="80125" y2="82289"/>
                            <a14:foregroundMark x1="77250" y1="85970" x2="77250" y2="85970"/>
                            <a14:foregroundMark x1="79438" y1="89154" x2="79438" y2="89154"/>
                            <a14:foregroundMark x1="80000" y1="89851" x2="80000" y2="89851"/>
                          </a14:backgroundRemoval>
                        </a14:imgEffect>
                      </a14:imgLayer>
                    </a14:imgProps>
                  </a:ext>
                  <a:ext uri="{28A0092B-C50C-407E-A947-70E740481C1C}">
                    <a14:useLocalDpi xmlns:a14="http://schemas.microsoft.com/office/drawing/2010/main" val="0"/>
                  </a:ext>
                </a:extLst>
              </a:blip>
              <a:srcRect l="76757" t="81259" r="16989" b="9892"/>
              <a:stretch>
                <a:fillRect/>
              </a:stretch>
            </p:blipFill>
            <p:spPr bwMode="auto">
              <a:xfrm>
                <a:off x="4582079" y="2914517"/>
                <a:ext cx="920841" cy="651643"/>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CuadroTexto 20">
              <a:extLst>
                <a:ext uri="{FF2B5EF4-FFF2-40B4-BE49-F238E27FC236}">
                  <a16:creationId xmlns:a16="http://schemas.microsoft.com/office/drawing/2014/main" id="{4A6EA366-765C-96E4-418F-5AD3AEC5F263}"/>
                </a:ext>
              </a:extLst>
            </p:cNvPr>
            <p:cNvSpPr txBox="1"/>
            <p:nvPr/>
          </p:nvSpPr>
          <p:spPr>
            <a:xfrm>
              <a:off x="4531043" y="2773315"/>
              <a:ext cx="417197" cy="665823"/>
            </a:xfrm>
            <a:prstGeom prst="rect">
              <a:avLst/>
            </a:prstGeom>
            <a:noFill/>
          </p:spPr>
          <p:txBody>
            <a:bodyPr wrap="square" rtlCol="0">
              <a:spAutoFit/>
            </a:bodyPr>
            <a:lstStyle/>
            <a:p>
              <a:pPr>
                <a:lnSpc>
                  <a:spcPct val="250000"/>
                </a:lnSpc>
              </a:pPr>
              <a:r>
                <a:rPr lang="es-ES" b="1" noProof="1">
                  <a:solidFill>
                    <a:srgbClr val="282828"/>
                  </a:solidFill>
                  <a:latin typeface="Times New Roman" panose="02020603050405020304" pitchFamily="18" charset="0"/>
                  <a:cs typeface="Times New Roman" panose="02020603050405020304" pitchFamily="18" charset="0"/>
                </a:rPr>
                <a:t>W</a:t>
              </a:r>
            </a:p>
          </p:txBody>
        </p:sp>
        <p:sp>
          <p:nvSpPr>
            <p:cNvPr id="23" name="CuadroTexto 22">
              <a:extLst>
                <a:ext uri="{FF2B5EF4-FFF2-40B4-BE49-F238E27FC236}">
                  <a16:creationId xmlns:a16="http://schemas.microsoft.com/office/drawing/2014/main" id="{21BDF9B1-47E4-6612-1FF8-1BBDB3DD10F5}"/>
                </a:ext>
              </a:extLst>
            </p:cNvPr>
            <p:cNvSpPr txBox="1"/>
            <p:nvPr/>
          </p:nvSpPr>
          <p:spPr>
            <a:xfrm>
              <a:off x="5130159" y="3116386"/>
              <a:ext cx="509278" cy="665823"/>
            </a:xfrm>
            <a:prstGeom prst="rect">
              <a:avLst/>
            </a:prstGeom>
            <a:noFill/>
          </p:spPr>
          <p:txBody>
            <a:bodyPr wrap="square" rtlCol="0">
              <a:spAutoFit/>
            </a:bodyPr>
            <a:lstStyle/>
            <a:p>
              <a:pPr>
                <a:lnSpc>
                  <a:spcPct val="250000"/>
                </a:lnSpc>
              </a:pPr>
              <a:r>
                <a:rPr lang="es-ES" b="1" noProof="1">
                  <a:solidFill>
                    <a:srgbClr val="282828"/>
                  </a:solidFill>
                  <a:latin typeface="Times New Roman" panose="02020603050405020304" pitchFamily="18" charset="0"/>
                  <a:cs typeface="Times New Roman" panose="02020603050405020304" pitchFamily="18" charset="0"/>
                </a:rPr>
                <a:t>EC</a:t>
              </a:r>
            </a:p>
          </p:txBody>
        </p:sp>
        <p:sp>
          <p:nvSpPr>
            <p:cNvPr id="24" name="CuadroTexto 23">
              <a:extLst>
                <a:ext uri="{FF2B5EF4-FFF2-40B4-BE49-F238E27FC236}">
                  <a16:creationId xmlns:a16="http://schemas.microsoft.com/office/drawing/2014/main" id="{E914D1D2-344C-E198-5C90-A5D91E9C4F46}"/>
                </a:ext>
              </a:extLst>
            </p:cNvPr>
            <p:cNvSpPr txBox="1"/>
            <p:nvPr/>
          </p:nvSpPr>
          <p:spPr>
            <a:xfrm>
              <a:off x="5151122" y="3669793"/>
              <a:ext cx="509278" cy="665823"/>
            </a:xfrm>
            <a:prstGeom prst="rect">
              <a:avLst/>
            </a:prstGeom>
            <a:noFill/>
          </p:spPr>
          <p:txBody>
            <a:bodyPr wrap="square" rtlCol="0">
              <a:spAutoFit/>
            </a:bodyPr>
            <a:lstStyle/>
            <a:p>
              <a:pPr>
                <a:lnSpc>
                  <a:spcPct val="250000"/>
                </a:lnSpc>
              </a:pPr>
              <a:r>
                <a:rPr lang="es-ES" b="1" noProof="1">
                  <a:solidFill>
                    <a:srgbClr val="282828"/>
                  </a:solidFill>
                  <a:latin typeface="Times New Roman" panose="02020603050405020304" pitchFamily="18" charset="0"/>
                  <a:cs typeface="Times New Roman" panose="02020603050405020304" pitchFamily="18" charset="0"/>
                </a:rPr>
                <a:t>RT</a:t>
              </a:r>
            </a:p>
          </p:txBody>
        </p:sp>
        <p:sp>
          <p:nvSpPr>
            <p:cNvPr id="25" name="CuadroTexto 24">
              <a:extLst>
                <a:ext uri="{FF2B5EF4-FFF2-40B4-BE49-F238E27FC236}">
                  <a16:creationId xmlns:a16="http://schemas.microsoft.com/office/drawing/2014/main" id="{BB3BCA66-1CE7-D31E-A5D6-9D0BBF81D012}"/>
                </a:ext>
              </a:extLst>
            </p:cNvPr>
            <p:cNvSpPr txBox="1"/>
            <p:nvPr/>
          </p:nvSpPr>
          <p:spPr>
            <a:xfrm>
              <a:off x="4582081" y="4044514"/>
              <a:ext cx="509278" cy="665823"/>
            </a:xfrm>
            <a:prstGeom prst="rect">
              <a:avLst/>
            </a:prstGeom>
            <a:noFill/>
          </p:spPr>
          <p:txBody>
            <a:bodyPr wrap="square" rtlCol="0">
              <a:spAutoFit/>
            </a:bodyPr>
            <a:lstStyle/>
            <a:p>
              <a:pPr>
                <a:lnSpc>
                  <a:spcPct val="250000"/>
                </a:lnSpc>
              </a:pPr>
              <a:r>
                <a:rPr lang="es-ES" b="1" noProof="1">
                  <a:solidFill>
                    <a:srgbClr val="282828"/>
                  </a:solidFill>
                  <a:latin typeface="Times New Roman" panose="02020603050405020304" pitchFamily="18" charset="0"/>
                  <a:cs typeface="Times New Roman" panose="02020603050405020304" pitchFamily="18" charset="0"/>
                </a:rPr>
                <a:t>V</a:t>
              </a:r>
            </a:p>
          </p:txBody>
        </p:sp>
        <p:sp>
          <p:nvSpPr>
            <p:cNvPr id="26" name="CuadroTexto 25">
              <a:extLst>
                <a:ext uri="{FF2B5EF4-FFF2-40B4-BE49-F238E27FC236}">
                  <a16:creationId xmlns:a16="http://schemas.microsoft.com/office/drawing/2014/main" id="{9856FA39-E568-36DF-962E-C28DDE7294D3}"/>
                </a:ext>
              </a:extLst>
            </p:cNvPr>
            <p:cNvSpPr txBox="1"/>
            <p:nvPr/>
          </p:nvSpPr>
          <p:spPr>
            <a:xfrm>
              <a:off x="3508657" y="4044513"/>
              <a:ext cx="815063" cy="665823"/>
            </a:xfrm>
            <a:prstGeom prst="rect">
              <a:avLst/>
            </a:prstGeom>
            <a:noFill/>
          </p:spPr>
          <p:txBody>
            <a:bodyPr wrap="square" rtlCol="0">
              <a:spAutoFit/>
            </a:bodyPr>
            <a:lstStyle/>
            <a:p>
              <a:pPr>
                <a:lnSpc>
                  <a:spcPct val="250000"/>
                </a:lnSpc>
              </a:pPr>
              <a:r>
                <a:rPr lang="es-ES" b="1" noProof="1">
                  <a:solidFill>
                    <a:srgbClr val="282828"/>
                  </a:solidFill>
                  <a:latin typeface="Times New Roman" panose="02020603050405020304" pitchFamily="18" charset="0"/>
                  <a:cs typeface="Times New Roman" panose="02020603050405020304" pitchFamily="18" charset="0"/>
                </a:rPr>
                <a:t>POW</a:t>
              </a:r>
            </a:p>
          </p:txBody>
        </p:sp>
        <p:sp>
          <p:nvSpPr>
            <p:cNvPr id="27" name="CuadroTexto 26">
              <a:extLst>
                <a:ext uri="{FF2B5EF4-FFF2-40B4-BE49-F238E27FC236}">
                  <a16:creationId xmlns:a16="http://schemas.microsoft.com/office/drawing/2014/main" id="{9C42C21E-FB6A-A51B-CB02-0B87043B9D14}"/>
                </a:ext>
              </a:extLst>
            </p:cNvPr>
            <p:cNvSpPr txBox="1"/>
            <p:nvPr/>
          </p:nvSpPr>
          <p:spPr>
            <a:xfrm>
              <a:off x="3029444" y="3649466"/>
              <a:ext cx="815063" cy="665823"/>
            </a:xfrm>
            <a:prstGeom prst="rect">
              <a:avLst/>
            </a:prstGeom>
            <a:noFill/>
          </p:spPr>
          <p:txBody>
            <a:bodyPr wrap="square" rtlCol="0">
              <a:spAutoFit/>
            </a:bodyPr>
            <a:lstStyle/>
            <a:p>
              <a:pPr>
                <a:lnSpc>
                  <a:spcPct val="250000"/>
                </a:lnSpc>
              </a:pPr>
              <a:r>
                <a:rPr lang="es-ES" b="1" noProof="1">
                  <a:solidFill>
                    <a:srgbClr val="282828"/>
                  </a:solidFill>
                  <a:latin typeface="Times New Roman" panose="02020603050405020304" pitchFamily="18" charset="0"/>
                  <a:cs typeface="Times New Roman" panose="02020603050405020304" pitchFamily="18" charset="0"/>
                </a:rPr>
                <a:t>P</a:t>
              </a:r>
            </a:p>
          </p:txBody>
        </p:sp>
        <p:sp>
          <p:nvSpPr>
            <p:cNvPr id="28" name="CuadroTexto 27">
              <a:extLst>
                <a:ext uri="{FF2B5EF4-FFF2-40B4-BE49-F238E27FC236}">
                  <a16:creationId xmlns:a16="http://schemas.microsoft.com/office/drawing/2014/main" id="{84914058-552D-C413-334C-DED566FBA0C2}"/>
                </a:ext>
              </a:extLst>
            </p:cNvPr>
            <p:cNvSpPr txBox="1"/>
            <p:nvPr/>
          </p:nvSpPr>
          <p:spPr>
            <a:xfrm>
              <a:off x="2968085" y="3119409"/>
              <a:ext cx="815063" cy="665823"/>
            </a:xfrm>
            <a:prstGeom prst="rect">
              <a:avLst/>
            </a:prstGeom>
            <a:noFill/>
          </p:spPr>
          <p:txBody>
            <a:bodyPr wrap="square" rtlCol="0">
              <a:spAutoFit/>
            </a:bodyPr>
            <a:lstStyle/>
            <a:p>
              <a:pPr>
                <a:lnSpc>
                  <a:spcPct val="250000"/>
                </a:lnSpc>
              </a:pPr>
              <a:r>
                <a:rPr lang="es-ES" b="1" noProof="1">
                  <a:solidFill>
                    <a:srgbClr val="282828"/>
                  </a:solidFill>
                  <a:latin typeface="Times New Roman" panose="02020603050405020304" pitchFamily="18" charset="0"/>
                  <a:cs typeface="Times New Roman" panose="02020603050405020304" pitchFamily="18" charset="0"/>
                </a:rPr>
                <a:t>SR</a:t>
              </a:r>
            </a:p>
          </p:txBody>
        </p:sp>
        <p:sp>
          <p:nvSpPr>
            <p:cNvPr id="29" name="CuadroTexto 28">
              <a:extLst>
                <a:ext uri="{FF2B5EF4-FFF2-40B4-BE49-F238E27FC236}">
                  <a16:creationId xmlns:a16="http://schemas.microsoft.com/office/drawing/2014/main" id="{F1946DD4-3052-62AF-9344-9158E398BA12}"/>
                </a:ext>
              </a:extLst>
            </p:cNvPr>
            <p:cNvSpPr txBox="1"/>
            <p:nvPr/>
          </p:nvSpPr>
          <p:spPr>
            <a:xfrm>
              <a:off x="3547355" y="2753664"/>
              <a:ext cx="815063" cy="665823"/>
            </a:xfrm>
            <a:prstGeom prst="rect">
              <a:avLst/>
            </a:prstGeom>
            <a:noFill/>
          </p:spPr>
          <p:txBody>
            <a:bodyPr wrap="square" rtlCol="0">
              <a:spAutoFit/>
            </a:bodyPr>
            <a:lstStyle/>
            <a:p>
              <a:pPr>
                <a:lnSpc>
                  <a:spcPct val="250000"/>
                </a:lnSpc>
              </a:pPr>
              <a:r>
                <a:rPr lang="es-ES" b="1" noProof="1">
                  <a:solidFill>
                    <a:srgbClr val="282828"/>
                  </a:solidFill>
                  <a:latin typeface="Times New Roman" panose="02020603050405020304" pitchFamily="18" charset="0"/>
                  <a:cs typeface="Times New Roman" panose="02020603050405020304" pitchFamily="18" charset="0"/>
                </a:rPr>
                <a:t>HSP</a:t>
              </a:r>
            </a:p>
          </p:txBody>
        </p:sp>
      </p:grpSp>
    </p:spTree>
    <p:extLst>
      <p:ext uri="{BB962C8B-B14F-4D97-AF65-F5344CB8AC3E}">
        <p14:creationId xmlns:p14="http://schemas.microsoft.com/office/powerpoint/2010/main" val="201056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6539D920-C758-C2D3-005F-5982230143ED}"/>
              </a:ext>
            </a:extLst>
          </p:cNvPr>
          <p:cNvGrpSpPr/>
          <p:nvPr/>
        </p:nvGrpSpPr>
        <p:grpSpPr>
          <a:xfrm>
            <a:off x="889045" y="2452129"/>
            <a:ext cx="9580789" cy="3025654"/>
            <a:chOff x="1305605" y="2025409"/>
            <a:chExt cx="9580789" cy="3025654"/>
          </a:xfrm>
        </p:grpSpPr>
        <p:pic>
          <p:nvPicPr>
            <p:cNvPr id="3" name="Imagen 2">
              <a:extLst>
                <a:ext uri="{FF2B5EF4-FFF2-40B4-BE49-F238E27FC236}">
                  <a16:creationId xmlns:a16="http://schemas.microsoft.com/office/drawing/2014/main" id="{16E479F5-53A1-966B-4BDE-87A9B58685AC}"/>
                </a:ext>
              </a:extLst>
            </p:cNvPr>
            <p:cNvPicPr>
              <a:picLocks noChangeAspect="1"/>
            </p:cNvPicPr>
            <p:nvPr/>
          </p:nvPicPr>
          <p:blipFill>
            <a:blip r:embed="rId3"/>
            <a:stretch>
              <a:fillRect/>
            </a:stretch>
          </p:blipFill>
          <p:spPr>
            <a:xfrm>
              <a:off x="1305605" y="2025409"/>
              <a:ext cx="9580789" cy="2807182"/>
            </a:xfrm>
            <a:prstGeom prst="rect">
              <a:avLst/>
            </a:prstGeom>
          </p:spPr>
        </p:pic>
        <p:pic>
          <p:nvPicPr>
            <p:cNvPr id="5" name="Imagen 4">
              <a:extLst>
                <a:ext uri="{FF2B5EF4-FFF2-40B4-BE49-F238E27FC236}">
                  <a16:creationId xmlns:a16="http://schemas.microsoft.com/office/drawing/2014/main" id="{5C270CAB-3D76-EB90-242B-DC4159C3B9C1}"/>
                </a:ext>
              </a:extLst>
            </p:cNvPr>
            <p:cNvPicPr>
              <a:picLocks noChangeAspect="1"/>
            </p:cNvPicPr>
            <p:nvPr/>
          </p:nvPicPr>
          <p:blipFill>
            <a:blip r:embed="rId4"/>
            <a:stretch>
              <a:fillRect/>
            </a:stretch>
          </p:blipFill>
          <p:spPr>
            <a:xfrm>
              <a:off x="1407051" y="4822431"/>
              <a:ext cx="6106377" cy="228632"/>
            </a:xfrm>
            <a:prstGeom prst="rect">
              <a:avLst/>
            </a:prstGeom>
          </p:spPr>
        </p:pic>
      </p:grpSp>
      <p:sp>
        <p:nvSpPr>
          <p:cNvPr id="7" name="CuadroTexto 6">
            <a:extLst>
              <a:ext uri="{FF2B5EF4-FFF2-40B4-BE49-F238E27FC236}">
                <a16:creationId xmlns:a16="http://schemas.microsoft.com/office/drawing/2014/main" id="{A4D0CC17-3420-8B9D-1945-A67FCB7A75C6}"/>
              </a:ext>
            </a:extLst>
          </p:cNvPr>
          <p:cNvSpPr txBox="1"/>
          <p:nvPr/>
        </p:nvSpPr>
        <p:spPr>
          <a:xfrm>
            <a:off x="889045" y="2082797"/>
            <a:ext cx="4883499" cy="369332"/>
          </a:xfrm>
          <a:prstGeom prst="rect">
            <a:avLst/>
          </a:prstGeom>
          <a:noFill/>
        </p:spPr>
        <p:txBody>
          <a:bodyPr wrap="square" rtlCol="0">
            <a:spAutoFit/>
          </a:bodyPr>
          <a:lstStyle/>
          <a:p>
            <a:r>
              <a:rPr lang="es-ES" i="1" noProof="1">
                <a:solidFill>
                  <a:srgbClr val="282828"/>
                </a:solidFill>
                <a:latin typeface="Times New Roman" panose="02020603050405020304" pitchFamily="18" charset="0"/>
                <a:cs typeface="Times New Roman" panose="02020603050405020304" pitchFamily="18" charset="0"/>
              </a:rPr>
              <a:t>Correlation coefficients between factors.</a:t>
            </a:r>
          </a:p>
        </p:txBody>
      </p:sp>
    </p:spTree>
    <p:extLst>
      <p:ext uri="{BB962C8B-B14F-4D97-AF65-F5344CB8AC3E}">
        <p14:creationId xmlns:p14="http://schemas.microsoft.com/office/powerpoint/2010/main" val="393080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82F5300-0CF1-E2CC-EB13-76A2F3235562}"/>
              </a:ext>
            </a:extLst>
          </p:cNvPr>
          <p:cNvPicPr>
            <a:picLocks noChangeAspect="1"/>
          </p:cNvPicPr>
          <p:nvPr/>
        </p:nvPicPr>
        <p:blipFill>
          <a:blip r:embed="rId3"/>
          <a:stretch>
            <a:fillRect/>
          </a:stretch>
        </p:blipFill>
        <p:spPr>
          <a:xfrm>
            <a:off x="193512" y="1456876"/>
            <a:ext cx="6319048" cy="5340164"/>
          </a:xfrm>
          <a:prstGeom prst="rect">
            <a:avLst/>
          </a:prstGeom>
        </p:spPr>
      </p:pic>
      <p:sp>
        <p:nvSpPr>
          <p:cNvPr id="5" name="CuadroTexto 4">
            <a:extLst>
              <a:ext uri="{FF2B5EF4-FFF2-40B4-BE49-F238E27FC236}">
                <a16:creationId xmlns:a16="http://schemas.microsoft.com/office/drawing/2014/main" id="{0DB712E1-3960-75D3-F15D-3C6F00A2AC2D}"/>
              </a:ext>
            </a:extLst>
          </p:cNvPr>
          <p:cNvSpPr txBox="1"/>
          <p:nvPr/>
        </p:nvSpPr>
        <p:spPr>
          <a:xfrm>
            <a:off x="163032" y="1087544"/>
            <a:ext cx="5684475" cy="369332"/>
          </a:xfrm>
          <a:prstGeom prst="rect">
            <a:avLst/>
          </a:prstGeom>
          <a:noFill/>
        </p:spPr>
        <p:txBody>
          <a:bodyPr wrap="square" rtlCol="0">
            <a:spAutoFit/>
          </a:bodyPr>
          <a:lstStyle/>
          <a:p>
            <a:r>
              <a:rPr lang="es-ES" i="1" noProof="1">
                <a:solidFill>
                  <a:srgbClr val="282828"/>
                </a:solidFill>
                <a:latin typeface="Times New Roman" panose="02020603050405020304" pitchFamily="18" charset="0"/>
                <a:cs typeface="Times New Roman" panose="02020603050405020304" pitchFamily="18" charset="0"/>
              </a:rPr>
              <a:t>Standardized factor loading for CFA model to the CMNI-29</a:t>
            </a:r>
          </a:p>
        </p:txBody>
      </p:sp>
      <p:sp>
        <p:nvSpPr>
          <p:cNvPr id="7" name="CuadroTexto 6">
            <a:extLst>
              <a:ext uri="{FF2B5EF4-FFF2-40B4-BE49-F238E27FC236}">
                <a16:creationId xmlns:a16="http://schemas.microsoft.com/office/drawing/2014/main" id="{1EA6CD15-5474-D9B0-7102-18CA84743685}"/>
              </a:ext>
            </a:extLst>
          </p:cNvPr>
          <p:cNvSpPr txBox="1"/>
          <p:nvPr/>
        </p:nvSpPr>
        <p:spPr>
          <a:xfrm>
            <a:off x="7579360" y="2409052"/>
            <a:ext cx="2997200" cy="2743315"/>
          </a:xfrm>
          <a:prstGeom prst="rect">
            <a:avLst/>
          </a:prstGeom>
          <a:noFill/>
        </p:spPr>
        <p:txBody>
          <a:bodyPr wrap="square">
            <a:spAutoFit/>
          </a:bodyPr>
          <a:lstStyle/>
          <a:p>
            <a:pPr>
              <a:lnSpc>
                <a:spcPct val="250000"/>
              </a:lnSpc>
            </a:pPr>
            <a:r>
              <a:rPr lang="es-ES" sz="1800" noProof="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RMSEA = </a:t>
            </a:r>
            <a:r>
              <a:rPr lang="es-ES" sz="1800" noProof="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.069</a:t>
            </a:r>
            <a:endParaRPr lang="es-ES" noProof="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50000"/>
              </a:lnSpc>
            </a:pPr>
            <a:r>
              <a:rPr lang="es-ES" sz="1800" noProof="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SRMR = </a:t>
            </a:r>
            <a:r>
              <a:rPr lang="es-ES" sz="1800" noProof="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0.065</a:t>
            </a:r>
            <a:endParaRPr lang="es-ES" noProof="1">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50000"/>
              </a:lnSpc>
            </a:pPr>
            <a:r>
              <a:rPr lang="es-ES" sz="1800" noProof="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CFI = </a:t>
            </a:r>
            <a:r>
              <a:rPr lang="es-ES" sz="1800" noProof="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.959</a:t>
            </a:r>
            <a:endParaRPr lang="es-ES" noProof="1">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50000"/>
              </a:lnSpc>
            </a:pPr>
            <a:r>
              <a:rPr lang="es-ES" sz="1800" noProof="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TLI = </a:t>
            </a:r>
            <a:r>
              <a:rPr lang="es-ES" sz="1800" noProof="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.953</a:t>
            </a:r>
            <a:endParaRPr lang="es-ES" noProof="1">
              <a:solidFill>
                <a:schemeClr val="accent6"/>
              </a:solidFill>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036C5935-564D-6C6D-E111-381C9860DAA1}"/>
              </a:ext>
            </a:extLst>
          </p:cNvPr>
          <p:cNvSpPr txBox="1"/>
          <p:nvPr/>
        </p:nvSpPr>
        <p:spPr>
          <a:xfrm>
            <a:off x="7508713" y="2276264"/>
            <a:ext cx="1401608" cy="369332"/>
          </a:xfrm>
          <a:prstGeom prst="rect">
            <a:avLst/>
          </a:prstGeom>
          <a:noFill/>
        </p:spPr>
        <p:txBody>
          <a:bodyPr wrap="square" rtlCol="0">
            <a:spAutoFit/>
          </a:bodyPr>
          <a:lstStyle/>
          <a:p>
            <a:r>
              <a:rPr lang="es-ES" i="1" u="sng" noProof="1">
                <a:solidFill>
                  <a:srgbClr val="282828"/>
                </a:solidFill>
                <a:latin typeface="Times New Roman" panose="02020603050405020304" pitchFamily="18" charset="0"/>
                <a:cs typeface="Times New Roman" panose="02020603050405020304" pitchFamily="18" charset="0"/>
              </a:rPr>
              <a:t>Fit Indices</a:t>
            </a:r>
          </a:p>
        </p:txBody>
      </p:sp>
    </p:spTree>
    <p:extLst>
      <p:ext uri="{BB962C8B-B14F-4D97-AF65-F5344CB8AC3E}">
        <p14:creationId xmlns:p14="http://schemas.microsoft.com/office/powerpoint/2010/main" val="406759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EF9B639E-E09C-889B-B5B1-4A63E8FD482D}"/>
              </a:ext>
            </a:extLst>
          </p:cNvPr>
          <p:cNvGrpSpPr/>
          <p:nvPr/>
        </p:nvGrpSpPr>
        <p:grpSpPr>
          <a:xfrm>
            <a:off x="2014603" y="1761794"/>
            <a:ext cx="8162793" cy="4439931"/>
            <a:chOff x="2014603" y="1761794"/>
            <a:chExt cx="8162793" cy="4439931"/>
          </a:xfrm>
        </p:grpSpPr>
        <p:pic>
          <p:nvPicPr>
            <p:cNvPr id="3" name="Imagen 2">
              <a:extLst>
                <a:ext uri="{FF2B5EF4-FFF2-40B4-BE49-F238E27FC236}">
                  <a16:creationId xmlns:a16="http://schemas.microsoft.com/office/drawing/2014/main" id="{97D09EFE-6070-45B7-BB91-4AB36E5109C6}"/>
                </a:ext>
              </a:extLst>
            </p:cNvPr>
            <p:cNvPicPr>
              <a:picLocks noChangeAspect="1"/>
            </p:cNvPicPr>
            <p:nvPr/>
          </p:nvPicPr>
          <p:blipFill>
            <a:blip r:embed="rId3"/>
            <a:stretch>
              <a:fillRect/>
            </a:stretch>
          </p:blipFill>
          <p:spPr>
            <a:xfrm>
              <a:off x="2014603" y="2131126"/>
              <a:ext cx="8162793" cy="4070599"/>
            </a:xfrm>
            <a:prstGeom prst="rect">
              <a:avLst/>
            </a:prstGeom>
          </p:spPr>
        </p:pic>
        <p:sp>
          <p:nvSpPr>
            <p:cNvPr id="5" name="CuadroTexto 4">
              <a:extLst>
                <a:ext uri="{FF2B5EF4-FFF2-40B4-BE49-F238E27FC236}">
                  <a16:creationId xmlns:a16="http://schemas.microsoft.com/office/drawing/2014/main" id="{0D984C4C-2177-E64D-E22E-9B26DB7CB093}"/>
                </a:ext>
              </a:extLst>
            </p:cNvPr>
            <p:cNvSpPr txBox="1"/>
            <p:nvPr/>
          </p:nvSpPr>
          <p:spPr>
            <a:xfrm>
              <a:off x="2014603" y="1761794"/>
              <a:ext cx="5684475" cy="369332"/>
            </a:xfrm>
            <a:prstGeom prst="rect">
              <a:avLst/>
            </a:prstGeom>
            <a:noFill/>
          </p:spPr>
          <p:txBody>
            <a:bodyPr wrap="square" rtlCol="0">
              <a:spAutoFit/>
            </a:bodyPr>
            <a:lstStyle/>
            <a:p>
              <a:r>
                <a:rPr lang="es-ES" i="1" noProof="1">
                  <a:solidFill>
                    <a:srgbClr val="282828"/>
                  </a:solidFill>
                  <a:latin typeface="Times New Roman" panose="02020603050405020304" pitchFamily="18" charset="0"/>
                  <a:cs typeface="Times New Roman" panose="02020603050405020304" pitchFamily="18" charset="0"/>
                </a:rPr>
                <a:t>Reliability indices for factors</a:t>
              </a:r>
            </a:p>
          </p:txBody>
        </p:sp>
      </p:grpSp>
    </p:spTree>
    <p:extLst>
      <p:ext uri="{BB962C8B-B14F-4D97-AF65-F5344CB8AC3E}">
        <p14:creationId xmlns:p14="http://schemas.microsoft.com/office/powerpoint/2010/main" val="324319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5C17AF-8743-125E-8C67-081B4380DCB2}"/>
              </a:ext>
            </a:extLst>
          </p:cNvPr>
          <p:cNvSpPr txBox="1"/>
          <p:nvPr/>
        </p:nvSpPr>
        <p:spPr>
          <a:xfrm>
            <a:off x="2565400" y="2965411"/>
            <a:ext cx="7061200" cy="927177"/>
          </a:xfrm>
          <a:prstGeom prst="rect">
            <a:avLst/>
          </a:prstGeom>
          <a:noFill/>
        </p:spPr>
        <p:txBody>
          <a:bodyPr wrap="square">
            <a:spAutoFit/>
          </a:bodyPr>
          <a:lstStyle/>
          <a:p>
            <a:pPr algn="ctr">
              <a:lnSpc>
                <a:spcPct val="200000"/>
              </a:lnSpc>
            </a:pPr>
            <a:r>
              <a:rPr lang="es-ES" sz="3200" b="1" noProof="1">
                <a:solidFill>
                  <a:srgbClr val="282828"/>
                </a:solidFill>
                <a:latin typeface="Times New Roman" panose="02020603050405020304" pitchFamily="18" charset="0"/>
                <a:cs typeface="Times New Roman" panose="02020603050405020304" pitchFamily="18" charset="0"/>
              </a:rPr>
              <a:t>4. Testing Measurement Invariance</a:t>
            </a:r>
          </a:p>
        </p:txBody>
      </p:sp>
    </p:spTree>
    <p:extLst>
      <p:ext uri="{BB962C8B-B14F-4D97-AF65-F5344CB8AC3E}">
        <p14:creationId xmlns:p14="http://schemas.microsoft.com/office/powerpoint/2010/main" val="2968090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DEB28A4-CAC8-1E72-3963-2487C0118C84}"/>
              </a:ext>
            </a:extLst>
          </p:cNvPr>
          <p:cNvPicPr>
            <a:picLocks noChangeAspect="1"/>
          </p:cNvPicPr>
          <p:nvPr/>
        </p:nvPicPr>
        <p:blipFill>
          <a:blip r:embed="rId3"/>
          <a:stretch>
            <a:fillRect/>
          </a:stretch>
        </p:blipFill>
        <p:spPr>
          <a:xfrm>
            <a:off x="2376011" y="2683041"/>
            <a:ext cx="6830378" cy="2162477"/>
          </a:xfrm>
          <a:prstGeom prst="rect">
            <a:avLst/>
          </a:prstGeom>
        </p:spPr>
      </p:pic>
      <p:sp>
        <p:nvSpPr>
          <p:cNvPr id="5" name="CuadroTexto 4">
            <a:extLst>
              <a:ext uri="{FF2B5EF4-FFF2-40B4-BE49-F238E27FC236}">
                <a16:creationId xmlns:a16="http://schemas.microsoft.com/office/drawing/2014/main" id="{C98411EF-8F5C-0ACC-8009-93CBAF26CC4A}"/>
              </a:ext>
            </a:extLst>
          </p:cNvPr>
          <p:cNvSpPr txBox="1"/>
          <p:nvPr/>
        </p:nvSpPr>
        <p:spPr>
          <a:xfrm>
            <a:off x="2376011" y="2313709"/>
            <a:ext cx="5684475" cy="369332"/>
          </a:xfrm>
          <a:prstGeom prst="rect">
            <a:avLst/>
          </a:prstGeom>
          <a:noFill/>
        </p:spPr>
        <p:txBody>
          <a:bodyPr wrap="square" rtlCol="0">
            <a:spAutoFit/>
          </a:bodyPr>
          <a:lstStyle/>
          <a:p>
            <a:r>
              <a:rPr lang="es-ES" i="1" noProof="1">
                <a:solidFill>
                  <a:srgbClr val="282828"/>
                </a:solidFill>
                <a:latin typeface="Times New Roman" panose="02020603050405020304" pitchFamily="18" charset="0"/>
                <a:cs typeface="Times New Roman" panose="02020603050405020304" pitchFamily="18" charset="0"/>
              </a:rPr>
              <a:t>Levels of Measurement Invariance for categorical items</a:t>
            </a:r>
          </a:p>
        </p:txBody>
      </p:sp>
      <p:sp>
        <p:nvSpPr>
          <p:cNvPr id="6" name="CuadroTexto 5">
            <a:extLst>
              <a:ext uri="{FF2B5EF4-FFF2-40B4-BE49-F238E27FC236}">
                <a16:creationId xmlns:a16="http://schemas.microsoft.com/office/drawing/2014/main" id="{E637FCB4-272B-AE9A-1684-E07DBFA54E91}"/>
              </a:ext>
            </a:extLst>
          </p:cNvPr>
          <p:cNvSpPr txBox="1"/>
          <p:nvPr/>
        </p:nvSpPr>
        <p:spPr>
          <a:xfrm>
            <a:off x="2087880" y="5030184"/>
            <a:ext cx="7609840" cy="369332"/>
          </a:xfrm>
          <a:prstGeom prst="rect">
            <a:avLst/>
          </a:prstGeom>
          <a:noFill/>
        </p:spPr>
        <p:txBody>
          <a:bodyPr wrap="square">
            <a:spAutoFit/>
          </a:bodyPr>
          <a:lstStyle/>
          <a:p>
            <a:r>
              <a:rPr lang="es-ES" sz="1800" b="0" i="0" u="none" strike="noStrike" dirty="0" err="1">
                <a:solidFill>
                  <a:srgbClr val="000000"/>
                </a:solidFill>
                <a:effectLst/>
                <a:latin typeface="Times New Roman" panose="02020603050405020304" pitchFamily="18" charset="0"/>
              </a:rPr>
              <a:t>Svetina</a:t>
            </a:r>
            <a:r>
              <a:rPr lang="es-ES" sz="1800" b="0" i="0" u="none" strike="noStrike" dirty="0">
                <a:solidFill>
                  <a:srgbClr val="000000"/>
                </a:solidFill>
                <a:effectLst/>
                <a:latin typeface="Times New Roman" panose="02020603050405020304" pitchFamily="18" charset="0"/>
              </a:rPr>
              <a:t> et al. (2020)</a:t>
            </a:r>
            <a:r>
              <a:rPr lang="es-ES" dirty="0">
                <a:solidFill>
                  <a:srgbClr val="000000"/>
                </a:solidFill>
                <a:latin typeface="Times New Roman" panose="02020603050405020304" pitchFamily="18" charset="0"/>
              </a:rPr>
              <a:t> </a:t>
            </a:r>
            <a:r>
              <a:rPr lang="es-ES" dirty="0">
                <a:solidFill>
                  <a:srgbClr val="282828"/>
                </a:solidFill>
                <a:latin typeface="Times New Roman" panose="02020603050405020304" pitchFamily="18" charset="0"/>
                <a:cs typeface="Times New Roman" panose="02020603050405020304" pitchFamily="18" charset="0"/>
              </a:rPr>
              <a:t>➜ </a:t>
            </a:r>
            <a:r>
              <a:rPr lang="es-ES" dirty="0" err="1">
                <a:solidFill>
                  <a:srgbClr val="282828"/>
                </a:solidFill>
                <a:latin typeface="Times New Roman" panose="02020603050405020304" pitchFamily="18" charset="0"/>
                <a:cs typeface="Times New Roman" panose="02020603050405020304" pitchFamily="18" charset="0"/>
              </a:rPr>
              <a:t>For</a:t>
            </a:r>
            <a:r>
              <a:rPr lang="es-ES" dirty="0">
                <a:solidFill>
                  <a:srgbClr val="282828"/>
                </a:solidFill>
                <a:latin typeface="Times New Roman" panose="02020603050405020304" pitchFamily="18" charset="0"/>
                <a:cs typeface="Times New Roman" panose="02020603050405020304" pitchFamily="18" charset="0"/>
              </a:rPr>
              <a:t> more Measurement </a:t>
            </a:r>
            <a:r>
              <a:rPr lang="es-ES" dirty="0" err="1">
                <a:solidFill>
                  <a:srgbClr val="282828"/>
                </a:solidFill>
                <a:latin typeface="Times New Roman" panose="02020603050405020304" pitchFamily="18" charset="0"/>
                <a:cs typeface="Times New Roman" panose="02020603050405020304" pitchFamily="18" charset="0"/>
              </a:rPr>
              <a:t>Invariance</a:t>
            </a:r>
            <a:r>
              <a:rPr lang="es-ES" dirty="0">
                <a:solidFill>
                  <a:srgbClr val="282828"/>
                </a:solidFill>
                <a:latin typeface="Times New Roman" panose="02020603050405020304" pitchFamily="18" charset="0"/>
                <a:cs typeface="Times New Roman" panose="02020603050405020304" pitchFamily="18" charset="0"/>
              </a:rPr>
              <a:t> </a:t>
            </a:r>
            <a:r>
              <a:rPr lang="es-ES" dirty="0" err="1">
                <a:solidFill>
                  <a:srgbClr val="282828"/>
                </a:solidFill>
                <a:latin typeface="Times New Roman" panose="02020603050405020304" pitchFamily="18" charset="0"/>
                <a:cs typeface="Times New Roman" panose="02020603050405020304" pitchFamily="18" charset="0"/>
              </a:rPr>
              <a:t>for</a:t>
            </a:r>
            <a:r>
              <a:rPr lang="es-ES" dirty="0">
                <a:solidFill>
                  <a:srgbClr val="282828"/>
                </a:solidFill>
                <a:latin typeface="Times New Roman" panose="02020603050405020304" pitchFamily="18" charset="0"/>
                <a:cs typeface="Times New Roman" panose="02020603050405020304" pitchFamily="18" charset="0"/>
              </a:rPr>
              <a:t> </a:t>
            </a:r>
            <a:r>
              <a:rPr lang="es-ES" dirty="0" err="1">
                <a:solidFill>
                  <a:srgbClr val="282828"/>
                </a:solidFill>
                <a:latin typeface="Times New Roman" panose="02020603050405020304" pitchFamily="18" charset="0"/>
                <a:cs typeface="Times New Roman" panose="02020603050405020304" pitchFamily="18" charset="0"/>
              </a:rPr>
              <a:t>categorical</a:t>
            </a:r>
            <a:r>
              <a:rPr lang="es-ES" dirty="0">
                <a:solidFill>
                  <a:srgbClr val="282828"/>
                </a:solidFill>
                <a:latin typeface="Times New Roman" panose="02020603050405020304" pitchFamily="18" charset="0"/>
                <a:cs typeface="Times New Roman" panose="02020603050405020304" pitchFamily="18" charset="0"/>
              </a:rPr>
              <a:t> </a:t>
            </a:r>
            <a:r>
              <a:rPr lang="es-ES" dirty="0" err="1">
                <a:solidFill>
                  <a:srgbClr val="282828"/>
                </a:solidFill>
                <a:latin typeface="Times New Roman" panose="02020603050405020304" pitchFamily="18" charset="0"/>
                <a:cs typeface="Times New Roman" panose="02020603050405020304" pitchFamily="18" charset="0"/>
              </a:rPr>
              <a:t>items</a:t>
            </a:r>
            <a:endParaRPr lang="es-ES" dirty="0"/>
          </a:p>
        </p:txBody>
      </p:sp>
      <p:sp>
        <p:nvSpPr>
          <p:cNvPr id="8" name="CuadroTexto 7">
            <a:extLst>
              <a:ext uri="{FF2B5EF4-FFF2-40B4-BE49-F238E27FC236}">
                <a16:creationId xmlns:a16="http://schemas.microsoft.com/office/drawing/2014/main" id="{54004C8C-ACFD-141E-0430-06B817B506B6}"/>
              </a:ext>
            </a:extLst>
          </p:cNvPr>
          <p:cNvSpPr txBox="1"/>
          <p:nvPr/>
        </p:nvSpPr>
        <p:spPr>
          <a:xfrm>
            <a:off x="2087880" y="5399516"/>
            <a:ext cx="6096000" cy="646331"/>
          </a:xfrm>
          <a:prstGeom prst="rect">
            <a:avLst/>
          </a:prstGeom>
          <a:noFill/>
        </p:spPr>
        <p:txBody>
          <a:bodyPr wrap="square">
            <a:spAutoFit/>
          </a:bodyPr>
          <a:lstStyle/>
          <a:p>
            <a:r>
              <a:rPr lang="en-US" sz="1800" b="0" i="0" u="none" strike="noStrike" dirty="0">
                <a:solidFill>
                  <a:srgbClr val="000000"/>
                </a:solidFill>
                <a:effectLst/>
                <a:latin typeface="Times New Roman" panose="02020603050405020304" pitchFamily="18" charset="0"/>
              </a:rPr>
              <a:t>Chen (2007)</a:t>
            </a:r>
            <a:r>
              <a:rPr lang="es-ES" dirty="0">
                <a:solidFill>
                  <a:srgbClr val="282828"/>
                </a:solidFill>
                <a:latin typeface="Times New Roman" panose="02020603050405020304" pitchFamily="18" charset="0"/>
                <a:cs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 For more </a:t>
            </a:r>
            <a:r>
              <a:rPr lang="en-US" sz="1800" b="1" i="0" u="none" strike="noStrike" dirty="0">
                <a:solidFill>
                  <a:srgbClr val="000000"/>
                </a:solidFill>
                <a:effectLst/>
                <a:latin typeface="Times New Roman" panose="02020603050405020304" pitchFamily="18" charset="0"/>
              </a:rPr>
              <a:t>∆</a:t>
            </a:r>
            <a:r>
              <a:rPr lang="en-US" sz="1800" b="0" i="0" u="none" strike="noStrike" dirty="0">
                <a:solidFill>
                  <a:srgbClr val="000000"/>
                </a:solidFill>
                <a:effectLst/>
                <a:latin typeface="Times New Roman" panose="02020603050405020304" pitchFamily="18" charset="0"/>
              </a:rPr>
              <a:t>CFI</a:t>
            </a:r>
          </a:p>
          <a:p>
            <a:r>
              <a:rPr lang="en-US" sz="1800" b="0" i="0" u="none" strike="noStrike" dirty="0" err="1">
                <a:solidFill>
                  <a:srgbClr val="000000"/>
                </a:solidFill>
                <a:effectLst/>
                <a:latin typeface="Times New Roman" panose="02020603050405020304" pitchFamily="18" charset="0"/>
              </a:rPr>
              <a:t>Savalei</a:t>
            </a:r>
            <a:r>
              <a:rPr lang="en-US" sz="1800" b="0" i="0" u="none" strike="noStrike" dirty="0">
                <a:solidFill>
                  <a:srgbClr val="000000"/>
                </a:solidFill>
                <a:effectLst/>
                <a:latin typeface="Times New Roman" panose="02020603050405020304" pitchFamily="18" charset="0"/>
              </a:rPr>
              <a:t> et al. (2023)</a:t>
            </a:r>
            <a:r>
              <a:rPr lang="es-ES" dirty="0">
                <a:solidFill>
                  <a:srgbClr val="282828"/>
                </a:solidFill>
                <a:latin typeface="Times New Roman" panose="02020603050405020304" pitchFamily="18" charset="0"/>
                <a:cs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 F</a:t>
            </a:r>
            <a:r>
              <a:rPr lang="en-US" dirty="0">
                <a:solidFill>
                  <a:srgbClr val="000000"/>
                </a:solidFill>
                <a:latin typeface="Times New Roman" panose="02020603050405020304" pitchFamily="18" charset="0"/>
              </a:rPr>
              <a:t>or RMSEA</a:t>
            </a:r>
            <a:r>
              <a:rPr lang="en-US" baseline="-25000" dirty="0">
                <a:solidFill>
                  <a:srgbClr val="000000"/>
                </a:solidFill>
                <a:latin typeface="Times New Roman" panose="02020603050405020304" pitchFamily="18" charset="0"/>
              </a:rPr>
              <a:t>D</a:t>
            </a:r>
            <a:endParaRPr lang="es-ES" dirty="0"/>
          </a:p>
        </p:txBody>
      </p:sp>
    </p:spTree>
    <p:extLst>
      <p:ext uri="{BB962C8B-B14F-4D97-AF65-F5344CB8AC3E}">
        <p14:creationId xmlns:p14="http://schemas.microsoft.com/office/powerpoint/2010/main" val="182500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626C87-DE95-33DA-F239-D30F1457E5E8}"/>
              </a:ext>
            </a:extLst>
          </p:cNvPr>
          <p:cNvSpPr txBox="1"/>
          <p:nvPr/>
        </p:nvSpPr>
        <p:spPr>
          <a:xfrm>
            <a:off x="3048000" y="2965411"/>
            <a:ext cx="6096000" cy="927177"/>
          </a:xfrm>
          <a:prstGeom prst="rect">
            <a:avLst/>
          </a:prstGeom>
          <a:noFill/>
        </p:spPr>
        <p:txBody>
          <a:bodyPr wrap="square">
            <a:spAutoFit/>
          </a:bodyPr>
          <a:lstStyle/>
          <a:p>
            <a:pPr algn="ctr">
              <a:lnSpc>
                <a:spcPct val="200000"/>
              </a:lnSpc>
            </a:pPr>
            <a:r>
              <a:rPr lang="es-ES" sz="3200" b="1" noProof="1">
                <a:solidFill>
                  <a:srgbClr val="282828"/>
                </a:solidFill>
                <a:latin typeface="Times New Roman" panose="02020603050405020304" pitchFamily="18" charset="0"/>
                <a:cs typeface="Times New Roman" panose="02020603050405020304" pitchFamily="18" charset="0"/>
              </a:rPr>
              <a:t>5. Differences between groups</a:t>
            </a:r>
          </a:p>
        </p:txBody>
      </p:sp>
    </p:spTree>
    <p:extLst>
      <p:ext uri="{BB962C8B-B14F-4D97-AF65-F5344CB8AC3E}">
        <p14:creationId xmlns:p14="http://schemas.microsoft.com/office/powerpoint/2010/main" val="251534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8021BE-5E82-7D64-8334-4A6694CF66C0}"/>
              </a:ext>
            </a:extLst>
          </p:cNvPr>
          <p:cNvSpPr txBox="1"/>
          <p:nvPr/>
        </p:nvSpPr>
        <p:spPr>
          <a:xfrm>
            <a:off x="3048000" y="3429000"/>
            <a:ext cx="6096000" cy="461665"/>
          </a:xfrm>
          <a:prstGeom prst="rect">
            <a:avLst/>
          </a:prstGeom>
          <a:noFill/>
        </p:spPr>
        <p:txBody>
          <a:bodyPr wrap="square">
            <a:spAutoFit/>
          </a:bodyPr>
          <a:lstStyle/>
          <a:p>
            <a:pPr algn="ctr"/>
            <a:r>
              <a:rPr lang="en-US" sz="2400" dirty="0">
                <a:solidFill>
                  <a:srgbClr val="282828"/>
                </a:solidFill>
                <a:latin typeface="Times New Roman" panose="02020603050405020304" pitchFamily="18" charset="0"/>
                <a:cs typeface="Times New Roman" panose="02020603050405020304" pitchFamily="18" charset="0"/>
              </a:rPr>
              <a:t>HOW DID I END UP HERE?</a:t>
            </a:r>
            <a:endParaRPr lang="es-ES" sz="2400" dirty="0">
              <a:solidFill>
                <a:srgbClr val="28282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00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9" name="CuadroTexto 18">
                <a:extLst>
                  <a:ext uri="{FF2B5EF4-FFF2-40B4-BE49-F238E27FC236}">
                    <a16:creationId xmlns:a16="http://schemas.microsoft.com/office/drawing/2014/main" id="{114031D6-4682-C598-D11F-629923C9CFE7}"/>
                  </a:ext>
                </a:extLst>
              </p:cNvPr>
              <p:cNvSpPr txBox="1"/>
              <p:nvPr/>
            </p:nvSpPr>
            <p:spPr>
              <a:xfrm>
                <a:off x="4141534" y="2180572"/>
                <a:ext cx="24317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noProof="1" dirty="0" smtClean="0">
                          <a:solidFill>
                            <a:srgbClr val="282828"/>
                          </a:solidFill>
                          <a:latin typeface="Cambria Math" panose="02040503050406030204" pitchFamily="18" charset="0"/>
                        </a:rPr>
                        <m:t>𝑊𝑖𝑛𝑛𝑖𝑛𝑔</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𝛽</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𝐴𝑔𝑒</m:t>
                      </m:r>
                      <m:r>
                        <a:rPr lang="es-ES" i="1" noProof="1" dirty="0">
                          <a:solidFill>
                            <a:srgbClr val="282828"/>
                          </a:solidFill>
                          <a:latin typeface="Cambria Math" panose="02040503050406030204" pitchFamily="18" charset="0"/>
                          <a:ea typeface="Cambria Math" panose="02040503050406030204" pitchFamily="18" charset="0"/>
                        </a:rPr>
                        <m:t>+ </m:t>
                      </m:r>
                      <m:r>
                        <m:rPr>
                          <m:sty m:val="p"/>
                        </m:rPr>
                        <a:rPr lang="es-ES" i="1" noProof="1" dirty="0" smtClean="0">
                          <a:solidFill>
                            <a:srgbClr val="282828"/>
                          </a:solidFill>
                          <a:latin typeface="Cambria Math" panose="02040503050406030204" pitchFamily="18" charset="0"/>
                          <a:ea typeface="Cambria Math" panose="02040503050406030204" pitchFamily="18" charset="0"/>
                        </a:rPr>
                        <m:t>ε</m:t>
                      </m:r>
                    </m:oMath>
                  </m:oMathPara>
                </a14:m>
                <a:endParaRPr lang="es-ES" b="0" i="1" noProof="1">
                  <a:solidFill>
                    <a:srgbClr val="282828"/>
                  </a:solidFill>
                  <a:ea typeface="Cambria Math" panose="02040503050406030204" pitchFamily="18" charset="0"/>
                </a:endParaRPr>
              </a:p>
            </p:txBody>
          </p:sp>
        </mc:Choice>
        <mc:Fallback>
          <p:sp>
            <p:nvSpPr>
              <p:cNvPr id="19" name="CuadroTexto 18">
                <a:extLst>
                  <a:ext uri="{FF2B5EF4-FFF2-40B4-BE49-F238E27FC236}">
                    <a16:creationId xmlns:a16="http://schemas.microsoft.com/office/drawing/2014/main" id="{114031D6-4682-C598-D11F-629923C9CFE7}"/>
                  </a:ext>
                </a:extLst>
              </p:cNvPr>
              <p:cNvSpPr txBox="1">
                <a:spLocks noRot="1" noChangeAspect="1" noMove="1" noResize="1" noEditPoints="1" noAdjustHandles="1" noChangeArrowheads="1" noChangeShapeType="1" noTextEdit="1"/>
              </p:cNvSpPr>
              <p:nvPr/>
            </p:nvSpPr>
            <p:spPr>
              <a:xfrm>
                <a:off x="4141534" y="2180572"/>
                <a:ext cx="2431756" cy="276999"/>
              </a:xfrm>
              <a:prstGeom prst="rect">
                <a:avLst/>
              </a:prstGeom>
              <a:blipFill>
                <a:blip r:embed="rId3"/>
                <a:stretch>
                  <a:fillRect l="-2757" t="-2222" r="-752" b="-37778"/>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987C9F33-9ABA-91AA-31D1-644785D6BE36}"/>
                  </a:ext>
                </a:extLst>
              </p:cNvPr>
              <p:cNvSpPr txBox="1"/>
              <p:nvPr/>
            </p:nvSpPr>
            <p:spPr>
              <a:xfrm>
                <a:off x="4148568" y="5675644"/>
                <a:ext cx="4792274" cy="276999"/>
              </a:xfrm>
              <a:prstGeom prst="rect">
                <a:avLst/>
              </a:prstGeom>
              <a:noFill/>
            </p:spPr>
            <p:txBody>
              <a:bodyPr wrap="none" lIns="0" tIns="0" rIns="0" bIns="0" rtlCol="0">
                <a:spAutoFit/>
              </a:bodyPr>
              <a:lstStyle/>
              <a:p>
                <a14:m>
                  <m:oMath xmlns:m="http://schemas.openxmlformats.org/officeDocument/2006/math">
                    <m:r>
                      <m:rPr>
                        <m:sty m:val="p"/>
                      </m:rPr>
                      <a:rPr lang="es-ES" i="1" noProof="1" dirty="0" smtClean="0">
                        <a:solidFill>
                          <a:srgbClr val="282828"/>
                        </a:solidFill>
                        <a:latin typeface="Cambria Math" panose="02040503050406030204" pitchFamily="18" charset="0"/>
                      </a:rPr>
                      <m:t>H</m:t>
                    </m:r>
                    <m:r>
                      <a:rPr lang="es-ES" b="0" i="1" noProof="1" dirty="0" smtClean="0">
                        <a:solidFill>
                          <a:srgbClr val="282828"/>
                        </a:solidFill>
                        <a:latin typeface="Cambria Math" panose="02040503050406030204" pitchFamily="18" charset="0"/>
                      </a:rPr>
                      <m:t>𝑒𝑡𝑒𝑟𝑜𝑠𝑒𝑥𝑢𝑎𝑙</m:t>
                    </m:r>
                    <m:r>
                      <a:rPr lang="es-ES" b="0" i="1" noProof="1" dirty="0" smtClean="0">
                        <a:solidFill>
                          <a:srgbClr val="282828"/>
                        </a:solidFill>
                        <a:latin typeface="Cambria Math" panose="02040503050406030204" pitchFamily="18" charset="0"/>
                      </a:rPr>
                      <m:t> </m:t>
                    </m:r>
                    <m:r>
                      <a:rPr lang="es-ES" b="0" i="1" noProof="1" dirty="0" smtClean="0">
                        <a:solidFill>
                          <a:srgbClr val="282828"/>
                        </a:solidFill>
                        <a:latin typeface="Cambria Math" panose="02040503050406030204" pitchFamily="18" charset="0"/>
                      </a:rPr>
                      <m:t>𝑆𝑒𝑙𝑓</m:t>
                    </m:r>
                    <m:r>
                      <m:rPr>
                        <m:nor/>
                      </m:rPr>
                      <a:rPr lang="es-ES" b="0" i="1" noProof="1" dirty="0" smtClean="0">
                        <a:solidFill>
                          <a:srgbClr val="282828"/>
                        </a:solidFill>
                        <a:latin typeface="Cambria Math" panose="02040503050406030204" pitchFamily="18" charset="0"/>
                      </a:rPr>
                      <m:t> </m:t>
                    </m:r>
                    <m:r>
                      <a:rPr lang="es-ES" b="0" i="1" noProof="1" dirty="0" smtClean="0">
                        <a:solidFill>
                          <a:srgbClr val="282828"/>
                        </a:solidFill>
                        <a:latin typeface="Cambria Math" panose="02040503050406030204" pitchFamily="18" charset="0"/>
                      </a:rPr>
                      <m:t>𝑃𝑟𝑒𝑠𝑒𝑛𝑡𝑎𝑡𝑖𝑜𝑛</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𝛽</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𝐴𝑔𝑒</m:t>
                    </m:r>
                  </m:oMath>
                </a14:m>
                <a:r>
                  <a:rPr lang="es-ES" noProof="1">
                    <a:solidFill>
                      <a:srgbClr val="282828"/>
                    </a:solidFill>
                    <a:ea typeface="Cambria Math" panose="02040503050406030204" pitchFamily="18" charset="0"/>
                  </a:rPr>
                  <a:t> </a:t>
                </a:r>
                <a14:m>
                  <m:oMath xmlns:m="http://schemas.openxmlformats.org/officeDocument/2006/math">
                    <m:r>
                      <a:rPr lang="es-ES" i="1" noProof="1" dirty="0">
                        <a:solidFill>
                          <a:srgbClr val="282828"/>
                        </a:solidFill>
                        <a:latin typeface="Cambria Math" panose="02040503050406030204" pitchFamily="18" charset="0"/>
                        <a:ea typeface="Cambria Math" panose="02040503050406030204" pitchFamily="18" charset="0"/>
                      </a:rPr>
                      <m:t>+ </m:t>
                    </m:r>
                    <m:r>
                      <m:rPr>
                        <m:sty m:val="p"/>
                      </m:rPr>
                      <a:rPr lang="es-ES" i="1" noProof="1" dirty="0" smtClean="0">
                        <a:solidFill>
                          <a:srgbClr val="282828"/>
                        </a:solidFill>
                        <a:latin typeface="Cambria Math" panose="02040503050406030204" pitchFamily="18" charset="0"/>
                        <a:ea typeface="Cambria Math" panose="02040503050406030204" pitchFamily="18" charset="0"/>
                      </a:rPr>
                      <m:t>ε</m:t>
                    </m:r>
                  </m:oMath>
                </a14:m>
                <a:endParaRPr lang="es-ES" i="1" noProof="1">
                  <a:solidFill>
                    <a:srgbClr val="282828"/>
                  </a:solidFill>
                </a:endParaRPr>
              </a:p>
            </p:txBody>
          </p:sp>
        </mc:Choice>
        <mc:Fallback>
          <p:sp>
            <p:nvSpPr>
              <p:cNvPr id="20" name="CuadroTexto 19">
                <a:extLst>
                  <a:ext uri="{FF2B5EF4-FFF2-40B4-BE49-F238E27FC236}">
                    <a16:creationId xmlns:a16="http://schemas.microsoft.com/office/drawing/2014/main" id="{987C9F33-9ABA-91AA-31D1-644785D6BE36}"/>
                  </a:ext>
                </a:extLst>
              </p:cNvPr>
              <p:cNvSpPr txBox="1">
                <a:spLocks noRot="1" noChangeAspect="1" noMove="1" noResize="1" noEditPoints="1" noAdjustHandles="1" noChangeArrowheads="1" noChangeShapeType="1" noTextEdit="1"/>
              </p:cNvSpPr>
              <p:nvPr/>
            </p:nvSpPr>
            <p:spPr>
              <a:xfrm>
                <a:off x="4148568" y="5675644"/>
                <a:ext cx="4792274" cy="276999"/>
              </a:xfrm>
              <a:prstGeom prst="rect">
                <a:avLst/>
              </a:prstGeom>
              <a:blipFill>
                <a:blip r:embed="rId4"/>
                <a:stretch>
                  <a:fillRect l="-1781" b="-37778"/>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1" name="CuadroTexto 20">
                <a:extLst>
                  <a:ext uri="{FF2B5EF4-FFF2-40B4-BE49-F238E27FC236}">
                    <a16:creationId xmlns:a16="http://schemas.microsoft.com/office/drawing/2014/main" id="{156B7633-A613-8749-4CF4-6DED0821ABE7}"/>
                  </a:ext>
                </a:extLst>
              </p:cNvPr>
              <p:cNvSpPr txBox="1"/>
              <p:nvPr/>
            </p:nvSpPr>
            <p:spPr>
              <a:xfrm>
                <a:off x="4133233" y="2681328"/>
                <a:ext cx="3357714" cy="276999"/>
              </a:xfrm>
              <a:prstGeom prst="rect">
                <a:avLst/>
              </a:prstGeom>
              <a:noFill/>
            </p:spPr>
            <p:txBody>
              <a:bodyPr wrap="none" lIns="0" tIns="0" rIns="0" bIns="0" rtlCol="0">
                <a:spAutoFit/>
              </a:bodyPr>
              <a:lstStyle/>
              <a:p>
                <a14:m>
                  <m:oMath xmlns:m="http://schemas.openxmlformats.org/officeDocument/2006/math">
                    <m:r>
                      <a:rPr lang="es-ES" b="0" i="1" noProof="1" dirty="0" smtClean="0">
                        <a:solidFill>
                          <a:srgbClr val="282828"/>
                        </a:solidFill>
                        <a:latin typeface="Cambria Math" panose="02040503050406030204" pitchFamily="18" charset="0"/>
                      </a:rPr>
                      <m:t>𝐸𝑚𝑜𝑡𝑖𝑜𝑛𝑎𝑙</m:t>
                    </m:r>
                    <m:r>
                      <a:rPr lang="es-ES" b="0" i="1" noProof="1" dirty="0" smtClean="0">
                        <a:solidFill>
                          <a:srgbClr val="282828"/>
                        </a:solidFill>
                        <a:latin typeface="Cambria Math" panose="02040503050406030204" pitchFamily="18" charset="0"/>
                      </a:rPr>
                      <m:t> </m:t>
                    </m:r>
                    <m:r>
                      <a:rPr lang="es-ES" b="0" i="1" noProof="1" dirty="0" smtClean="0">
                        <a:solidFill>
                          <a:srgbClr val="282828"/>
                        </a:solidFill>
                        <a:latin typeface="Cambria Math" panose="02040503050406030204" pitchFamily="18" charset="0"/>
                      </a:rPr>
                      <m:t>𝐶𝑜𝑛𝑡𝑟𝑜𝑙</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𝛽</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𝐴𝑔𝑒</m:t>
                    </m:r>
                  </m:oMath>
                </a14:m>
                <a:r>
                  <a:rPr lang="es-ES" noProof="1">
                    <a:solidFill>
                      <a:srgbClr val="282828"/>
                    </a:solidFill>
                    <a:ea typeface="Cambria Math" panose="02040503050406030204" pitchFamily="18" charset="0"/>
                  </a:rPr>
                  <a:t> </a:t>
                </a:r>
                <a14:m>
                  <m:oMath xmlns:m="http://schemas.openxmlformats.org/officeDocument/2006/math">
                    <m:r>
                      <a:rPr lang="es-ES" i="1" noProof="1" dirty="0">
                        <a:solidFill>
                          <a:srgbClr val="282828"/>
                        </a:solidFill>
                        <a:latin typeface="Cambria Math" panose="02040503050406030204" pitchFamily="18" charset="0"/>
                        <a:ea typeface="Cambria Math" panose="02040503050406030204" pitchFamily="18" charset="0"/>
                      </a:rPr>
                      <m:t>+ </m:t>
                    </m:r>
                    <m:r>
                      <m:rPr>
                        <m:sty m:val="p"/>
                      </m:rPr>
                      <a:rPr lang="es-ES" i="1" noProof="1" dirty="0" smtClean="0">
                        <a:solidFill>
                          <a:srgbClr val="282828"/>
                        </a:solidFill>
                        <a:latin typeface="Cambria Math" panose="02040503050406030204" pitchFamily="18" charset="0"/>
                        <a:ea typeface="Cambria Math" panose="02040503050406030204" pitchFamily="18" charset="0"/>
                      </a:rPr>
                      <m:t>ε</m:t>
                    </m:r>
                  </m:oMath>
                </a14:m>
                <a:endParaRPr lang="es-ES" b="0" i="1" noProof="1">
                  <a:solidFill>
                    <a:srgbClr val="282828"/>
                  </a:solidFill>
                  <a:ea typeface="Cambria Math" panose="02040503050406030204" pitchFamily="18" charset="0"/>
                </a:endParaRPr>
              </a:p>
            </p:txBody>
          </p:sp>
        </mc:Choice>
        <mc:Fallback>
          <p:sp>
            <p:nvSpPr>
              <p:cNvPr id="21" name="CuadroTexto 20">
                <a:extLst>
                  <a:ext uri="{FF2B5EF4-FFF2-40B4-BE49-F238E27FC236}">
                    <a16:creationId xmlns:a16="http://schemas.microsoft.com/office/drawing/2014/main" id="{156B7633-A613-8749-4CF4-6DED0821ABE7}"/>
                  </a:ext>
                </a:extLst>
              </p:cNvPr>
              <p:cNvSpPr txBox="1">
                <a:spLocks noRot="1" noChangeAspect="1" noMove="1" noResize="1" noEditPoints="1" noAdjustHandles="1" noChangeArrowheads="1" noChangeShapeType="1" noTextEdit="1"/>
              </p:cNvSpPr>
              <p:nvPr/>
            </p:nvSpPr>
            <p:spPr>
              <a:xfrm>
                <a:off x="4133233" y="2681328"/>
                <a:ext cx="3357714" cy="276999"/>
              </a:xfrm>
              <a:prstGeom prst="rect">
                <a:avLst/>
              </a:prstGeom>
              <a:blipFill>
                <a:blip r:embed="rId5"/>
                <a:stretch>
                  <a:fillRect l="-2541" r="-907" b="-37778"/>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2" name="CuadroTexto 21">
                <a:extLst>
                  <a:ext uri="{FF2B5EF4-FFF2-40B4-BE49-F238E27FC236}">
                    <a16:creationId xmlns:a16="http://schemas.microsoft.com/office/drawing/2014/main" id="{A20FCA0C-925F-A2A1-53FF-AFA116C0B9EE}"/>
                  </a:ext>
                </a:extLst>
              </p:cNvPr>
              <p:cNvSpPr txBox="1"/>
              <p:nvPr/>
            </p:nvSpPr>
            <p:spPr>
              <a:xfrm>
                <a:off x="4148568" y="3194199"/>
                <a:ext cx="2576475" cy="276999"/>
              </a:xfrm>
              <a:prstGeom prst="rect">
                <a:avLst/>
              </a:prstGeom>
              <a:noFill/>
            </p:spPr>
            <p:txBody>
              <a:bodyPr wrap="none" lIns="0" tIns="0" rIns="0" bIns="0" rtlCol="0">
                <a:spAutoFit/>
              </a:bodyPr>
              <a:lstStyle/>
              <a:p>
                <a:r>
                  <a:rPr lang="es-ES" b="0" i="1" noProof="1">
                    <a:solidFill>
                      <a:srgbClr val="282828"/>
                    </a:solidFill>
                    <a:latin typeface="Cambria Math" panose="02040503050406030204" pitchFamily="18" charset="0"/>
                    <a:ea typeface="Cambria Math" panose="02040503050406030204" pitchFamily="18" charset="0"/>
                  </a:rPr>
                  <a:t>Risk Taking </a:t>
                </a:r>
                <a14:m>
                  <m:oMath xmlns:m="http://schemas.openxmlformats.org/officeDocument/2006/math">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𝛽</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𝐴𝑔𝑒</m:t>
                    </m:r>
                    <m:r>
                      <a:rPr lang="es-ES" i="1" noProof="1" dirty="0">
                        <a:solidFill>
                          <a:srgbClr val="282828"/>
                        </a:solidFill>
                        <a:latin typeface="Cambria Math" panose="02040503050406030204" pitchFamily="18" charset="0"/>
                        <a:ea typeface="Cambria Math" panose="02040503050406030204" pitchFamily="18" charset="0"/>
                      </a:rPr>
                      <m:t>+ </m:t>
                    </m:r>
                    <m:r>
                      <m:rPr>
                        <m:sty m:val="p"/>
                      </m:rPr>
                      <a:rPr lang="es-ES" i="1" noProof="1" dirty="0" smtClean="0">
                        <a:solidFill>
                          <a:srgbClr val="282828"/>
                        </a:solidFill>
                        <a:latin typeface="Cambria Math" panose="02040503050406030204" pitchFamily="18" charset="0"/>
                        <a:ea typeface="Cambria Math" panose="02040503050406030204" pitchFamily="18" charset="0"/>
                      </a:rPr>
                      <m:t>ε</m:t>
                    </m:r>
                  </m:oMath>
                </a14:m>
                <a:endParaRPr lang="es-ES" b="0" i="1" noProof="1">
                  <a:solidFill>
                    <a:srgbClr val="282828"/>
                  </a:solidFill>
                  <a:ea typeface="Cambria Math" panose="02040503050406030204" pitchFamily="18" charset="0"/>
                </a:endParaRPr>
              </a:p>
            </p:txBody>
          </p:sp>
        </mc:Choice>
        <mc:Fallback>
          <p:sp>
            <p:nvSpPr>
              <p:cNvPr id="22" name="CuadroTexto 21">
                <a:extLst>
                  <a:ext uri="{FF2B5EF4-FFF2-40B4-BE49-F238E27FC236}">
                    <a16:creationId xmlns:a16="http://schemas.microsoft.com/office/drawing/2014/main" id="{A20FCA0C-925F-A2A1-53FF-AFA116C0B9EE}"/>
                  </a:ext>
                </a:extLst>
              </p:cNvPr>
              <p:cNvSpPr txBox="1">
                <a:spLocks noRot="1" noChangeAspect="1" noMove="1" noResize="1" noEditPoints="1" noAdjustHandles="1" noChangeArrowheads="1" noChangeShapeType="1" noTextEdit="1"/>
              </p:cNvSpPr>
              <p:nvPr/>
            </p:nvSpPr>
            <p:spPr>
              <a:xfrm>
                <a:off x="4148568" y="3194199"/>
                <a:ext cx="2576475" cy="276999"/>
              </a:xfrm>
              <a:prstGeom prst="rect">
                <a:avLst/>
              </a:prstGeom>
              <a:blipFill>
                <a:blip r:embed="rId6"/>
                <a:stretch>
                  <a:fillRect l="-5687" t="-31111" r="-1659" b="-48889"/>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3" name="CuadroTexto 22">
                <a:extLst>
                  <a:ext uri="{FF2B5EF4-FFF2-40B4-BE49-F238E27FC236}">
                    <a16:creationId xmlns:a16="http://schemas.microsoft.com/office/drawing/2014/main" id="{9A42D452-F8FF-BF91-72E8-5B83899C0CBC}"/>
                  </a:ext>
                </a:extLst>
              </p:cNvPr>
              <p:cNvSpPr txBox="1"/>
              <p:nvPr/>
            </p:nvSpPr>
            <p:spPr>
              <a:xfrm>
                <a:off x="4148568" y="3679433"/>
                <a:ext cx="2331857" cy="276999"/>
              </a:xfrm>
              <a:prstGeom prst="rect">
                <a:avLst/>
              </a:prstGeom>
              <a:noFill/>
            </p:spPr>
            <p:txBody>
              <a:bodyPr wrap="none" lIns="0" tIns="0" rIns="0" bIns="0" rtlCol="0">
                <a:spAutoFit/>
              </a:bodyPr>
              <a:lstStyle/>
              <a:p>
                <a:r>
                  <a:rPr lang="es-ES" b="0" i="1" noProof="1">
                    <a:solidFill>
                      <a:srgbClr val="282828"/>
                    </a:solidFill>
                    <a:latin typeface="Cambria Math" panose="02040503050406030204" pitchFamily="18" charset="0"/>
                    <a:ea typeface="Cambria Math" panose="02040503050406030204" pitchFamily="18" charset="0"/>
                  </a:rPr>
                  <a:t>V</a:t>
                </a:r>
                <a14:m>
                  <m:oMath xmlns:m="http://schemas.openxmlformats.org/officeDocument/2006/math">
                    <m:r>
                      <a:rPr lang="es-ES" b="0" i="1" noProof="1" dirty="0" smtClean="0">
                        <a:solidFill>
                          <a:srgbClr val="282828"/>
                        </a:solidFill>
                        <a:latin typeface="Cambria Math" panose="02040503050406030204" pitchFamily="18" charset="0"/>
                        <a:ea typeface="Cambria Math" panose="02040503050406030204" pitchFamily="18" charset="0"/>
                      </a:rPr>
                      <m:t>𝑖𝑜𝑙𝑒𝑛𝑐𝑒</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𝛽</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𝐴𝑔𝑒</m:t>
                    </m:r>
                    <m:r>
                      <a:rPr lang="es-ES" i="1" noProof="1" dirty="0">
                        <a:solidFill>
                          <a:srgbClr val="282828"/>
                        </a:solidFill>
                        <a:latin typeface="Cambria Math" panose="02040503050406030204" pitchFamily="18" charset="0"/>
                        <a:ea typeface="Cambria Math" panose="02040503050406030204" pitchFamily="18" charset="0"/>
                      </a:rPr>
                      <m:t>+ </m:t>
                    </m:r>
                    <m:r>
                      <m:rPr>
                        <m:sty m:val="p"/>
                      </m:rPr>
                      <a:rPr lang="es-ES" i="1" noProof="1" dirty="0" smtClean="0">
                        <a:solidFill>
                          <a:srgbClr val="282828"/>
                        </a:solidFill>
                        <a:latin typeface="Cambria Math" panose="02040503050406030204" pitchFamily="18" charset="0"/>
                        <a:ea typeface="Cambria Math" panose="02040503050406030204" pitchFamily="18" charset="0"/>
                      </a:rPr>
                      <m:t>ε</m:t>
                    </m:r>
                  </m:oMath>
                </a14:m>
                <a:endParaRPr lang="es-ES" b="0" i="1" noProof="1">
                  <a:solidFill>
                    <a:srgbClr val="282828"/>
                  </a:solidFill>
                  <a:ea typeface="Cambria Math" panose="02040503050406030204" pitchFamily="18" charset="0"/>
                </a:endParaRPr>
              </a:p>
            </p:txBody>
          </p:sp>
        </mc:Choice>
        <mc:Fallback>
          <p:sp>
            <p:nvSpPr>
              <p:cNvPr id="23" name="CuadroTexto 22">
                <a:extLst>
                  <a:ext uri="{FF2B5EF4-FFF2-40B4-BE49-F238E27FC236}">
                    <a16:creationId xmlns:a16="http://schemas.microsoft.com/office/drawing/2014/main" id="{9A42D452-F8FF-BF91-72E8-5B83899C0CBC}"/>
                  </a:ext>
                </a:extLst>
              </p:cNvPr>
              <p:cNvSpPr txBox="1">
                <a:spLocks noRot="1" noChangeAspect="1" noMove="1" noResize="1" noEditPoints="1" noAdjustHandles="1" noChangeArrowheads="1" noChangeShapeType="1" noTextEdit="1"/>
              </p:cNvSpPr>
              <p:nvPr/>
            </p:nvSpPr>
            <p:spPr>
              <a:xfrm>
                <a:off x="4148568" y="3679433"/>
                <a:ext cx="2331857" cy="276999"/>
              </a:xfrm>
              <a:prstGeom prst="rect">
                <a:avLst/>
              </a:prstGeom>
              <a:blipFill>
                <a:blip r:embed="rId7"/>
                <a:stretch>
                  <a:fillRect l="-6283" t="-31111" r="-1832" b="-48889"/>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4" name="CuadroTexto 23">
                <a:extLst>
                  <a:ext uri="{FF2B5EF4-FFF2-40B4-BE49-F238E27FC236}">
                    <a16:creationId xmlns:a16="http://schemas.microsoft.com/office/drawing/2014/main" id="{80F256EE-642E-7F40-465C-F70436EEF462}"/>
                  </a:ext>
                </a:extLst>
              </p:cNvPr>
              <p:cNvSpPr txBox="1"/>
              <p:nvPr/>
            </p:nvSpPr>
            <p:spPr>
              <a:xfrm>
                <a:off x="4148568" y="4195712"/>
                <a:ext cx="3503075" cy="276999"/>
              </a:xfrm>
              <a:prstGeom prst="rect">
                <a:avLst/>
              </a:prstGeom>
              <a:noFill/>
            </p:spPr>
            <p:txBody>
              <a:bodyPr wrap="none" lIns="0" tIns="0" rIns="0" bIns="0" rtlCol="0">
                <a:spAutoFit/>
              </a:bodyPr>
              <a:lstStyle/>
              <a:p>
                <a:r>
                  <a:rPr lang="es-ES" b="0" i="1" noProof="1">
                    <a:solidFill>
                      <a:srgbClr val="282828"/>
                    </a:solidFill>
                    <a:latin typeface="Cambria Math" panose="02040503050406030204" pitchFamily="18" charset="0"/>
                    <a:ea typeface="Cambria Math" panose="02040503050406030204" pitchFamily="18" charset="0"/>
                  </a:rPr>
                  <a:t>P</a:t>
                </a:r>
                <a14:m>
                  <m:oMath xmlns:m="http://schemas.openxmlformats.org/officeDocument/2006/math">
                    <m:r>
                      <a:rPr lang="es-ES" b="0" i="1" noProof="1" dirty="0" smtClean="0">
                        <a:solidFill>
                          <a:srgbClr val="282828"/>
                        </a:solidFill>
                        <a:latin typeface="Cambria Math" panose="02040503050406030204" pitchFamily="18" charset="0"/>
                        <a:ea typeface="Cambria Math" panose="02040503050406030204" pitchFamily="18" charset="0"/>
                      </a:rPr>
                      <m:t>𝑜𝑤𝑒𝑟</m:t>
                    </m:r>
                    <m:r>
                      <a:rPr lang="es-ES" b="0" i="1" noProof="1" dirty="0" smtClean="0">
                        <a:solidFill>
                          <a:srgbClr val="282828"/>
                        </a:solidFill>
                        <a:latin typeface="Cambria Math" panose="02040503050406030204" pitchFamily="18" charset="0"/>
                        <a:ea typeface="Cambria Math" panose="02040503050406030204" pitchFamily="18" charset="0"/>
                      </a:rPr>
                      <m:t> </m:t>
                    </m:r>
                    <m:r>
                      <a:rPr lang="es-ES" b="0" i="1" noProof="1" dirty="0" smtClean="0">
                        <a:solidFill>
                          <a:srgbClr val="282828"/>
                        </a:solidFill>
                        <a:latin typeface="Cambria Math" panose="02040503050406030204" pitchFamily="18" charset="0"/>
                        <a:ea typeface="Cambria Math" panose="02040503050406030204" pitchFamily="18" charset="0"/>
                      </a:rPr>
                      <m:t>𝑂𝑣𝑒𝑟</m:t>
                    </m:r>
                    <m:r>
                      <a:rPr lang="es-ES" b="0" i="1" noProof="1" dirty="0" smtClean="0">
                        <a:solidFill>
                          <a:srgbClr val="282828"/>
                        </a:solidFill>
                        <a:latin typeface="Cambria Math" panose="02040503050406030204" pitchFamily="18" charset="0"/>
                        <a:ea typeface="Cambria Math" panose="02040503050406030204" pitchFamily="18" charset="0"/>
                      </a:rPr>
                      <m:t> </m:t>
                    </m:r>
                    <m:r>
                      <a:rPr lang="es-ES" b="0" i="1" noProof="1" dirty="0" smtClean="0">
                        <a:solidFill>
                          <a:srgbClr val="282828"/>
                        </a:solidFill>
                        <a:latin typeface="Cambria Math" panose="02040503050406030204" pitchFamily="18" charset="0"/>
                        <a:ea typeface="Cambria Math" panose="02040503050406030204" pitchFamily="18" charset="0"/>
                      </a:rPr>
                      <m:t>𝑊𝑜𝑚𝑒𝑛</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𝛽</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𝐴𝑔𝑒</m:t>
                    </m:r>
                    <m:r>
                      <a:rPr lang="es-ES" i="1" noProof="1" dirty="0">
                        <a:solidFill>
                          <a:srgbClr val="282828"/>
                        </a:solidFill>
                        <a:latin typeface="Cambria Math" panose="02040503050406030204" pitchFamily="18" charset="0"/>
                        <a:ea typeface="Cambria Math" panose="02040503050406030204" pitchFamily="18" charset="0"/>
                      </a:rPr>
                      <m:t>+ </m:t>
                    </m:r>
                    <m:r>
                      <m:rPr>
                        <m:sty m:val="p"/>
                      </m:rPr>
                      <a:rPr lang="es-ES" i="1" noProof="1" dirty="0" smtClean="0">
                        <a:solidFill>
                          <a:srgbClr val="282828"/>
                        </a:solidFill>
                        <a:latin typeface="Cambria Math" panose="02040503050406030204" pitchFamily="18" charset="0"/>
                        <a:ea typeface="Cambria Math" panose="02040503050406030204" pitchFamily="18" charset="0"/>
                      </a:rPr>
                      <m:t>ε</m:t>
                    </m:r>
                  </m:oMath>
                </a14:m>
                <a:endParaRPr lang="es-ES" b="0" i="1" noProof="1">
                  <a:solidFill>
                    <a:srgbClr val="282828"/>
                  </a:solidFill>
                  <a:ea typeface="Cambria Math" panose="02040503050406030204" pitchFamily="18" charset="0"/>
                </a:endParaRPr>
              </a:p>
            </p:txBody>
          </p:sp>
        </mc:Choice>
        <mc:Fallback>
          <p:sp>
            <p:nvSpPr>
              <p:cNvPr id="24" name="CuadroTexto 23">
                <a:extLst>
                  <a:ext uri="{FF2B5EF4-FFF2-40B4-BE49-F238E27FC236}">
                    <a16:creationId xmlns:a16="http://schemas.microsoft.com/office/drawing/2014/main" id="{80F256EE-642E-7F40-465C-F70436EEF462}"/>
                  </a:ext>
                </a:extLst>
              </p:cNvPr>
              <p:cNvSpPr txBox="1">
                <a:spLocks noRot="1" noChangeAspect="1" noMove="1" noResize="1" noEditPoints="1" noAdjustHandles="1" noChangeArrowheads="1" noChangeShapeType="1" noTextEdit="1"/>
              </p:cNvSpPr>
              <p:nvPr/>
            </p:nvSpPr>
            <p:spPr>
              <a:xfrm>
                <a:off x="4148568" y="4195712"/>
                <a:ext cx="3503075" cy="276999"/>
              </a:xfrm>
              <a:prstGeom prst="rect">
                <a:avLst/>
              </a:prstGeom>
              <a:blipFill>
                <a:blip r:embed="rId8"/>
                <a:stretch>
                  <a:fillRect l="-4181" t="-30435" r="-1045" b="-4782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5" name="CuadroTexto 24">
                <a:extLst>
                  <a:ext uri="{FF2B5EF4-FFF2-40B4-BE49-F238E27FC236}">
                    <a16:creationId xmlns:a16="http://schemas.microsoft.com/office/drawing/2014/main" id="{76FC60BD-9116-CEE6-F60A-12CD8C69D242}"/>
                  </a:ext>
                </a:extLst>
              </p:cNvPr>
              <p:cNvSpPr txBox="1"/>
              <p:nvPr/>
            </p:nvSpPr>
            <p:spPr>
              <a:xfrm>
                <a:off x="4141534" y="4677539"/>
                <a:ext cx="2295500" cy="276999"/>
              </a:xfrm>
              <a:prstGeom prst="rect">
                <a:avLst/>
              </a:prstGeom>
              <a:noFill/>
            </p:spPr>
            <p:txBody>
              <a:bodyPr wrap="none" lIns="0" tIns="0" rIns="0" bIns="0" rtlCol="0">
                <a:spAutoFit/>
              </a:bodyPr>
              <a:lstStyle/>
              <a:p>
                <a:r>
                  <a:rPr lang="es-ES" b="0" i="1" noProof="1">
                    <a:solidFill>
                      <a:srgbClr val="282828"/>
                    </a:solidFill>
                    <a:latin typeface="Cambria Math" panose="02040503050406030204" pitchFamily="18" charset="0"/>
                    <a:ea typeface="Cambria Math" panose="02040503050406030204" pitchFamily="18" charset="0"/>
                  </a:rPr>
                  <a:t>P</a:t>
                </a:r>
                <a14:m>
                  <m:oMath xmlns:m="http://schemas.openxmlformats.org/officeDocument/2006/math">
                    <m:r>
                      <a:rPr lang="es-ES" b="0" i="1" noProof="1" dirty="0" smtClean="0">
                        <a:solidFill>
                          <a:srgbClr val="282828"/>
                        </a:solidFill>
                        <a:latin typeface="Cambria Math" panose="02040503050406030204" pitchFamily="18" charset="0"/>
                        <a:ea typeface="Cambria Math" panose="02040503050406030204" pitchFamily="18" charset="0"/>
                      </a:rPr>
                      <m:t>𝑙𝑎𝑦𝑏𝑜𝑦</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𝛽</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𝐴𝑔𝑒</m:t>
                    </m:r>
                    <m:r>
                      <a:rPr lang="es-ES" i="1" noProof="1" dirty="0">
                        <a:solidFill>
                          <a:srgbClr val="282828"/>
                        </a:solidFill>
                        <a:latin typeface="Cambria Math" panose="02040503050406030204" pitchFamily="18" charset="0"/>
                        <a:ea typeface="Cambria Math" panose="02040503050406030204" pitchFamily="18" charset="0"/>
                      </a:rPr>
                      <m:t>+ </m:t>
                    </m:r>
                    <m:r>
                      <m:rPr>
                        <m:sty m:val="p"/>
                      </m:rPr>
                      <a:rPr lang="es-ES" i="1" noProof="1" dirty="0" smtClean="0">
                        <a:solidFill>
                          <a:srgbClr val="282828"/>
                        </a:solidFill>
                        <a:latin typeface="Cambria Math" panose="02040503050406030204" pitchFamily="18" charset="0"/>
                        <a:ea typeface="Cambria Math" panose="02040503050406030204" pitchFamily="18" charset="0"/>
                      </a:rPr>
                      <m:t>ε</m:t>
                    </m:r>
                  </m:oMath>
                </a14:m>
                <a:endParaRPr lang="es-ES" b="0" i="1" noProof="1">
                  <a:solidFill>
                    <a:srgbClr val="282828"/>
                  </a:solidFill>
                  <a:ea typeface="Cambria Math" panose="02040503050406030204" pitchFamily="18" charset="0"/>
                </a:endParaRPr>
              </a:p>
            </p:txBody>
          </p:sp>
        </mc:Choice>
        <mc:Fallback>
          <p:sp>
            <p:nvSpPr>
              <p:cNvPr id="25" name="CuadroTexto 24">
                <a:extLst>
                  <a:ext uri="{FF2B5EF4-FFF2-40B4-BE49-F238E27FC236}">
                    <a16:creationId xmlns:a16="http://schemas.microsoft.com/office/drawing/2014/main" id="{76FC60BD-9116-CEE6-F60A-12CD8C69D242}"/>
                  </a:ext>
                </a:extLst>
              </p:cNvPr>
              <p:cNvSpPr txBox="1">
                <a:spLocks noRot="1" noChangeAspect="1" noMove="1" noResize="1" noEditPoints="1" noAdjustHandles="1" noChangeArrowheads="1" noChangeShapeType="1" noTextEdit="1"/>
              </p:cNvSpPr>
              <p:nvPr/>
            </p:nvSpPr>
            <p:spPr>
              <a:xfrm>
                <a:off x="4141534" y="4677539"/>
                <a:ext cx="2295500" cy="276999"/>
              </a:xfrm>
              <a:prstGeom prst="rect">
                <a:avLst/>
              </a:prstGeom>
              <a:blipFill>
                <a:blip r:embed="rId9"/>
                <a:stretch>
                  <a:fillRect l="-6101" t="-30435" r="-1857" b="-4782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6" name="CuadroTexto 25">
                <a:extLst>
                  <a:ext uri="{FF2B5EF4-FFF2-40B4-BE49-F238E27FC236}">
                    <a16:creationId xmlns:a16="http://schemas.microsoft.com/office/drawing/2014/main" id="{AE98D797-210C-35AC-C9D2-2155B75BB163}"/>
                  </a:ext>
                </a:extLst>
              </p:cNvPr>
              <p:cNvSpPr txBox="1"/>
              <p:nvPr/>
            </p:nvSpPr>
            <p:spPr>
              <a:xfrm>
                <a:off x="4148568" y="5159366"/>
                <a:ext cx="2705741" cy="276999"/>
              </a:xfrm>
              <a:prstGeom prst="rect">
                <a:avLst/>
              </a:prstGeom>
              <a:noFill/>
            </p:spPr>
            <p:txBody>
              <a:bodyPr wrap="none" lIns="0" tIns="0" rIns="0" bIns="0" rtlCol="0">
                <a:spAutoFit/>
              </a:bodyPr>
              <a:lstStyle/>
              <a:p>
                <a:r>
                  <a:rPr lang="es-ES" i="1" noProof="1">
                    <a:solidFill>
                      <a:srgbClr val="282828"/>
                    </a:solidFill>
                    <a:latin typeface="Cambria Math" panose="02040503050406030204" pitchFamily="18" charset="0"/>
                    <a:ea typeface="Cambria Math" panose="02040503050406030204" pitchFamily="18" charset="0"/>
                  </a:rPr>
                  <a:t>Self-Reliance </a:t>
                </a:r>
                <a14:m>
                  <m:oMath xmlns:m="http://schemas.openxmlformats.org/officeDocument/2006/math">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𝛽</m:t>
                    </m:r>
                    <m:r>
                      <a:rPr lang="es-ES" b="0" i="1" noProof="1" dirty="0" smtClean="0">
                        <a:solidFill>
                          <a:srgbClr val="282828"/>
                        </a:solidFill>
                        <a:latin typeface="Cambria Math" panose="02040503050406030204" pitchFamily="18" charset="0"/>
                        <a:ea typeface="Cambria Math" panose="02040503050406030204" pitchFamily="18" charset="0"/>
                      </a:rPr>
                      <m:t>·</m:t>
                    </m:r>
                    <m:r>
                      <a:rPr lang="es-ES" b="0" i="1" noProof="1" dirty="0" smtClean="0">
                        <a:solidFill>
                          <a:srgbClr val="282828"/>
                        </a:solidFill>
                        <a:latin typeface="Cambria Math" panose="02040503050406030204" pitchFamily="18" charset="0"/>
                        <a:ea typeface="Cambria Math" panose="02040503050406030204" pitchFamily="18" charset="0"/>
                      </a:rPr>
                      <m:t>𝐴𝑔𝑒</m:t>
                    </m:r>
                    <m:r>
                      <a:rPr lang="es-ES" i="1" noProof="1" dirty="0">
                        <a:solidFill>
                          <a:srgbClr val="282828"/>
                        </a:solidFill>
                        <a:latin typeface="Cambria Math" panose="02040503050406030204" pitchFamily="18" charset="0"/>
                        <a:ea typeface="Cambria Math" panose="02040503050406030204" pitchFamily="18" charset="0"/>
                      </a:rPr>
                      <m:t>+ </m:t>
                    </m:r>
                    <m:r>
                      <m:rPr>
                        <m:sty m:val="p"/>
                      </m:rPr>
                      <a:rPr lang="es-ES" i="1" noProof="1" dirty="0" smtClean="0">
                        <a:solidFill>
                          <a:srgbClr val="282828"/>
                        </a:solidFill>
                        <a:latin typeface="Cambria Math" panose="02040503050406030204" pitchFamily="18" charset="0"/>
                        <a:ea typeface="Cambria Math" panose="02040503050406030204" pitchFamily="18" charset="0"/>
                      </a:rPr>
                      <m:t>ε</m:t>
                    </m:r>
                  </m:oMath>
                </a14:m>
                <a:endParaRPr lang="es-ES" b="0" i="1" noProof="1">
                  <a:solidFill>
                    <a:srgbClr val="282828"/>
                  </a:solidFill>
                  <a:ea typeface="Cambria Math" panose="02040503050406030204" pitchFamily="18" charset="0"/>
                </a:endParaRPr>
              </a:p>
            </p:txBody>
          </p:sp>
        </mc:Choice>
        <mc:Fallback>
          <p:sp>
            <p:nvSpPr>
              <p:cNvPr id="26" name="CuadroTexto 25">
                <a:extLst>
                  <a:ext uri="{FF2B5EF4-FFF2-40B4-BE49-F238E27FC236}">
                    <a16:creationId xmlns:a16="http://schemas.microsoft.com/office/drawing/2014/main" id="{AE98D797-210C-35AC-C9D2-2155B75BB163}"/>
                  </a:ext>
                </a:extLst>
              </p:cNvPr>
              <p:cNvSpPr txBox="1">
                <a:spLocks noRot="1" noChangeAspect="1" noMove="1" noResize="1" noEditPoints="1" noAdjustHandles="1" noChangeArrowheads="1" noChangeShapeType="1" noTextEdit="1"/>
              </p:cNvSpPr>
              <p:nvPr/>
            </p:nvSpPr>
            <p:spPr>
              <a:xfrm>
                <a:off x="4148568" y="5159366"/>
                <a:ext cx="2705741" cy="276999"/>
              </a:xfrm>
              <a:prstGeom prst="rect">
                <a:avLst/>
              </a:prstGeom>
              <a:blipFill>
                <a:blip r:embed="rId10"/>
                <a:stretch>
                  <a:fillRect l="-5418" t="-30435" r="-1580" b="-47826"/>
                </a:stretch>
              </a:blipFill>
            </p:spPr>
            <p:txBody>
              <a:bodyPr/>
              <a:lstStyle/>
              <a:p>
                <a:r>
                  <a:rPr lang="es-ES">
                    <a:noFill/>
                  </a:rPr>
                  <a:t> </a:t>
                </a:r>
              </a:p>
            </p:txBody>
          </p:sp>
        </mc:Fallback>
      </mc:AlternateContent>
      <p:sp>
        <p:nvSpPr>
          <p:cNvPr id="27" name="CuadroTexto 26">
            <a:extLst>
              <a:ext uri="{FF2B5EF4-FFF2-40B4-BE49-F238E27FC236}">
                <a16:creationId xmlns:a16="http://schemas.microsoft.com/office/drawing/2014/main" id="{5E66550F-569D-BAD7-D3D5-0A926A3176A6}"/>
              </a:ext>
            </a:extLst>
          </p:cNvPr>
          <p:cNvSpPr txBox="1"/>
          <p:nvPr/>
        </p:nvSpPr>
        <p:spPr>
          <a:xfrm>
            <a:off x="2667352" y="1443943"/>
            <a:ext cx="6465506" cy="400110"/>
          </a:xfrm>
          <a:prstGeom prst="rect">
            <a:avLst/>
          </a:prstGeom>
          <a:noFill/>
        </p:spPr>
        <p:txBody>
          <a:bodyPr wrap="square" rtlCol="0">
            <a:spAutoFit/>
          </a:bodyPr>
          <a:lstStyle/>
          <a:p>
            <a:pPr algn="ctr"/>
            <a:r>
              <a:rPr lang="es-ES" sz="2000" i="1" noProof="1">
                <a:solidFill>
                  <a:srgbClr val="282828"/>
                </a:solidFill>
                <a:latin typeface="Times New Roman" panose="02020603050405020304" pitchFamily="18" charset="0"/>
                <a:cs typeface="Times New Roman" panose="02020603050405020304" pitchFamily="18" charset="0"/>
              </a:rPr>
              <a:t>How can I study the age differences in both groups?</a:t>
            </a:r>
          </a:p>
        </p:txBody>
      </p:sp>
    </p:spTree>
    <p:extLst>
      <p:ext uri="{BB962C8B-B14F-4D97-AF65-F5344CB8AC3E}">
        <p14:creationId xmlns:p14="http://schemas.microsoft.com/office/powerpoint/2010/main" val="3686488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A0B96FB3-0169-31C8-CC5F-FA3D27E85E1F}"/>
              </a:ext>
            </a:extLst>
          </p:cNvPr>
          <p:cNvGrpSpPr/>
          <p:nvPr/>
        </p:nvGrpSpPr>
        <p:grpSpPr>
          <a:xfrm>
            <a:off x="245590" y="1441908"/>
            <a:ext cx="6803700" cy="5046760"/>
            <a:chOff x="486251" y="1441908"/>
            <a:chExt cx="6803700" cy="5046760"/>
          </a:xfrm>
        </p:grpSpPr>
        <p:pic>
          <p:nvPicPr>
            <p:cNvPr id="11" name="Imagen 10">
              <a:extLst>
                <a:ext uri="{FF2B5EF4-FFF2-40B4-BE49-F238E27FC236}">
                  <a16:creationId xmlns:a16="http://schemas.microsoft.com/office/drawing/2014/main" id="{5D419378-32BB-21A8-760B-4D427E07A893}"/>
                </a:ext>
              </a:extLst>
            </p:cNvPr>
            <p:cNvPicPr>
              <a:picLocks noChangeAspect="1"/>
            </p:cNvPicPr>
            <p:nvPr/>
          </p:nvPicPr>
          <p:blipFill>
            <a:blip r:embed="rId3"/>
            <a:stretch>
              <a:fillRect/>
            </a:stretch>
          </p:blipFill>
          <p:spPr>
            <a:xfrm>
              <a:off x="573889" y="1811240"/>
              <a:ext cx="6716062" cy="4677428"/>
            </a:xfrm>
            <a:prstGeom prst="rect">
              <a:avLst/>
            </a:prstGeom>
          </p:spPr>
        </p:pic>
        <p:sp>
          <p:nvSpPr>
            <p:cNvPr id="12" name="CuadroTexto 11">
              <a:extLst>
                <a:ext uri="{FF2B5EF4-FFF2-40B4-BE49-F238E27FC236}">
                  <a16:creationId xmlns:a16="http://schemas.microsoft.com/office/drawing/2014/main" id="{2766D512-7979-4C76-A045-753087A57AE5}"/>
                </a:ext>
              </a:extLst>
            </p:cNvPr>
            <p:cNvSpPr txBox="1"/>
            <p:nvPr/>
          </p:nvSpPr>
          <p:spPr>
            <a:xfrm>
              <a:off x="486251" y="1441908"/>
              <a:ext cx="5684475" cy="369332"/>
            </a:xfrm>
            <a:prstGeom prst="rect">
              <a:avLst/>
            </a:prstGeom>
            <a:noFill/>
          </p:spPr>
          <p:txBody>
            <a:bodyPr wrap="square" rtlCol="0">
              <a:spAutoFit/>
            </a:bodyPr>
            <a:lstStyle/>
            <a:p>
              <a:r>
                <a:rPr lang="es-ES" i="1" noProof="1">
                  <a:solidFill>
                    <a:srgbClr val="282828"/>
                  </a:solidFill>
                  <a:latin typeface="Times New Roman" panose="02020603050405020304" pitchFamily="18" charset="0"/>
                  <a:cs typeface="Times New Roman" panose="02020603050405020304" pitchFamily="18" charset="0"/>
                </a:rPr>
                <a:t>Regression coefficient of Age on the factors</a:t>
              </a:r>
            </a:p>
          </p:txBody>
        </p:sp>
      </p:grpSp>
      <mc:AlternateContent xmlns:mc="http://schemas.openxmlformats.org/markup-compatibility/2006">
        <mc:Choice xmlns:a14="http://schemas.microsoft.com/office/drawing/2010/main" Requires="a14">
          <p:sp>
            <p:nvSpPr>
              <p:cNvPr id="13" name="CuadroTexto 12">
                <a:extLst>
                  <a:ext uri="{FF2B5EF4-FFF2-40B4-BE49-F238E27FC236}">
                    <a16:creationId xmlns:a16="http://schemas.microsoft.com/office/drawing/2014/main" id="{7505B478-8497-B3FD-B8A5-C2E174DF958E}"/>
                  </a:ext>
                </a:extLst>
              </p:cNvPr>
              <p:cNvSpPr txBox="1"/>
              <p:nvPr/>
            </p:nvSpPr>
            <p:spPr>
              <a:xfrm>
                <a:off x="7147170" y="2526012"/>
                <a:ext cx="24616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noProof="1" dirty="0" smtClean="0">
                          <a:solidFill>
                            <a:srgbClr val="282828"/>
                          </a:solidFill>
                          <a:latin typeface="Cambria Math" panose="02040503050406030204" pitchFamily="18" charset="0"/>
                        </a:rPr>
                        <m:t>𝑊𝑖𝑛𝑛𝑖𝑛𝑔</m:t>
                      </m:r>
                      <m:r>
                        <a:rPr lang="es-ES" b="0" i="1" noProof="1" dirty="0" smtClean="0">
                          <a:solidFill>
                            <a:srgbClr val="282828"/>
                          </a:solidFill>
                          <a:latin typeface="Cambria Math" panose="02040503050406030204" pitchFamily="18" charset="0"/>
                          <a:ea typeface="Cambria Math" panose="02040503050406030204" pitchFamily="18" charset="0"/>
                        </a:rPr>
                        <m:t>=−.213·</m:t>
                      </m:r>
                      <m:r>
                        <a:rPr lang="es-ES" b="0" i="1" noProof="1" dirty="0" smtClean="0">
                          <a:solidFill>
                            <a:srgbClr val="282828"/>
                          </a:solidFill>
                          <a:latin typeface="Cambria Math" panose="02040503050406030204" pitchFamily="18" charset="0"/>
                          <a:ea typeface="Cambria Math" panose="02040503050406030204" pitchFamily="18" charset="0"/>
                        </a:rPr>
                        <m:t>𝐴𝑔𝑒</m:t>
                      </m:r>
                    </m:oMath>
                  </m:oMathPara>
                </a14:m>
                <a:endParaRPr lang="es-ES" b="0" i="1" noProof="1">
                  <a:solidFill>
                    <a:srgbClr val="282828"/>
                  </a:solidFill>
                  <a:ea typeface="Cambria Math" panose="02040503050406030204" pitchFamily="18" charset="0"/>
                </a:endParaRPr>
              </a:p>
            </p:txBody>
          </p:sp>
        </mc:Choice>
        <mc:Fallback>
          <p:sp>
            <p:nvSpPr>
              <p:cNvPr id="13" name="CuadroTexto 12">
                <a:extLst>
                  <a:ext uri="{FF2B5EF4-FFF2-40B4-BE49-F238E27FC236}">
                    <a16:creationId xmlns:a16="http://schemas.microsoft.com/office/drawing/2014/main" id="{7505B478-8497-B3FD-B8A5-C2E174DF958E}"/>
                  </a:ext>
                </a:extLst>
              </p:cNvPr>
              <p:cNvSpPr txBox="1">
                <a:spLocks noRot="1" noChangeAspect="1" noMove="1" noResize="1" noEditPoints="1" noAdjustHandles="1" noChangeArrowheads="1" noChangeShapeType="1" noTextEdit="1"/>
              </p:cNvSpPr>
              <p:nvPr/>
            </p:nvSpPr>
            <p:spPr>
              <a:xfrm>
                <a:off x="7147170" y="2526012"/>
                <a:ext cx="2461636" cy="276999"/>
              </a:xfrm>
              <a:prstGeom prst="rect">
                <a:avLst/>
              </a:prstGeom>
              <a:blipFill>
                <a:blip r:embed="rId4"/>
                <a:stretch>
                  <a:fillRect l="-2723" r="-2475" b="-34783"/>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4" name="CuadroTexto 13">
                <a:extLst>
                  <a:ext uri="{FF2B5EF4-FFF2-40B4-BE49-F238E27FC236}">
                    <a16:creationId xmlns:a16="http://schemas.microsoft.com/office/drawing/2014/main" id="{43626412-B24E-EE74-41EE-3BB46358D955}"/>
                  </a:ext>
                </a:extLst>
              </p:cNvPr>
              <p:cNvSpPr txBox="1"/>
              <p:nvPr/>
            </p:nvSpPr>
            <p:spPr>
              <a:xfrm>
                <a:off x="7154204" y="6021084"/>
                <a:ext cx="49247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ES" i="1" noProof="1" dirty="0" smtClean="0">
                          <a:solidFill>
                            <a:srgbClr val="282828"/>
                          </a:solidFill>
                          <a:latin typeface="Cambria Math" panose="02040503050406030204" pitchFamily="18" charset="0"/>
                        </a:rPr>
                        <m:t>H</m:t>
                      </m:r>
                      <m:r>
                        <a:rPr lang="es-ES" b="0" i="1" noProof="1" dirty="0" smtClean="0">
                          <a:solidFill>
                            <a:srgbClr val="282828"/>
                          </a:solidFill>
                          <a:latin typeface="Cambria Math" panose="02040503050406030204" pitchFamily="18" charset="0"/>
                        </a:rPr>
                        <m:t>𝑒𝑡𝑒𝑟𝑜𝑠𝑒𝑥𝑢𝑎𝑙</m:t>
                      </m:r>
                      <m:r>
                        <a:rPr lang="es-ES" b="0" i="1" noProof="1" dirty="0" smtClean="0">
                          <a:solidFill>
                            <a:srgbClr val="282828"/>
                          </a:solidFill>
                          <a:latin typeface="Cambria Math" panose="02040503050406030204" pitchFamily="18" charset="0"/>
                        </a:rPr>
                        <m:t> </m:t>
                      </m:r>
                      <m:r>
                        <a:rPr lang="es-ES" b="0" i="1" noProof="1" dirty="0" smtClean="0">
                          <a:solidFill>
                            <a:srgbClr val="282828"/>
                          </a:solidFill>
                          <a:latin typeface="Cambria Math" panose="02040503050406030204" pitchFamily="18" charset="0"/>
                        </a:rPr>
                        <m:t>𝑆𝑒𝑙𝑓</m:t>
                      </m:r>
                      <m:r>
                        <m:rPr>
                          <m:nor/>
                        </m:rPr>
                        <a:rPr lang="es-ES" i="1" noProof="1" dirty="0">
                          <a:solidFill>
                            <a:srgbClr val="282828"/>
                          </a:solidFill>
                          <a:latin typeface="Cambria Math" panose="02040503050406030204" pitchFamily="18" charset="0"/>
                          <a:ea typeface="Cambria Math" panose="02040503050406030204" pitchFamily="18" charset="0"/>
                        </a:rPr>
                        <m:t>−</m:t>
                      </m:r>
                      <m:r>
                        <m:rPr>
                          <m:nor/>
                        </m:rPr>
                        <a:rPr lang="es-ES" b="0" i="1" noProof="1" dirty="0" smtClean="0">
                          <a:solidFill>
                            <a:srgbClr val="282828"/>
                          </a:solidFill>
                          <a:latin typeface="Cambria Math" panose="02040503050406030204" pitchFamily="18" charset="0"/>
                          <a:ea typeface="Cambria Math" panose="02040503050406030204" pitchFamily="18" charset="0"/>
                        </a:rPr>
                        <m:t> </m:t>
                      </m:r>
                      <m:r>
                        <a:rPr lang="es-ES" b="0" i="1" noProof="1" dirty="0" smtClean="0">
                          <a:solidFill>
                            <a:srgbClr val="282828"/>
                          </a:solidFill>
                          <a:latin typeface="Cambria Math" panose="02040503050406030204" pitchFamily="18" charset="0"/>
                        </a:rPr>
                        <m:t>𝑃𝑟𝑒𝑠𝑒𝑛𝑡𝑎𝑡𝑖𝑜𝑛</m:t>
                      </m:r>
                      <m:r>
                        <a:rPr lang="es-ES" b="0" i="1" noProof="1" dirty="0" smtClean="0">
                          <a:solidFill>
                            <a:srgbClr val="282828"/>
                          </a:solidFill>
                          <a:latin typeface="Cambria Math" panose="02040503050406030204" pitchFamily="18" charset="0"/>
                          <a:ea typeface="Cambria Math" panose="02040503050406030204" pitchFamily="18" charset="0"/>
                        </a:rPr>
                        <m:t>=−.182·</m:t>
                      </m:r>
                      <m:r>
                        <a:rPr lang="es-ES" b="0" i="1" noProof="1" dirty="0" smtClean="0">
                          <a:solidFill>
                            <a:srgbClr val="282828"/>
                          </a:solidFill>
                          <a:latin typeface="Cambria Math" panose="02040503050406030204" pitchFamily="18" charset="0"/>
                          <a:ea typeface="Cambria Math" panose="02040503050406030204" pitchFamily="18" charset="0"/>
                        </a:rPr>
                        <m:t>𝐴𝑔𝑒</m:t>
                      </m:r>
                    </m:oMath>
                  </m:oMathPara>
                </a14:m>
                <a:endParaRPr lang="es-ES" i="1" noProof="1">
                  <a:solidFill>
                    <a:srgbClr val="282828"/>
                  </a:solidFill>
                </a:endParaRPr>
              </a:p>
            </p:txBody>
          </p:sp>
        </mc:Choice>
        <mc:Fallback>
          <p:sp>
            <p:nvSpPr>
              <p:cNvPr id="14" name="CuadroTexto 13">
                <a:extLst>
                  <a:ext uri="{FF2B5EF4-FFF2-40B4-BE49-F238E27FC236}">
                    <a16:creationId xmlns:a16="http://schemas.microsoft.com/office/drawing/2014/main" id="{43626412-B24E-EE74-41EE-3BB46358D955}"/>
                  </a:ext>
                </a:extLst>
              </p:cNvPr>
              <p:cNvSpPr txBox="1">
                <a:spLocks noRot="1" noChangeAspect="1" noMove="1" noResize="1" noEditPoints="1" noAdjustHandles="1" noChangeArrowheads="1" noChangeShapeType="1" noTextEdit="1"/>
              </p:cNvSpPr>
              <p:nvPr/>
            </p:nvSpPr>
            <p:spPr>
              <a:xfrm>
                <a:off x="7154204" y="6021084"/>
                <a:ext cx="4924746" cy="276999"/>
              </a:xfrm>
              <a:prstGeom prst="rect">
                <a:avLst/>
              </a:prstGeom>
              <a:blipFill>
                <a:blip r:embed="rId5"/>
                <a:stretch>
                  <a:fillRect l="-1487" t="-2222" r="-1983" b="-37778"/>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421D8A04-168B-6028-1C76-69E9183693AE}"/>
                  </a:ext>
                </a:extLst>
              </p:cNvPr>
              <p:cNvSpPr txBox="1"/>
              <p:nvPr/>
            </p:nvSpPr>
            <p:spPr>
              <a:xfrm>
                <a:off x="7138869" y="3026768"/>
                <a:ext cx="30307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trike="sngStrike" noProof="1" dirty="0" smtClean="0">
                          <a:solidFill>
                            <a:srgbClr val="282828"/>
                          </a:solidFill>
                          <a:latin typeface="Cambria Math" panose="02040503050406030204" pitchFamily="18" charset="0"/>
                        </a:rPr>
                        <m:t>𝐸𝑚𝑜𝑡𝑖𝑜𝑛𝑎𝑙</m:t>
                      </m:r>
                      <m:r>
                        <a:rPr lang="es-ES" b="0" i="1" strike="sngStrike" noProof="1" dirty="0" smtClean="0">
                          <a:solidFill>
                            <a:srgbClr val="282828"/>
                          </a:solidFill>
                          <a:latin typeface="Cambria Math" panose="02040503050406030204" pitchFamily="18" charset="0"/>
                        </a:rPr>
                        <m:t> </m:t>
                      </m:r>
                      <m:r>
                        <a:rPr lang="es-ES" b="0" i="1" strike="sngStrike" noProof="1" dirty="0" smtClean="0">
                          <a:solidFill>
                            <a:srgbClr val="282828"/>
                          </a:solidFill>
                          <a:latin typeface="Cambria Math" panose="02040503050406030204" pitchFamily="18" charset="0"/>
                        </a:rPr>
                        <m:t>𝐶𝑜𝑛𝑡𝑟𝑜𝑙</m:t>
                      </m:r>
                      <m:r>
                        <a:rPr lang="es-ES" b="0" i="1" strike="sngStrike" noProof="1" dirty="0" smtClean="0">
                          <a:solidFill>
                            <a:srgbClr val="282828"/>
                          </a:solidFill>
                          <a:latin typeface="Cambria Math" panose="02040503050406030204" pitchFamily="18" charset="0"/>
                          <a:ea typeface="Cambria Math" panose="02040503050406030204" pitchFamily="18" charset="0"/>
                        </a:rPr>
                        <m:t>=</m:t>
                      </m:r>
                      <m:r>
                        <a:rPr lang="es-ES" b="0" i="1" strike="sngStrike" noProof="1" dirty="0" smtClean="0">
                          <a:solidFill>
                            <a:srgbClr val="282828"/>
                          </a:solidFill>
                          <a:latin typeface="Cambria Math" panose="02040503050406030204" pitchFamily="18" charset="0"/>
                          <a:ea typeface="Cambria Math" panose="02040503050406030204" pitchFamily="18" charset="0"/>
                        </a:rPr>
                        <m:t>𝛽</m:t>
                      </m:r>
                      <m:r>
                        <a:rPr lang="es-ES" b="0" i="1" strike="sngStrike" noProof="1" dirty="0" smtClean="0">
                          <a:solidFill>
                            <a:srgbClr val="282828"/>
                          </a:solidFill>
                          <a:latin typeface="Cambria Math" panose="02040503050406030204" pitchFamily="18" charset="0"/>
                          <a:ea typeface="Cambria Math" panose="02040503050406030204" pitchFamily="18" charset="0"/>
                        </a:rPr>
                        <m:t>·</m:t>
                      </m:r>
                      <m:r>
                        <a:rPr lang="es-ES" b="0" i="1" strike="sngStrike" noProof="1" dirty="0" smtClean="0">
                          <a:solidFill>
                            <a:srgbClr val="282828"/>
                          </a:solidFill>
                          <a:latin typeface="Cambria Math" panose="02040503050406030204" pitchFamily="18" charset="0"/>
                          <a:ea typeface="Cambria Math" panose="02040503050406030204" pitchFamily="18" charset="0"/>
                        </a:rPr>
                        <m:t>𝐴𝑔𝑒</m:t>
                      </m:r>
                    </m:oMath>
                  </m:oMathPara>
                </a14:m>
                <a:endParaRPr lang="es-ES" b="0" i="1" strike="sngStrike" noProof="1">
                  <a:solidFill>
                    <a:srgbClr val="282828"/>
                  </a:solidFill>
                  <a:ea typeface="Cambria Math" panose="02040503050406030204" pitchFamily="18" charset="0"/>
                </a:endParaRPr>
              </a:p>
            </p:txBody>
          </p:sp>
        </mc:Choice>
        <mc:Fallback>
          <p:sp>
            <p:nvSpPr>
              <p:cNvPr id="15" name="CuadroTexto 14">
                <a:extLst>
                  <a:ext uri="{FF2B5EF4-FFF2-40B4-BE49-F238E27FC236}">
                    <a16:creationId xmlns:a16="http://schemas.microsoft.com/office/drawing/2014/main" id="{421D8A04-168B-6028-1C76-69E9183693AE}"/>
                  </a:ext>
                </a:extLst>
              </p:cNvPr>
              <p:cNvSpPr txBox="1">
                <a:spLocks noRot="1" noChangeAspect="1" noMove="1" noResize="1" noEditPoints="1" noAdjustHandles="1" noChangeArrowheads="1" noChangeShapeType="1" noTextEdit="1"/>
              </p:cNvSpPr>
              <p:nvPr/>
            </p:nvSpPr>
            <p:spPr>
              <a:xfrm>
                <a:off x="7138869" y="3026768"/>
                <a:ext cx="3030701" cy="276999"/>
              </a:xfrm>
              <a:prstGeom prst="rect">
                <a:avLst/>
              </a:prstGeom>
              <a:blipFill>
                <a:blip r:embed="rId6"/>
                <a:stretch>
                  <a:fillRect l="-1207" t="-2222" r="-2012" b="-37778"/>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6" name="CuadroTexto 15">
                <a:extLst>
                  <a:ext uri="{FF2B5EF4-FFF2-40B4-BE49-F238E27FC236}">
                    <a16:creationId xmlns:a16="http://schemas.microsoft.com/office/drawing/2014/main" id="{C8FED2A4-6609-D6FC-1546-B566B07F8EE0}"/>
                  </a:ext>
                </a:extLst>
              </p:cNvPr>
              <p:cNvSpPr txBox="1"/>
              <p:nvPr/>
            </p:nvSpPr>
            <p:spPr>
              <a:xfrm>
                <a:off x="7154204" y="3539639"/>
                <a:ext cx="2606355" cy="276999"/>
              </a:xfrm>
              <a:prstGeom prst="rect">
                <a:avLst/>
              </a:prstGeom>
              <a:noFill/>
            </p:spPr>
            <p:txBody>
              <a:bodyPr wrap="none" lIns="0" tIns="0" rIns="0" bIns="0" rtlCol="0">
                <a:spAutoFit/>
              </a:bodyPr>
              <a:lstStyle/>
              <a:p>
                <a:r>
                  <a:rPr lang="es-ES" b="0" i="1" noProof="1">
                    <a:solidFill>
                      <a:srgbClr val="282828"/>
                    </a:solidFill>
                    <a:latin typeface="Cambria Math" panose="02040503050406030204" pitchFamily="18" charset="0"/>
                    <a:ea typeface="Cambria Math" panose="02040503050406030204" pitchFamily="18" charset="0"/>
                  </a:rPr>
                  <a:t>Risk Taking </a:t>
                </a:r>
                <a14:m>
                  <m:oMath xmlns:m="http://schemas.openxmlformats.org/officeDocument/2006/math">
                    <m:r>
                      <a:rPr lang="es-ES" b="0" i="1" noProof="1" dirty="0" smtClean="0">
                        <a:solidFill>
                          <a:srgbClr val="282828"/>
                        </a:solidFill>
                        <a:latin typeface="Cambria Math" panose="02040503050406030204" pitchFamily="18" charset="0"/>
                        <a:ea typeface="Cambria Math" panose="02040503050406030204" pitchFamily="18" charset="0"/>
                      </a:rPr>
                      <m:t>=−.386·</m:t>
                    </m:r>
                    <m:r>
                      <a:rPr lang="es-ES" b="0" i="1" noProof="1" dirty="0" smtClean="0">
                        <a:solidFill>
                          <a:srgbClr val="282828"/>
                        </a:solidFill>
                        <a:latin typeface="Cambria Math" panose="02040503050406030204" pitchFamily="18" charset="0"/>
                        <a:ea typeface="Cambria Math" panose="02040503050406030204" pitchFamily="18" charset="0"/>
                      </a:rPr>
                      <m:t>𝐴𝑔𝑒</m:t>
                    </m:r>
                  </m:oMath>
                </a14:m>
                <a:endParaRPr lang="es-ES" b="0" i="1" noProof="1">
                  <a:solidFill>
                    <a:srgbClr val="282828"/>
                  </a:solidFill>
                  <a:ea typeface="Cambria Math" panose="02040503050406030204" pitchFamily="18" charset="0"/>
                </a:endParaRPr>
              </a:p>
            </p:txBody>
          </p:sp>
        </mc:Choice>
        <mc:Fallback>
          <p:sp>
            <p:nvSpPr>
              <p:cNvPr id="16" name="CuadroTexto 15">
                <a:extLst>
                  <a:ext uri="{FF2B5EF4-FFF2-40B4-BE49-F238E27FC236}">
                    <a16:creationId xmlns:a16="http://schemas.microsoft.com/office/drawing/2014/main" id="{C8FED2A4-6609-D6FC-1546-B566B07F8EE0}"/>
                  </a:ext>
                </a:extLst>
              </p:cNvPr>
              <p:cNvSpPr txBox="1">
                <a:spLocks noRot="1" noChangeAspect="1" noMove="1" noResize="1" noEditPoints="1" noAdjustHandles="1" noChangeArrowheads="1" noChangeShapeType="1" noTextEdit="1"/>
              </p:cNvSpPr>
              <p:nvPr/>
            </p:nvSpPr>
            <p:spPr>
              <a:xfrm>
                <a:off x="7154204" y="3539639"/>
                <a:ext cx="2606355" cy="276999"/>
              </a:xfrm>
              <a:prstGeom prst="rect">
                <a:avLst/>
              </a:prstGeom>
              <a:blipFill>
                <a:blip r:embed="rId7"/>
                <a:stretch>
                  <a:fillRect l="-5621" t="-31111" r="-3044" b="-48889"/>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7" name="CuadroTexto 16">
                <a:extLst>
                  <a:ext uri="{FF2B5EF4-FFF2-40B4-BE49-F238E27FC236}">
                    <a16:creationId xmlns:a16="http://schemas.microsoft.com/office/drawing/2014/main" id="{F8DBD688-82BE-B8E4-EF98-5FA51B0CDFBB}"/>
                  </a:ext>
                </a:extLst>
              </p:cNvPr>
              <p:cNvSpPr txBox="1"/>
              <p:nvPr/>
            </p:nvSpPr>
            <p:spPr>
              <a:xfrm>
                <a:off x="7154204" y="4024873"/>
                <a:ext cx="2361737" cy="276999"/>
              </a:xfrm>
              <a:prstGeom prst="rect">
                <a:avLst/>
              </a:prstGeom>
              <a:noFill/>
            </p:spPr>
            <p:txBody>
              <a:bodyPr wrap="none" lIns="0" tIns="0" rIns="0" bIns="0" rtlCol="0">
                <a:spAutoFit/>
              </a:bodyPr>
              <a:lstStyle/>
              <a:p>
                <a:r>
                  <a:rPr lang="es-ES" b="0" i="1" noProof="1">
                    <a:solidFill>
                      <a:srgbClr val="282828"/>
                    </a:solidFill>
                    <a:latin typeface="Cambria Math" panose="02040503050406030204" pitchFamily="18" charset="0"/>
                    <a:ea typeface="Cambria Math" panose="02040503050406030204" pitchFamily="18" charset="0"/>
                  </a:rPr>
                  <a:t>V</a:t>
                </a:r>
                <a14:m>
                  <m:oMath xmlns:m="http://schemas.openxmlformats.org/officeDocument/2006/math">
                    <m:r>
                      <a:rPr lang="es-ES" b="0" i="1" noProof="1" dirty="0" smtClean="0">
                        <a:solidFill>
                          <a:srgbClr val="282828"/>
                        </a:solidFill>
                        <a:latin typeface="Cambria Math" panose="02040503050406030204" pitchFamily="18" charset="0"/>
                        <a:ea typeface="Cambria Math" panose="02040503050406030204" pitchFamily="18" charset="0"/>
                      </a:rPr>
                      <m:t>𝑖𝑜𝑙𝑒𝑛𝑐𝑒</m:t>
                    </m:r>
                    <m:r>
                      <a:rPr lang="es-ES" b="0" i="1" noProof="1" dirty="0" smtClean="0">
                        <a:solidFill>
                          <a:srgbClr val="282828"/>
                        </a:solidFill>
                        <a:latin typeface="Cambria Math" panose="02040503050406030204" pitchFamily="18" charset="0"/>
                        <a:ea typeface="Cambria Math" panose="02040503050406030204" pitchFamily="18" charset="0"/>
                      </a:rPr>
                      <m:t>=−.193·</m:t>
                    </m:r>
                    <m:r>
                      <a:rPr lang="es-ES" b="0" i="1" noProof="1" dirty="0" smtClean="0">
                        <a:solidFill>
                          <a:srgbClr val="282828"/>
                        </a:solidFill>
                        <a:latin typeface="Cambria Math" panose="02040503050406030204" pitchFamily="18" charset="0"/>
                        <a:ea typeface="Cambria Math" panose="02040503050406030204" pitchFamily="18" charset="0"/>
                      </a:rPr>
                      <m:t>𝐴𝑔𝑒</m:t>
                    </m:r>
                  </m:oMath>
                </a14:m>
                <a:endParaRPr lang="es-ES" b="0" i="1" noProof="1">
                  <a:solidFill>
                    <a:srgbClr val="282828"/>
                  </a:solidFill>
                  <a:ea typeface="Cambria Math" panose="02040503050406030204" pitchFamily="18" charset="0"/>
                </a:endParaRPr>
              </a:p>
            </p:txBody>
          </p:sp>
        </mc:Choice>
        <mc:Fallback>
          <p:sp>
            <p:nvSpPr>
              <p:cNvPr id="17" name="CuadroTexto 16">
                <a:extLst>
                  <a:ext uri="{FF2B5EF4-FFF2-40B4-BE49-F238E27FC236}">
                    <a16:creationId xmlns:a16="http://schemas.microsoft.com/office/drawing/2014/main" id="{F8DBD688-82BE-B8E4-EF98-5FA51B0CDFBB}"/>
                  </a:ext>
                </a:extLst>
              </p:cNvPr>
              <p:cNvSpPr txBox="1">
                <a:spLocks noRot="1" noChangeAspect="1" noMove="1" noResize="1" noEditPoints="1" noAdjustHandles="1" noChangeArrowheads="1" noChangeShapeType="1" noTextEdit="1"/>
              </p:cNvSpPr>
              <p:nvPr/>
            </p:nvSpPr>
            <p:spPr>
              <a:xfrm>
                <a:off x="7154204" y="4024873"/>
                <a:ext cx="2361737" cy="276999"/>
              </a:xfrm>
              <a:prstGeom prst="rect">
                <a:avLst/>
              </a:prstGeom>
              <a:blipFill>
                <a:blip r:embed="rId8"/>
                <a:stretch>
                  <a:fillRect l="-6202" t="-30435" r="-3618" b="-4782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8" name="CuadroTexto 17">
                <a:extLst>
                  <a:ext uri="{FF2B5EF4-FFF2-40B4-BE49-F238E27FC236}">
                    <a16:creationId xmlns:a16="http://schemas.microsoft.com/office/drawing/2014/main" id="{04E53355-9A88-C8D1-AEE2-8C1F1CD4BFA0}"/>
                  </a:ext>
                </a:extLst>
              </p:cNvPr>
              <p:cNvSpPr txBox="1"/>
              <p:nvPr/>
            </p:nvSpPr>
            <p:spPr>
              <a:xfrm>
                <a:off x="7154204" y="4541152"/>
                <a:ext cx="3073470" cy="276999"/>
              </a:xfrm>
              <a:prstGeom prst="rect">
                <a:avLst/>
              </a:prstGeom>
              <a:noFill/>
            </p:spPr>
            <p:txBody>
              <a:bodyPr wrap="none" lIns="0" tIns="0" rIns="0" bIns="0" rtlCol="0">
                <a:spAutoFit/>
              </a:bodyPr>
              <a:lstStyle/>
              <a:p>
                <a:r>
                  <a:rPr lang="es-ES" b="0" i="1" strike="sngStrike" noProof="1">
                    <a:solidFill>
                      <a:srgbClr val="282828"/>
                    </a:solidFill>
                    <a:latin typeface="Cambria Math" panose="02040503050406030204" pitchFamily="18" charset="0"/>
                    <a:ea typeface="Cambria Math" panose="02040503050406030204" pitchFamily="18" charset="0"/>
                  </a:rPr>
                  <a:t>P</a:t>
                </a:r>
                <a14:m>
                  <m:oMath xmlns:m="http://schemas.openxmlformats.org/officeDocument/2006/math">
                    <m:r>
                      <a:rPr lang="es-ES" b="0" i="1" strike="sngStrike" noProof="1" dirty="0" smtClean="0">
                        <a:solidFill>
                          <a:srgbClr val="282828"/>
                        </a:solidFill>
                        <a:latin typeface="Cambria Math" panose="02040503050406030204" pitchFamily="18" charset="0"/>
                        <a:ea typeface="Cambria Math" panose="02040503050406030204" pitchFamily="18" charset="0"/>
                      </a:rPr>
                      <m:t>𝑜𝑤𝑒𝑟</m:t>
                    </m:r>
                    <m:r>
                      <a:rPr lang="es-ES" b="0" i="1" strike="sngStrike" noProof="1" dirty="0" smtClean="0">
                        <a:solidFill>
                          <a:srgbClr val="282828"/>
                        </a:solidFill>
                        <a:latin typeface="Cambria Math" panose="02040503050406030204" pitchFamily="18" charset="0"/>
                        <a:ea typeface="Cambria Math" panose="02040503050406030204" pitchFamily="18" charset="0"/>
                      </a:rPr>
                      <m:t> </m:t>
                    </m:r>
                    <m:r>
                      <a:rPr lang="es-ES" b="0" i="1" strike="sngStrike" noProof="1" dirty="0" smtClean="0">
                        <a:solidFill>
                          <a:srgbClr val="282828"/>
                        </a:solidFill>
                        <a:latin typeface="Cambria Math" panose="02040503050406030204" pitchFamily="18" charset="0"/>
                        <a:ea typeface="Cambria Math" panose="02040503050406030204" pitchFamily="18" charset="0"/>
                      </a:rPr>
                      <m:t>𝑂𝑣𝑒𝑟</m:t>
                    </m:r>
                    <m:r>
                      <a:rPr lang="es-ES" b="0" i="1" strike="sngStrike" noProof="1" dirty="0" smtClean="0">
                        <a:solidFill>
                          <a:srgbClr val="282828"/>
                        </a:solidFill>
                        <a:latin typeface="Cambria Math" panose="02040503050406030204" pitchFamily="18" charset="0"/>
                        <a:ea typeface="Cambria Math" panose="02040503050406030204" pitchFamily="18" charset="0"/>
                      </a:rPr>
                      <m:t> </m:t>
                    </m:r>
                    <m:r>
                      <a:rPr lang="es-ES" b="0" i="1" strike="sngStrike" noProof="1" dirty="0" smtClean="0">
                        <a:solidFill>
                          <a:srgbClr val="282828"/>
                        </a:solidFill>
                        <a:latin typeface="Cambria Math" panose="02040503050406030204" pitchFamily="18" charset="0"/>
                        <a:ea typeface="Cambria Math" panose="02040503050406030204" pitchFamily="18" charset="0"/>
                      </a:rPr>
                      <m:t>𝑊𝑜𝑚𝑒𝑛</m:t>
                    </m:r>
                    <m:r>
                      <a:rPr lang="es-ES" b="0" i="1" strike="sngStrike" noProof="1" dirty="0" smtClean="0">
                        <a:solidFill>
                          <a:srgbClr val="282828"/>
                        </a:solidFill>
                        <a:latin typeface="Cambria Math" panose="02040503050406030204" pitchFamily="18" charset="0"/>
                        <a:ea typeface="Cambria Math" panose="02040503050406030204" pitchFamily="18" charset="0"/>
                      </a:rPr>
                      <m:t>=</m:t>
                    </m:r>
                    <m:r>
                      <a:rPr lang="es-ES" b="0" i="1" strike="sngStrike" noProof="1" dirty="0" smtClean="0">
                        <a:solidFill>
                          <a:srgbClr val="282828"/>
                        </a:solidFill>
                        <a:latin typeface="Cambria Math" panose="02040503050406030204" pitchFamily="18" charset="0"/>
                        <a:ea typeface="Cambria Math" panose="02040503050406030204" pitchFamily="18" charset="0"/>
                      </a:rPr>
                      <m:t>𝛽</m:t>
                    </m:r>
                    <m:r>
                      <a:rPr lang="es-ES" b="0" i="1" strike="sngStrike" noProof="1" dirty="0" smtClean="0">
                        <a:solidFill>
                          <a:srgbClr val="282828"/>
                        </a:solidFill>
                        <a:latin typeface="Cambria Math" panose="02040503050406030204" pitchFamily="18" charset="0"/>
                        <a:ea typeface="Cambria Math" panose="02040503050406030204" pitchFamily="18" charset="0"/>
                      </a:rPr>
                      <m:t>·</m:t>
                    </m:r>
                    <m:r>
                      <a:rPr lang="es-ES" b="0" i="1" strike="sngStrike" noProof="1" dirty="0" smtClean="0">
                        <a:solidFill>
                          <a:srgbClr val="282828"/>
                        </a:solidFill>
                        <a:latin typeface="Cambria Math" panose="02040503050406030204" pitchFamily="18" charset="0"/>
                        <a:ea typeface="Cambria Math" panose="02040503050406030204" pitchFamily="18" charset="0"/>
                      </a:rPr>
                      <m:t>𝐴𝑔𝑒</m:t>
                    </m:r>
                  </m:oMath>
                </a14:m>
                <a:endParaRPr lang="es-ES" b="0" i="1" strike="sngStrike" noProof="1">
                  <a:solidFill>
                    <a:srgbClr val="282828"/>
                  </a:solidFill>
                  <a:ea typeface="Cambria Math" panose="02040503050406030204" pitchFamily="18" charset="0"/>
                </a:endParaRPr>
              </a:p>
            </p:txBody>
          </p:sp>
        </mc:Choice>
        <mc:Fallback>
          <p:sp>
            <p:nvSpPr>
              <p:cNvPr id="18" name="CuadroTexto 17">
                <a:extLst>
                  <a:ext uri="{FF2B5EF4-FFF2-40B4-BE49-F238E27FC236}">
                    <a16:creationId xmlns:a16="http://schemas.microsoft.com/office/drawing/2014/main" id="{04E53355-9A88-C8D1-AEE2-8C1F1CD4BFA0}"/>
                  </a:ext>
                </a:extLst>
              </p:cNvPr>
              <p:cNvSpPr txBox="1">
                <a:spLocks noRot="1" noChangeAspect="1" noMove="1" noResize="1" noEditPoints="1" noAdjustHandles="1" noChangeArrowheads="1" noChangeShapeType="1" noTextEdit="1"/>
              </p:cNvSpPr>
              <p:nvPr/>
            </p:nvSpPr>
            <p:spPr>
              <a:xfrm>
                <a:off x="7154204" y="4541152"/>
                <a:ext cx="3073470" cy="276999"/>
              </a:xfrm>
              <a:prstGeom prst="rect">
                <a:avLst/>
              </a:prstGeom>
              <a:blipFill>
                <a:blip r:embed="rId9"/>
                <a:stretch>
                  <a:fillRect l="-4762" t="-31111" r="-2579" b="-48889"/>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9" name="CuadroTexto 18">
                <a:extLst>
                  <a:ext uri="{FF2B5EF4-FFF2-40B4-BE49-F238E27FC236}">
                    <a16:creationId xmlns:a16="http://schemas.microsoft.com/office/drawing/2014/main" id="{450F1FB8-9E81-F5D5-E6F5-29003FD83D90}"/>
                  </a:ext>
                </a:extLst>
              </p:cNvPr>
              <p:cNvSpPr txBox="1"/>
              <p:nvPr/>
            </p:nvSpPr>
            <p:spPr>
              <a:xfrm>
                <a:off x="7147170" y="5022979"/>
                <a:ext cx="1865895" cy="276999"/>
              </a:xfrm>
              <a:prstGeom prst="rect">
                <a:avLst/>
              </a:prstGeom>
              <a:noFill/>
            </p:spPr>
            <p:txBody>
              <a:bodyPr wrap="none" lIns="0" tIns="0" rIns="0" bIns="0" rtlCol="0">
                <a:spAutoFit/>
              </a:bodyPr>
              <a:lstStyle/>
              <a:p>
                <a:r>
                  <a:rPr lang="es-ES" b="0" i="1" strike="sngStrike" noProof="1">
                    <a:solidFill>
                      <a:srgbClr val="282828"/>
                    </a:solidFill>
                    <a:latin typeface="Cambria Math" panose="02040503050406030204" pitchFamily="18" charset="0"/>
                    <a:ea typeface="Cambria Math" panose="02040503050406030204" pitchFamily="18" charset="0"/>
                  </a:rPr>
                  <a:t>P</a:t>
                </a:r>
                <a14:m>
                  <m:oMath xmlns:m="http://schemas.openxmlformats.org/officeDocument/2006/math">
                    <m:r>
                      <a:rPr lang="es-ES" b="0" i="1" strike="sngStrike" noProof="1" dirty="0" smtClean="0">
                        <a:solidFill>
                          <a:srgbClr val="282828"/>
                        </a:solidFill>
                        <a:latin typeface="Cambria Math" panose="02040503050406030204" pitchFamily="18" charset="0"/>
                        <a:ea typeface="Cambria Math" panose="02040503050406030204" pitchFamily="18" charset="0"/>
                      </a:rPr>
                      <m:t>𝑙𝑎𝑦𝑏𝑜𝑦</m:t>
                    </m:r>
                    <m:r>
                      <a:rPr lang="es-ES" b="0" i="1" strike="sngStrike" noProof="1" dirty="0" smtClean="0">
                        <a:solidFill>
                          <a:srgbClr val="282828"/>
                        </a:solidFill>
                        <a:latin typeface="Cambria Math" panose="02040503050406030204" pitchFamily="18" charset="0"/>
                        <a:ea typeface="Cambria Math" panose="02040503050406030204" pitchFamily="18" charset="0"/>
                      </a:rPr>
                      <m:t>=</m:t>
                    </m:r>
                    <m:r>
                      <a:rPr lang="es-ES" b="0" i="1" strike="sngStrike" noProof="1" dirty="0" smtClean="0">
                        <a:solidFill>
                          <a:srgbClr val="282828"/>
                        </a:solidFill>
                        <a:latin typeface="Cambria Math" panose="02040503050406030204" pitchFamily="18" charset="0"/>
                        <a:ea typeface="Cambria Math" panose="02040503050406030204" pitchFamily="18" charset="0"/>
                      </a:rPr>
                      <m:t>𝛽</m:t>
                    </m:r>
                    <m:r>
                      <a:rPr lang="es-ES" b="0" i="1" strike="sngStrike" noProof="1" dirty="0" smtClean="0">
                        <a:solidFill>
                          <a:srgbClr val="282828"/>
                        </a:solidFill>
                        <a:latin typeface="Cambria Math" panose="02040503050406030204" pitchFamily="18" charset="0"/>
                        <a:ea typeface="Cambria Math" panose="02040503050406030204" pitchFamily="18" charset="0"/>
                      </a:rPr>
                      <m:t>·</m:t>
                    </m:r>
                    <m:r>
                      <a:rPr lang="es-ES" b="0" i="1" strike="sngStrike" noProof="1" dirty="0" smtClean="0">
                        <a:solidFill>
                          <a:srgbClr val="282828"/>
                        </a:solidFill>
                        <a:latin typeface="Cambria Math" panose="02040503050406030204" pitchFamily="18" charset="0"/>
                        <a:ea typeface="Cambria Math" panose="02040503050406030204" pitchFamily="18" charset="0"/>
                      </a:rPr>
                      <m:t>𝐴𝑔𝑒</m:t>
                    </m:r>
                  </m:oMath>
                </a14:m>
                <a:endParaRPr lang="es-ES" b="0" i="1" strike="sngStrike" noProof="1">
                  <a:solidFill>
                    <a:srgbClr val="282828"/>
                  </a:solidFill>
                  <a:ea typeface="Cambria Math" panose="02040503050406030204" pitchFamily="18" charset="0"/>
                </a:endParaRPr>
              </a:p>
            </p:txBody>
          </p:sp>
        </mc:Choice>
        <mc:Fallback>
          <p:sp>
            <p:nvSpPr>
              <p:cNvPr id="19" name="CuadroTexto 18">
                <a:extLst>
                  <a:ext uri="{FF2B5EF4-FFF2-40B4-BE49-F238E27FC236}">
                    <a16:creationId xmlns:a16="http://schemas.microsoft.com/office/drawing/2014/main" id="{450F1FB8-9E81-F5D5-E6F5-29003FD83D90}"/>
                  </a:ext>
                </a:extLst>
              </p:cNvPr>
              <p:cNvSpPr txBox="1">
                <a:spLocks noRot="1" noChangeAspect="1" noMove="1" noResize="1" noEditPoints="1" noAdjustHandles="1" noChangeArrowheads="1" noChangeShapeType="1" noTextEdit="1"/>
              </p:cNvSpPr>
              <p:nvPr/>
            </p:nvSpPr>
            <p:spPr>
              <a:xfrm>
                <a:off x="7147170" y="5022979"/>
                <a:ext cx="1865895" cy="276999"/>
              </a:xfrm>
              <a:prstGeom prst="rect">
                <a:avLst/>
              </a:prstGeom>
              <a:blipFill>
                <a:blip r:embed="rId10"/>
                <a:stretch>
                  <a:fillRect l="-7492" t="-31111" r="-4886" b="-48889"/>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9145F4F2-6A7E-2650-0208-168F6966950C}"/>
                  </a:ext>
                </a:extLst>
              </p:cNvPr>
              <p:cNvSpPr txBox="1"/>
              <p:nvPr/>
            </p:nvSpPr>
            <p:spPr>
              <a:xfrm>
                <a:off x="7154204" y="5504806"/>
                <a:ext cx="2735621" cy="276999"/>
              </a:xfrm>
              <a:prstGeom prst="rect">
                <a:avLst/>
              </a:prstGeom>
              <a:noFill/>
            </p:spPr>
            <p:txBody>
              <a:bodyPr wrap="none" lIns="0" tIns="0" rIns="0" bIns="0" rtlCol="0">
                <a:spAutoFit/>
              </a:bodyPr>
              <a:lstStyle/>
              <a:p>
                <a:r>
                  <a:rPr lang="es-ES" i="1" noProof="1">
                    <a:solidFill>
                      <a:srgbClr val="282828"/>
                    </a:solidFill>
                    <a:latin typeface="Cambria Math" panose="02040503050406030204" pitchFamily="18" charset="0"/>
                    <a:ea typeface="Cambria Math" panose="02040503050406030204" pitchFamily="18" charset="0"/>
                  </a:rPr>
                  <a:t>Self-Reliance </a:t>
                </a:r>
                <a14:m>
                  <m:oMath xmlns:m="http://schemas.openxmlformats.org/officeDocument/2006/math">
                    <m:r>
                      <a:rPr lang="es-ES" b="0" i="1" noProof="1" dirty="0" smtClean="0">
                        <a:solidFill>
                          <a:srgbClr val="282828"/>
                        </a:solidFill>
                        <a:latin typeface="Cambria Math" panose="02040503050406030204" pitchFamily="18" charset="0"/>
                        <a:ea typeface="Cambria Math" panose="02040503050406030204" pitchFamily="18" charset="0"/>
                      </a:rPr>
                      <m:t>=−.233·</m:t>
                    </m:r>
                    <m:r>
                      <a:rPr lang="es-ES" b="0" i="1" noProof="1" dirty="0" smtClean="0">
                        <a:solidFill>
                          <a:srgbClr val="282828"/>
                        </a:solidFill>
                        <a:latin typeface="Cambria Math" panose="02040503050406030204" pitchFamily="18" charset="0"/>
                        <a:ea typeface="Cambria Math" panose="02040503050406030204" pitchFamily="18" charset="0"/>
                      </a:rPr>
                      <m:t>𝐴𝑔𝑒</m:t>
                    </m:r>
                  </m:oMath>
                </a14:m>
                <a:endParaRPr lang="es-ES" b="0" i="1" noProof="1">
                  <a:solidFill>
                    <a:srgbClr val="282828"/>
                  </a:solidFill>
                  <a:ea typeface="Cambria Math" panose="02040503050406030204" pitchFamily="18" charset="0"/>
                </a:endParaRPr>
              </a:p>
            </p:txBody>
          </p:sp>
        </mc:Choice>
        <mc:Fallback>
          <p:sp>
            <p:nvSpPr>
              <p:cNvPr id="20" name="CuadroTexto 19">
                <a:extLst>
                  <a:ext uri="{FF2B5EF4-FFF2-40B4-BE49-F238E27FC236}">
                    <a16:creationId xmlns:a16="http://schemas.microsoft.com/office/drawing/2014/main" id="{9145F4F2-6A7E-2650-0208-168F6966950C}"/>
                  </a:ext>
                </a:extLst>
              </p:cNvPr>
              <p:cNvSpPr txBox="1">
                <a:spLocks noRot="1" noChangeAspect="1" noMove="1" noResize="1" noEditPoints="1" noAdjustHandles="1" noChangeArrowheads="1" noChangeShapeType="1" noTextEdit="1"/>
              </p:cNvSpPr>
              <p:nvPr/>
            </p:nvSpPr>
            <p:spPr>
              <a:xfrm>
                <a:off x="7154204" y="5504806"/>
                <a:ext cx="2735621" cy="276999"/>
              </a:xfrm>
              <a:prstGeom prst="rect">
                <a:avLst/>
              </a:prstGeom>
              <a:blipFill>
                <a:blip r:embed="rId11"/>
                <a:stretch>
                  <a:fillRect l="-5357" t="-31111" r="-2902" b="-51111"/>
                </a:stretch>
              </a:blipFill>
            </p:spPr>
            <p:txBody>
              <a:bodyPr/>
              <a:lstStyle/>
              <a:p>
                <a:r>
                  <a:rPr lang="es-ES">
                    <a:noFill/>
                  </a:rPr>
                  <a:t> </a:t>
                </a:r>
              </a:p>
            </p:txBody>
          </p:sp>
        </mc:Fallback>
      </mc:AlternateContent>
    </p:spTree>
    <p:extLst>
      <p:ext uri="{BB962C8B-B14F-4D97-AF65-F5344CB8AC3E}">
        <p14:creationId xmlns:p14="http://schemas.microsoft.com/office/powerpoint/2010/main" val="357750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BEF70FF-AC5D-AFCE-F765-E670AA64F621}"/>
              </a:ext>
            </a:extLst>
          </p:cNvPr>
          <p:cNvPicPr>
            <a:picLocks noChangeAspect="1"/>
          </p:cNvPicPr>
          <p:nvPr/>
        </p:nvPicPr>
        <p:blipFill>
          <a:blip r:embed="rId3"/>
          <a:stretch>
            <a:fillRect/>
          </a:stretch>
        </p:blipFill>
        <p:spPr>
          <a:xfrm>
            <a:off x="1" y="1075267"/>
            <a:ext cx="12192000" cy="4030133"/>
          </a:xfrm>
          <a:prstGeom prst="rect">
            <a:avLst/>
          </a:prstGeom>
        </p:spPr>
      </p:pic>
      <p:pic>
        <p:nvPicPr>
          <p:cNvPr id="8" name="Imagen 7">
            <a:extLst>
              <a:ext uri="{FF2B5EF4-FFF2-40B4-BE49-F238E27FC236}">
                <a16:creationId xmlns:a16="http://schemas.microsoft.com/office/drawing/2014/main" id="{3417F1B6-2A20-B117-2489-492EB63E2371}"/>
              </a:ext>
            </a:extLst>
          </p:cNvPr>
          <p:cNvPicPr>
            <a:picLocks noChangeAspect="1"/>
          </p:cNvPicPr>
          <p:nvPr/>
        </p:nvPicPr>
        <p:blipFill>
          <a:blip r:embed="rId4"/>
          <a:stretch>
            <a:fillRect/>
          </a:stretch>
        </p:blipFill>
        <p:spPr>
          <a:xfrm>
            <a:off x="11306716" y="3175487"/>
            <a:ext cx="885283" cy="507026"/>
          </a:xfrm>
          <a:prstGeom prst="rect">
            <a:avLst/>
          </a:prstGeom>
        </p:spPr>
      </p:pic>
      <p:sp>
        <p:nvSpPr>
          <p:cNvPr id="9" name="CuadroTexto 8">
            <a:extLst>
              <a:ext uri="{FF2B5EF4-FFF2-40B4-BE49-F238E27FC236}">
                <a16:creationId xmlns:a16="http://schemas.microsoft.com/office/drawing/2014/main" id="{4E90F881-54DB-6567-7E7E-08232583B73F}"/>
              </a:ext>
            </a:extLst>
          </p:cNvPr>
          <p:cNvSpPr txBox="1"/>
          <p:nvPr/>
        </p:nvSpPr>
        <p:spPr>
          <a:xfrm>
            <a:off x="301512" y="5207852"/>
            <a:ext cx="4871622" cy="1133965"/>
          </a:xfrm>
          <a:prstGeom prst="rect">
            <a:avLst/>
          </a:prstGeom>
          <a:solidFill>
            <a:schemeClr val="tx1"/>
          </a:solidFill>
        </p:spPr>
        <p:txBody>
          <a:bodyPr wrap="square" rtlCol="0">
            <a:spAutoFit/>
          </a:bodyPr>
          <a:lstStyle/>
          <a:p>
            <a:pPr>
              <a:lnSpc>
                <a:spcPct val="150000"/>
              </a:lnSpc>
            </a:pPr>
            <a:r>
              <a:rPr lang="es-ES" sz="2400" noProof="1">
                <a:solidFill>
                  <a:srgbClr val="282828"/>
                </a:solidFill>
                <a:latin typeface="Times New Roman" panose="02020603050405020304" pitchFamily="18" charset="0"/>
                <a:cs typeface="Times New Roman" panose="02020603050405020304" pitchFamily="18" charset="0"/>
              </a:rPr>
              <a:t>marcos.romero@uam.es</a:t>
            </a:r>
          </a:p>
          <a:p>
            <a:pPr>
              <a:lnSpc>
                <a:spcPct val="150000"/>
              </a:lnSpc>
            </a:pPr>
            <a:r>
              <a:rPr lang="es-ES" sz="2400" noProof="1">
                <a:solidFill>
                  <a:srgbClr val="282828"/>
                </a:solidFill>
                <a:latin typeface="Times New Roman" panose="02020603050405020304" pitchFamily="18" charset="0"/>
                <a:cs typeface="Times New Roman" panose="02020603050405020304" pitchFamily="18" charset="0"/>
              </a:rPr>
              <a:t>marcosromerosuarez30@gmail.com</a:t>
            </a:r>
          </a:p>
        </p:txBody>
      </p:sp>
    </p:spTree>
    <p:extLst>
      <p:ext uri="{BB962C8B-B14F-4D97-AF65-F5344CB8AC3E}">
        <p14:creationId xmlns:p14="http://schemas.microsoft.com/office/powerpoint/2010/main" val="325248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08932C-B39E-831F-415F-A1DDFA009036}"/>
              </a:ext>
            </a:extLst>
          </p:cNvPr>
          <p:cNvSpPr txBox="1"/>
          <p:nvPr/>
        </p:nvSpPr>
        <p:spPr>
          <a:xfrm>
            <a:off x="1762562" y="1710676"/>
            <a:ext cx="8666872" cy="523220"/>
          </a:xfrm>
          <a:prstGeom prst="rect">
            <a:avLst/>
          </a:prstGeom>
          <a:noFill/>
        </p:spPr>
        <p:txBody>
          <a:bodyPr wrap="square" rtlCol="0">
            <a:spAutoFit/>
          </a:bodyPr>
          <a:lstStyle/>
          <a:p>
            <a:pPr algn="ctr"/>
            <a:r>
              <a:rPr lang="es-ES" sz="2800" noProof="1">
                <a:solidFill>
                  <a:srgbClr val="282828"/>
                </a:solidFill>
                <a:latin typeface="Times New Roman" panose="02020603050405020304" pitchFamily="18" charset="0"/>
                <a:cs typeface="Times New Roman" panose="02020603050405020304" pitchFamily="18" charset="0"/>
              </a:rPr>
              <a:t>WHAT IS THE PURPOSE OF THIS PRESENTATION?</a:t>
            </a:r>
          </a:p>
        </p:txBody>
      </p:sp>
      <p:pic>
        <p:nvPicPr>
          <p:cNvPr id="4" name="Imagen 3" descr="Imagen que contiene taza, interior, pequeño, sostener&#10;&#10;El contenido generado por IA puede ser incorrecto.">
            <a:extLst>
              <a:ext uri="{FF2B5EF4-FFF2-40B4-BE49-F238E27FC236}">
                <a16:creationId xmlns:a16="http://schemas.microsoft.com/office/drawing/2014/main" id="{38F4E7BD-0F52-1EC2-5619-82FA2F51A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586" y="2828925"/>
            <a:ext cx="2790825" cy="3333750"/>
          </a:xfrm>
          <a:prstGeom prst="rect">
            <a:avLst/>
          </a:prstGeom>
        </p:spPr>
      </p:pic>
    </p:spTree>
    <p:extLst>
      <p:ext uri="{BB962C8B-B14F-4D97-AF65-F5344CB8AC3E}">
        <p14:creationId xmlns:p14="http://schemas.microsoft.com/office/powerpoint/2010/main" val="254022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D46A0255-20F2-E19C-3935-EDCAFF2CCFB9}"/>
              </a:ext>
            </a:extLst>
          </p:cNvPr>
          <p:cNvSpPr txBox="1"/>
          <p:nvPr/>
        </p:nvSpPr>
        <p:spPr>
          <a:xfrm>
            <a:off x="7609840" y="2606040"/>
            <a:ext cx="6096000" cy="3076291"/>
          </a:xfrm>
          <a:prstGeom prst="rect">
            <a:avLst/>
          </a:prstGeom>
          <a:noFill/>
        </p:spPr>
        <p:txBody>
          <a:bodyPr wrap="square">
            <a:spAutoFit/>
          </a:bodyPr>
          <a:lstStyle/>
          <a:p>
            <a:pPr>
              <a:lnSpc>
                <a:spcPct val="200000"/>
              </a:lnSpc>
              <a:buNone/>
            </a:pPr>
            <a:r>
              <a:rPr lang="es-ES" sz="2000" b="1" noProof="1">
                <a:solidFill>
                  <a:srgbClr val="282828"/>
                </a:solidFill>
                <a:latin typeface="Times New Roman" panose="02020603050405020304" pitchFamily="18" charset="0"/>
                <a:cs typeface="Times New Roman" panose="02020603050405020304" pitchFamily="18" charset="0"/>
              </a:rPr>
              <a:t>What it is not:</a:t>
            </a:r>
            <a:endParaRPr lang="es-ES" sz="2000" noProof="1">
              <a:solidFill>
                <a:srgbClr val="282828"/>
              </a:solidFill>
              <a:latin typeface="Times New Roman" panose="02020603050405020304" pitchFamily="18" charset="0"/>
              <a:cs typeface="Times New Roman" panose="02020603050405020304" pitchFamily="18" charset="0"/>
            </a:endParaRPr>
          </a:p>
          <a:p>
            <a:pPr>
              <a:lnSpc>
                <a:spcPct val="200000"/>
              </a:lnSpc>
              <a:buFont typeface="Arial" panose="020B0604020202020204" pitchFamily="34" charset="0"/>
              <a:buChar char="•"/>
            </a:pPr>
            <a:r>
              <a:rPr lang="es-ES" sz="2000" noProof="1">
                <a:solidFill>
                  <a:srgbClr val="282828"/>
                </a:solidFill>
                <a:latin typeface="Times New Roman" panose="02020603050405020304" pitchFamily="18" charset="0"/>
                <a:cs typeface="Times New Roman" panose="02020603050405020304" pitchFamily="18" charset="0"/>
              </a:rPr>
              <a:t>Not infallible</a:t>
            </a:r>
          </a:p>
          <a:p>
            <a:pPr>
              <a:lnSpc>
                <a:spcPct val="200000"/>
              </a:lnSpc>
              <a:buFont typeface="Arial" panose="020B0604020202020204" pitchFamily="34" charset="0"/>
              <a:buChar char="•"/>
            </a:pPr>
            <a:r>
              <a:rPr lang="es-ES" sz="2000" noProof="1">
                <a:solidFill>
                  <a:srgbClr val="282828"/>
                </a:solidFill>
                <a:latin typeface="Times New Roman" panose="02020603050405020304" pitchFamily="18" charset="0"/>
                <a:cs typeface="Times New Roman" panose="02020603050405020304" pitchFamily="18" charset="0"/>
              </a:rPr>
              <a:t>Not purely data-driven</a:t>
            </a:r>
          </a:p>
          <a:p>
            <a:pPr>
              <a:lnSpc>
                <a:spcPct val="200000"/>
              </a:lnSpc>
              <a:buFont typeface="Arial" panose="020B0604020202020204" pitchFamily="34" charset="0"/>
              <a:buChar char="•"/>
            </a:pPr>
            <a:r>
              <a:rPr lang="es-ES" sz="2000" noProof="1">
                <a:solidFill>
                  <a:srgbClr val="282828"/>
                </a:solidFill>
                <a:latin typeface="Times New Roman" panose="02020603050405020304" pitchFamily="18" charset="0"/>
                <a:cs typeface="Times New Roman" panose="02020603050405020304" pitchFamily="18" charset="0"/>
              </a:rPr>
              <a:t>Not theory-only</a:t>
            </a:r>
          </a:p>
          <a:p>
            <a:pPr>
              <a:lnSpc>
                <a:spcPct val="200000"/>
              </a:lnSpc>
              <a:buFont typeface="Arial" panose="020B0604020202020204" pitchFamily="34" charset="0"/>
              <a:buChar char="•"/>
            </a:pPr>
            <a:r>
              <a:rPr lang="es-ES" sz="2000" noProof="1">
                <a:solidFill>
                  <a:srgbClr val="282828"/>
                </a:solidFill>
                <a:latin typeface="Times New Roman" panose="02020603050405020304" pitchFamily="18" charset="0"/>
                <a:cs typeface="Times New Roman" panose="02020603050405020304" pitchFamily="18" charset="0"/>
              </a:rPr>
              <a:t>Not a rigid or fixed sequence</a:t>
            </a:r>
            <a:endParaRPr lang="es-ES" noProof="1">
              <a:solidFill>
                <a:srgbClr val="282828"/>
              </a:solidFill>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00649219-E156-1F6A-9C83-1FE661AD1D80}"/>
              </a:ext>
            </a:extLst>
          </p:cNvPr>
          <p:cNvSpPr txBox="1"/>
          <p:nvPr/>
        </p:nvSpPr>
        <p:spPr>
          <a:xfrm>
            <a:off x="601841" y="2514600"/>
            <a:ext cx="6096000" cy="3691844"/>
          </a:xfrm>
          <a:prstGeom prst="rect">
            <a:avLst/>
          </a:prstGeom>
          <a:noFill/>
        </p:spPr>
        <p:txBody>
          <a:bodyPr wrap="square">
            <a:spAutoFit/>
          </a:bodyPr>
          <a:lstStyle/>
          <a:p>
            <a:pPr>
              <a:lnSpc>
                <a:spcPct val="200000"/>
              </a:lnSpc>
              <a:buNone/>
            </a:pPr>
            <a:r>
              <a:rPr lang="es-ES" sz="2000" b="1" noProof="1">
                <a:solidFill>
                  <a:srgbClr val="282828"/>
                </a:solidFill>
                <a:latin typeface="Times New Roman" panose="02020603050405020304" pitchFamily="18" charset="0"/>
                <a:cs typeface="Times New Roman" panose="02020603050405020304" pitchFamily="18" charset="0"/>
              </a:rPr>
              <a:t>What it is:</a:t>
            </a:r>
            <a:endParaRPr lang="es-ES" sz="2000" noProof="1">
              <a:solidFill>
                <a:srgbClr val="282828"/>
              </a:solidFill>
              <a:latin typeface="Times New Roman" panose="02020603050405020304" pitchFamily="18" charset="0"/>
              <a:cs typeface="Times New Roman" panose="02020603050405020304" pitchFamily="18" charset="0"/>
            </a:endParaRPr>
          </a:p>
          <a:p>
            <a:pPr>
              <a:lnSpc>
                <a:spcPct val="200000"/>
              </a:lnSpc>
              <a:buFont typeface="Arial" panose="020B0604020202020204" pitchFamily="34" charset="0"/>
              <a:buChar char="•"/>
            </a:pPr>
            <a:r>
              <a:rPr lang="es-ES" sz="2000" noProof="1">
                <a:solidFill>
                  <a:srgbClr val="282828"/>
                </a:solidFill>
                <a:latin typeface="Times New Roman" panose="02020603050405020304" pitchFamily="18" charset="0"/>
                <a:cs typeface="Times New Roman" panose="02020603050405020304" pitchFamily="18" charset="0"/>
              </a:rPr>
              <a:t>Multi-method approach combining several techniques</a:t>
            </a:r>
          </a:p>
          <a:p>
            <a:pPr>
              <a:lnSpc>
                <a:spcPct val="200000"/>
              </a:lnSpc>
              <a:buFont typeface="Arial" panose="020B0604020202020204" pitchFamily="34" charset="0"/>
              <a:buChar char="•"/>
            </a:pPr>
            <a:r>
              <a:rPr lang="es-ES" sz="2000" noProof="1">
                <a:solidFill>
                  <a:srgbClr val="282828"/>
                </a:solidFill>
                <a:latin typeface="Times New Roman" panose="02020603050405020304" pitchFamily="18" charset="0"/>
                <a:cs typeface="Times New Roman" panose="02020603050405020304" pitchFamily="18" charset="0"/>
              </a:rPr>
              <a:t>Aims for more robust, reliable conclusions</a:t>
            </a:r>
          </a:p>
          <a:p>
            <a:pPr>
              <a:lnSpc>
                <a:spcPct val="200000"/>
              </a:lnSpc>
              <a:buFont typeface="Arial" panose="020B0604020202020204" pitchFamily="34" charset="0"/>
              <a:buChar char="•"/>
            </a:pPr>
            <a:r>
              <a:rPr lang="es-ES" sz="2000" noProof="1">
                <a:solidFill>
                  <a:srgbClr val="282828"/>
                </a:solidFill>
                <a:latin typeface="Times New Roman" panose="02020603050405020304" pitchFamily="18" charset="0"/>
                <a:cs typeface="Times New Roman" panose="02020603050405020304" pitchFamily="18" charset="0"/>
              </a:rPr>
              <a:t>Conceptual order, but flexible sequence</a:t>
            </a:r>
          </a:p>
          <a:p>
            <a:pPr>
              <a:lnSpc>
                <a:spcPct val="200000"/>
              </a:lnSpc>
              <a:buFont typeface="Arial" panose="020B0604020202020204" pitchFamily="34" charset="0"/>
              <a:buChar char="•"/>
            </a:pPr>
            <a:r>
              <a:rPr lang="es-ES" sz="2000" noProof="1">
                <a:solidFill>
                  <a:srgbClr val="282828"/>
                </a:solidFill>
                <a:latin typeface="Times New Roman" panose="02020603050405020304" pitchFamily="18" charset="0"/>
                <a:cs typeface="Times New Roman" panose="02020603050405020304" pitchFamily="18" charset="0"/>
              </a:rPr>
              <a:t>Balances data-driven diagnostics with theory</a:t>
            </a:r>
          </a:p>
          <a:p>
            <a:pPr>
              <a:lnSpc>
                <a:spcPct val="200000"/>
              </a:lnSpc>
              <a:buFont typeface="Arial" panose="020B0604020202020204" pitchFamily="34" charset="0"/>
              <a:buChar char="•"/>
            </a:pPr>
            <a:r>
              <a:rPr lang="es-ES" sz="2000" noProof="1">
                <a:solidFill>
                  <a:srgbClr val="282828"/>
                </a:solidFill>
                <a:latin typeface="Times New Roman" panose="02020603050405020304" pitchFamily="18" charset="0"/>
                <a:cs typeface="Times New Roman" panose="02020603050405020304" pitchFamily="18" charset="0"/>
              </a:rPr>
              <a:t>Can incorporate additional techniques if needed</a:t>
            </a:r>
          </a:p>
        </p:txBody>
      </p:sp>
      <p:sp>
        <p:nvSpPr>
          <p:cNvPr id="2" name="CuadroTexto 1">
            <a:extLst>
              <a:ext uri="{FF2B5EF4-FFF2-40B4-BE49-F238E27FC236}">
                <a16:creationId xmlns:a16="http://schemas.microsoft.com/office/drawing/2014/main" id="{16DE0343-AF29-A9CA-0049-74C711C4DA9B}"/>
              </a:ext>
            </a:extLst>
          </p:cNvPr>
          <p:cNvSpPr txBox="1"/>
          <p:nvPr/>
        </p:nvSpPr>
        <p:spPr>
          <a:xfrm>
            <a:off x="1681282" y="1629396"/>
            <a:ext cx="8666872" cy="523220"/>
          </a:xfrm>
          <a:prstGeom prst="rect">
            <a:avLst/>
          </a:prstGeom>
          <a:noFill/>
        </p:spPr>
        <p:txBody>
          <a:bodyPr wrap="square" rtlCol="0">
            <a:spAutoFit/>
          </a:bodyPr>
          <a:lstStyle/>
          <a:p>
            <a:pPr algn="ctr"/>
            <a:r>
              <a:rPr lang="es-ES" sz="2800" noProof="1">
                <a:solidFill>
                  <a:srgbClr val="282828"/>
                </a:solidFill>
                <a:latin typeface="Times New Roman" panose="02020603050405020304" pitchFamily="18" charset="0"/>
                <a:cs typeface="Times New Roman" panose="02020603050405020304" pitchFamily="18" charset="0"/>
              </a:rPr>
              <a:t>WHAT IS THIS METHOD—AND WHAT IS IT NOT?</a:t>
            </a:r>
          </a:p>
        </p:txBody>
      </p:sp>
      <p:pic>
        <p:nvPicPr>
          <p:cNvPr id="4" name="Gráfico 3" descr="Marca de verificación con relleno sólido">
            <a:extLst>
              <a:ext uri="{FF2B5EF4-FFF2-40B4-BE49-F238E27FC236}">
                <a16:creationId xmlns:a16="http://schemas.microsoft.com/office/drawing/2014/main" id="{4B669D95-8D8B-504B-0BED-BE430B6923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3761" y="2631440"/>
            <a:ext cx="614680" cy="614680"/>
          </a:xfrm>
          <a:prstGeom prst="rect">
            <a:avLst/>
          </a:prstGeom>
        </p:spPr>
      </p:pic>
      <p:pic>
        <p:nvPicPr>
          <p:cNvPr id="6" name="Gráfico 5" descr="Cerrar con relleno sólido">
            <a:extLst>
              <a:ext uri="{FF2B5EF4-FFF2-40B4-BE49-F238E27FC236}">
                <a16:creationId xmlns:a16="http://schemas.microsoft.com/office/drawing/2014/main" id="{000727E6-D27A-AD07-0728-297B90E906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12720" y="2575560"/>
            <a:ext cx="914400" cy="914400"/>
          </a:xfrm>
          <a:prstGeom prst="rect">
            <a:avLst/>
          </a:prstGeom>
        </p:spPr>
      </p:pic>
      <p:pic>
        <p:nvPicPr>
          <p:cNvPr id="10" name="Imagen 9" descr="Icono&#10;&#10;El contenido generado por IA puede ser incorrecto.">
            <a:extLst>
              <a:ext uri="{FF2B5EF4-FFF2-40B4-BE49-F238E27FC236}">
                <a16:creationId xmlns:a16="http://schemas.microsoft.com/office/drawing/2014/main" id="{765DB11B-2212-CEC1-2564-05B301A762FA}"/>
              </a:ext>
            </a:extLst>
          </p:cNvPr>
          <p:cNvPicPr>
            <a:picLocks noChangeAspect="1"/>
          </p:cNvPicPr>
          <p:nvPr/>
        </p:nvPicPr>
        <p:blipFill>
          <a:blip r:embed="rId7">
            <a:extLst>
              <a:ext uri="{28A0092B-C50C-407E-A947-70E740481C1C}">
                <a14:useLocalDpi xmlns:a14="http://schemas.microsoft.com/office/drawing/2010/main" val="0"/>
              </a:ext>
            </a:extLst>
          </a:blip>
          <a:srcRect l="3258" t="11580" r="51639" b="13866"/>
          <a:stretch>
            <a:fillRect/>
          </a:stretch>
        </p:blipFill>
        <p:spPr>
          <a:xfrm>
            <a:off x="2754919" y="2579370"/>
            <a:ext cx="783441" cy="784860"/>
          </a:xfrm>
          <a:prstGeom prst="rect">
            <a:avLst/>
          </a:prstGeom>
        </p:spPr>
      </p:pic>
      <p:pic>
        <p:nvPicPr>
          <p:cNvPr id="13" name="Imagen 12" descr="Icono&#10;&#10;El contenido generado por IA puede ser incorrecto.">
            <a:extLst>
              <a:ext uri="{FF2B5EF4-FFF2-40B4-BE49-F238E27FC236}">
                <a16:creationId xmlns:a16="http://schemas.microsoft.com/office/drawing/2014/main" id="{3421BADF-FF92-3D3A-711C-E1D6252B1338}"/>
              </a:ext>
            </a:extLst>
          </p:cNvPr>
          <p:cNvPicPr>
            <a:picLocks noChangeAspect="1"/>
          </p:cNvPicPr>
          <p:nvPr/>
        </p:nvPicPr>
        <p:blipFill>
          <a:blip r:embed="rId7">
            <a:extLst>
              <a:ext uri="{28A0092B-C50C-407E-A947-70E740481C1C}">
                <a14:useLocalDpi xmlns:a14="http://schemas.microsoft.com/office/drawing/2010/main" val="0"/>
              </a:ext>
            </a:extLst>
          </a:blip>
          <a:srcRect l="50189" t="11580" r="6527" b="13866"/>
          <a:stretch>
            <a:fillRect/>
          </a:stretch>
        </p:blipFill>
        <p:spPr>
          <a:xfrm>
            <a:off x="10127120" y="2650490"/>
            <a:ext cx="751840" cy="784860"/>
          </a:xfrm>
          <a:prstGeom prst="rect">
            <a:avLst/>
          </a:prstGeom>
        </p:spPr>
      </p:pic>
    </p:spTree>
    <p:extLst>
      <p:ext uri="{BB962C8B-B14F-4D97-AF65-F5344CB8AC3E}">
        <p14:creationId xmlns:p14="http://schemas.microsoft.com/office/powerpoint/2010/main" val="195410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CE93EF-315F-6AD2-C2F2-5D87EF509A36}"/>
              </a:ext>
            </a:extLst>
          </p:cNvPr>
          <p:cNvSpPr txBox="1"/>
          <p:nvPr/>
        </p:nvSpPr>
        <p:spPr>
          <a:xfrm>
            <a:off x="929138" y="2129769"/>
            <a:ext cx="7838942" cy="3076291"/>
          </a:xfrm>
          <a:prstGeom prst="rect">
            <a:avLst/>
          </a:prstGeom>
          <a:noFill/>
        </p:spPr>
        <p:txBody>
          <a:bodyPr wrap="square">
            <a:spAutoFit/>
          </a:bodyPr>
          <a:lstStyle/>
          <a:p>
            <a:pPr marL="342900" indent="-342900">
              <a:lnSpc>
                <a:spcPct val="200000"/>
              </a:lnSpc>
              <a:buAutoNum type="arabicPeriod"/>
            </a:pPr>
            <a:r>
              <a:rPr lang="es-ES" sz="2000" noProof="1">
                <a:solidFill>
                  <a:srgbClr val="282828"/>
                </a:solidFill>
                <a:latin typeface="Times New Roman" panose="02020603050405020304" pitchFamily="18" charset="0"/>
                <a:cs typeface="Times New Roman" panose="02020603050405020304" pitchFamily="18" charset="0"/>
              </a:rPr>
              <a:t>Dimensionality Assessment</a:t>
            </a:r>
          </a:p>
          <a:p>
            <a:pPr marL="342900" indent="-342900">
              <a:lnSpc>
                <a:spcPct val="200000"/>
              </a:lnSpc>
              <a:buAutoNum type="arabicPeriod"/>
            </a:pPr>
            <a:r>
              <a:rPr lang="es-ES" sz="2000" noProof="1">
                <a:solidFill>
                  <a:srgbClr val="282828"/>
                </a:solidFill>
                <a:latin typeface="Times New Roman" panose="02020603050405020304" pitchFamily="18" charset="0"/>
                <a:cs typeface="Times New Roman" panose="02020603050405020304" pitchFamily="18" charset="0"/>
              </a:rPr>
              <a:t>Bootstrap Exploratory Methods to Enhance Dimensional Stability</a:t>
            </a:r>
          </a:p>
          <a:p>
            <a:pPr marL="342900" indent="-342900">
              <a:lnSpc>
                <a:spcPct val="200000"/>
              </a:lnSpc>
              <a:buAutoNum type="arabicPeriod"/>
            </a:pPr>
            <a:r>
              <a:rPr lang="es-ES" sz="2000" noProof="1">
                <a:solidFill>
                  <a:srgbClr val="282828"/>
                </a:solidFill>
                <a:latin typeface="Times New Roman" panose="02020603050405020304" pitchFamily="18" charset="0"/>
                <a:cs typeface="Times New Roman" panose="02020603050405020304" pitchFamily="18" charset="0"/>
              </a:rPr>
              <a:t>Confirmatory Factor Analysis and Model Fit</a:t>
            </a:r>
          </a:p>
          <a:p>
            <a:pPr marL="342900" indent="-342900">
              <a:lnSpc>
                <a:spcPct val="200000"/>
              </a:lnSpc>
              <a:buAutoNum type="arabicPeriod"/>
            </a:pPr>
            <a:r>
              <a:rPr lang="es-ES" sz="2000" noProof="1">
                <a:solidFill>
                  <a:srgbClr val="282828"/>
                </a:solidFill>
                <a:latin typeface="Times New Roman" panose="02020603050405020304" pitchFamily="18" charset="0"/>
                <a:cs typeface="Times New Roman" panose="02020603050405020304" pitchFamily="18" charset="0"/>
              </a:rPr>
              <a:t>Testing Measurement Invariance</a:t>
            </a:r>
          </a:p>
          <a:p>
            <a:pPr marL="342900" indent="-342900">
              <a:lnSpc>
                <a:spcPct val="200000"/>
              </a:lnSpc>
              <a:buAutoNum type="arabicPeriod"/>
            </a:pPr>
            <a:r>
              <a:rPr lang="es-ES" sz="2000" noProof="1">
                <a:solidFill>
                  <a:srgbClr val="282828"/>
                </a:solidFill>
                <a:latin typeface="Times New Roman" panose="02020603050405020304" pitchFamily="18" charset="0"/>
                <a:cs typeface="Times New Roman" panose="02020603050405020304" pitchFamily="18" charset="0"/>
              </a:rPr>
              <a:t>Differences between groups</a:t>
            </a:r>
          </a:p>
        </p:txBody>
      </p:sp>
      <p:sp>
        <p:nvSpPr>
          <p:cNvPr id="9" name="CuadroTexto 8">
            <a:extLst>
              <a:ext uri="{FF2B5EF4-FFF2-40B4-BE49-F238E27FC236}">
                <a16:creationId xmlns:a16="http://schemas.microsoft.com/office/drawing/2014/main" id="{2B6C8E37-F07E-B247-3C82-0517A6D14E6D}"/>
              </a:ext>
            </a:extLst>
          </p:cNvPr>
          <p:cNvSpPr txBox="1"/>
          <p:nvPr/>
        </p:nvSpPr>
        <p:spPr>
          <a:xfrm>
            <a:off x="929138" y="1580457"/>
            <a:ext cx="6702250" cy="461665"/>
          </a:xfrm>
          <a:prstGeom prst="rect">
            <a:avLst/>
          </a:prstGeom>
          <a:noFill/>
        </p:spPr>
        <p:txBody>
          <a:bodyPr wrap="square" rtlCol="0">
            <a:spAutoFit/>
          </a:bodyPr>
          <a:lstStyle/>
          <a:p>
            <a:r>
              <a:rPr lang="es-ES" sz="2400" b="1" noProof="1">
                <a:solidFill>
                  <a:srgbClr val="282828"/>
                </a:solidFill>
                <a:latin typeface="Times New Roman" panose="02020603050405020304" pitchFamily="18" charset="0"/>
                <a:cs typeface="Times New Roman" panose="02020603050405020304" pitchFamily="18" charset="0"/>
              </a:rPr>
              <a:t>STEP BY STEP</a:t>
            </a:r>
          </a:p>
        </p:txBody>
      </p:sp>
      <p:pic>
        <p:nvPicPr>
          <p:cNvPr id="13" name="Imagen 12" descr="Gráfico&#10;&#10;El contenido generado por IA puede ser incorrecto.">
            <a:extLst>
              <a:ext uri="{FF2B5EF4-FFF2-40B4-BE49-F238E27FC236}">
                <a16:creationId xmlns:a16="http://schemas.microsoft.com/office/drawing/2014/main" id="{06E72EAD-288D-6C06-20CA-6490534E4277}"/>
              </a:ext>
            </a:extLst>
          </p:cNvPr>
          <p:cNvPicPr>
            <a:picLocks noChangeAspect="1"/>
          </p:cNvPicPr>
          <p:nvPr/>
        </p:nvPicPr>
        <p:blipFill>
          <a:blip r:embed="rId3">
            <a:extLst>
              <a:ext uri="{28A0092B-C50C-407E-A947-70E740481C1C}">
                <a14:useLocalDpi xmlns:a14="http://schemas.microsoft.com/office/drawing/2010/main" val="0"/>
              </a:ext>
            </a:extLst>
          </a:blip>
          <a:srcRect l="23488" t="13881" r="24626" b="1"/>
          <a:stretch>
            <a:fillRect/>
          </a:stretch>
        </p:blipFill>
        <p:spPr>
          <a:xfrm>
            <a:off x="9155388" y="1991768"/>
            <a:ext cx="2376212" cy="3352291"/>
          </a:xfrm>
          <a:prstGeom prst="rect">
            <a:avLst/>
          </a:prstGeom>
        </p:spPr>
      </p:pic>
    </p:spTree>
    <p:extLst>
      <p:ext uri="{BB962C8B-B14F-4D97-AF65-F5344CB8AC3E}">
        <p14:creationId xmlns:p14="http://schemas.microsoft.com/office/powerpoint/2010/main" val="9322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6C879F84-95A5-F859-D87D-B70BB5D496B4}"/>
              </a:ext>
            </a:extLst>
          </p:cNvPr>
          <p:cNvSpPr txBox="1"/>
          <p:nvPr/>
        </p:nvSpPr>
        <p:spPr>
          <a:xfrm>
            <a:off x="557463" y="1852530"/>
            <a:ext cx="2318084" cy="1457130"/>
          </a:xfrm>
          <a:prstGeom prst="rect">
            <a:avLst/>
          </a:prstGeom>
          <a:noFill/>
        </p:spPr>
        <p:txBody>
          <a:bodyPr wrap="square" rtlCol="0">
            <a:spAutoFit/>
          </a:bodyPr>
          <a:lstStyle/>
          <a:p>
            <a:pPr>
              <a:lnSpc>
                <a:spcPct val="200000"/>
              </a:lnSpc>
            </a:pPr>
            <a:r>
              <a:rPr lang="es-ES" sz="2400" noProof="1">
                <a:solidFill>
                  <a:srgbClr val="282828"/>
                </a:solidFill>
                <a:latin typeface="Times New Roman" panose="02020603050405020304" pitchFamily="18" charset="0"/>
                <a:cs typeface="Times New Roman" panose="02020603050405020304" pitchFamily="18" charset="0"/>
              </a:rPr>
              <a:t>837 men</a:t>
            </a:r>
          </a:p>
          <a:p>
            <a:pPr>
              <a:lnSpc>
                <a:spcPct val="200000"/>
              </a:lnSpc>
            </a:pPr>
            <a:r>
              <a:rPr lang="es-ES" sz="2400" noProof="1">
                <a:solidFill>
                  <a:srgbClr val="000000"/>
                </a:solidFill>
                <a:latin typeface="Times New Roman" panose="02020603050405020304" pitchFamily="18" charset="0"/>
              </a:rPr>
              <a:t>18 - 64 years</a:t>
            </a:r>
            <a:endParaRPr lang="es-ES" sz="2400" noProof="1">
              <a:solidFill>
                <a:srgbClr val="282828"/>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62D31561-CF13-109D-A923-939EEF4E0E9E}"/>
              </a:ext>
            </a:extLst>
          </p:cNvPr>
          <p:cNvSpPr txBox="1"/>
          <p:nvPr/>
        </p:nvSpPr>
        <p:spPr>
          <a:xfrm>
            <a:off x="11887200" y="6488668"/>
            <a:ext cx="304800" cy="369332"/>
          </a:xfrm>
          <a:prstGeom prst="rect">
            <a:avLst/>
          </a:prstGeom>
          <a:noFill/>
        </p:spPr>
        <p:txBody>
          <a:bodyPr wrap="square" rtlCol="0">
            <a:spAutoFit/>
          </a:bodyPr>
          <a:lstStyle/>
          <a:p>
            <a:r>
              <a:rPr lang="es-ES" noProof="1">
                <a:solidFill>
                  <a:srgbClr val="282828"/>
                </a:solidFill>
              </a:rPr>
              <a:t>2</a:t>
            </a:r>
          </a:p>
        </p:txBody>
      </p:sp>
      <p:pic>
        <p:nvPicPr>
          <p:cNvPr id="8" name="Gráfico 7" descr="Hombre con relleno sólido">
            <a:extLst>
              <a:ext uri="{FF2B5EF4-FFF2-40B4-BE49-F238E27FC236}">
                <a16:creationId xmlns:a16="http://schemas.microsoft.com/office/drawing/2014/main" id="{80647B28-75A3-E7BA-0083-EC627E5E7E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0282" y="1977217"/>
            <a:ext cx="565095" cy="565095"/>
          </a:xfrm>
          <a:prstGeom prst="rect">
            <a:avLst/>
          </a:prstGeom>
        </p:spPr>
      </p:pic>
      <p:pic>
        <p:nvPicPr>
          <p:cNvPr id="15" name="Imagen 14">
            <a:extLst>
              <a:ext uri="{FF2B5EF4-FFF2-40B4-BE49-F238E27FC236}">
                <a16:creationId xmlns:a16="http://schemas.microsoft.com/office/drawing/2014/main" id="{8AFD7FB9-6508-925E-A7BE-0315DA81745F}"/>
              </a:ext>
            </a:extLst>
          </p:cNvPr>
          <p:cNvPicPr>
            <a:picLocks noChangeAspect="1"/>
          </p:cNvPicPr>
          <p:nvPr/>
        </p:nvPicPr>
        <p:blipFill>
          <a:blip r:embed="rId5"/>
          <a:stretch>
            <a:fillRect/>
          </a:stretch>
        </p:blipFill>
        <p:spPr>
          <a:xfrm>
            <a:off x="2321416" y="2520808"/>
            <a:ext cx="1462724" cy="757016"/>
          </a:xfrm>
          <a:prstGeom prst="rect">
            <a:avLst/>
          </a:prstGeom>
        </p:spPr>
      </p:pic>
      <p:pic>
        <p:nvPicPr>
          <p:cNvPr id="18" name="Gráfico 17" descr="Hombre con relleno sólido">
            <a:extLst>
              <a:ext uri="{FF2B5EF4-FFF2-40B4-BE49-F238E27FC236}">
                <a16:creationId xmlns:a16="http://schemas.microsoft.com/office/drawing/2014/main" id="{59988687-6F08-2019-E79B-22481FBB9B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2829" y="1977217"/>
            <a:ext cx="565095" cy="565095"/>
          </a:xfrm>
          <a:prstGeom prst="rect">
            <a:avLst/>
          </a:prstGeom>
        </p:spPr>
      </p:pic>
      <p:pic>
        <p:nvPicPr>
          <p:cNvPr id="21" name="Imagen 20" descr="Forma, Flecha&#10;&#10;El contenido generado por IA puede ser incorrecto.">
            <a:extLst>
              <a:ext uri="{FF2B5EF4-FFF2-40B4-BE49-F238E27FC236}">
                <a16:creationId xmlns:a16="http://schemas.microsoft.com/office/drawing/2014/main" id="{AFE9DD25-0E29-EA2C-0C94-A4F757D3371C}"/>
              </a:ext>
            </a:extLst>
          </p:cNvPr>
          <p:cNvPicPr>
            <a:picLocks noChangeAspect="1"/>
          </p:cNvPicPr>
          <p:nvPr/>
        </p:nvPicPr>
        <p:blipFill>
          <a:blip r:embed="rId6">
            <a:extLst>
              <a:ext uri="{28A0092B-C50C-407E-A947-70E740481C1C}">
                <a14:useLocalDpi xmlns:a14="http://schemas.microsoft.com/office/drawing/2010/main" val="0"/>
              </a:ext>
            </a:extLst>
          </a:blip>
          <a:srcRect l="5869" t="4805" r="11958" b="10784"/>
          <a:stretch>
            <a:fillRect/>
          </a:stretch>
        </p:blipFill>
        <p:spPr>
          <a:xfrm>
            <a:off x="589202" y="4037881"/>
            <a:ext cx="2042160" cy="1692728"/>
          </a:xfrm>
          <a:prstGeom prst="rect">
            <a:avLst/>
          </a:prstGeom>
        </p:spPr>
      </p:pic>
      <p:sp>
        <p:nvSpPr>
          <p:cNvPr id="22" name="CuadroTexto 21">
            <a:extLst>
              <a:ext uri="{FF2B5EF4-FFF2-40B4-BE49-F238E27FC236}">
                <a16:creationId xmlns:a16="http://schemas.microsoft.com/office/drawing/2014/main" id="{9B679D8F-99E5-9E28-CED3-16DC1B6CB84A}"/>
              </a:ext>
            </a:extLst>
          </p:cNvPr>
          <p:cNvSpPr txBox="1"/>
          <p:nvPr/>
        </p:nvSpPr>
        <p:spPr>
          <a:xfrm>
            <a:off x="1380261" y="4480350"/>
            <a:ext cx="536242" cy="369332"/>
          </a:xfrm>
          <a:prstGeom prst="rect">
            <a:avLst/>
          </a:prstGeom>
          <a:noFill/>
        </p:spPr>
        <p:txBody>
          <a:bodyPr wrap="square" rtlCol="0">
            <a:spAutoFit/>
          </a:bodyPr>
          <a:lstStyle/>
          <a:p>
            <a:r>
              <a:rPr lang="es-ES" noProof="1">
                <a:latin typeface="Times New Roman" panose="02020603050405020304" pitchFamily="18" charset="0"/>
                <a:cs typeface="Times New Roman" panose="02020603050405020304" pitchFamily="18" charset="0"/>
              </a:rPr>
              <a:t>26</a:t>
            </a:r>
          </a:p>
        </p:txBody>
      </p:sp>
      <p:sp>
        <p:nvSpPr>
          <p:cNvPr id="24" name="CuadroTexto 23">
            <a:extLst>
              <a:ext uri="{FF2B5EF4-FFF2-40B4-BE49-F238E27FC236}">
                <a16:creationId xmlns:a16="http://schemas.microsoft.com/office/drawing/2014/main" id="{DE7C6761-9D8A-C4DD-CF03-3955047CF9E6}"/>
              </a:ext>
            </a:extLst>
          </p:cNvPr>
          <p:cNvSpPr txBox="1"/>
          <p:nvPr/>
        </p:nvSpPr>
        <p:spPr>
          <a:xfrm>
            <a:off x="539538" y="5486811"/>
            <a:ext cx="2115897" cy="369332"/>
          </a:xfrm>
          <a:prstGeom prst="rect">
            <a:avLst/>
          </a:prstGeom>
          <a:noFill/>
        </p:spPr>
        <p:txBody>
          <a:bodyPr wrap="square">
            <a:spAutoFit/>
          </a:bodyPr>
          <a:lstStyle/>
          <a:p>
            <a:r>
              <a:rPr lang="es-ES" sz="1800" b="0" i="0" u="none" strike="noStrike" noProof="1">
                <a:solidFill>
                  <a:srgbClr val="000000"/>
                </a:solidFill>
                <a:effectLst/>
                <a:latin typeface="Times New Roman" panose="02020603050405020304" pitchFamily="18" charset="0"/>
              </a:rPr>
              <a:t>439 younger adults</a:t>
            </a:r>
            <a:endParaRPr lang="es-ES" noProof="1"/>
          </a:p>
        </p:txBody>
      </p:sp>
      <p:sp>
        <p:nvSpPr>
          <p:cNvPr id="25" name="CuadroTexto 24">
            <a:extLst>
              <a:ext uri="{FF2B5EF4-FFF2-40B4-BE49-F238E27FC236}">
                <a16:creationId xmlns:a16="http://schemas.microsoft.com/office/drawing/2014/main" id="{C07C799F-2590-04AF-93EF-ED4689EFD173}"/>
              </a:ext>
            </a:extLst>
          </p:cNvPr>
          <p:cNvSpPr txBox="1"/>
          <p:nvPr/>
        </p:nvSpPr>
        <p:spPr>
          <a:xfrm>
            <a:off x="1916503" y="3912347"/>
            <a:ext cx="1665710" cy="369332"/>
          </a:xfrm>
          <a:prstGeom prst="rect">
            <a:avLst/>
          </a:prstGeom>
          <a:noFill/>
        </p:spPr>
        <p:txBody>
          <a:bodyPr wrap="square">
            <a:spAutoFit/>
          </a:bodyPr>
          <a:lstStyle/>
          <a:p>
            <a:r>
              <a:rPr lang="es-ES" sz="1800" b="0" i="0" u="none" strike="noStrike" noProof="1">
                <a:solidFill>
                  <a:srgbClr val="000000"/>
                </a:solidFill>
                <a:effectLst/>
                <a:latin typeface="Times New Roman" panose="02020603050405020304" pitchFamily="18" charset="0"/>
              </a:rPr>
              <a:t>398 older adults </a:t>
            </a:r>
            <a:endParaRPr lang="es-ES" noProof="1"/>
          </a:p>
        </p:txBody>
      </p:sp>
      <p:cxnSp>
        <p:nvCxnSpPr>
          <p:cNvPr id="27" name="Conector recto de flecha 26">
            <a:extLst>
              <a:ext uri="{FF2B5EF4-FFF2-40B4-BE49-F238E27FC236}">
                <a16:creationId xmlns:a16="http://schemas.microsoft.com/office/drawing/2014/main" id="{724237BB-206B-1E38-F8FC-C576A59AD9D8}"/>
              </a:ext>
            </a:extLst>
          </p:cNvPr>
          <p:cNvCxnSpPr>
            <a:cxnSpLocks/>
          </p:cNvCxnSpPr>
          <p:nvPr/>
        </p:nvCxnSpPr>
        <p:spPr>
          <a:xfrm>
            <a:off x="3162300" y="2457356"/>
            <a:ext cx="0" cy="51444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0" name="CuadroTexto 29">
            <a:extLst>
              <a:ext uri="{FF2B5EF4-FFF2-40B4-BE49-F238E27FC236}">
                <a16:creationId xmlns:a16="http://schemas.microsoft.com/office/drawing/2014/main" id="{744D5665-1EB6-EBC1-7C04-A86404BADA41}"/>
              </a:ext>
            </a:extLst>
          </p:cNvPr>
          <p:cNvSpPr txBox="1"/>
          <p:nvPr/>
        </p:nvSpPr>
        <p:spPr>
          <a:xfrm>
            <a:off x="2384755" y="2168248"/>
            <a:ext cx="1543611" cy="307777"/>
          </a:xfrm>
          <a:prstGeom prst="rect">
            <a:avLst/>
          </a:prstGeom>
          <a:noFill/>
        </p:spPr>
        <p:txBody>
          <a:bodyPr wrap="square">
            <a:spAutoFit/>
          </a:bodyPr>
          <a:lstStyle/>
          <a:p>
            <a:pPr algn="ctr"/>
            <a:r>
              <a:rPr lang="es-ES" sz="1400" noProof="1">
                <a:solidFill>
                  <a:srgbClr val="000000"/>
                </a:solidFill>
                <a:latin typeface="Times New Roman" panose="02020603050405020304" pitchFamily="18" charset="0"/>
              </a:rPr>
              <a:t>P</a:t>
            </a:r>
            <a:r>
              <a:rPr lang="es-ES" sz="1400" b="0" i="0" u="none" strike="noStrike" noProof="1">
                <a:solidFill>
                  <a:srgbClr val="000000"/>
                </a:solidFill>
                <a:effectLst/>
                <a:latin typeface="Times New Roman" panose="02020603050405020304" pitchFamily="18" charset="0"/>
              </a:rPr>
              <a:t>ositively skewed </a:t>
            </a:r>
            <a:endParaRPr lang="es-ES" sz="1400" noProof="1"/>
          </a:p>
        </p:txBody>
      </p:sp>
      <p:sp>
        <p:nvSpPr>
          <p:cNvPr id="32" name="CuadroTexto 31">
            <a:extLst>
              <a:ext uri="{FF2B5EF4-FFF2-40B4-BE49-F238E27FC236}">
                <a16:creationId xmlns:a16="http://schemas.microsoft.com/office/drawing/2014/main" id="{BAB6AE7B-264B-FC78-111E-A16815F607D2}"/>
              </a:ext>
            </a:extLst>
          </p:cNvPr>
          <p:cNvSpPr txBox="1"/>
          <p:nvPr/>
        </p:nvSpPr>
        <p:spPr>
          <a:xfrm>
            <a:off x="557463" y="3562778"/>
            <a:ext cx="1665710" cy="369332"/>
          </a:xfrm>
          <a:prstGeom prst="rect">
            <a:avLst/>
          </a:prstGeom>
          <a:noFill/>
        </p:spPr>
        <p:txBody>
          <a:bodyPr wrap="square">
            <a:spAutoFit/>
          </a:bodyPr>
          <a:lstStyle/>
          <a:p>
            <a:r>
              <a:rPr lang="es-ES" sz="1800" b="0" i="0" u="sng" strike="noStrike" noProof="1">
                <a:solidFill>
                  <a:srgbClr val="000000"/>
                </a:solidFill>
                <a:effectLst/>
                <a:latin typeface="Times New Roman" panose="02020603050405020304" pitchFamily="18" charset="0"/>
              </a:rPr>
              <a:t>Two Groups:</a:t>
            </a:r>
            <a:endParaRPr lang="es-ES" u="sng" noProof="1"/>
          </a:p>
        </p:txBody>
      </p:sp>
      <p:pic>
        <p:nvPicPr>
          <p:cNvPr id="34" name="Imagen 33">
            <a:extLst>
              <a:ext uri="{FF2B5EF4-FFF2-40B4-BE49-F238E27FC236}">
                <a16:creationId xmlns:a16="http://schemas.microsoft.com/office/drawing/2014/main" id="{C18FD387-2497-D976-46C7-E77C47EA7764}"/>
              </a:ext>
            </a:extLst>
          </p:cNvPr>
          <p:cNvPicPr>
            <a:picLocks noChangeAspect="1"/>
          </p:cNvPicPr>
          <p:nvPr/>
        </p:nvPicPr>
        <p:blipFill>
          <a:blip r:embed="rId7"/>
          <a:stretch>
            <a:fillRect/>
          </a:stretch>
        </p:blipFill>
        <p:spPr>
          <a:xfrm>
            <a:off x="4310760" y="1491681"/>
            <a:ext cx="6976999" cy="5360198"/>
          </a:xfrm>
          <a:prstGeom prst="rect">
            <a:avLst/>
          </a:prstGeom>
        </p:spPr>
      </p:pic>
      <p:sp>
        <p:nvSpPr>
          <p:cNvPr id="36" name="CuadroTexto 35">
            <a:extLst>
              <a:ext uri="{FF2B5EF4-FFF2-40B4-BE49-F238E27FC236}">
                <a16:creationId xmlns:a16="http://schemas.microsoft.com/office/drawing/2014/main" id="{C65DC206-1115-4BEA-BA82-DF6E142EF5EC}"/>
              </a:ext>
            </a:extLst>
          </p:cNvPr>
          <p:cNvSpPr txBox="1"/>
          <p:nvPr/>
        </p:nvSpPr>
        <p:spPr>
          <a:xfrm>
            <a:off x="4310759" y="1153878"/>
            <a:ext cx="6580759" cy="338554"/>
          </a:xfrm>
          <a:prstGeom prst="rect">
            <a:avLst/>
          </a:prstGeom>
          <a:noFill/>
        </p:spPr>
        <p:txBody>
          <a:bodyPr wrap="square" rtlCol="0">
            <a:spAutoFit/>
          </a:bodyPr>
          <a:lstStyle/>
          <a:p>
            <a:r>
              <a:rPr lang="es-ES" sz="1600" noProof="1">
                <a:solidFill>
                  <a:srgbClr val="282828"/>
                </a:solidFill>
                <a:latin typeface="Times New Roman" panose="02020603050405020304" pitchFamily="18" charset="0"/>
                <a:cs typeface="Times New Roman" panose="02020603050405020304" pitchFamily="18" charset="0"/>
              </a:rPr>
              <a:t>Conformity to Masculine Norms Inventory (CMNI-29)</a:t>
            </a:r>
          </a:p>
        </p:txBody>
      </p:sp>
    </p:spTree>
    <p:extLst>
      <p:ext uri="{BB962C8B-B14F-4D97-AF65-F5344CB8AC3E}">
        <p14:creationId xmlns:p14="http://schemas.microsoft.com/office/powerpoint/2010/main" val="95337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6765BA-C12F-4B16-C137-8C6D96F8779D}"/>
              </a:ext>
            </a:extLst>
          </p:cNvPr>
          <p:cNvSpPr txBox="1"/>
          <p:nvPr/>
        </p:nvSpPr>
        <p:spPr>
          <a:xfrm>
            <a:off x="3048000" y="2965411"/>
            <a:ext cx="6096000" cy="927177"/>
          </a:xfrm>
          <a:prstGeom prst="rect">
            <a:avLst/>
          </a:prstGeom>
          <a:noFill/>
        </p:spPr>
        <p:txBody>
          <a:bodyPr wrap="square">
            <a:spAutoFit/>
          </a:bodyPr>
          <a:lstStyle/>
          <a:p>
            <a:pPr marL="342900" indent="-342900" algn="ctr">
              <a:lnSpc>
                <a:spcPct val="200000"/>
              </a:lnSpc>
              <a:buAutoNum type="arabicPeriod"/>
            </a:pPr>
            <a:r>
              <a:rPr lang="es-ES" sz="3200" b="1" noProof="1">
                <a:solidFill>
                  <a:srgbClr val="282828"/>
                </a:solidFill>
                <a:latin typeface="Times New Roman" panose="02020603050405020304" pitchFamily="18" charset="0"/>
                <a:cs typeface="Times New Roman" panose="02020603050405020304" pitchFamily="18" charset="0"/>
              </a:rPr>
              <a:t>Dimensionality Assessment</a:t>
            </a:r>
          </a:p>
        </p:txBody>
      </p:sp>
    </p:spTree>
    <p:extLst>
      <p:ext uri="{BB962C8B-B14F-4D97-AF65-F5344CB8AC3E}">
        <p14:creationId xmlns:p14="http://schemas.microsoft.com/office/powerpoint/2010/main" val="399655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BDB459-C087-C16E-97A6-38A02C14A603}"/>
              </a:ext>
            </a:extLst>
          </p:cNvPr>
          <p:cNvPicPr>
            <a:picLocks noChangeAspect="1"/>
          </p:cNvPicPr>
          <p:nvPr/>
        </p:nvPicPr>
        <p:blipFill>
          <a:blip r:embed="rId3"/>
          <a:srcRect t="2232"/>
          <a:stretch>
            <a:fillRect/>
          </a:stretch>
        </p:blipFill>
        <p:spPr>
          <a:xfrm>
            <a:off x="0" y="2528083"/>
            <a:ext cx="5786709" cy="3679677"/>
          </a:xfrm>
          <a:prstGeom prst="rect">
            <a:avLst/>
          </a:prstGeom>
        </p:spPr>
      </p:pic>
      <p:pic>
        <p:nvPicPr>
          <p:cNvPr id="5" name="Imagen 4">
            <a:extLst>
              <a:ext uri="{FF2B5EF4-FFF2-40B4-BE49-F238E27FC236}">
                <a16:creationId xmlns:a16="http://schemas.microsoft.com/office/drawing/2014/main" id="{50477849-EBE2-0B95-6F0F-ADE6572E9E2F}"/>
              </a:ext>
            </a:extLst>
          </p:cNvPr>
          <p:cNvPicPr>
            <a:picLocks noChangeAspect="1"/>
          </p:cNvPicPr>
          <p:nvPr/>
        </p:nvPicPr>
        <p:blipFill>
          <a:blip r:embed="rId4"/>
          <a:stretch>
            <a:fillRect/>
          </a:stretch>
        </p:blipFill>
        <p:spPr>
          <a:xfrm>
            <a:off x="5953760" y="2528083"/>
            <a:ext cx="6156960" cy="3679677"/>
          </a:xfrm>
          <a:prstGeom prst="rect">
            <a:avLst/>
          </a:prstGeom>
        </p:spPr>
      </p:pic>
      <p:sp>
        <p:nvSpPr>
          <p:cNvPr id="6" name="CuadroTexto 5">
            <a:extLst>
              <a:ext uri="{FF2B5EF4-FFF2-40B4-BE49-F238E27FC236}">
                <a16:creationId xmlns:a16="http://schemas.microsoft.com/office/drawing/2014/main" id="{F383951B-085D-3A65-6577-F41A303E9AA4}"/>
              </a:ext>
            </a:extLst>
          </p:cNvPr>
          <p:cNvSpPr txBox="1"/>
          <p:nvPr/>
        </p:nvSpPr>
        <p:spPr>
          <a:xfrm>
            <a:off x="2893354" y="3352258"/>
            <a:ext cx="538480" cy="1015663"/>
          </a:xfrm>
          <a:prstGeom prst="rect">
            <a:avLst/>
          </a:prstGeom>
          <a:noFill/>
        </p:spPr>
        <p:txBody>
          <a:bodyPr wrap="square" rtlCol="0">
            <a:spAutoFit/>
          </a:bodyPr>
          <a:lstStyle/>
          <a:p>
            <a:pPr algn="ctr"/>
            <a:r>
              <a:rPr lang="es-ES" sz="6000" noProof="1">
                <a:solidFill>
                  <a:srgbClr val="282828"/>
                </a:solidFill>
                <a:latin typeface="Arial Black" panose="020B0A04020102020204" pitchFamily="34" charset="0"/>
                <a:ea typeface="ADLaM Display" panose="020F0502020204030204" pitchFamily="2" charset="0"/>
                <a:cs typeface="ADLaM Display" panose="020F0502020204030204" pitchFamily="2" charset="0"/>
              </a:rPr>
              <a:t>8</a:t>
            </a:r>
          </a:p>
        </p:txBody>
      </p:sp>
      <p:sp>
        <p:nvSpPr>
          <p:cNvPr id="7" name="CuadroTexto 6">
            <a:extLst>
              <a:ext uri="{FF2B5EF4-FFF2-40B4-BE49-F238E27FC236}">
                <a16:creationId xmlns:a16="http://schemas.microsoft.com/office/drawing/2014/main" id="{5F564856-C3B1-5B76-24DB-DA9F1578CD02}"/>
              </a:ext>
            </a:extLst>
          </p:cNvPr>
          <p:cNvSpPr txBox="1"/>
          <p:nvPr/>
        </p:nvSpPr>
        <p:spPr>
          <a:xfrm>
            <a:off x="9032240" y="3352258"/>
            <a:ext cx="538480" cy="1015663"/>
          </a:xfrm>
          <a:prstGeom prst="rect">
            <a:avLst/>
          </a:prstGeom>
          <a:noFill/>
        </p:spPr>
        <p:txBody>
          <a:bodyPr wrap="square" rtlCol="0">
            <a:spAutoFit/>
          </a:bodyPr>
          <a:lstStyle/>
          <a:p>
            <a:pPr algn="ctr"/>
            <a:r>
              <a:rPr lang="es-ES" sz="6000" noProof="1">
                <a:solidFill>
                  <a:srgbClr val="282828"/>
                </a:solidFill>
                <a:latin typeface="Arial Black" panose="020B0A04020102020204" pitchFamily="34" charset="0"/>
                <a:ea typeface="ADLaM Display" panose="020F0502020204030204" pitchFamily="2" charset="0"/>
                <a:cs typeface="ADLaM Display" panose="020F0502020204030204" pitchFamily="2" charset="0"/>
              </a:rPr>
              <a:t>9</a:t>
            </a:r>
          </a:p>
        </p:txBody>
      </p:sp>
      <p:sp>
        <p:nvSpPr>
          <p:cNvPr id="8" name="CuadroTexto 7">
            <a:extLst>
              <a:ext uri="{FF2B5EF4-FFF2-40B4-BE49-F238E27FC236}">
                <a16:creationId xmlns:a16="http://schemas.microsoft.com/office/drawing/2014/main" id="{FA0AFC0A-5325-BB96-2378-686FEAE8E12D}"/>
              </a:ext>
            </a:extLst>
          </p:cNvPr>
          <p:cNvSpPr txBox="1"/>
          <p:nvPr/>
        </p:nvSpPr>
        <p:spPr>
          <a:xfrm>
            <a:off x="304800" y="1491257"/>
            <a:ext cx="1991360" cy="369332"/>
          </a:xfrm>
          <a:prstGeom prst="rect">
            <a:avLst/>
          </a:prstGeom>
          <a:noFill/>
        </p:spPr>
        <p:txBody>
          <a:bodyPr wrap="square" rtlCol="0">
            <a:spAutoFit/>
          </a:bodyPr>
          <a:lstStyle/>
          <a:p>
            <a:r>
              <a:rPr lang="es-ES" b="1" noProof="1">
                <a:solidFill>
                  <a:srgbClr val="282828"/>
                </a:solidFill>
                <a:latin typeface="Times New Roman" panose="02020603050405020304" pitchFamily="18" charset="0"/>
                <a:cs typeface="Times New Roman" panose="02020603050405020304" pitchFamily="18" charset="0"/>
              </a:rPr>
              <a:t>Parallel Analysis</a:t>
            </a:r>
          </a:p>
        </p:txBody>
      </p:sp>
      <p:sp>
        <p:nvSpPr>
          <p:cNvPr id="2" name="CuadroTexto 1">
            <a:extLst>
              <a:ext uri="{FF2B5EF4-FFF2-40B4-BE49-F238E27FC236}">
                <a16:creationId xmlns:a16="http://schemas.microsoft.com/office/drawing/2014/main" id="{295D1FA2-43AE-8BF0-5732-98961DCA2FB2}"/>
              </a:ext>
            </a:extLst>
          </p:cNvPr>
          <p:cNvSpPr txBox="1"/>
          <p:nvPr/>
        </p:nvSpPr>
        <p:spPr>
          <a:xfrm>
            <a:off x="304800" y="2009670"/>
            <a:ext cx="4628717" cy="369332"/>
          </a:xfrm>
          <a:prstGeom prst="rect">
            <a:avLst/>
          </a:prstGeom>
          <a:noFill/>
        </p:spPr>
        <p:txBody>
          <a:bodyPr wrap="square" rtlCol="0">
            <a:spAutoFit/>
          </a:bodyPr>
          <a:lstStyle/>
          <a:p>
            <a:r>
              <a:rPr lang="es-ES" i="1" noProof="1">
                <a:solidFill>
                  <a:srgbClr val="282828"/>
                </a:solidFill>
                <a:latin typeface="Times New Roman" panose="02020603050405020304" pitchFamily="18" charset="0"/>
                <a:cs typeface="Times New Roman" panose="02020603050405020304" pitchFamily="18" charset="0"/>
              </a:rPr>
              <a:t>Principal Component Analysis (PA-PCA)</a:t>
            </a:r>
          </a:p>
        </p:txBody>
      </p:sp>
      <p:sp>
        <p:nvSpPr>
          <p:cNvPr id="4" name="CuadroTexto 3">
            <a:extLst>
              <a:ext uri="{FF2B5EF4-FFF2-40B4-BE49-F238E27FC236}">
                <a16:creationId xmlns:a16="http://schemas.microsoft.com/office/drawing/2014/main" id="{44D0EE92-3470-992B-FB4B-5ADA9AD95F13}"/>
              </a:ext>
            </a:extLst>
          </p:cNvPr>
          <p:cNvSpPr txBox="1"/>
          <p:nvPr/>
        </p:nvSpPr>
        <p:spPr>
          <a:xfrm>
            <a:off x="6248400" y="2009670"/>
            <a:ext cx="4628717" cy="369332"/>
          </a:xfrm>
          <a:prstGeom prst="rect">
            <a:avLst/>
          </a:prstGeom>
          <a:noFill/>
        </p:spPr>
        <p:txBody>
          <a:bodyPr wrap="square" rtlCol="0">
            <a:spAutoFit/>
          </a:bodyPr>
          <a:lstStyle/>
          <a:p>
            <a:r>
              <a:rPr lang="es-ES" i="1" noProof="1">
                <a:solidFill>
                  <a:srgbClr val="282828"/>
                </a:solidFill>
                <a:latin typeface="Times New Roman" panose="02020603050405020304" pitchFamily="18" charset="0"/>
                <a:cs typeface="Times New Roman" panose="02020603050405020304" pitchFamily="18" charset="0"/>
              </a:rPr>
              <a:t>Principal Axis Factor analysis (PA-PAF)</a:t>
            </a:r>
          </a:p>
        </p:txBody>
      </p:sp>
      <p:sp>
        <p:nvSpPr>
          <p:cNvPr id="11" name="CuadroTexto 10">
            <a:extLst>
              <a:ext uri="{FF2B5EF4-FFF2-40B4-BE49-F238E27FC236}">
                <a16:creationId xmlns:a16="http://schemas.microsoft.com/office/drawing/2014/main" id="{6294D76A-50E1-29A0-74B3-E35041B0162F}"/>
              </a:ext>
            </a:extLst>
          </p:cNvPr>
          <p:cNvSpPr txBox="1"/>
          <p:nvPr/>
        </p:nvSpPr>
        <p:spPr>
          <a:xfrm>
            <a:off x="149680" y="6356841"/>
            <a:ext cx="11889920" cy="369332"/>
          </a:xfrm>
          <a:prstGeom prst="rect">
            <a:avLst/>
          </a:prstGeom>
          <a:noFill/>
        </p:spPr>
        <p:txBody>
          <a:bodyPr wrap="square">
            <a:spAutoFit/>
          </a:bodyPr>
          <a:lstStyle/>
          <a:p>
            <a:r>
              <a:rPr lang="es-ES" dirty="0">
                <a:solidFill>
                  <a:srgbClr val="282828"/>
                </a:solidFill>
                <a:latin typeface="Times New Roman" panose="02020603050405020304" pitchFamily="18" charset="0"/>
                <a:cs typeface="Times New Roman" panose="02020603050405020304" pitchFamily="18" charset="0"/>
              </a:rPr>
              <a:t>Crawford et al. (2010) </a:t>
            </a:r>
            <a:r>
              <a:rPr lang="es-ES" b="1" dirty="0">
                <a:solidFill>
                  <a:srgbClr val="282828"/>
                </a:solidFill>
              </a:rPr>
              <a:t>➜ </a:t>
            </a:r>
            <a:r>
              <a:rPr lang="en-US" dirty="0">
                <a:solidFill>
                  <a:srgbClr val="282828"/>
                </a:solidFill>
                <a:latin typeface="Times New Roman" panose="02020603050405020304" pitchFamily="18" charset="0"/>
                <a:cs typeface="Times New Roman" panose="02020603050405020304" pitchFamily="18" charset="0"/>
              </a:rPr>
              <a:t>to learn more about the differences and when to use each PA</a:t>
            </a:r>
            <a:endParaRPr lang="es-ES" dirty="0">
              <a:solidFill>
                <a:srgbClr val="28282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00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que contiene collar&#10;&#10;Descripción generada automáticamente">
            <a:extLst>
              <a:ext uri="{FF2B5EF4-FFF2-40B4-BE49-F238E27FC236}">
                <a16:creationId xmlns:a16="http://schemas.microsoft.com/office/drawing/2014/main" id="{58F48FE0-4190-C799-CAB9-471DD8CA9D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1" r="31936"/>
          <a:stretch>
            <a:fillRect/>
          </a:stretch>
        </p:blipFill>
        <p:spPr bwMode="auto">
          <a:xfrm>
            <a:off x="2480647" y="1232344"/>
            <a:ext cx="5212104" cy="505669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D354B1D-D207-CC7A-CA4A-77ADB12D1169}"/>
              </a:ext>
            </a:extLst>
          </p:cNvPr>
          <p:cNvSpPr txBox="1"/>
          <p:nvPr/>
        </p:nvSpPr>
        <p:spPr>
          <a:xfrm>
            <a:off x="1509081" y="1510236"/>
            <a:ext cx="538480" cy="1015663"/>
          </a:xfrm>
          <a:prstGeom prst="rect">
            <a:avLst/>
          </a:prstGeom>
          <a:noFill/>
        </p:spPr>
        <p:txBody>
          <a:bodyPr wrap="square" rtlCol="0">
            <a:spAutoFit/>
          </a:bodyPr>
          <a:lstStyle/>
          <a:p>
            <a:pPr algn="ctr"/>
            <a:r>
              <a:rPr lang="es-ES" sz="6000" noProof="1">
                <a:solidFill>
                  <a:srgbClr val="282828"/>
                </a:solidFill>
                <a:latin typeface="Arial Black" panose="020B0A04020102020204" pitchFamily="34" charset="0"/>
                <a:ea typeface="ADLaM Display" panose="020F0502020204030204" pitchFamily="2" charset="0"/>
                <a:cs typeface="ADLaM Display" panose="020F0502020204030204" pitchFamily="2" charset="0"/>
              </a:rPr>
              <a:t>8</a:t>
            </a:r>
          </a:p>
        </p:txBody>
      </p:sp>
      <p:sp>
        <p:nvSpPr>
          <p:cNvPr id="7" name="CuadroTexto 6">
            <a:extLst>
              <a:ext uri="{FF2B5EF4-FFF2-40B4-BE49-F238E27FC236}">
                <a16:creationId xmlns:a16="http://schemas.microsoft.com/office/drawing/2014/main" id="{F88CA42F-B0FA-4D5C-359B-9513C407DA84}"/>
              </a:ext>
            </a:extLst>
          </p:cNvPr>
          <p:cNvSpPr txBox="1"/>
          <p:nvPr/>
        </p:nvSpPr>
        <p:spPr>
          <a:xfrm>
            <a:off x="203200" y="1140904"/>
            <a:ext cx="4883499" cy="369332"/>
          </a:xfrm>
          <a:prstGeom prst="rect">
            <a:avLst/>
          </a:prstGeom>
          <a:noFill/>
        </p:spPr>
        <p:txBody>
          <a:bodyPr wrap="square" rtlCol="0">
            <a:spAutoFit/>
          </a:bodyPr>
          <a:lstStyle/>
          <a:p>
            <a:r>
              <a:rPr lang="es-ES" i="1" noProof="1">
                <a:solidFill>
                  <a:srgbClr val="282828"/>
                </a:solidFill>
                <a:latin typeface="Times New Roman" panose="02020603050405020304" pitchFamily="18" charset="0"/>
                <a:cs typeface="Times New Roman" panose="02020603050405020304" pitchFamily="18" charset="0"/>
              </a:rPr>
              <a:t>Exploratory Graph Analysis (EGA)</a:t>
            </a:r>
          </a:p>
        </p:txBody>
      </p:sp>
      <p:grpSp>
        <p:nvGrpSpPr>
          <p:cNvPr id="9" name="Grupo 8">
            <a:extLst>
              <a:ext uri="{FF2B5EF4-FFF2-40B4-BE49-F238E27FC236}">
                <a16:creationId xmlns:a16="http://schemas.microsoft.com/office/drawing/2014/main" id="{24955AD5-73A1-5462-9F4B-EFD3A4832BAF}"/>
              </a:ext>
            </a:extLst>
          </p:cNvPr>
          <p:cNvGrpSpPr/>
          <p:nvPr/>
        </p:nvGrpSpPr>
        <p:grpSpPr>
          <a:xfrm>
            <a:off x="7889881" y="1137924"/>
            <a:ext cx="3814439" cy="5506716"/>
            <a:chOff x="7889881" y="1137924"/>
            <a:chExt cx="3905879" cy="5553944"/>
          </a:xfrm>
        </p:grpSpPr>
        <p:pic>
          <p:nvPicPr>
            <p:cNvPr id="4" name="Picture 4" descr="Imagen que contiene collar&#10;&#10;Descripción generada automáticamente">
              <a:extLst>
                <a:ext uri="{FF2B5EF4-FFF2-40B4-BE49-F238E27FC236}">
                  <a16:creationId xmlns:a16="http://schemas.microsoft.com/office/drawing/2014/main" id="{9833CCA2-0FB7-482D-C52F-AECA36D894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757" t="12480" r="16989" b="9892"/>
            <a:stretch>
              <a:fillRect/>
            </a:stretch>
          </p:blipFill>
          <p:spPr bwMode="auto">
            <a:xfrm>
              <a:off x="7889881" y="1344104"/>
              <a:ext cx="685159" cy="534776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B1C7F92-E5CC-5756-FDC9-C730A30CA47F}"/>
                </a:ext>
              </a:extLst>
            </p:cNvPr>
            <p:cNvSpPr txBox="1"/>
            <p:nvPr/>
          </p:nvSpPr>
          <p:spPr>
            <a:xfrm>
              <a:off x="8575040" y="1137924"/>
              <a:ext cx="3220720" cy="5513304"/>
            </a:xfrm>
            <a:prstGeom prst="rect">
              <a:avLst/>
            </a:prstGeom>
            <a:noFill/>
          </p:spPr>
          <p:txBody>
            <a:bodyPr wrap="square" rtlCol="0">
              <a:spAutoFit/>
            </a:bodyPr>
            <a:lstStyle/>
            <a:p>
              <a:pPr>
                <a:lnSpc>
                  <a:spcPct val="250000"/>
                </a:lnSpc>
              </a:pPr>
              <a:r>
                <a:rPr lang="es-ES" noProof="1">
                  <a:solidFill>
                    <a:srgbClr val="282828"/>
                  </a:solidFill>
                  <a:latin typeface="Times New Roman" panose="02020603050405020304" pitchFamily="18" charset="0"/>
                  <a:cs typeface="Times New Roman" panose="02020603050405020304" pitchFamily="18" charset="0"/>
                </a:rPr>
                <a:t>Winning</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Emotional Control</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Risk Taking</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Violence</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Power Over Women</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Playboy</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Self-Reliance</a:t>
              </a:r>
            </a:p>
            <a:p>
              <a:pPr>
                <a:lnSpc>
                  <a:spcPct val="250000"/>
                </a:lnSpc>
              </a:pPr>
              <a:r>
                <a:rPr lang="es-ES" noProof="1">
                  <a:solidFill>
                    <a:srgbClr val="282828"/>
                  </a:solidFill>
                  <a:latin typeface="Times New Roman" panose="02020603050405020304" pitchFamily="18" charset="0"/>
                  <a:cs typeface="Times New Roman" panose="02020603050405020304" pitchFamily="18" charset="0"/>
                </a:rPr>
                <a:t>Heterosexual Self-Presentation</a:t>
              </a:r>
            </a:p>
          </p:txBody>
        </p:sp>
      </p:grpSp>
      <p:sp>
        <p:nvSpPr>
          <p:cNvPr id="10" name="CuadroTexto 9">
            <a:extLst>
              <a:ext uri="{FF2B5EF4-FFF2-40B4-BE49-F238E27FC236}">
                <a16:creationId xmlns:a16="http://schemas.microsoft.com/office/drawing/2014/main" id="{09A088C5-5E60-6DAE-1271-A0BB38069D22}"/>
              </a:ext>
            </a:extLst>
          </p:cNvPr>
          <p:cNvSpPr txBox="1"/>
          <p:nvPr/>
        </p:nvSpPr>
        <p:spPr>
          <a:xfrm>
            <a:off x="0" y="6461204"/>
            <a:ext cx="6096000" cy="369332"/>
          </a:xfrm>
          <a:prstGeom prst="rect">
            <a:avLst/>
          </a:prstGeom>
          <a:noFill/>
        </p:spPr>
        <p:txBody>
          <a:bodyPr wrap="square">
            <a:spAutoFit/>
          </a:bodyPr>
          <a:lstStyle/>
          <a:p>
            <a:r>
              <a:rPr lang="en-US" dirty="0">
                <a:solidFill>
                  <a:srgbClr val="282828"/>
                </a:solidFill>
                <a:latin typeface="Times New Roman" panose="02020603050405020304" pitchFamily="18" charset="0"/>
                <a:cs typeface="Times New Roman" panose="02020603050405020304" pitchFamily="18" charset="0"/>
              </a:rPr>
              <a:t>(Golino &amp; Epskamp 2017) </a:t>
            </a:r>
            <a:r>
              <a:rPr lang="es-ES" b="1" dirty="0">
                <a:solidFill>
                  <a:srgbClr val="282828"/>
                </a:solidFill>
              </a:rPr>
              <a:t>➜ </a:t>
            </a:r>
            <a:r>
              <a:rPr lang="en-US" dirty="0">
                <a:solidFill>
                  <a:srgbClr val="282828"/>
                </a:solidFill>
                <a:latin typeface="Times New Roman" panose="02020603050405020304" pitchFamily="18" charset="0"/>
                <a:cs typeface="Times New Roman" panose="02020603050405020304" pitchFamily="18" charset="0"/>
              </a:rPr>
              <a:t>first EGA article</a:t>
            </a:r>
            <a:endParaRPr lang="es-ES" dirty="0"/>
          </a:p>
        </p:txBody>
      </p:sp>
    </p:spTree>
    <p:extLst>
      <p:ext uri="{BB962C8B-B14F-4D97-AF65-F5344CB8AC3E}">
        <p14:creationId xmlns:p14="http://schemas.microsoft.com/office/powerpoint/2010/main" val="268280957"/>
      </p:ext>
    </p:extLst>
  </p:cSld>
  <p:clrMapOvr>
    <a:masterClrMapping/>
  </p:clrMapOvr>
</p:sld>
</file>

<file path=ppt/theme/theme1.xml><?xml version="1.0" encoding="utf-8"?>
<a:theme xmlns:a="http://schemas.openxmlformats.org/drawingml/2006/main" name="Tema de Office">
  <a:themeElements>
    <a:clrScheme name="Personalizado 2">
      <a:dk1>
        <a:srgbClr val="FFFFFF"/>
      </a:dk1>
      <a:lt1>
        <a:srgbClr val="0E2841"/>
      </a:lt1>
      <a:dk2>
        <a:srgbClr val="FFFF00"/>
      </a:dk2>
      <a:lt2>
        <a:srgbClr val="0E2841"/>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1152</TotalTime>
  <Words>2454</Words>
  <Application>Microsoft Office PowerPoint</Application>
  <PresentationFormat>Panorámica</PresentationFormat>
  <Paragraphs>215</Paragraphs>
  <Slides>22</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Aptos</vt:lpstr>
      <vt:lpstr>Arial</vt:lpstr>
      <vt:lpstr>Arial Black</vt:lpstr>
      <vt:lpstr>Cambria Math</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PiXELPAELLA</dc:creator>
  <cp:lastModifiedBy>Marcos Romero Suarez</cp:lastModifiedBy>
  <cp:revision>11</cp:revision>
  <dcterms:created xsi:type="dcterms:W3CDTF">2025-06-21T22:23:49Z</dcterms:created>
  <dcterms:modified xsi:type="dcterms:W3CDTF">2025-07-21T22:58:43Z</dcterms:modified>
</cp:coreProperties>
</file>