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9" r:id="rId4"/>
    <p:sldId id="280" r:id="rId5"/>
    <p:sldId id="273" r:id="rId6"/>
    <p:sldId id="275" r:id="rId7"/>
    <p:sldId id="276" r:id="rId8"/>
    <p:sldId id="277" r:id="rId9"/>
    <p:sldId id="278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XELPAELLA" userId="cbaf7227-bf71-40d4-85a2-f45938c4a751" providerId="ADAL" clId="{BCCDAF0E-2E17-416D-9CBD-D1913873FD5D}"/>
    <pc:docChg chg="undo custSel addSld modSld sldOrd modMainMaster">
      <pc:chgData name="PiXELPAELLA" userId="cbaf7227-bf71-40d4-85a2-f45938c4a751" providerId="ADAL" clId="{BCCDAF0E-2E17-416D-9CBD-D1913873FD5D}" dt="2025-06-21T23:26:40.544" v="154"/>
      <pc:docMkLst>
        <pc:docMk/>
      </pc:docMkLst>
      <pc:sldChg chg="addSp modSp">
        <pc:chgData name="PiXELPAELLA" userId="cbaf7227-bf71-40d4-85a2-f45938c4a751" providerId="ADAL" clId="{BCCDAF0E-2E17-416D-9CBD-D1913873FD5D}" dt="2025-06-21T23:10:54.096" v="7"/>
        <pc:sldMkLst>
          <pc:docMk/>
          <pc:sldMk cId="3531607879" sldId="256"/>
        </pc:sldMkLst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7" creationId="{A365D0AF-360A-2AAB-2A97-18AC0C66969E}"/>
          </ac:spMkLst>
        </pc:spChg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8" creationId="{4075FF85-E27A-259A-1A69-66CA96E93828}"/>
          </ac:spMkLst>
        </pc:spChg>
      </pc:sldChg>
      <pc:sldChg chg="addSp modSp new mod">
        <pc:chgData name="PiXELPAELLA" userId="cbaf7227-bf71-40d4-85a2-f45938c4a751" providerId="ADAL" clId="{BCCDAF0E-2E17-416D-9CBD-D1913873FD5D}" dt="2025-06-21T23:24:52.219" v="151" actId="1076"/>
        <pc:sldMkLst>
          <pc:docMk/>
          <pc:sldMk cId="1099301315" sldId="257"/>
        </pc:sldMkLst>
        <pc:spChg chg="add mod">
          <ac:chgData name="PiXELPAELLA" userId="cbaf7227-bf71-40d4-85a2-f45938c4a751" providerId="ADAL" clId="{BCCDAF0E-2E17-416D-9CBD-D1913873FD5D}" dt="2025-06-21T23:22:36.826" v="145" actId="1076"/>
          <ac:spMkLst>
            <pc:docMk/>
            <pc:sldMk cId="1099301315" sldId="257"/>
            <ac:spMk id="3" creationId="{210A98E6-B44F-9A56-5639-5D33CE703E9E}"/>
          </ac:spMkLst>
        </pc:spChg>
        <pc:spChg chg="add mod ord">
          <ac:chgData name="PiXELPAELLA" userId="cbaf7227-bf71-40d4-85a2-f45938c4a751" providerId="ADAL" clId="{BCCDAF0E-2E17-416D-9CBD-D1913873FD5D}" dt="2025-06-21T23:22:16.435" v="141" actId="1076"/>
          <ac:spMkLst>
            <pc:docMk/>
            <pc:sldMk cId="1099301315" sldId="257"/>
            <ac:spMk id="4" creationId="{3CB7240F-E965-E76C-9D34-CF1AAC9BC4C2}"/>
          </ac:spMkLst>
        </pc:spChg>
        <pc:spChg chg="add mod ord">
          <ac:chgData name="PiXELPAELLA" userId="cbaf7227-bf71-40d4-85a2-f45938c4a751" providerId="ADAL" clId="{BCCDAF0E-2E17-416D-9CBD-D1913873FD5D}" dt="2025-06-21T23:24:52.219" v="151" actId="1076"/>
          <ac:spMkLst>
            <pc:docMk/>
            <pc:sldMk cId="1099301315" sldId="257"/>
            <ac:spMk id="5" creationId="{F41D32A0-0625-B2C3-C459-173FB3171C71}"/>
          </ac:spMkLst>
        </pc:spChg>
        <pc:spChg chg="add mod ord">
          <ac:chgData name="PiXELPAELLA" userId="cbaf7227-bf71-40d4-85a2-f45938c4a751" providerId="ADAL" clId="{BCCDAF0E-2E17-416D-9CBD-D1913873FD5D}" dt="2025-06-21T23:24:48.059" v="150" actId="1076"/>
          <ac:spMkLst>
            <pc:docMk/>
            <pc:sldMk cId="1099301315" sldId="257"/>
            <ac:spMk id="6" creationId="{51FA5C24-EC53-C1C5-B446-5CCF47C3521E}"/>
          </ac:spMkLst>
        </pc:spChg>
      </pc:sldChg>
      <pc:sldChg chg="addSp modSp new mod">
        <pc:chgData name="PiXELPAELLA" userId="cbaf7227-bf71-40d4-85a2-f45938c4a751" providerId="ADAL" clId="{BCCDAF0E-2E17-416D-9CBD-D1913873FD5D}" dt="2025-06-21T23:19:10.535" v="100" actId="114"/>
        <pc:sldMkLst>
          <pc:docMk/>
          <pc:sldMk cId="3446693452" sldId="258"/>
        </pc:sldMkLst>
        <pc:spChg chg="add mod">
          <ac:chgData name="PiXELPAELLA" userId="cbaf7227-bf71-40d4-85a2-f45938c4a751" providerId="ADAL" clId="{BCCDAF0E-2E17-416D-9CBD-D1913873FD5D}" dt="2025-06-21T23:13:46.524" v="22"/>
          <ac:spMkLst>
            <pc:docMk/>
            <pc:sldMk cId="3446693452" sldId="258"/>
            <ac:spMk id="2" creationId="{75B0F97B-3761-FA6F-6259-34F75924CA9C}"/>
          </ac:spMkLst>
        </pc:spChg>
        <pc:spChg chg="add mod">
          <ac:chgData name="PiXELPAELLA" userId="cbaf7227-bf71-40d4-85a2-f45938c4a751" providerId="ADAL" clId="{BCCDAF0E-2E17-416D-9CBD-D1913873FD5D}" dt="2025-06-21T23:19:10.535" v="100" actId="114"/>
          <ac:spMkLst>
            <pc:docMk/>
            <pc:sldMk cId="3446693452" sldId="258"/>
            <ac:spMk id="3" creationId="{D3F2DA46-7452-2CA4-C6F1-750C8E194041}"/>
          </ac:spMkLst>
        </pc:spChg>
      </pc:sldChg>
      <pc:sldChg chg="new ord">
        <pc:chgData name="PiXELPAELLA" userId="cbaf7227-bf71-40d4-85a2-f45938c4a751" providerId="ADAL" clId="{BCCDAF0E-2E17-416D-9CBD-D1913873FD5D}" dt="2025-06-21T23:26:40.544" v="154"/>
        <pc:sldMkLst>
          <pc:docMk/>
          <pc:sldMk cId="776710405" sldId="259"/>
        </pc:sldMkLst>
      </pc:sldChg>
      <pc:sldMasterChg chg="modSldLayout">
        <pc:chgData name="PiXELPAELLA" userId="cbaf7227-bf71-40d4-85a2-f45938c4a751" providerId="ADAL" clId="{BCCDAF0E-2E17-416D-9CBD-D1913873FD5D}" dt="2025-06-21T23:10:40.041" v="6" actId="21"/>
        <pc:sldMasterMkLst>
          <pc:docMk/>
          <pc:sldMasterMk cId="543476167" sldId="2147483648"/>
        </pc:sldMasterMkLst>
        <pc:sldLayoutChg chg="delSp modSp mod">
          <pc:chgData name="PiXELPAELLA" userId="cbaf7227-bf71-40d4-85a2-f45938c4a751" providerId="ADAL" clId="{BCCDAF0E-2E17-416D-9CBD-D1913873FD5D}" dt="2025-06-21T23:10:40.041" v="6" actId="21"/>
          <pc:sldLayoutMkLst>
            <pc:docMk/>
            <pc:sldMasterMk cId="543476167" sldId="2147483648"/>
            <pc:sldLayoutMk cId="4131022742" sldId="2147483649"/>
          </pc:sldLayoutMkLst>
          <pc:spChg chg="del">
            <ac:chgData name="PiXELPAELLA" userId="cbaf7227-bf71-40d4-85a2-f45938c4a751" providerId="ADAL" clId="{BCCDAF0E-2E17-416D-9CBD-D1913873FD5D}" dt="2025-06-21T23:10:40.041" v="6" actId="21"/>
            <ac:spMkLst>
              <pc:docMk/>
              <pc:sldMasterMk cId="543476167" sldId="2147483648"/>
              <pc:sldLayoutMk cId="4131022742" sldId="2147483649"/>
              <ac:spMk id="7" creationId="{A365D0AF-360A-2AAB-2A97-18AC0C66969E}"/>
            </ac:spMkLst>
          </pc:spChg>
          <pc:spChg chg="del mod">
            <ac:chgData name="PiXELPAELLA" userId="cbaf7227-bf71-40d4-85a2-f45938c4a751" providerId="ADAL" clId="{BCCDAF0E-2E17-416D-9CBD-D1913873FD5D}" dt="2025-06-21T23:10:40.041" v="6" actId="21"/>
            <ac:spMkLst>
              <pc:docMk/>
              <pc:sldMasterMk cId="543476167" sldId="2147483648"/>
              <pc:sldLayoutMk cId="4131022742" sldId="2147483649"/>
              <ac:spMk id="8" creationId="{4075FF85-E27A-259A-1A69-66CA96E93828}"/>
            </ac:spMkLst>
          </pc:spChg>
        </pc:sldLayoutChg>
        <pc:sldLayoutChg chg="delSp modSp mod">
          <pc:chgData name="PiXELPAELLA" userId="cbaf7227-bf71-40d4-85a2-f45938c4a751" providerId="ADAL" clId="{BCCDAF0E-2E17-416D-9CBD-D1913873FD5D}" dt="2025-06-21T23:09:52.591" v="3" actId="478"/>
          <pc:sldLayoutMkLst>
            <pc:docMk/>
            <pc:sldMasterMk cId="543476167" sldId="2147483648"/>
            <pc:sldLayoutMk cId="3981348903" sldId="2147483650"/>
          </pc:sldLayoutMkLst>
          <pc:spChg chg="del mod">
            <ac:chgData name="PiXELPAELLA" userId="cbaf7227-bf71-40d4-85a2-f45938c4a751" providerId="ADAL" clId="{BCCDAF0E-2E17-416D-9CBD-D1913873FD5D}" dt="2025-06-21T23:09:52.591" v="3" actId="478"/>
            <ac:spMkLst>
              <pc:docMk/>
              <pc:sldMasterMk cId="543476167" sldId="2147483648"/>
              <pc:sldLayoutMk cId="3981348903" sldId="2147483650"/>
              <ac:spMk id="4" creationId="{0189FFF9-F60C-B9B8-9A6B-21F66C327F6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476297" y="2751151"/>
            <a:ext cx="8715703" cy="1144988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 fontScale="925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The Effectiveness of Training for Mental Health Professionals: A Multilevel Meta-Analysis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0DCE5840-AB99-5276-693F-BC4C31E7563F}"/>
              </a:ext>
            </a:extLst>
          </p:cNvPr>
          <p:cNvSpPr txBox="1">
            <a:spLocks/>
          </p:cNvSpPr>
          <p:nvPr/>
        </p:nvSpPr>
        <p:spPr>
          <a:xfrm>
            <a:off x="3476296" y="3896139"/>
            <a:ext cx="8715703" cy="661284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</a:rPr>
              <a:t>José Mena-Raposo , Susana </a:t>
            </a:r>
            <a:r>
              <a:rPr lang="en-US" sz="1400" b="1" dirty="0" err="1">
                <a:solidFill>
                  <a:schemeClr val="tx1"/>
                </a:solidFill>
              </a:rPr>
              <a:t>Sanduvete</a:t>
            </a:r>
            <a:r>
              <a:rPr lang="en-US" sz="1400" b="1" dirty="0">
                <a:solidFill>
                  <a:schemeClr val="tx1"/>
                </a:solidFill>
              </a:rPr>
              <a:t>-Chaves, José A. Lozano-Lozano and Salvador Chacón-Moscoso</a:t>
            </a: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07978-EEEE-5AA9-83DA-EE71DC3FE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8F9B7541-2D76-EFA2-3D18-DF972162EA64}"/>
              </a:ext>
            </a:extLst>
          </p:cNvPr>
          <p:cNvSpPr/>
          <p:nvPr/>
        </p:nvSpPr>
        <p:spPr>
          <a:xfrm>
            <a:off x="10994574" y="2931477"/>
            <a:ext cx="1142542" cy="995046"/>
          </a:xfrm>
          <a:custGeom>
            <a:avLst/>
            <a:gdLst>
              <a:gd name="connsiteX0" fmla="*/ 0 w 1142542"/>
              <a:gd name="connsiteY0" fmla="*/ 497523 h 995046"/>
              <a:gd name="connsiteX1" fmla="*/ 571271 w 1142542"/>
              <a:gd name="connsiteY1" fmla="*/ 0 h 995046"/>
              <a:gd name="connsiteX2" fmla="*/ 1142542 w 1142542"/>
              <a:gd name="connsiteY2" fmla="*/ 497523 h 995046"/>
              <a:gd name="connsiteX3" fmla="*/ 571271 w 1142542"/>
              <a:gd name="connsiteY3" fmla="*/ 995046 h 995046"/>
              <a:gd name="connsiteX4" fmla="*/ 0 w 1142542"/>
              <a:gd name="connsiteY4" fmla="*/ 497523 h 99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542" h="995046" fill="none" extrusionOk="0">
                <a:moveTo>
                  <a:pt x="0" y="497523"/>
                </a:moveTo>
                <a:cubicBezTo>
                  <a:pt x="-73081" y="178238"/>
                  <a:pt x="225344" y="-30861"/>
                  <a:pt x="571271" y="0"/>
                </a:cubicBezTo>
                <a:cubicBezTo>
                  <a:pt x="860492" y="-5610"/>
                  <a:pt x="1160718" y="218108"/>
                  <a:pt x="1142542" y="497523"/>
                </a:cubicBezTo>
                <a:cubicBezTo>
                  <a:pt x="1135830" y="771155"/>
                  <a:pt x="915976" y="973059"/>
                  <a:pt x="571271" y="995046"/>
                </a:cubicBezTo>
                <a:cubicBezTo>
                  <a:pt x="219417" y="937080"/>
                  <a:pt x="-10928" y="766340"/>
                  <a:pt x="0" y="497523"/>
                </a:cubicBezTo>
                <a:close/>
              </a:path>
              <a:path w="1142542" h="995046" stroke="0" extrusionOk="0">
                <a:moveTo>
                  <a:pt x="0" y="497523"/>
                </a:moveTo>
                <a:cubicBezTo>
                  <a:pt x="-21020" y="245059"/>
                  <a:pt x="251238" y="-30158"/>
                  <a:pt x="571271" y="0"/>
                </a:cubicBezTo>
                <a:cubicBezTo>
                  <a:pt x="869584" y="21620"/>
                  <a:pt x="1183760" y="184680"/>
                  <a:pt x="1142542" y="497523"/>
                </a:cubicBezTo>
                <a:cubicBezTo>
                  <a:pt x="1166903" y="730505"/>
                  <a:pt x="845771" y="1020643"/>
                  <a:pt x="571271" y="995046"/>
                </a:cubicBezTo>
                <a:cubicBezTo>
                  <a:pt x="193554" y="1039419"/>
                  <a:pt x="13474" y="835000"/>
                  <a:pt x="0" y="497523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086A03D-BF21-C75C-8DD5-E6B92C67721E}"/>
              </a:ext>
            </a:extLst>
          </p:cNvPr>
          <p:cNvSpPr txBox="1">
            <a:spLocks/>
          </p:cNvSpPr>
          <p:nvPr/>
        </p:nvSpPr>
        <p:spPr>
          <a:xfrm>
            <a:off x="287721" y="1134015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Results for Attitudes modification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BE48D7B-97AC-54CB-B3F5-FE0DB8E13C84}"/>
              </a:ext>
            </a:extLst>
          </p:cNvPr>
          <p:cNvSpPr/>
          <p:nvPr/>
        </p:nvSpPr>
        <p:spPr>
          <a:xfrm>
            <a:off x="10899648" y="4002473"/>
            <a:ext cx="1105526" cy="1139745"/>
          </a:xfrm>
          <a:custGeom>
            <a:avLst/>
            <a:gdLst>
              <a:gd name="connsiteX0" fmla="*/ 0 w 1105526"/>
              <a:gd name="connsiteY0" fmla="*/ 569873 h 1139745"/>
              <a:gd name="connsiteX1" fmla="*/ 552763 w 1105526"/>
              <a:gd name="connsiteY1" fmla="*/ 0 h 1139745"/>
              <a:gd name="connsiteX2" fmla="*/ 1105526 w 1105526"/>
              <a:gd name="connsiteY2" fmla="*/ 569873 h 1139745"/>
              <a:gd name="connsiteX3" fmla="*/ 552763 w 1105526"/>
              <a:gd name="connsiteY3" fmla="*/ 1139746 h 1139745"/>
              <a:gd name="connsiteX4" fmla="*/ 0 w 1105526"/>
              <a:gd name="connsiteY4" fmla="*/ 569873 h 1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526" h="1139745" fill="none" extrusionOk="0">
                <a:moveTo>
                  <a:pt x="0" y="569873"/>
                </a:moveTo>
                <a:cubicBezTo>
                  <a:pt x="-52819" y="222971"/>
                  <a:pt x="239980" y="-7608"/>
                  <a:pt x="552763" y="0"/>
                </a:cubicBezTo>
                <a:cubicBezTo>
                  <a:pt x="794476" y="-13568"/>
                  <a:pt x="1139300" y="246518"/>
                  <a:pt x="1105526" y="569873"/>
                </a:cubicBezTo>
                <a:cubicBezTo>
                  <a:pt x="1089765" y="881924"/>
                  <a:pt x="891177" y="1114800"/>
                  <a:pt x="552763" y="1139746"/>
                </a:cubicBezTo>
                <a:cubicBezTo>
                  <a:pt x="202346" y="1067772"/>
                  <a:pt x="-59193" y="852338"/>
                  <a:pt x="0" y="569873"/>
                </a:cubicBezTo>
                <a:close/>
              </a:path>
              <a:path w="1105526" h="1139745" stroke="0" extrusionOk="0">
                <a:moveTo>
                  <a:pt x="0" y="569873"/>
                </a:moveTo>
                <a:cubicBezTo>
                  <a:pt x="-8296" y="263946"/>
                  <a:pt x="238935" y="-56893"/>
                  <a:pt x="552763" y="0"/>
                </a:cubicBezTo>
                <a:cubicBezTo>
                  <a:pt x="807698" y="63319"/>
                  <a:pt x="1119368" y="242356"/>
                  <a:pt x="1105526" y="569873"/>
                </a:cubicBezTo>
                <a:cubicBezTo>
                  <a:pt x="1130329" y="842055"/>
                  <a:pt x="845990" y="1147272"/>
                  <a:pt x="552763" y="1139746"/>
                </a:cubicBezTo>
                <a:cubicBezTo>
                  <a:pt x="171171" y="1194173"/>
                  <a:pt x="8578" y="924526"/>
                  <a:pt x="0" y="5698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627892F-5E21-94D0-8F3F-D571E298A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2" y="1640716"/>
            <a:ext cx="8715703" cy="52028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4BB1AC1-ECE5-1B25-9E09-2ABB14C54787}"/>
              </a:ext>
            </a:extLst>
          </p:cNvPr>
          <p:cNvSpPr txBox="1"/>
          <p:nvPr/>
        </p:nvSpPr>
        <p:spPr>
          <a:xfrm>
            <a:off x="6613706" y="1260408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/>
              <a:t>Orchar</a:t>
            </a:r>
            <a:r>
              <a:rPr lang="es-ES" sz="1050" b="1" dirty="0"/>
              <a:t> </a:t>
            </a:r>
            <a:r>
              <a:rPr lang="es-ES" sz="1050" b="1" dirty="0" err="1"/>
              <a:t>Plot</a:t>
            </a:r>
            <a:r>
              <a:rPr lang="es-ES" sz="1050" b="1" dirty="0"/>
              <a:t> (Nakagawa et al., 2023)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89A1A17-B43D-9298-BEA7-45670C07C367}"/>
              </a:ext>
            </a:extLst>
          </p:cNvPr>
          <p:cNvSpPr/>
          <p:nvPr/>
        </p:nvSpPr>
        <p:spPr>
          <a:xfrm>
            <a:off x="9505164" y="3233349"/>
            <a:ext cx="1947247" cy="1749972"/>
          </a:xfrm>
          <a:custGeom>
            <a:avLst/>
            <a:gdLst>
              <a:gd name="connsiteX0" fmla="*/ 0 w 1947247"/>
              <a:gd name="connsiteY0" fmla="*/ 874986 h 1749972"/>
              <a:gd name="connsiteX1" fmla="*/ 973624 w 1947247"/>
              <a:gd name="connsiteY1" fmla="*/ 0 h 1749972"/>
              <a:gd name="connsiteX2" fmla="*/ 1947248 w 1947247"/>
              <a:gd name="connsiteY2" fmla="*/ 874986 h 1749972"/>
              <a:gd name="connsiteX3" fmla="*/ 973624 w 1947247"/>
              <a:gd name="connsiteY3" fmla="*/ 1749972 h 1749972"/>
              <a:gd name="connsiteX4" fmla="*/ 0 w 1947247"/>
              <a:gd name="connsiteY4" fmla="*/ 874986 h 17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47" h="1749972" fill="none" extrusionOk="0">
                <a:moveTo>
                  <a:pt x="0" y="874986"/>
                </a:moveTo>
                <a:cubicBezTo>
                  <a:pt x="-51994" y="360077"/>
                  <a:pt x="403862" y="-32505"/>
                  <a:pt x="973624" y="0"/>
                </a:cubicBezTo>
                <a:cubicBezTo>
                  <a:pt x="1386746" y="-26593"/>
                  <a:pt x="2028729" y="370941"/>
                  <a:pt x="1947248" y="874986"/>
                </a:cubicBezTo>
                <a:cubicBezTo>
                  <a:pt x="1871482" y="1345336"/>
                  <a:pt x="1553046" y="1718571"/>
                  <a:pt x="973624" y="1749972"/>
                </a:cubicBezTo>
                <a:cubicBezTo>
                  <a:pt x="401932" y="1695794"/>
                  <a:pt x="-75125" y="1317275"/>
                  <a:pt x="0" y="874986"/>
                </a:cubicBezTo>
                <a:close/>
              </a:path>
              <a:path w="1947247" h="1749972" stroke="0" extrusionOk="0">
                <a:moveTo>
                  <a:pt x="0" y="874986"/>
                </a:moveTo>
                <a:cubicBezTo>
                  <a:pt x="-71060" y="467166"/>
                  <a:pt x="424767" y="-74164"/>
                  <a:pt x="973624" y="0"/>
                </a:cubicBezTo>
                <a:cubicBezTo>
                  <a:pt x="1429871" y="102461"/>
                  <a:pt x="2006433" y="337082"/>
                  <a:pt x="1947248" y="874986"/>
                </a:cubicBezTo>
                <a:cubicBezTo>
                  <a:pt x="1983429" y="1296157"/>
                  <a:pt x="1465395" y="1778655"/>
                  <a:pt x="973624" y="1749972"/>
                </a:cubicBezTo>
                <a:cubicBezTo>
                  <a:pt x="323803" y="1829929"/>
                  <a:pt x="12024" y="1414181"/>
                  <a:pt x="0" y="874986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120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85E6-E868-C758-F615-C52E4D205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5E18B843-3F8A-0C00-66AB-C2DB198B4E83}"/>
              </a:ext>
            </a:extLst>
          </p:cNvPr>
          <p:cNvSpPr/>
          <p:nvPr/>
        </p:nvSpPr>
        <p:spPr>
          <a:xfrm>
            <a:off x="10994574" y="2931477"/>
            <a:ext cx="1142542" cy="995046"/>
          </a:xfrm>
          <a:custGeom>
            <a:avLst/>
            <a:gdLst>
              <a:gd name="connsiteX0" fmla="*/ 0 w 1142542"/>
              <a:gd name="connsiteY0" fmla="*/ 497523 h 995046"/>
              <a:gd name="connsiteX1" fmla="*/ 571271 w 1142542"/>
              <a:gd name="connsiteY1" fmla="*/ 0 h 995046"/>
              <a:gd name="connsiteX2" fmla="*/ 1142542 w 1142542"/>
              <a:gd name="connsiteY2" fmla="*/ 497523 h 995046"/>
              <a:gd name="connsiteX3" fmla="*/ 571271 w 1142542"/>
              <a:gd name="connsiteY3" fmla="*/ 995046 h 995046"/>
              <a:gd name="connsiteX4" fmla="*/ 0 w 1142542"/>
              <a:gd name="connsiteY4" fmla="*/ 497523 h 99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542" h="995046" fill="none" extrusionOk="0">
                <a:moveTo>
                  <a:pt x="0" y="497523"/>
                </a:moveTo>
                <a:cubicBezTo>
                  <a:pt x="-73081" y="178238"/>
                  <a:pt x="225344" y="-30861"/>
                  <a:pt x="571271" y="0"/>
                </a:cubicBezTo>
                <a:cubicBezTo>
                  <a:pt x="860492" y="-5610"/>
                  <a:pt x="1160718" y="218108"/>
                  <a:pt x="1142542" y="497523"/>
                </a:cubicBezTo>
                <a:cubicBezTo>
                  <a:pt x="1135830" y="771155"/>
                  <a:pt x="915976" y="973059"/>
                  <a:pt x="571271" y="995046"/>
                </a:cubicBezTo>
                <a:cubicBezTo>
                  <a:pt x="219417" y="937080"/>
                  <a:pt x="-10928" y="766340"/>
                  <a:pt x="0" y="497523"/>
                </a:cubicBezTo>
                <a:close/>
              </a:path>
              <a:path w="1142542" h="995046" stroke="0" extrusionOk="0">
                <a:moveTo>
                  <a:pt x="0" y="497523"/>
                </a:moveTo>
                <a:cubicBezTo>
                  <a:pt x="-21020" y="245059"/>
                  <a:pt x="251238" y="-30158"/>
                  <a:pt x="571271" y="0"/>
                </a:cubicBezTo>
                <a:cubicBezTo>
                  <a:pt x="869584" y="21620"/>
                  <a:pt x="1183760" y="184680"/>
                  <a:pt x="1142542" y="497523"/>
                </a:cubicBezTo>
                <a:cubicBezTo>
                  <a:pt x="1166903" y="730505"/>
                  <a:pt x="845771" y="1020643"/>
                  <a:pt x="571271" y="995046"/>
                </a:cubicBezTo>
                <a:cubicBezTo>
                  <a:pt x="193554" y="1039419"/>
                  <a:pt x="13474" y="835000"/>
                  <a:pt x="0" y="497523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3D8F590-83AD-318C-B3CD-42C0AFF8F830}"/>
              </a:ext>
            </a:extLst>
          </p:cNvPr>
          <p:cNvSpPr txBox="1">
            <a:spLocks/>
          </p:cNvSpPr>
          <p:nvPr/>
        </p:nvSpPr>
        <p:spPr>
          <a:xfrm>
            <a:off x="618799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Results for </a:t>
            </a:r>
            <a:r>
              <a:rPr lang="en-US" dirty="0" err="1"/>
              <a:t>Behaviour</a:t>
            </a:r>
            <a:r>
              <a:rPr lang="en-US" dirty="0"/>
              <a:t> modification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9818903-F443-E493-1747-07C9ED6824C3}"/>
              </a:ext>
            </a:extLst>
          </p:cNvPr>
          <p:cNvSpPr/>
          <p:nvPr/>
        </p:nvSpPr>
        <p:spPr>
          <a:xfrm>
            <a:off x="10899648" y="4002473"/>
            <a:ext cx="1105526" cy="1139745"/>
          </a:xfrm>
          <a:custGeom>
            <a:avLst/>
            <a:gdLst>
              <a:gd name="connsiteX0" fmla="*/ 0 w 1105526"/>
              <a:gd name="connsiteY0" fmla="*/ 569873 h 1139745"/>
              <a:gd name="connsiteX1" fmla="*/ 552763 w 1105526"/>
              <a:gd name="connsiteY1" fmla="*/ 0 h 1139745"/>
              <a:gd name="connsiteX2" fmla="*/ 1105526 w 1105526"/>
              <a:gd name="connsiteY2" fmla="*/ 569873 h 1139745"/>
              <a:gd name="connsiteX3" fmla="*/ 552763 w 1105526"/>
              <a:gd name="connsiteY3" fmla="*/ 1139746 h 1139745"/>
              <a:gd name="connsiteX4" fmla="*/ 0 w 1105526"/>
              <a:gd name="connsiteY4" fmla="*/ 569873 h 1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526" h="1139745" fill="none" extrusionOk="0">
                <a:moveTo>
                  <a:pt x="0" y="569873"/>
                </a:moveTo>
                <a:cubicBezTo>
                  <a:pt x="-52819" y="222971"/>
                  <a:pt x="239980" y="-7608"/>
                  <a:pt x="552763" y="0"/>
                </a:cubicBezTo>
                <a:cubicBezTo>
                  <a:pt x="794476" y="-13568"/>
                  <a:pt x="1139300" y="246518"/>
                  <a:pt x="1105526" y="569873"/>
                </a:cubicBezTo>
                <a:cubicBezTo>
                  <a:pt x="1089765" y="881924"/>
                  <a:pt x="891177" y="1114800"/>
                  <a:pt x="552763" y="1139746"/>
                </a:cubicBezTo>
                <a:cubicBezTo>
                  <a:pt x="202346" y="1067772"/>
                  <a:pt x="-59193" y="852338"/>
                  <a:pt x="0" y="569873"/>
                </a:cubicBezTo>
                <a:close/>
              </a:path>
              <a:path w="1105526" h="1139745" stroke="0" extrusionOk="0">
                <a:moveTo>
                  <a:pt x="0" y="569873"/>
                </a:moveTo>
                <a:cubicBezTo>
                  <a:pt x="-8296" y="263946"/>
                  <a:pt x="238935" y="-56893"/>
                  <a:pt x="552763" y="0"/>
                </a:cubicBezTo>
                <a:cubicBezTo>
                  <a:pt x="807698" y="63319"/>
                  <a:pt x="1119368" y="242356"/>
                  <a:pt x="1105526" y="569873"/>
                </a:cubicBezTo>
                <a:cubicBezTo>
                  <a:pt x="1130329" y="842055"/>
                  <a:pt x="845990" y="1147272"/>
                  <a:pt x="552763" y="1139746"/>
                </a:cubicBezTo>
                <a:cubicBezTo>
                  <a:pt x="171171" y="1194173"/>
                  <a:pt x="8578" y="924526"/>
                  <a:pt x="0" y="5698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A82928-3BE6-E61D-8ABE-C542CDD23AF4}"/>
              </a:ext>
            </a:extLst>
          </p:cNvPr>
          <p:cNvSpPr txBox="1"/>
          <p:nvPr/>
        </p:nvSpPr>
        <p:spPr>
          <a:xfrm>
            <a:off x="6889602" y="1449593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/>
              <a:t>Orchar</a:t>
            </a:r>
            <a:r>
              <a:rPr lang="es-ES" sz="1050" b="1" dirty="0"/>
              <a:t> </a:t>
            </a:r>
            <a:r>
              <a:rPr lang="es-ES" sz="1050" b="1" dirty="0" err="1"/>
              <a:t>Plot</a:t>
            </a:r>
            <a:r>
              <a:rPr lang="es-ES" sz="1050" b="1" dirty="0"/>
              <a:t> (Nakagawa et al., 2023)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A6BDF7-BA85-A492-90CF-415DE0781AA4}"/>
              </a:ext>
            </a:extLst>
          </p:cNvPr>
          <p:cNvSpPr/>
          <p:nvPr/>
        </p:nvSpPr>
        <p:spPr>
          <a:xfrm>
            <a:off x="9505164" y="3233349"/>
            <a:ext cx="1947247" cy="1749972"/>
          </a:xfrm>
          <a:custGeom>
            <a:avLst/>
            <a:gdLst>
              <a:gd name="connsiteX0" fmla="*/ 0 w 1947247"/>
              <a:gd name="connsiteY0" fmla="*/ 874986 h 1749972"/>
              <a:gd name="connsiteX1" fmla="*/ 973624 w 1947247"/>
              <a:gd name="connsiteY1" fmla="*/ 0 h 1749972"/>
              <a:gd name="connsiteX2" fmla="*/ 1947248 w 1947247"/>
              <a:gd name="connsiteY2" fmla="*/ 874986 h 1749972"/>
              <a:gd name="connsiteX3" fmla="*/ 973624 w 1947247"/>
              <a:gd name="connsiteY3" fmla="*/ 1749972 h 1749972"/>
              <a:gd name="connsiteX4" fmla="*/ 0 w 1947247"/>
              <a:gd name="connsiteY4" fmla="*/ 874986 h 17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47" h="1749972" fill="none" extrusionOk="0">
                <a:moveTo>
                  <a:pt x="0" y="874986"/>
                </a:moveTo>
                <a:cubicBezTo>
                  <a:pt x="-51994" y="360077"/>
                  <a:pt x="403862" y="-32505"/>
                  <a:pt x="973624" y="0"/>
                </a:cubicBezTo>
                <a:cubicBezTo>
                  <a:pt x="1386746" y="-26593"/>
                  <a:pt x="2028729" y="370941"/>
                  <a:pt x="1947248" y="874986"/>
                </a:cubicBezTo>
                <a:cubicBezTo>
                  <a:pt x="1871482" y="1345336"/>
                  <a:pt x="1553046" y="1718571"/>
                  <a:pt x="973624" y="1749972"/>
                </a:cubicBezTo>
                <a:cubicBezTo>
                  <a:pt x="401932" y="1695794"/>
                  <a:pt x="-75125" y="1317275"/>
                  <a:pt x="0" y="874986"/>
                </a:cubicBezTo>
                <a:close/>
              </a:path>
              <a:path w="1947247" h="1749972" stroke="0" extrusionOk="0">
                <a:moveTo>
                  <a:pt x="0" y="874986"/>
                </a:moveTo>
                <a:cubicBezTo>
                  <a:pt x="-71060" y="467166"/>
                  <a:pt x="424767" y="-74164"/>
                  <a:pt x="973624" y="0"/>
                </a:cubicBezTo>
                <a:cubicBezTo>
                  <a:pt x="1429871" y="102461"/>
                  <a:pt x="2006433" y="337082"/>
                  <a:pt x="1947248" y="874986"/>
                </a:cubicBezTo>
                <a:cubicBezTo>
                  <a:pt x="1983429" y="1296157"/>
                  <a:pt x="1465395" y="1778655"/>
                  <a:pt x="973624" y="1749972"/>
                </a:cubicBezTo>
                <a:cubicBezTo>
                  <a:pt x="323803" y="1829929"/>
                  <a:pt x="12024" y="1414181"/>
                  <a:pt x="0" y="874986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436146-09E9-3FD4-91D1-4F7360098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7" y="1829901"/>
            <a:ext cx="9061164" cy="49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5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75D9B-0457-EAE2-24AF-ABD49B13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4A37E075-7B88-88D3-277C-A8F18C686C74}"/>
              </a:ext>
            </a:extLst>
          </p:cNvPr>
          <p:cNvSpPr txBox="1">
            <a:spLocks/>
          </p:cNvSpPr>
          <p:nvPr/>
        </p:nvSpPr>
        <p:spPr>
          <a:xfrm>
            <a:off x="618799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Examples of Moderator analysis (Categorical)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39BBE38-F5F3-B76E-9130-A48756526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42365"/>
              </p:ext>
            </p:extLst>
          </p:nvPr>
        </p:nvGraphicFramePr>
        <p:xfrm>
          <a:off x="199696" y="1986454"/>
          <a:ext cx="10733690" cy="4065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6818">
                  <a:extLst>
                    <a:ext uri="{9D8B030D-6E8A-4147-A177-3AD203B41FA5}">
                      <a16:colId xmlns:a16="http://schemas.microsoft.com/office/drawing/2014/main" val="2654126339"/>
                    </a:ext>
                  </a:extLst>
                </a:gridCol>
                <a:gridCol w="848042">
                  <a:extLst>
                    <a:ext uri="{9D8B030D-6E8A-4147-A177-3AD203B41FA5}">
                      <a16:colId xmlns:a16="http://schemas.microsoft.com/office/drawing/2014/main" val="395490384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504848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31652660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1298689909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632509626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657935617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52028699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00378870"/>
                    </a:ext>
                  </a:extLst>
                </a:gridCol>
                <a:gridCol w="790892">
                  <a:extLst>
                    <a:ext uri="{9D8B030D-6E8A-4147-A177-3AD203B41FA5}">
                      <a16:colId xmlns:a16="http://schemas.microsoft.com/office/drawing/2014/main" val="2471857999"/>
                    </a:ext>
                  </a:extLst>
                </a:gridCol>
                <a:gridCol w="896281">
                  <a:extLst>
                    <a:ext uri="{9D8B030D-6E8A-4147-A177-3AD203B41FA5}">
                      <a16:colId xmlns:a16="http://schemas.microsoft.com/office/drawing/2014/main" val="31347023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2229983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966887057"/>
                    </a:ext>
                  </a:extLst>
                </a:gridCol>
                <a:gridCol w="1061545">
                  <a:extLst>
                    <a:ext uri="{9D8B030D-6E8A-4147-A177-3AD203B41FA5}">
                      <a16:colId xmlns:a16="http://schemas.microsoft.com/office/drawing/2014/main" val="2750453589"/>
                    </a:ext>
                  </a:extLst>
                </a:gridCol>
              </a:tblGrid>
              <a:tr h="518411"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Moderator</a:t>
                      </a:r>
                      <a:endParaRPr lang="es-ES" sz="1200" b="1" kern="1200" dirty="0">
                        <a:solidFill>
                          <a:srgbClr val="FFCC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Estimate</a:t>
                      </a:r>
                      <a:endParaRPr lang="es-ES" sz="1200" b="1" kern="1200" dirty="0">
                        <a:solidFill>
                          <a:srgbClr val="FFCC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ci.lb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ci.ub</a:t>
                      </a:r>
                      <a:endParaRPr lang="es-ES" sz="1200" b="1" kern="1200" dirty="0">
                        <a:solidFill>
                          <a:srgbClr val="FFCC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AIC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BIC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AICc</a:t>
                      </a:r>
                      <a:endParaRPr lang="es-ES" sz="1200" b="1" kern="1200" dirty="0">
                        <a:solidFill>
                          <a:srgbClr val="FFCC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LRT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I2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 I2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Between </a:t>
                      </a:r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 I2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R2 marginal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R2 </a:t>
                      </a:r>
                      <a:r>
                        <a:rPr lang="es-ES" sz="1200" b="1" kern="1200" dirty="0" err="1">
                          <a:solidFill>
                            <a:srgbClr val="FFCC00"/>
                          </a:solidFill>
                          <a:latin typeface="+mn-lt"/>
                          <a:ea typeface="+mn-ea"/>
                          <a:cs typeface="+mn-cs"/>
                        </a:rPr>
                        <a:t>conditional</a:t>
                      </a:r>
                      <a:endParaRPr lang="es-ES" sz="1200" b="1" kern="1200" dirty="0">
                        <a:solidFill>
                          <a:srgbClr val="FFCC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85231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r>
                        <a:rPr lang="es-E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Attitude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0.549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0.342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0.756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54.7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62.1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55.0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80.94 %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21.2 %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59.7 %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73.80 %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21775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Post/</a:t>
                      </a:r>
                      <a:r>
                        <a:rPr lang="es-ES" sz="1200" b="1" kern="1200" dirty="0" err="1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Follow</a:t>
                      </a:r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55.3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65.0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55.8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1.48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.224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81.99 %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19.2%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62.8%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12,15%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76.91%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97480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pPr algn="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0.612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0.376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0.848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9509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pPr algn="r"/>
                      <a:r>
                        <a:rPr lang="es-ES" sz="1200" b="1" kern="1200" dirty="0" err="1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Follow</a:t>
                      </a:r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0.529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0.310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0.749</a:t>
                      </a: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40180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r>
                        <a:rPr lang="es-E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1.101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0.189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73.9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78.5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98.39 %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11.28 %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87.11 %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88.54 %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24246"/>
                  </a:ext>
                </a:extLst>
              </a:tr>
              <a:tr h="579401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Control </a:t>
                      </a:r>
                      <a:r>
                        <a:rPr lang="es-ES" sz="1200" b="1" kern="1200" dirty="0" err="1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52.6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60.1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54.8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25.4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&lt;.001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87.48 %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87.48 %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86,75%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86,75%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36369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pPr algn="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ES" sz="1200" b="1" kern="1200" dirty="0" err="1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Therapy</a:t>
                      </a:r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1.062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0.793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1.332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45876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pPr algn="r"/>
                      <a:r>
                        <a:rPr lang="es-ES" sz="1200" b="1" kern="1200" dirty="0" err="1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Self</a:t>
                      </a:r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1" kern="1200" dirty="0" err="1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0.394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0.178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0.611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721940"/>
                  </a:ext>
                </a:extLst>
              </a:tr>
              <a:tr h="371020">
                <a:tc>
                  <a:txBody>
                    <a:bodyPr/>
                    <a:lstStyle/>
                    <a:p>
                      <a:pPr algn="r"/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TAU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3.850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3.153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668A9"/>
                          </a:solidFill>
                          <a:latin typeface="+mn-lt"/>
                          <a:ea typeface="+mn-ea"/>
                          <a:cs typeface="+mn-cs"/>
                        </a:rPr>
                        <a:t>4.548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1" kern="1200" dirty="0">
                        <a:solidFill>
                          <a:srgbClr val="0668A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15237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873DF6F-2C60-2B0D-6BFE-7E9C037B2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35698"/>
              </p:ext>
            </p:extLst>
          </p:nvPr>
        </p:nvGraphicFramePr>
        <p:xfrm>
          <a:off x="270641" y="6113664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03115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AIC:Akaike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Information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Criterion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;         BIC: </a:t>
                      </a:r>
                      <a:r>
                        <a:rPr lang="es-ES" sz="1200" b="1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Bayesian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Information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Criterion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;        LRT: </a:t>
                      </a:r>
                      <a:r>
                        <a:rPr lang="es-ES" sz="1200" b="1" dirty="0" err="1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Likelihood</a:t>
                      </a:r>
                      <a:r>
                        <a:rPr lang="es-ES" sz="1200" b="1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Ratio Test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580771"/>
                  </a:ext>
                </a:extLst>
              </a:tr>
            </a:tbl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774FA5D2-4ADC-BF81-E443-EECE80987E38}"/>
              </a:ext>
            </a:extLst>
          </p:cNvPr>
          <p:cNvGrpSpPr/>
          <p:nvPr/>
        </p:nvGrpSpPr>
        <p:grpSpPr>
          <a:xfrm>
            <a:off x="838202" y="-133012"/>
            <a:ext cx="8276896" cy="3213326"/>
            <a:chOff x="851338" y="-123285"/>
            <a:chExt cx="8276896" cy="3213326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6730A03F-1281-D352-CE7B-3913072EC79C}"/>
                </a:ext>
              </a:extLst>
            </p:cNvPr>
            <p:cNvSpPr/>
            <p:nvPr/>
          </p:nvSpPr>
          <p:spPr>
            <a:xfrm>
              <a:off x="851338" y="-123285"/>
              <a:ext cx="4561490" cy="28929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Although the inclusion of [Post/Follow] explained 12% of the variance (R² marginal), the likelihood ratio test was not significant (p = .224), suggesting that while the moderator accounts for a modest proportion of heterogeneity, it does not lead to a statistically significant improvement in overall model fit</a:t>
              </a:r>
              <a:r>
                <a:rPr lang="en-US" dirty="0"/>
                <a:t>.</a:t>
              </a:r>
              <a:endParaRPr lang="es-ES" dirty="0"/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3830B80E-73D3-26AC-A449-650614F61070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5412828" y="1323201"/>
              <a:ext cx="3715406" cy="1766840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E9EB59F-A16A-16C8-0A8F-61FE615E759D}"/>
              </a:ext>
            </a:extLst>
          </p:cNvPr>
          <p:cNvGrpSpPr/>
          <p:nvPr/>
        </p:nvGrpSpPr>
        <p:grpSpPr>
          <a:xfrm>
            <a:off x="6186791" y="214062"/>
            <a:ext cx="5677291" cy="4435759"/>
            <a:chOff x="6186791" y="214062"/>
            <a:chExt cx="5677291" cy="4435759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A822E55-4CE9-14F2-5203-E78E93DEF5D1}"/>
                </a:ext>
              </a:extLst>
            </p:cNvPr>
            <p:cNvSpPr/>
            <p:nvPr/>
          </p:nvSpPr>
          <p:spPr>
            <a:xfrm>
              <a:off x="7302592" y="214062"/>
              <a:ext cx="4561490" cy="28929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Although inclusion of [Control Group] significantly improved model likelihood (LRT p &lt;.001.), the overall explained variance decreased (conditional R² lower), suggesting that while the moderator accounts for some systematic differences in effect sizes, it does not reduce residual heterogeneity and may increase unexplained variability.</a:t>
              </a:r>
              <a:r>
                <a:rPr lang="en-US" dirty="0"/>
                <a:t>.</a:t>
              </a:r>
              <a:endParaRPr lang="es-ES" dirty="0"/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8F3C3668-34B8-B748-5BE6-DB64C3AB3C6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H="1">
              <a:off x="6186791" y="2683368"/>
              <a:ext cx="1783816" cy="19664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EA6A3E62-9E75-12A8-C33C-AB9C1BA4BDAD}"/>
                </a:ext>
              </a:extLst>
            </p:cNvPr>
            <p:cNvCxnSpPr>
              <a:cxnSpLocks/>
            </p:cNvCxnSpPr>
            <p:nvPr/>
          </p:nvCxnSpPr>
          <p:spPr>
            <a:xfrm>
              <a:off x="9583337" y="3107034"/>
              <a:ext cx="416697" cy="1367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18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DCBBE-E9B1-61D0-61CD-0630ADF5B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ECEDA3-0580-1DB7-B391-330E0BA9FC28}"/>
              </a:ext>
            </a:extLst>
          </p:cNvPr>
          <p:cNvSpPr txBox="1"/>
          <p:nvPr/>
        </p:nvSpPr>
        <p:spPr>
          <a:xfrm>
            <a:off x="391931" y="1715117"/>
            <a:ext cx="10801586" cy="514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668A9"/>
                </a:solidFill>
              </a:rPr>
              <a:t>✅ </a:t>
            </a:r>
            <a:r>
              <a:rPr lang="en-US" b="1" dirty="0">
                <a:solidFill>
                  <a:srgbClr val="0668A9"/>
                </a:solidFill>
              </a:rPr>
              <a:t>Although 309 effect sizes were </a:t>
            </a:r>
            <a:r>
              <a:rPr lang="en-US" b="1" dirty="0" err="1">
                <a:solidFill>
                  <a:srgbClr val="0668A9"/>
                </a:solidFill>
              </a:rPr>
              <a:t>analysed</a:t>
            </a:r>
            <a:r>
              <a:rPr lang="en-US" b="1" dirty="0">
                <a:solidFill>
                  <a:srgbClr val="0668A9"/>
                </a:solidFill>
              </a:rPr>
              <a:t>, they derive from only 16 independent studies, which limits generalizability and increases the influence of between-study.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📊 Disaggregating the data into KN (knowledge), AT (attitudes), and BE (</a:t>
            </a:r>
            <a:r>
              <a:rPr lang="en-US" b="1" dirty="0" err="1">
                <a:solidFill>
                  <a:srgbClr val="0668A9"/>
                </a:solidFill>
              </a:rPr>
              <a:t>behaviours</a:t>
            </a:r>
            <a:r>
              <a:rPr lang="en-US" b="1" dirty="0">
                <a:solidFill>
                  <a:srgbClr val="0668A9"/>
                </a:solidFill>
              </a:rPr>
              <a:t>) allowed us to detect clearer patterns across outcome domains. However, this also reduced the number of studies per category, increasing the risk of unstable estimates and reduced power.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🟢 The multilevel meta-analytic approach proved crucial to appropriately partition within- and between-study variance, providing more reliable estimates than single-level models and accounting for dependence among multiple effect sizes from the same study.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🔎 Some moderators (program duration, presence of a control group, or timing of measurement) show potential in explaining heterogeneity, but further analysis of LRT significance and explained variance (R²) is needed to rule out risks of overfitting, small-sample bias, and multicollinearity.</a:t>
            </a:r>
            <a:endParaRPr lang="es-E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DE327F0-4A84-62DD-27AE-9D27FE88D19E}"/>
              </a:ext>
            </a:extLst>
          </p:cNvPr>
          <p:cNvSpPr/>
          <p:nvPr/>
        </p:nvSpPr>
        <p:spPr>
          <a:xfrm>
            <a:off x="10994574" y="2931477"/>
            <a:ext cx="1142542" cy="995046"/>
          </a:xfrm>
          <a:custGeom>
            <a:avLst/>
            <a:gdLst>
              <a:gd name="connsiteX0" fmla="*/ 0 w 1142542"/>
              <a:gd name="connsiteY0" fmla="*/ 497523 h 995046"/>
              <a:gd name="connsiteX1" fmla="*/ 571271 w 1142542"/>
              <a:gd name="connsiteY1" fmla="*/ 0 h 995046"/>
              <a:gd name="connsiteX2" fmla="*/ 1142542 w 1142542"/>
              <a:gd name="connsiteY2" fmla="*/ 497523 h 995046"/>
              <a:gd name="connsiteX3" fmla="*/ 571271 w 1142542"/>
              <a:gd name="connsiteY3" fmla="*/ 995046 h 995046"/>
              <a:gd name="connsiteX4" fmla="*/ 0 w 1142542"/>
              <a:gd name="connsiteY4" fmla="*/ 497523 h 99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542" h="995046" fill="none" extrusionOk="0">
                <a:moveTo>
                  <a:pt x="0" y="497523"/>
                </a:moveTo>
                <a:cubicBezTo>
                  <a:pt x="-73081" y="178238"/>
                  <a:pt x="225344" y="-30861"/>
                  <a:pt x="571271" y="0"/>
                </a:cubicBezTo>
                <a:cubicBezTo>
                  <a:pt x="860492" y="-5610"/>
                  <a:pt x="1160718" y="218108"/>
                  <a:pt x="1142542" y="497523"/>
                </a:cubicBezTo>
                <a:cubicBezTo>
                  <a:pt x="1135830" y="771155"/>
                  <a:pt x="915976" y="973059"/>
                  <a:pt x="571271" y="995046"/>
                </a:cubicBezTo>
                <a:cubicBezTo>
                  <a:pt x="219417" y="937080"/>
                  <a:pt x="-10928" y="766340"/>
                  <a:pt x="0" y="497523"/>
                </a:cubicBezTo>
                <a:close/>
              </a:path>
              <a:path w="1142542" h="995046" stroke="0" extrusionOk="0">
                <a:moveTo>
                  <a:pt x="0" y="497523"/>
                </a:moveTo>
                <a:cubicBezTo>
                  <a:pt x="-21020" y="245059"/>
                  <a:pt x="251238" y="-30158"/>
                  <a:pt x="571271" y="0"/>
                </a:cubicBezTo>
                <a:cubicBezTo>
                  <a:pt x="869584" y="21620"/>
                  <a:pt x="1183760" y="184680"/>
                  <a:pt x="1142542" y="497523"/>
                </a:cubicBezTo>
                <a:cubicBezTo>
                  <a:pt x="1166903" y="730505"/>
                  <a:pt x="845771" y="1020643"/>
                  <a:pt x="571271" y="995046"/>
                </a:cubicBezTo>
                <a:cubicBezTo>
                  <a:pt x="193554" y="1039419"/>
                  <a:pt x="13474" y="835000"/>
                  <a:pt x="0" y="497523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4112814-987C-61E8-9747-E114062DE022}"/>
              </a:ext>
            </a:extLst>
          </p:cNvPr>
          <p:cNvSpPr txBox="1">
            <a:spLocks/>
          </p:cNvSpPr>
          <p:nvPr/>
        </p:nvSpPr>
        <p:spPr>
          <a:xfrm>
            <a:off x="618799" y="1197077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dirty="0"/>
              <a:t>Final </a:t>
            </a:r>
            <a:r>
              <a:rPr lang="es-ES" dirty="0" err="1"/>
              <a:t>Reflections</a:t>
            </a:r>
            <a:endParaRPr lang="en-U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0738880-345E-8094-E740-7BC7318373D9}"/>
              </a:ext>
            </a:extLst>
          </p:cNvPr>
          <p:cNvSpPr/>
          <p:nvPr/>
        </p:nvSpPr>
        <p:spPr>
          <a:xfrm>
            <a:off x="10899648" y="4002473"/>
            <a:ext cx="1105526" cy="1139745"/>
          </a:xfrm>
          <a:custGeom>
            <a:avLst/>
            <a:gdLst>
              <a:gd name="connsiteX0" fmla="*/ 0 w 1105526"/>
              <a:gd name="connsiteY0" fmla="*/ 569873 h 1139745"/>
              <a:gd name="connsiteX1" fmla="*/ 552763 w 1105526"/>
              <a:gd name="connsiteY1" fmla="*/ 0 h 1139745"/>
              <a:gd name="connsiteX2" fmla="*/ 1105526 w 1105526"/>
              <a:gd name="connsiteY2" fmla="*/ 569873 h 1139745"/>
              <a:gd name="connsiteX3" fmla="*/ 552763 w 1105526"/>
              <a:gd name="connsiteY3" fmla="*/ 1139746 h 1139745"/>
              <a:gd name="connsiteX4" fmla="*/ 0 w 1105526"/>
              <a:gd name="connsiteY4" fmla="*/ 569873 h 1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526" h="1139745" fill="none" extrusionOk="0">
                <a:moveTo>
                  <a:pt x="0" y="569873"/>
                </a:moveTo>
                <a:cubicBezTo>
                  <a:pt x="-52819" y="222971"/>
                  <a:pt x="239980" y="-7608"/>
                  <a:pt x="552763" y="0"/>
                </a:cubicBezTo>
                <a:cubicBezTo>
                  <a:pt x="794476" y="-13568"/>
                  <a:pt x="1139300" y="246518"/>
                  <a:pt x="1105526" y="569873"/>
                </a:cubicBezTo>
                <a:cubicBezTo>
                  <a:pt x="1089765" y="881924"/>
                  <a:pt x="891177" y="1114800"/>
                  <a:pt x="552763" y="1139746"/>
                </a:cubicBezTo>
                <a:cubicBezTo>
                  <a:pt x="202346" y="1067772"/>
                  <a:pt x="-59193" y="852338"/>
                  <a:pt x="0" y="569873"/>
                </a:cubicBezTo>
                <a:close/>
              </a:path>
              <a:path w="1105526" h="1139745" stroke="0" extrusionOk="0">
                <a:moveTo>
                  <a:pt x="0" y="569873"/>
                </a:moveTo>
                <a:cubicBezTo>
                  <a:pt x="-8296" y="263946"/>
                  <a:pt x="238935" y="-56893"/>
                  <a:pt x="552763" y="0"/>
                </a:cubicBezTo>
                <a:cubicBezTo>
                  <a:pt x="807698" y="63319"/>
                  <a:pt x="1119368" y="242356"/>
                  <a:pt x="1105526" y="569873"/>
                </a:cubicBezTo>
                <a:cubicBezTo>
                  <a:pt x="1130329" y="842055"/>
                  <a:pt x="845990" y="1147272"/>
                  <a:pt x="552763" y="1139746"/>
                </a:cubicBezTo>
                <a:cubicBezTo>
                  <a:pt x="171171" y="1194173"/>
                  <a:pt x="8578" y="924526"/>
                  <a:pt x="0" y="5698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745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534BD-942E-2039-F944-B806F06E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10C82B-7653-C659-9F18-A70ED2462F68}"/>
              </a:ext>
            </a:extLst>
          </p:cNvPr>
          <p:cNvSpPr txBox="1"/>
          <p:nvPr/>
        </p:nvSpPr>
        <p:spPr>
          <a:xfrm>
            <a:off x="3172597" y="3429000"/>
            <a:ext cx="8887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 work was supported by the research project PID2020-115486GB-I00 funded by the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Ministerio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Ciencia,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Innovación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Universidades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MICIU/AEI/10.13039/501100011033, Government of Spain; and the Chilean government project FONDECYT Regular 1250316 funded by the National Fund for Scientific and Technological Development, ANID.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E28F2E-F2A5-A8AC-F766-87102DE28FA3}"/>
              </a:ext>
            </a:extLst>
          </p:cNvPr>
          <p:cNvSpPr txBox="1"/>
          <p:nvPr/>
        </p:nvSpPr>
        <p:spPr>
          <a:xfrm>
            <a:off x="4710352" y="2804033"/>
            <a:ext cx="52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13282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F1C812-1588-C5AC-3EC4-8095E70CF969}"/>
              </a:ext>
            </a:extLst>
          </p:cNvPr>
          <p:cNvSpPr txBox="1"/>
          <p:nvPr/>
        </p:nvSpPr>
        <p:spPr>
          <a:xfrm>
            <a:off x="677917" y="1933156"/>
            <a:ext cx="1050771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CC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Mental health is a growing global priority, and well-trained professionals are crucial for improving care quality.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Training programs for mental health professionals aim to enhance clinical skills, therapeutic abilities, and case management through various formats such as workshops, online courses, or supervision.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Although recent reviews and meta-analyses have been conducted, none have exclusively focused on randomized controlled trials (RCTs) and accounted for different outcome levels (e.g., knowledge, attitudes, behaviors).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This meta-analysis aims to fill that gap by rigorously evaluating the effectiveness of training programs based solely on RCTs, </a:t>
            </a:r>
            <a:r>
              <a:rPr lang="en-US" b="1" dirty="0" err="1">
                <a:solidFill>
                  <a:srgbClr val="0668A9"/>
                </a:solidFill>
              </a:rPr>
              <a:t>analizing</a:t>
            </a:r>
            <a:r>
              <a:rPr lang="en-US" b="1" dirty="0">
                <a:solidFill>
                  <a:srgbClr val="0668A9"/>
                </a:solidFill>
              </a:rPr>
              <a:t> multiple outcome levels, and identifying key program characteristics that contribute to better results.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The conclusions of this study would help guide the design and implementation of more effective training strategies for mental health training programs.</a:t>
            </a:r>
            <a:endParaRPr lang="es-E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05ABA8B-0E4F-1E83-DF79-5CFBBB4DE0D9}"/>
              </a:ext>
            </a:extLst>
          </p:cNvPr>
          <p:cNvSpPr/>
          <p:nvPr/>
        </p:nvSpPr>
        <p:spPr>
          <a:xfrm>
            <a:off x="10487771" y="4945710"/>
            <a:ext cx="1281621" cy="1239000"/>
          </a:xfrm>
          <a:custGeom>
            <a:avLst/>
            <a:gdLst>
              <a:gd name="connsiteX0" fmla="*/ 0 w 1281621"/>
              <a:gd name="connsiteY0" fmla="*/ 619500 h 1239000"/>
              <a:gd name="connsiteX1" fmla="*/ 640811 w 1281621"/>
              <a:gd name="connsiteY1" fmla="*/ 0 h 1239000"/>
              <a:gd name="connsiteX2" fmla="*/ 1281622 w 1281621"/>
              <a:gd name="connsiteY2" fmla="*/ 619500 h 1239000"/>
              <a:gd name="connsiteX3" fmla="*/ 640811 w 1281621"/>
              <a:gd name="connsiteY3" fmla="*/ 1239000 h 1239000"/>
              <a:gd name="connsiteX4" fmla="*/ 0 w 1281621"/>
              <a:gd name="connsiteY4" fmla="*/ 619500 h 12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621" h="1239000" fill="none" extrusionOk="0">
                <a:moveTo>
                  <a:pt x="0" y="619500"/>
                </a:moveTo>
                <a:cubicBezTo>
                  <a:pt x="-15995" y="267618"/>
                  <a:pt x="244852" y="-42654"/>
                  <a:pt x="640811" y="0"/>
                </a:cubicBezTo>
                <a:cubicBezTo>
                  <a:pt x="938629" y="-11972"/>
                  <a:pt x="1336485" y="263352"/>
                  <a:pt x="1281622" y="619500"/>
                </a:cubicBezTo>
                <a:cubicBezTo>
                  <a:pt x="1248924" y="956077"/>
                  <a:pt x="1017473" y="1221869"/>
                  <a:pt x="640811" y="1239000"/>
                </a:cubicBezTo>
                <a:cubicBezTo>
                  <a:pt x="273378" y="1217436"/>
                  <a:pt x="-6416" y="958142"/>
                  <a:pt x="0" y="619500"/>
                </a:cubicBezTo>
                <a:close/>
              </a:path>
              <a:path w="1281621" h="1239000" stroke="0" extrusionOk="0">
                <a:moveTo>
                  <a:pt x="0" y="619500"/>
                </a:moveTo>
                <a:cubicBezTo>
                  <a:pt x="-53098" y="333716"/>
                  <a:pt x="275085" y="-78675"/>
                  <a:pt x="640811" y="0"/>
                </a:cubicBezTo>
                <a:cubicBezTo>
                  <a:pt x="934018" y="76343"/>
                  <a:pt x="1305758" y="255068"/>
                  <a:pt x="1281622" y="619500"/>
                </a:cubicBezTo>
                <a:cubicBezTo>
                  <a:pt x="1286533" y="953214"/>
                  <a:pt x="964580" y="1257816"/>
                  <a:pt x="640811" y="1239000"/>
                </a:cubicBezTo>
                <a:cubicBezTo>
                  <a:pt x="241088" y="1271676"/>
                  <a:pt x="2459" y="973084"/>
                  <a:pt x="0" y="6195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D676D82-85B5-6FEC-D009-D5736B77FF4D}"/>
              </a:ext>
            </a:extLst>
          </p:cNvPr>
          <p:cNvSpPr/>
          <p:nvPr/>
        </p:nvSpPr>
        <p:spPr>
          <a:xfrm>
            <a:off x="11303509" y="2421326"/>
            <a:ext cx="609095" cy="623481"/>
          </a:xfrm>
          <a:custGeom>
            <a:avLst/>
            <a:gdLst>
              <a:gd name="connsiteX0" fmla="*/ 0 w 609095"/>
              <a:gd name="connsiteY0" fmla="*/ 311741 h 623481"/>
              <a:gd name="connsiteX1" fmla="*/ 304548 w 609095"/>
              <a:gd name="connsiteY1" fmla="*/ 0 h 623481"/>
              <a:gd name="connsiteX2" fmla="*/ 609096 w 609095"/>
              <a:gd name="connsiteY2" fmla="*/ 311741 h 623481"/>
              <a:gd name="connsiteX3" fmla="*/ 304548 w 609095"/>
              <a:gd name="connsiteY3" fmla="*/ 623482 h 623481"/>
              <a:gd name="connsiteX4" fmla="*/ 0 w 609095"/>
              <a:gd name="connsiteY4" fmla="*/ 311741 h 62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95" h="623481" fill="none" extrusionOk="0">
                <a:moveTo>
                  <a:pt x="0" y="311741"/>
                </a:moveTo>
                <a:cubicBezTo>
                  <a:pt x="-3603" y="137376"/>
                  <a:pt x="128781" y="-7679"/>
                  <a:pt x="304548" y="0"/>
                </a:cubicBezTo>
                <a:cubicBezTo>
                  <a:pt x="430631" y="-8989"/>
                  <a:pt x="647430" y="129783"/>
                  <a:pt x="609096" y="311741"/>
                </a:cubicBezTo>
                <a:cubicBezTo>
                  <a:pt x="594902" y="481496"/>
                  <a:pt x="497701" y="604692"/>
                  <a:pt x="304548" y="623482"/>
                </a:cubicBezTo>
                <a:cubicBezTo>
                  <a:pt x="112706" y="585776"/>
                  <a:pt x="-32896" y="465979"/>
                  <a:pt x="0" y="311741"/>
                </a:cubicBezTo>
                <a:close/>
              </a:path>
              <a:path w="609095" h="623481" stroke="0" extrusionOk="0">
                <a:moveTo>
                  <a:pt x="0" y="311741"/>
                </a:moveTo>
                <a:cubicBezTo>
                  <a:pt x="-28655" y="169984"/>
                  <a:pt x="130207" y="-40910"/>
                  <a:pt x="304548" y="0"/>
                </a:cubicBezTo>
                <a:cubicBezTo>
                  <a:pt x="470032" y="3412"/>
                  <a:pt x="623385" y="126373"/>
                  <a:pt x="609096" y="311741"/>
                </a:cubicBezTo>
                <a:cubicBezTo>
                  <a:pt x="620890" y="463678"/>
                  <a:pt x="432701" y="648480"/>
                  <a:pt x="304548" y="623482"/>
                </a:cubicBezTo>
                <a:cubicBezTo>
                  <a:pt x="112126" y="640760"/>
                  <a:pt x="8773" y="524736"/>
                  <a:pt x="0" y="311741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E5E0940-82FA-57BE-52F9-DC5D5D2A9152}"/>
              </a:ext>
            </a:extLst>
          </p:cNvPr>
          <p:cNvSpPr txBox="1">
            <a:spLocks/>
          </p:cNvSpPr>
          <p:nvPr/>
        </p:nvSpPr>
        <p:spPr>
          <a:xfrm>
            <a:off x="677917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en-US" sz="2000" dirty="0"/>
              <a:t>Training for Mental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0492-D175-85F1-89AC-B41DA7D00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0A55E7-002C-BA1E-2DDD-7E587E88A013}"/>
              </a:ext>
            </a:extLst>
          </p:cNvPr>
          <p:cNvSpPr txBox="1"/>
          <p:nvPr/>
        </p:nvSpPr>
        <p:spPr>
          <a:xfrm>
            <a:off x="677917" y="1576552"/>
            <a:ext cx="1050771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CC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We based our evaluation on the well-known model by Kirkpatrick &amp; Kirkpatrick (2006), which emphasizes the importance of assessing different types of changes produced by training programs.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Two of these levels (Level 1: Reaction and Level 4: Transfer) were not included in our study because reaction is typically measured without a pre-training baseline, and transfer results are usually assessed at the service or organizational level rather than at the participant level.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Therefore, our meta-analysis focuses on three intermediate levels measurable at the individual level: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Level 2 – learning-knowledge: acquisition of information, concepts, and understanding (e.g., diagnostic criteria, treatment protocols).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Level 2 – learning-attitudes: shifts in beliefs, perceptions, or motivation (e.g., increased empathy, reduced stigma).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Level 3 - behavior: application of skills and changes in professional practice (e.g., level of use of new techniques).</a:t>
            </a:r>
            <a:endParaRPr lang="en-US" b="1" dirty="0">
              <a:solidFill>
                <a:srgbClr val="FFCC00"/>
              </a:solidFill>
            </a:endParaRPr>
          </a:p>
          <a:p>
            <a:endParaRPr lang="es-E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AF50B5B-055D-49ED-4A57-1AE90FDB9BA4}"/>
              </a:ext>
            </a:extLst>
          </p:cNvPr>
          <p:cNvSpPr/>
          <p:nvPr/>
        </p:nvSpPr>
        <p:spPr>
          <a:xfrm>
            <a:off x="11106850" y="4077927"/>
            <a:ext cx="933638" cy="945577"/>
          </a:xfrm>
          <a:custGeom>
            <a:avLst/>
            <a:gdLst>
              <a:gd name="connsiteX0" fmla="*/ 0 w 933638"/>
              <a:gd name="connsiteY0" fmla="*/ 472789 h 945577"/>
              <a:gd name="connsiteX1" fmla="*/ 466819 w 933638"/>
              <a:gd name="connsiteY1" fmla="*/ 0 h 945577"/>
              <a:gd name="connsiteX2" fmla="*/ 933638 w 933638"/>
              <a:gd name="connsiteY2" fmla="*/ 472789 h 945577"/>
              <a:gd name="connsiteX3" fmla="*/ 466819 w 933638"/>
              <a:gd name="connsiteY3" fmla="*/ 945578 h 945577"/>
              <a:gd name="connsiteX4" fmla="*/ 0 w 933638"/>
              <a:gd name="connsiteY4" fmla="*/ 472789 h 94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638" h="945577" fill="none" extrusionOk="0">
                <a:moveTo>
                  <a:pt x="0" y="472789"/>
                </a:moveTo>
                <a:cubicBezTo>
                  <a:pt x="-64719" y="172258"/>
                  <a:pt x="158605" y="-51122"/>
                  <a:pt x="466819" y="0"/>
                </a:cubicBezTo>
                <a:cubicBezTo>
                  <a:pt x="694731" y="-6383"/>
                  <a:pt x="988956" y="197551"/>
                  <a:pt x="933638" y="472789"/>
                </a:cubicBezTo>
                <a:cubicBezTo>
                  <a:pt x="874775" y="723888"/>
                  <a:pt x="785560" y="899705"/>
                  <a:pt x="466819" y="945578"/>
                </a:cubicBezTo>
                <a:cubicBezTo>
                  <a:pt x="198777" y="929272"/>
                  <a:pt x="-10177" y="728355"/>
                  <a:pt x="0" y="472789"/>
                </a:cubicBezTo>
                <a:close/>
              </a:path>
              <a:path w="933638" h="945577" stroke="0" extrusionOk="0">
                <a:moveTo>
                  <a:pt x="0" y="472789"/>
                </a:moveTo>
                <a:cubicBezTo>
                  <a:pt x="-3885" y="215798"/>
                  <a:pt x="204336" y="-31064"/>
                  <a:pt x="466819" y="0"/>
                </a:cubicBezTo>
                <a:cubicBezTo>
                  <a:pt x="681166" y="54669"/>
                  <a:pt x="957040" y="190061"/>
                  <a:pt x="933638" y="472789"/>
                </a:cubicBezTo>
                <a:cubicBezTo>
                  <a:pt x="972157" y="667823"/>
                  <a:pt x="670785" y="979195"/>
                  <a:pt x="466819" y="945578"/>
                </a:cubicBezTo>
                <a:cubicBezTo>
                  <a:pt x="195030" y="955544"/>
                  <a:pt x="2653" y="746248"/>
                  <a:pt x="0" y="472789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197D4D9-AD78-925F-F9EA-1DDA05AC0B4B}"/>
              </a:ext>
            </a:extLst>
          </p:cNvPr>
          <p:cNvSpPr/>
          <p:nvPr/>
        </p:nvSpPr>
        <p:spPr>
          <a:xfrm>
            <a:off x="10982167" y="3300028"/>
            <a:ext cx="933639" cy="777899"/>
          </a:xfrm>
          <a:custGeom>
            <a:avLst/>
            <a:gdLst>
              <a:gd name="connsiteX0" fmla="*/ 0 w 933639"/>
              <a:gd name="connsiteY0" fmla="*/ 388950 h 777899"/>
              <a:gd name="connsiteX1" fmla="*/ 466820 w 933639"/>
              <a:gd name="connsiteY1" fmla="*/ 0 h 777899"/>
              <a:gd name="connsiteX2" fmla="*/ 933640 w 933639"/>
              <a:gd name="connsiteY2" fmla="*/ 388950 h 777899"/>
              <a:gd name="connsiteX3" fmla="*/ 466820 w 933639"/>
              <a:gd name="connsiteY3" fmla="*/ 777900 h 777899"/>
              <a:gd name="connsiteX4" fmla="*/ 0 w 933639"/>
              <a:gd name="connsiteY4" fmla="*/ 388950 h 77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639" h="777899" fill="none" extrusionOk="0">
                <a:moveTo>
                  <a:pt x="0" y="388950"/>
                </a:moveTo>
                <a:cubicBezTo>
                  <a:pt x="-58311" y="138624"/>
                  <a:pt x="170236" y="-39324"/>
                  <a:pt x="466820" y="0"/>
                </a:cubicBezTo>
                <a:cubicBezTo>
                  <a:pt x="693892" y="-6562"/>
                  <a:pt x="963757" y="166449"/>
                  <a:pt x="933640" y="388950"/>
                </a:cubicBezTo>
                <a:cubicBezTo>
                  <a:pt x="887877" y="595975"/>
                  <a:pt x="782661" y="734211"/>
                  <a:pt x="466820" y="777900"/>
                </a:cubicBezTo>
                <a:cubicBezTo>
                  <a:pt x="192774" y="752022"/>
                  <a:pt x="-34650" y="584873"/>
                  <a:pt x="0" y="388950"/>
                </a:cubicBezTo>
                <a:close/>
              </a:path>
              <a:path w="933639" h="777899" stroke="0" extrusionOk="0">
                <a:moveTo>
                  <a:pt x="0" y="388950"/>
                </a:moveTo>
                <a:cubicBezTo>
                  <a:pt x="-52599" y="229965"/>
                  <a:pt x="205991" y="-20049"/>
                  <a:pt x="466820" y="0"/>
                </a:cubicBezTo>
                <a:cubicBezTo>
                  <a:pt x="688147" y="45893"/>
                  <a:pt x="947268" y="161553"/>
                  <a:pt x="933640" y="388950"/>
                </a:cubicBezTo>
                <a:cubicBezTo>
                  <a:pt x="965893" y="548430"/>
                  <a:pt x="678292" y="806832"/>
                  <a:pt x="466820" y="777900"/>
                </a:cubicBezTo>
                <a:cubicBezTo>
                  <a:pt x="161821" y="811551"/>
                  <a:pt x="1243" y="609547"/>
                  <a:pt x="0" y="38895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FD26618-86B1-05F6-F44B-2617D9803C18}"/>
              </a:ext>
            </a:extLst>
          </p:cNvPr>
          <p:cNvSpPr txBox="1">
            <a:spLocks/>
          </p:cNvSpPr>
          <p:nvPr/>
        </p:nvSpPr>
        <p:spPr>
          <a:xfrm>
            <a:off x="618799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Kirkpatrick &amp; Kirkpatrick Model: Key Outcomes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DBDA232-8177-F416-E9C7-9030554F4D80}"/>
              </a:ext>
            </a:extLst>
          </p:cNvPr>
          <p:cNvSpPr/>
          <p:nvPr/>
        </p:nvSpPr>
        <p:spPr>
          <a:xfrm>
            <a:off x="11247007" y="2816589"/>
            <a:ext cx="545603" cy="483439"/>
          </a:xfrm>
          <a:custGeom>
            <a:avLst/>
            <a:gdLst>
              <a:gd name="connsiteX0" fmla="*/ 0 w 545603"/>
              <a:gd name="connsiteY0" fmla="*/ 241720 h 483439"/>
              <a:gd name="connsiteX1" fmla="*/ 272802 w 545603"/>
              <a:gd name="connsiteY1" fmla="*/ 0 h 483439"/>
              <a:gd name="connsiteX2" fmla="*/ 545604 w 545603"/>
              <a:gd name="connsiteY2" fmla="*/ 241720 h 483439"/>
              <a:gd name="connsiteX3" fmla="*/ 272802 w 545603"/>
              <a:gd name="connsiteY3" fmla="*/ 483440 h 483439"/>
              <a:gd name="connsiteX4" fmla="*/ 0 w 545603"/>
              <a:gd name="connsiteY4" fmla="*/ 241720 h 48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03" h="483439" fill="none" extrusionOk="0">
                <a:moveTo>
                  <a:pt x="0" y="241720"/>
                </a:moveTo>
                <a:cubicBezTo>
                  <a:pt x="-37791" y="85205"/>
                  <a:pt x="107410" y="-14940"/>
                  <a:pt x="272802" y="0"/>
                </a:cubicBezTo>
                <a:cubicBezTo>
                  <a:pt x="391783" y="-6762"/>
                  <a:pt x="558008" y="105055"/>
                  <a:pt x="545604" y="241720"/>
                </a:cubicBezTo>
                <a:cubicBezTo>
                  <a:pt x="532561" y="372999"/>
                  <a:pt x="429465" y="478923"/>
                  <a:pt x="272802" y="483440"/>
                </a:cubicBezTo>
                <a:cubicBezTo>
                  <a:pt x="115934" y="473547"/>
                  <a:pt x="-16362" y="366299"/>
                  <a:pt x="0" y="241720"/>
                </a:cubicBezTo>
                <a:close/>
              </a:path>
              <a:path w="545603" h="483439" stroke="0" extrusionOk="0">
                <a:moveTo>
                  <a:pt x="0" y="241720"/>
                </a:moveTo>
                <a:cubicBezTo>
                  <a:pt x="-8296" y="117027"/>
                  <a:pt x="118149" y="-26562"/>
                  <a:pt x="272802" y="0"/>
                </a:cubicBezTo>
                <a:cubicBezTo>
                  <a:pt x="419821" y="4584"/>
                  <a:pt x="568819" y="86780"/>
                  <a:pt x="545604" y="241720"/>
                </a:cubicBezTo>
                <a:cubicBezTo>
                  <a:pt x="563214" y="345008"/>
                  <a:pt x="398765" y="498860"/>
                  <a:pt x="272802" y="483440"/>
                </a:cubicBezTo>
                <a:cubicBezTo>
                  <a:pt x="114268" y="489054"/>
                  <a:pt x="6675" y="406281"/>
                  <a:pt x="0" y="24172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635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5CD2E-557E-E4B8-3769-9B0D48607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8324D5-6E5B-AF30-CD9C-D3FCFF7E5E89}"/>
              </a:ext>
            </a:extLst>
          </p:cNvPr>
          <p:cNvSpPr txBox="1"/>
          <p:nvPr/>
        </p:nvSpPr>
        <p:spPr>
          <a:xfrm>
            <a:off x="677917" y="1933156"/>
            <a:ext cx="10507717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CC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Conducted following PRISMA 2020 guidelines (Page et al., 2021).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Protocol registered on PROSPERO (CRD42024396347).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Guided by the </a:t>
            </a:r>
            <a:r>
              <a:rPr lang="en-US" b="1" dirty="0" err="1">
                <a:solidFill>
                  <a:srgbClr val="0668A9"/>
                </a:solidFill>
              </a:rPr>
              <a:t>UTOSTi</a:t>
            </a:r>
            <a:r>
              <a:rPr lang="en-US" b="1" dirty="0">
                <a:solidFill>
                  <a:srgbClr val="0668A9"/>
                </a:solidFill>
              </a:rPr>
              <a:t> framework (Chacón-Moscoso et al., 2014):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The </a:t>
            </a:r>
            <a:r>
              <a:rPr lang="en-US" sz="2000" b="1" dirty="0">
                <a:solidFill>
                  <a:srgbClr val="FFCC00"/>
                </a:solidFill>
              </a:rPr>
              <a:t>Units</a:t>
            </a:r>
            <a:r>
              <a:rPr lang="en-US" b="1" dirty="0">
                <a:solidFill>
                  <a:srgbClr val="0668A9"/>
                </a:solidFill>
              </a:rPr>
              <a:t> of analysis were mental health professionals.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The </a:t>
            </a:r>
            <a:r>
              <a:rPr lang="en-US" sz="2000" b="1" dirty="0">
                <a:solidFill>
                  <a:srgbClr val="FFCC00"/>
                </a:solidFill>
              </a:rPr>
              <a:t>Treatments</a:t>
            </a:r>
            <a:r>
              <a:rPr lang="en-US" b="1" dirty="0">
                <a:solidFill>
                  <a:srgbClr val="0668A9"/>
                </a:solidFill>
              </a:rPr>
              <a:t> consisted of structured training programs aimed at enhancing professional development.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The </a:t>
            </a:r>
            <a:r>
              <a:rPr lang="en-US" sz="2000" b="1" dirty="0">
                <a:solidFill>
                  <a:srgbClr val="FFCC00"/>
                </a:solidFill>
              </a:rPr>
              <a:t>Outcomes</a:t>
            </a:r>
            <a:r>
              <a:rPr lang="en-US" b="1" dirty="0">
                <a:solidFill>
                  <a:srgbClr val="0668A9"/>
                </a:solidFill>
              </a:rPr>
              <a:t> targeted three types: change in professional knowledge, attitudes, and behavioral modifications related to clinical practice (Kirkpatrick &amp; Kirkpatrick, 2006).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There was no exclusions regarding </a:t>
            </a:r>
            <a:r>
              <a:rPr lang="en-US" sz="2000" b="1" dirty="0">
                <a:solidFill>
                  <a:srgbClr val="FFCC00"/>
                </a:solidFill>
              </a:rPr>
              <a:t>Settings</a:t>
            </a:r>
            <a:r>
              <a:rPr lang="en-US" b="1" dirty="0">
                <a:solidFill>
                  <a:srgbClr val="0668A9"/>
                </a:solidFill>
              </a:rPr>
              <a:t> (e.g., hospitals, community centers and educational institutions).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nor </a:t>
            </a:r>
            <a:r>
              <a:rPr lang="en-US" sz="2000" b="1" dirty="0">
                <a:solidFill>
                  <a:srgbClr val="FFCC00"/>
                </a:solidFill>
              </a:rPr>
              <a:t>Time</a:t>
            </a:r>
            <a:r>
              <a:rPr lang="en-US" b="1" dirty="0">
                <a:solidFill>
                  <a:srgbClr val="0668A9"/>
                </a:solidFill>
              </a:rPr>
              <a:t> restrictions (duration of the interventions varied considerably, ranging from single-session workshops to programs extending over several weeks).</a:t>
            </a:r>
            <a:endParaRPr lang="es-E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3A704C6-522B-6A8A-6B83-0412B9A133DC}"/>
              </a:ext>
            </a:extLst>
          </p:cNvPr>
          <p:cNvSpPr/>
          <p:nvPr/>
        </p:nvSpPr>
        <p:spPr>
          <a:xfrm>
            <a:off x="10807078" y="4658710"/>
            <a:ext cx="1105526" cy="1139745"/>
          </a:xfrm>
          <a:custGeom>
            <a:avLst/>
            <a:gdLst>
              <a:gd name="connsiteX0" fmla="*/ 0 w 1105526"/>
              <a:gd name="connsiteY0" fmla="*/ 569873 h 1139745"/>
              <a:gd name="connsiteX1" fmla="*/ 552763 w 1105526"/>
              <a:gd name="connsiteY1" fmla="*/ 0 h 1139745"/>
              <a:gd name="connsiteX2" fmla="*/ 1105526 w 1105526"/>
              <a:gd name="connsiteY2" fmla="*/ 569873 h 1139745"/>
              <a:gd name="connsiteX3" fmla="*/ 552763 w 1105526"/>
              <a:gd name="connsiteY3" fmla="*/ 1139746 h 1139745"/>
              <a:gd name="connsiteX4" fmla="*/ 0 w 1105526"/>
              <a:gd name="connsiteY4" fmla="*/ 569873 h 1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526" h="1139745" fill="none" extrusionOk="0">
                <a:moveTo>
                  <a:pt x="0" y="569873"/>
                </a:moveTo>
                <a:cubicBezTo>
                  <a:pt x="-52819" y="222971"/>
                  <a:pt x="239980" y="-7608"/>
                  <a:pt x="552763" y="0"/>
                </a:cubicBezTo>
                <a:cubicBezTo>
                  <a:pt x="794476" y="-13568"/>
                  <a:pt x="1139300" y="246518"/>
                  <a:pt x="1105526" y="569873"/>
                </a:cubicBezTo>
                <a:cubicBezTo>
                  <a:pt x="1089765" y="881924"/>
                  <a:pt x="891177" y="1114800"/>
                  <a:pt x="552763" y="1139746"/>
                </a:cubicBezTo>
                <a:cubicBezTo>
                  <a:pt x="202346" y="1067772"/>
                  <a:pt x="-59193" y="852338"/>
                  <a:pt x="0" y="569873"/>
                </a:cubicBezTo>
                <a:close/>
              </a:path>
              <a:path w="1105526" h="1139745" stroke="0" extrusionOk="0">
                <a:moveTo>
                  <a:pt x="0" y="569873"/>
                </a:moveTo>
                <a:cubicBezTo>
                  <a:pt x="-8296" y="263946"/>
                  <a:pt x="238935" y="-56893"/>
                  <a:pt x="552763" y="0"/>
                </a:cubicBezTo>
                <a:cubicBezTo>
                  <a:pt x="807698" y="63319"/>
                  <a:pt x="1119368" y="242356"/>
                  <a:pt x="1105526" y="569873"/>
                </a:cubicBezTo>
                <a:cubicBezTo>
                  <a:pt x="1130329" y="842055"/>
                  <a:pt x="845990" y="1147272"/>
                  <a:pt x="552763" y="1139746"/>
                </a:cubicBezTo>
                <a:cubicBezTo>
                  <a:pt x="171171" y="1194173"/>
                  <a:pt x="8578" y="924526"/>
                  <a:pt x="0" y="5698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8E731D7-A1CE-8029-31CA-4F12AD31E253}"/>
              </a:ext>
            </a:extLst>
          </p:cNvPr>
          <p:cNvSpPr/>
          <p:nvPr/>
        </p:nvSpPr>
        <p:spPr>
          <a:xfrm>
            <a:off x="9853868" y="1576551"/>
            <a:ext cx="1505973" cy="1338749"/>
          </a:xfrm>
          <a:custGeom>
            <a:avLst/>
            <a:gdLst>
              <a:gd name="connsiteX0" fmla="*/ 0 w 1505973"/>
              <a:gd name="connsiteY0" fmla="*/ 669375 h 1338749"/>
              <a:gd name="connsiteX1" fmla="*/ 752987 w 1505973"/>
              <a:gd name="connsiteY1" fmla="*/ 0 h 1338749"/>
              <a:gd name="connsiteX2" fmla="*/ 1505974 w 1505973"/>
              <a:gd name="connsiteY2" fmla="*/ 669375 h 1338749"/>
              <a:gd name="connsiteX3" fmla="*/ 752987 w 1505973"/>
              <a:gd name="connsiteY3" fmla="*/ 1338750 h 1338749"/>
              <a:gd name="connsiteX4" fmla="*/ 0 w 1505973"/>
              <a:gd name="connsiteY4" fmla="*/ 669375 h 133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973" h="1338749" fill="none" extrusionOk="0">
                <a:moveTo>
                  <a:pt x="0" y="669375"/>
                </a:moveTo>
                <a:cubicBezTo>
                  <a:pt x="-63001" y="261318"/>
                  <a:pt x="329844" y="-7385"/>
                  <a:pt x="752987" y="0"/>
                </a:cubicBezTo>
                <a:cubicBezTo>
                  <a:pt x="1128340" y="-8646"/>
                  <a:pt x="1576774" y="281612"/>
                  <a:pt x="1505974" y="669375"/>
                </a:cubicBezTo>
                <a:cubicBezTo>
                  <a:pt x="1480827" y="1034783"/>
                  <a:pt x="1246744" y="1280100"/>
                  <a:pt x="752987" y="1338750"/>
                </a:cubicBezTo>
                <a:cubicBezTo>
                  <a:pt x="300220" y="1279900"/>
                  <a:pt x="-13323" y="1031798"/>
                  <a:pt x="0" y="669375"/>
                </a:cubicBezTo>
                <a:close/>
              </a:path>
              <a:path w="1505973" h="1338749" stroke="0" extrusionOk="0">
                <a:moveTo>
                  <a:pt x="0" y="669375"/>
                </a:moveTo>
                <a:cubicBezTo>
                  <a:pt x="-41998" y="344264"/>
                  <a:pt x="323216" y="-92603"/>
                  <a:pt x="752987" y="0"/>
                </a:cubicBezTo>
                <a:cubicBezTo>
                  <a:pt x="1120044" y="61380"/>
                  <a:pt x="1569128" y="241360"/>
                  <a:pt x="1505974" y="669375"/>
                </a:cubicBezTo>
                <a:cubicBezTo>
                  <a:pt x="1537941" y="984221"/>
                  <a:pt x="1096493" y="1383920"/>
                  <a:pt x="752987" y="1338750"/>
                </a:cubicBezTo>
                <a:cubicBezTo>
                  <a:pt x="291510" y="1371284"/>
                  <a:pt x="15129" y="1109468"/>
                  <a:pt x="0" y="669375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3D4576D-A062-B573-2692-EF168106D1F5}"/>
              </a:ext>
            </a:extLst>
          </p:cNvPr>
          <p:cNvSpPr txBox="1">
            <a:spLocks/>
          </p:cNvSpPr>
          <p:nvPr/>
        </p:nvSpPr>
        <p:spPr>
          <a:xfrm>
            <a:off x="677917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en-US" sz="2000" dirty="0"/>
              <a:t>Overview of Study Scope and Framework</a:t>
            </a:r>
          </a:p>
        </p:txBody>
      </p:sp>
    </p:spTree>
    <p:extLst>
      <p:ext uri="{BB962C8B-B14F-4D97-AF65-F5344CB8AC3E}">
        <p14:creationId xmlns:p14="http://schemas.microsoft.com/office/powerpoint/2010/main" val="50423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16029-5133-6E09-A9CF-1CE04860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6B0FE3-FF04-1035-3F21-B6B418928123}"/>
              </a:ext>
            </a:extLst>
          </p:cNvPr>
          <p:cNvSpPr txBox="1"/>
          <p:nvPr/>
        </p:nvSpPr>
        <p:spPr>
          <a:xfrm>
            <a:off x="618799" y="1576551"/>
            <a:ext cx="10507717" cy="484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dirty="0">
              <a:solidFill>
                <a:srgbClr val="FFCC0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Comprehensive search on 6 Feb 2024 across multiple databases (Web of Science, Scopus, MEDLINE, etc.).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Only randomized controlled trials (RCTs) with pre- and post-intervention data for intervention and control groups included (follow up also possible).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Accepted both partially active controls (e.g., training as usual) and inactive controls (e.g., waitlist). Excluded studies comparing two active interventions without control group.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Interventions delivered in person or via online/multimedia platforms 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Languages: English, Spanish, or German.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en-US" b="1" dirty="0">
              <a:solidFill>
                <a:srgbClr val="0668A9"/>
              </a:solidFill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es-E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A653657-3515-E556-8696-9A9A4B119128}"/>
              </a:ext>
            </a:extLst>
          </p:cNvPr>
          <p:cNvSpPr/>
          <p:nvPr/>
        </p:nvSpPr>
        <p:spPr>
          <a:xfrm>
            <a:off x="8473755" y="5303169"/>
            <a:ext cx="1551395" cy="1311233"/>
          </a:xfrm>
          <a:custGeom>
            <a:avLst/>
            <a:gdLst>
              <a:gd name="connsiteX0" fmla="*/ 0 w 1551395"/>
              <a:gd name="connsiteY0" fmla="*/ 655617 h 1311233"/>
              <a:gd name="connsiteX1" fmla="*/ 775698 w 1551395"/>
              <a:gd name="connsiteY1" fmla="*/ 0 h 1311233"/>
              <a:gd name="connsiteX2" fmla="*/ 1551396 w 1551395"/>
              <a:gd name="connsiteY2" fmla="*/ 655617 h 1311233"/>
              <a:gd name="connsiteX3" fmla="*/ 775698 w 1551395"/>
              <a:gd name="connsiteY3" fmla="*/ 1311234 h 1311233"/>
              <a:gd name="connsiteX4" fmla="*/ 0 w 1551395"/>
              <a:gd name="connsiteY4" fmla="*/ 65561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395" h="1311233" fill="none" extrusionOk="0">
                <a:moveTo>
                  <a:pt x="0" y="655617"/>
                </a:moveTo>
                <a:cubicBezTo>
                  <a:pt x="-50563" y="262734"/>
                  <a:pt x="329110" y="-18444"/>
                  <a:pt x="775698" y="0"/>
                </a:cubicBezTo>
                <a:cubicBezTo>
                  <a:pt x="1148722" y="-11820"/>
                  <a:pt x="1602432" y="280499"/>
                  <a:pt x="1551396" y="655617"/>
                </a:cubicBezTo>
                <a:cubicBezTo>
                  <a:pt x="1473228" y="1004405"/>
                  <a:pt x="1261631" y="1267919"/>
                  <a:pt x="775698" y="1311234"/>
                </a:cubicBezTo>
                <a:cubicBezTo>
                  <a:pt x="324469" y="1274839"/>
                  <a:pt x="-59669" y="985178"/>
                  <a:pt x="0" y="655617"/>
                </a:cubicBezTo>
                <a:close/>
              </a:path>
              <a:path w="1551395" h="1311233" stroke="0" extrusionOk="0">
                <a:moveTo>
                  <a:pt x="0" y="655617"/>
                </a:moveTo>
                <a:cubicBezTo>
                  <a:pt x="-22992" y="317933"/>
                  <a:pt x="345610" y="-11201"/>
                  <a:pt x="775698" y="0"/>
                </a:cubicBezTo>
                <a:cubicBezTo>
                  <a:pt x="1149511" y="68658"/>
                  <a:pt x="1626795" y="223891"/>
                  <a:pt x="1551396" y="655617"/>
                </a:cubicBezTo>
                <a:cubicBezTo>
                  <a:pt x="1558116" y="1006175"/>
                  <a:pt x="1193061" y="1318128"/>
                  <a:pt x="775698" y="1311234"/>
                </a:cubicBezTo>
                <a:cubicBezTo>
                  <a:pt x="318438" y="1331814"/>
                  <a:pt x="1685" y="1025547"/>
                  <a:pt x="0" y="655617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BD645E3-FB8F-0884-176C-6ACD37332CF4}"/>
              </a:ext>
            </a:extLst>
          </p:cNvPr>
          <p:cNvSpPr/>
          <p:nvPr/>
        </p:nvSpPr>
        <p:spPr>
          <a:xfrm>
            <a:off x="9699705" y="4953047"/>
            <a:ext cx="1947247" cy="1311234"/>
          </a:xfrm>
          <a:custGeom>
            <a:avLst/>
            <a:gdLst>
              <a:gd name="connsiteX0" fmla="*/ 0 w 1947247"/>
              <a:gd name="connsiteY0" fmla="*/ 655617 h 1311234"/>
              <a:gd name="connsiteX1" fmla="*/ 973624 w 1947247"/>
              <a:gd name="connsiteY1" fmla="*/ 0 h 1311234"/>
              <a:gd name="connsiteX2" fmla="*/ 1947248 w 1947247"/>
              <a:gd name="connsiteY2" fmla="*/ 655617 h 1311234"/>
              <a:gd name="connsiteX3" fmla="*/ 973624 w 1947247"/>
              <a:gd name="connsiteY3" fmla="*/ 1311234 h 1311234"/>
              <a:gd name="connsiteX4" fmla="*/ 0 w 1947247"/>
              <a:gd name="connsiteY4" fmla="*/ 655617 h 131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47" h="1311234" fill="none" extrusionOk="0">
                <a:moveTo>
                  <a:pt x="0" y="655617"/>
                </a:moveTo>
                <a:cubicBezTo>
                  <a:pt x="-79537" y="245087"/>
                  <a:pt x="329000" y="-108444"/>
                  <a:pt x="973624" y="0"/>
                </a:cubicBezTo>
                <a:cubicBezTo>
                  <a:pt x="1455960" y="-11820"/>
                  <a:pt x="1998284" y="280499"/>
                  <a:pt x="1947248" y="655617"/>
                </a:cubicBezTo>
                <a:cubicBezTo>
                  <a:pt x="1877274" y="1005799"/>
                  <a:pt x="1530252" y="1296996"/>
                  <a:pt x="973624" y="1311234"/>
                </a:cubicBezTo>
                <a:cubicBezTo>
                  <a:pt x="413083" y="1274839"/>
                  <a:pt x="-59669" y="985178"/>
                  <a:pt x="0" y="655617"/>
                </a:cubicBezTo>
                <a:close/>
              </a:path>
              <a:path w="1947247" h="1311234" stroke="0" extrusionOk="0">
                <a:moveTo>
                  <a:pt x="0" y="655617"/>
                </a:moveTo>
                <a:cubicBezTo>
                  <a:pt x="-39841" y="335815"/>
                  <a:pt x="419629" y="-108376"/>
                  <a:pt x="973624" y="0"/>
                </a:cubicBezTo>
                <a:cubicBezTo>
                  <a:pt x="1456749" y="68658"/>
                  <a:pt x="2022647" y="223891"/>
                  <a:pt x="1947248" y="655617"/>
                </a:cubicBezTo>
                <a:cubicBezTo>
                  <a:pt x="1996099" y="933898"/>
                  <a:pt x="1484095" y="1328243"/>
                  <a:pt x="973624" y="1311234"/>
                </a:cubicBezTo>
                <a:cubicBezTo>
                  <a:pt x="407052" y="1331814"/>
                  <a:pt x="1685" y="1025547"/>
                  <a:pt x="0" y="655617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D402D04-9D28-B5CD-82D3-B7D8651060D9}"/>
              </a:ext>
            </a:extLst>
          </p:cNvPr>
          <p:cNvSpPr txBox="1">
            <a:spLocks/>
          </p:cNvSpPr>
          <p:nvPr/>
        </p:nvSpPr>
        <p:spPr>
          <a:xfrm>
            <a:off x="618799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dirty="0" err="1"/>
              <a:t>Search</a:t>
            </a:r>
            <a:r>
              <a:rPr lang="es-ES" dirty="0"/>
              <a:t> </a:t>
            </a:r>
            <a:r>
              <a:rPr lang="es-ES" dirty="0" err="1"/>
              <a:t>Strategy</a:t>
            </a:r>
            <a:r>
              <a:rPr lang="es-ES" dirty="0"/>
              <a:t>, </a:t>
            </a:r>
            <a:r>
              <a:rPr lang="es-ES" dirty="0" err="1"/>
              <a:t>Criteria</a:t>
            </a:r>
            <a:r>
              <a:rPr lang="es-ES" dirty="0"/>
              <a:t>  and Data </a:t>
            </a:r>
            <a:r>
              <a:rPr lang="es-ES" dirty="0" err="1"/>
              <a:t>Extraction</a:t>
            </a:r>
            <a:endParaRPr lang="en-U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EC40E4D-C8F4-1A16-F4BB-5DE4F14EDBD4}"/>
              </a:ext>
            </a:extLst>
          </p:cNvPr>
          <p:cNvSpPr/>
          <p:nvPr/>
        </p:nvSpPr>
        <p:spPr>
          <a:xfrm>
            <a:off x="7612040" y="5718255"/>
            <a:ext cx="1105526" cy="1139745"/>
          </a:xfrm>
          <a:custGeom>
            <a:avLst/>
            <a:gdLst>
              <a:gd name="connsiteX0" fmla="*/ 0 w 1105526"/>
              <a:gd name="connsiteY0" fmla="*/ 569873 h 1139745"/>
              <a:gd name="connsiteX1" fmla="*/ 552763 w 1105526"/>
              <a:gd name="connsiteY1" fmla="*/ 0 h 1139745"/>
              <a:gd name="connsiteX2" fmla="*/ 1105526 w 1105526"/>
              <a:gd name="connsiteY2" fmla="*/ 569873 h 1139745"/>
              <a:gd name="connsiteX3" fmla="*/ 552763 w 1105526"/>
              <a:gd name="connsiteY3" fmla="*/ 1139746 h 1139745"/>
              <a:gd name="connsiteX4" fmla="*/ 0 w 1105526"/>
              <a:gd name="connsiteY4" fmla="*/ 569873 h 1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526" h="1139745" fill="none" extrusionOk="0">
                <a:moveTo>
                  <a:pt x="0" y="569873"/>
                </a:moveTo>
                <a:cubicBezTo>
                  <a:pt x="-52819" y="222971"/>
                  <a:pt x="239980" y="-7608"/>
                  <a:pt x="552763" y="0"/>
                </a:cubicBezTo>
                <a:cubicBezTo>
                  <a:pt x="794476" y="-13568"/>
                  <a:pt x="1139300" y="246518"/>
                  <a:pt x="1105526" y="569873"/>
                </a:cubicBezTo>
                <a:cubicBezTo>
                  <a:pt x="1089765" y="881924"/>
                  <a:pt x="891177" y="1114800"/>
                  <a:pt x="552763" y="1139746"/>
                </a:cubicBezTo>
                <a:cubicBezTo>
                  <a:pt x="202346" y="1067772"/>
                  <a:pt x="-59193" y="852338"/>
                  <a:pt x="0" y="569873"/>
                </a:cubicBezTo>
                <a:close/>
              </a:path>
              <a:path w="1105526" h="1139745" stroke="0" extrusionOk="0">
                <a:moveTo>
                  <a:pt x="0" y="569873"/>
                </a:moveTo>
                <a:cubicBezTo>
                  <a:pt x="-8296" y="263946"/>
                  <a:pt x="238935" y="-56893"/>
                  <a:pt x="552763" y="0"/>
                </a:cubicBezTo>
                <a:cubicBezTo>
                  <a:pt x="807698" y="63319"/>
                  <a:pt x="1119368" y="242356"/>
                  <a:pt x="1105526" y="569873"/>
                </a:cubicBezTo>
                <a:cubicBezTo>
                  <a:pt x="1130329" y="842055"/>
                  <a:pt x="845990" y="1147272"/>
                  <a:pt x="552763" y="1139746"/>
                </a:cubicBezTo>
                <a:cubicBezTo>
                  <a:pt x="171171" y="1194173"/>
                  <a:pt x="8578" y="924526"/>
                  <a:pt x="0" y="5698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21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C8BA-6BA3-F076-B92E-E00D405E4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F5B11CC4-EBC8-FB90-CA3F-0F616630E724}"/>
              </a:ext>
            </a:extLst>
          </p:cNvPr>
          <p:cNvSpPr/>
          <p:nvPr/>
        </p:nvSpPr>
        <p:spPr>
          <a:xfrm>
            <a:off x="10384011" y="3132678"/>
            <a:ext cx="1551395" cy="1311233"/>
          </a:xfrm>
          <a:custGeom>
            <a:avLst/>
            <a:gdLst>
              <a:gd name="connsiteX0" fmla="*/ 0 w 1551395"/>
              <a:gd name="connsiteY0" fmla="*/ 655617 h 1311233"/>
              <a:gd name="connsiteX1" fmla="*/ 775698 w 1551395"/>
              <a:gd name="connsiteY1" fmla="*/ 0 h 1311233"/>
              <a:gd name="connsiteX2" fmla="*/ 1551396 w 1551395"/>
              <a:gd name="connsiteY2" fmla="*/ 655617 h 1311233"/>
              <a:gd name="connsiteX3" fmla="*/ 775698 w 1551395"/>
              <a:gd name="connsiteY3" fmla="*/ 1311234 h 1311233"/>
              <a:gd name="connsiteX4" fmla="*/ 0 w 1551395"/>
              <a:gd name="connsiteY4" fmla="*/ 65561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395" h="1311233" fill="none" extrusionOk="0">
                <a:moveTo>
                  <a:pt x="0" y="655617"/>
                </a:moveTo>
                <a:cubicBezTo>
                  <a:pt x="-50563" y="262734"/>
                  <a:pt x="329110" y="-18444"/>
                  <a:pt x="775698" y="0"/>
                </a:cubicBezTo>
                <a:cubicBezTo>
                  <a:pt x="1148722" y="-11820"/>
                  <a:pt x="1602432" y="280499"/>
                  <a:pt x="1551396" y="655617"/>
                </a:cubicBezTo>
                <a:cubicBezTo>
                  <a:pt x="1473228" y="1004405"/>
                  <a:pt x="1261631" y="1267919"/>
                  <a:pt x="775698" y="1311234"/>
                </a:cubicBezTo>
                <a:cubicBezTo>
                  <a:pt x="324469" y="1274839"/>
                  <a:pt x="-59669" y="985178"/>
                  <a:pt x="0" y="655617"/>
                </a:cubicBezTo>
                <a:close/>
              </a:path>
              <a:path w="1551395" h="1311233" stroke="0" extrusionOk="0">
                <a:moveTo>
                  <a:pt x="0" y="655617"/>
                </a:moveTo>
                <a:cubicBezTo>
                  <a:pt x="-22992" y="317933"/>
                  <a:pt x="345610" y="-11201"/>
                  <a:pt x="775698" y="0"/>
                </a:cubicBezTo>
                <a:cubicBezTo>
                  <a:pt x="1149511" y="68658"/>
                  <a:pt x="1626795" y="223891"/>
                  <a:pt x="1551396" y="655617"/>
                </a:cubicBezTo>
                <a:cubicBezTo>
                  <a:pt x="1558116" y="1006175"/>
                  <a:pt x="1193061" y="1318128"/>
                  <a:pt x="775698" y="1311234"/>
                </a:cubicBezTo>
                <a:cubicBezTo>
                  <a:pt x="318438" y="1331814"/>
                  <a:pt x="1685" y="1025547"/>
                  <a:pt x="0" y="655617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EE41D31-841D-24F7-B252-CBCE3D9F72A4}"/>
              </a:ext>
            </a:extLst>
          </p:cNvPr>
          <p:cNvSpPr/>
          <p:nvPr/>
        </p:nvSpPr>
        <p:spPr>
          <a:xfrm>
            <a:off x="9532076" y="4659813"/>
            <a:ext cx="1947247" cy="1749972"/>
          </a:xfrm>
          <a:custGeom>
            <a:avLst/>
            <a:gdLst>
              <a:gd name="connsiteX0" fmla="*/ 0 w 1947247"/>
              <a:gd name="connsiteY0" fmla="*/ 874986 h 1749972"/>
              <a:gd name="connsiteX1" fmla="*/ 973624 w 1947247"/>
              <a:gd name="connsiteY1" fmla="*/ 0 h 1749972"/>
              <a:gd name="connsiteX2" fmla="*/ 1947248 w 1947247"/>
              <a:gd name="connsiteY2" fmla="*/ 874986 h 1749972"/>
              <a:gd name="connsiteX3" fmla="*/ 973624 w 1947247"/>
              <a:gd name="connsiteY3" fmla="*/ 1749972 h 1749972"/>
              <a:gd name="connsiteX4" fmla="*/ 0 w 1947247"/>
              <a:gd name="connsiteY4" fmla="*/ 874986 h 17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47" h="1749972" fill="none" extrusionOk="0">
                <a:moveTo>
                  <a:pt x="0" y="874986"/>
                </a:moveTo>
                <a:cubicBezTo>
                  <a:pt x="-51994" y="360077"/>
                  <a:pt x="403862" y="-32505"/>
                  <a:pt x="973624" y="0"/>
                </a:cubicBezTo>
                <a:cubicBezTo>
                  <a:pt x="1386746" y="-26593"/>
                  <a:pt x="2028729" y="370941"/>
                  <a:pt x="1947248" y="874986"/>
                </a:cubicBezTo>
                <a:cubicBezTo>
                  <a:pt x="1871482" y="1345336"/>
                  <a:pt x="1553046" y="1718571"/>
                  <a:pt x="973624" y="1749972"/>
                </a:cubicBezTo>
                <a:cubicBezTo>
                  <a:pt x="401932" y="1695794"/>
                  <a:pt x="-75125" y="1317275"/>
                  <a:pt x="0" y="874986"/>
                </a:cubicBezTo>
                <a:close/>
              </a:path>
              <a:path w="1947247" h="1749972" stroke="0" extrusionOk="0">
                <a:moveTo>
                  <a:pt x="0" y="874986"/>
                </a:moveTo>
                <a:cubicBezTo>
                  <a:pt x="-71060" y="467166"/>
                  <a:pt x="424767" y="-74164"/>
                  <a:pt x="973624" y="0"/>
                </a:cubicBezTo>
                <a:cubicBezTo>
                  <a:pt x="1429871" y="102461"/>
                  <a:pt x="2006433" y="337082"/>
                  <a:pt x="1947248" y="874986"/>
                </a:cubicBezTo>
                <a:cubicBezTo>
                  <a:pt x="1983429" y="1296157"/>
                  <a:pt x="1465395" y="1778655"/>
                  <a:pt x="973624" y="1749972"/>
                </a:cubicBezTo>
                <a:cubicBezTo>
                  <a:pt x="323803" y="1829929"/>
                  <a:pt x="12024" y="1414181"/>
                  <a:pt x="0" y="874986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0585FB4-C8E3-2A88-5D7D-39471F201A57}"/>
              </a:ext>
            </a:extLst>
          </p:cNvPr>
          <p:cNvSpPr txBox="1">
            <a:spLocks/>
          </p:cNvSpPr>
          <p:nvPr/>
        </p:nvSpPr>
        <p:spPr>
          <a:xfrm>
            <a:off x="618799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PRISMA 2020 Flow Diagram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A04BAF-7827-3DFA-7E55-3245EA0E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52" y="1897005"/>
            <a:ext cx="6859796" cy="49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373FA-2B62-C2A0-36E1-447A50B0E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94A72713-38C3-06F0-C60C-235EC76093EE}"/>
              </a:ext>
            </a:extLst>
          </p:cNvPr>
          <p:cNvSpPr/>
          <p:nvPr/>
        </p:nvSpPr>
        <p:spPr>
          <a:xfrm>
            <a:off x="8558804" y="4032153"/>
            <a:ext cx="1551395" cy="1311233"/>
          </a:xfrm>
          <a:custGeom>
            <a:avLst/>
            <a:gdLst>
              <a:gd name="connsiteX0" fmla="*/ 0 w 1551395"/>
              <a:gd name="connsiteY0" fmla="*/ 655617 h 1311233"/>
              <a:gd name="connsiteX1" fmla="*/ 775698 w 1551395"/>
              <a:gd name="connsiteY1" fmla="*/ 0 h 1311233"/>
              <a:gd name="connsiteX2" fmla="*/ 1551396 w 1551395"/>
              <a:gd name="connsiteY2" fmla="*/ 655617 h 1311233"/>
              <a:gd name="connsiteX3" fmla="*/ 775698 w 1551395"/>
              <a:gd name="connsiteY3" fmla="*/ 1311234 h 1311233"/>
              <a:gd name="connsiteX4" fmla="*/ 0 w 1551395"/>
              <a:gd name="connsiteY4" fmla="*/ 65561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395" h="1311233" fill="none" extrusionOk="0">
                <a:moveTo>
                  <a:pt x="0" y="655617"/>
                </a:moveTo>
                <a:cubicBezTo>
                  <a:pt x="-50563" y="262734"/>
                  <a:pt x="329110" y="-18444"/>
                  <a:pt x="775698" y="0"/>
                </a:cubicBezTo>
                <a:cubicBezTo>
                  <a:pt x="1148722" y="-11820"/>
                  <a:pt x="1602432" y="280499"/>
                  <a:pt x="1551396" y="655617"/>
                </a:cubicBezTo>
                <a:cubicBezTo>
                  <a:pt x="1473228" y="1004405"/>
                  <a:pt x="1261631" y="1267919"/>
                  <a:pt x="775698" y="1311234"/>
                </a:cubicBezTo>
                <a:cubicBezTo>
                  <a:pt x="324469" y="1274839"/>
                  <a:pt x="-59669" y="985178"/>
                  <a:pt x="0" y="655617"/>
                </a:cubicBezTo>
                <a:close/>
              </a:path>
              <a:path w="1551395" h="1311233" stroke="0" extrusionOk="0">
                <a:moveTo>
                  <a:pt x="0" y="655617"/>
                </a:moveTo>
                <a:cubicBezTo>
                  <a:pt x="-22992" y="317933"/>
                  <a:pt x="345610" y="-11201"/>
                  <a:pt x="775698" y="0"/>
                </a:cubicBezTo>
                <a:cubicBezTo>
                  <a:pt x="1149511" y="68658"/>
                  <a:pt x="1626795" y="223891"/>
                  <a:pt x="1551396" y="655617"/>
                </a:cubicBezTo>
                <a:cubicBezTo>
                  <a:pt x="1558116" y="1006175"/>
                  <a:pt x="1193061" y="1318128"/>
                  <a:pt x="775698" y="1311234"/>
                </a:cubicBezTo>
                <a:cubicBezTo>
                  <a:pt x="318438" y="1331814"/>
                  <a:pt x="1685" y="1025547"/>
                  <a:pt x="0" y="655617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0F65045-F6FD-864C-71D7-4B796D442DE7}"/>
              </a:ext>
            </a:extLst>
          </p:cNvPr>
          <p:cNvSpPr txBox="1">
            <a:spLocks/>
          </p:cNvSpPr>
          <p:nvPr/>
        </p:nvSpPr>
        <p:spPr>
          <a:xfrm>
            <a:off x="618799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dirty="0" err="1"/>
              <a:t>Selected</a:t>
            </a:r>
            <a:r>
              <a:rPr lang="es-ES" dirty="0"/>
              <a:t> </a:t>
            </a:r>
            <a:r>
              <a:rPr lang="es-ES" dirty="0" err="1"/>
              <a:t>Studies</a:t>
            </a:r>
            <a:endParaRPr lang="en-U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F8B2DF1-8C9D-7603-D22D-66E7AB06ED6A}"/>
              </a:ext>
            </a:extLst>
          </p:cNvPr>
          <p:cNvSpPr/>
          <p:nvPr/>
        </p:nvSpPr>
        <p:spPr>
          <a:xfrm>
            <a:off x="9136575" y="4915845"/>
            <a:ext cx="1947247" cy="1749972"/>
          </a:xfrm>
          <a:custGeom>
            <a:avLst/>
            <a:gdLst>
              <a:gd name="connsiteX0" fmla="*/ 0 w 1947247"/>
              <a:gd name="connsiteY0" fmla="*/ 874986 h 1749972"/>
              <a:gd name="connsiteX1" fmla="*/ 973624 w 1947247"/>
              <a:gd name="connsiteY1" fmla="*/ 0 h 1749972"/>
              <a:gd name="connsiteX2" fmla="*/ 1947248 w 1947247"/>
              <a:gd name="connsiteY2" fmla="*/ 874986 h 1749972"/>
              <a:gd name="connsiteX3" fmla="*/ 973624 w 1947247"/>
              <a:gd name="connsiteY3" fmla="*/ 1749972 h 1749972"/>
              <a:gd name="connsiteX4" fmla="*/ 0 w 1947247"/>
              <a:gd name="connsiteY4" fmla="*/ 874986 h 17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47" h="1749972" fill="none" extrusionOk="0">
                <a:moveTo>
                  <a:pt x="0" y="874986"/>
                </a:moveTo>
                <a:cubicBezTo>
                  <a:pt x="-51994" y="360077"/>
                  <a:pt x="403862" y="-32505"/>
                  <a:pt x="973624" y="0"/>
                </a:cubicBezTo>
                <a:cubicBezTo>
                  <a:pt x="1386746" y="-26593"/>
                  <a:pt x="2028729" y="370941"/>
                  <a:pt x="1947248" y="874986"/>
                </a:cubicBezTo>
                <a:cubicBezTo>
                  <a:pt x="1871482" y="1345336"/>
                  <a:pt x="1553046" y="1718571"/>
                  <a:pt x="973624" y="1749972"/>
                </a:cubicBezTo>
                <a:cubicBezTo>
                  <a:pt x="401932" y="1695794"/>
                  <a:pt x="-75125" y="1317275"/>
                  <a:pt x="0" y="874986"/>
                </a:cubicBezTo>
                <a:close/>
              </a:path>
              <a:path w="1947247" h="1749972" stroke="0" extrusionOk="0">
                <a:moveTo>
                  <a:pt x="0" y="874986"/>
                </a:moveTo>
                <a:cubicBezTo>
                  <a:pt x="-71060" y="467166"/>
                  <a:pt x="424767" y="-74164"/>
                  <a:pt x="973624" y="0"/>
                </a:cubicBezTo>
                <a:cubicBezTo>
                  <a:pt x="1429871" y="102461"/>
                  <a:pt x="2006433" y="337082"/>
                  <a:pt x="1947248" y="874986"/>
                </a:cubicBezTo>
                <a:cubicBezTo>
                  <a:pt x="1983429" y="1296157"/>
                  <a:pt x="1465395" y="1778655"/>
                  <a:pt x="973624" y="1749972"/>
                </a:cubicBezTo>
                <a:cubicBezTo>
                  <a:pt x="323803" y="1829929"/>
                  <a:pt x="12024" y="1414181"/>
                  <a:pt x="0" y="874986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0CAD75-BD99-C467-6B3A-2F0D324A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1971124"/>
            <a:ext cx="5512059" cy="46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BF6C-22AE-7AF2-75E2-446DBE3D5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0CC4-0934-CB13-D2A3-BC2064E0DF9A}"/>
              </a:ext>
            </a:extLst>
          </p:cNvPr>
          <p:cNvSpPr txBox="1"/>
          <p:nvPr/>
        </p:nvSpPr>
        <p:spPr>
          <a:xfrm>
            <a:off x="618799" y="1891863"/>
            <a:ext cx="1050771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CC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Effect Sizes Calculated: Standardized effect sizes computed using Difference in Standardized Mean Change (dppc2) following Morris (2008), with baseline SD standardization.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Assumption of Pre-Post Correlation: Fixed correlation coefficient 𝑟=0.7 as per Rosenthal (1991), with sensitivity analyses to test robustness.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Three-Level Random-Effects Model: Applied REML estimation considering within-study variance (Level 1), within-study heterogeneity (Level 2), and between-study variance (Level 3).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Moderator Analysis: Univariate models assessed individual moderators, followed by multivariate models using AIC, BIC, and likelihood ratio tests.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Publication Bias: checked with Yang et al. (2024) two-step procedure based on proposed multilevel version of Egger's regression (Nakagawa et al., 2022)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668A9"/>
                </a:solidFill>
              </a:rPr>
              <a:t>Software and Tools: Analyses performed in R 4.3.1 using </a:t>
            </a:r>
            <a:r>
              <a:rPr lang="en-US" b="1" dirty="0" err="1">
                <a:solidFill>
                  <a:srgbClr val="0668A9"/>
                </a:solidFill>
              </a:rPr>
              <a:t>metafor</a:t>
            </a:r>
            <a:r>
              <a:rPr lang="en-US" b="1" dirty="0">
                <a:solidFill>
                  <a:srgbClr val="0668A9"/>
                </a:solidFill>
              </a:rPr>
              <a:t> for modeling and orchard for visualization and bias analysis.</a:t>
            </a:r>
          </a:p>
          <a:p>
            <a:pPr>
              <a:spcAft>
                <a:spcPts val="300"/>
              </a:spcAft>
            </a:pPr>
            <a:endParaRPr lang="es-E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1B4F6C3-622F-EC31-17C0-D09C107FE172}"/>
              </a:ext>
            </a:extLst>
          </p:cNvPr>
          <p:cNvSpPr/>
          <p:nvPr/>
        </p:nvSpPr>
        <p:spPr>
          <a:xfrm>
            <a:off x="10994574" y="2931477"/>
            <a:ext cx="1142542" cy="995046"/>
          </a:xfrm>
          <a:custGeom>
            <a:avLst/>
            <a:gdLst>
              <a:gd name="connsiteX0" fmla="*/ 0 w 1142542"/>
              <a:gd name="connsiteY0" fmla="*/ 497523 h 995046"/>
              <a:gd name="connsiteX1" fmla="*/ 571271 w 1142542"/>
              <a:gd name="connsiteY1" fmla="*/ 0 h 995046"/>
              <a:gd name="connsiteX2" fmla="*/ 1142542 w 1142542"/>
              <a:gd name="connsiteY2" fmla="*/ 497523 h 995046"/>
              <a:gd name="connsiteX3" fmla="*/ 571271 w 1142542"/>
              <a:gd name="connsiteY3" fmla="*/ 995046 h 995046"/>
              <a:gd name="connsiteX4" fmla="*/ 0 w 1142542"/>
              <a:gd name="connsiteY4" fmla="*/ 497523 h 99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542" h="995046" fill="none" extrusionOk="0">
                <a:moveTo>
                  <a:pt x="0" y="497523"/>
                </a:moveTo>
                <a:cubicBezTo>
                  <a:pt x="-73081" y="178238"/>
                  <a:pt x="225344" y="-30861"/>
                  <a:pt x="571271" y="0"/>
                </a:cubicBezTo>
                <a:cubicBezTo>
                  <a:pt x="860492" y="-5610"/>
                  <a:pt x="1160718" y="218108"/>
                  <a:pt x="1142542" y="497523"/>
                </a:cubicBezTo>
                <a:cubicBezTo>
                  <a:pt x="1135830" y="771155"/>
                  <a:pt x="915976" y="973059"/>
                  <a:pt x="571271" y="995046"/>
                </a:cubicBezTo>
                <a:cubicBezTo>
                  <a:pt x="219417" y="937080"/>
                  <a:pt x="-10928" y="766340"/>
                  <a:pt x="0" y="497523"/>
                </a:cubicBezTo>
                <a:close/>
              </a:path>
              <a:path w="1142542" h="995046" stroke="0" extrusionOk="0">
                <a:moveTo>
                  <a:pt x="0" y="497523"/>
                </a:moveTo>
                <a:cubicBezTo>
                  <a:pt x="-21020" y="245059"/>
                  <a:pt x="251238" y="-30158"/>
                  <a:pt x="571271" y="0"/>
                </a:cubicBezTo>
                <a:cubicBezTo>
                  <a:pt x="869584" y="21620"/>
                  <a:pt x="1183760" y="184680"/>
                  <a:pt x="1142542" y="497523"/>
                </a:cubicBezTo>
                <a:cubicBezTo>
                  <a:pt x="1166903" y="730505"/>
                  <a:pt x="845771" y="1020643"/>
                  <a:pt x="571271" y="995046"/>
                </a:cubicBezTo>
                <a:cubicBezTo>
                  <a:pt x="193554" y="1039419"/>
                  <a:pt x="13474" y="835000"/>
                  <a:pt x="0" y="497523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94B6963-9D97-6D18-8CD1-33ED7D9061AD}"/>
              </a:ext>
            </a:extLst>
          </p:cNvPr>
          <p:cNvSpPr txBox="1">
            <a:spLocks/>
          </p:cNvSpPr>
          <p:nvPr/>
        </p:nvSpPr>
        <p:spPr>
          <a:xfrm>
            <a:off x="618799" y="1323201"/>
            <a:ext cx="8715703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Effect Size Estimation and Meta-analysis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628382C-158C-2A7D-C083-920589DF318D}"/>
              </a:ext>
            </a:extLst>
          </p:cNvPr>
          <p:cNvSpPr/>
          <p:nvPr/>
        </p:nvSpPr>
        <p:spPr>
          <a:xfrm>
            <a:off x="10899648" y="4002473"/>
            <a:ext cx="1105526" cy="1139745"/>
          </a:xfrm>
          <a:custGeom>
            <a:avLst/>
            <a:gdLst>
              <a:gd name="connsiteX0" fmla="*/ 0 w 1105526"/>
              <a:gd name="connsiteY0" fmla="*/ 569873 h 1139745"/>
              <a:gd name="connsiteX1" fmla="*/ 552763 w 1105526"/>
              <a:gd name="connsiteY1" fmla="*/ 0 h 1139745"/>
              <a:gd name="connsiteX2" fmla="*/ 1105526 w 1105526"/>
              <a:gd name="connsiteY2" fmla="*/ 569873 h 1139745"/>
              <a:gd name="connsiteX3" fmla="*/ 552763 w 1105526"/>
              <a:gd name="connsiteY3" fmla="*/ 1139746 h 1139745"/>
              <a:gd name="connsiteX4" fmla="*/ 0 w 1105526"/>
              <a:gd name="connsiteY4" fmla="*/ 569873 h 1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526" h="1139745" fill="none" extrusionOk="0">
                <a:moveTo>
                  <a:pt x="0" y="569873"/>
                </a:moveTo>
                <a:cubicBezTo>
                  <a:pt x="-52819" y="222971"/>
                  <a:pt x="239980" y="-7608"/>
                  <a:pt x="552763" y="0"/>
                </a:cubicBezTo>
                <a:cubicBezTo>
                  <a:pt x="794476" y="-13568"/>
                  <a:pt x="1139300" y="246518"/>
                  <a:pt x="1105526" y="569873"/>
                </a:cubicBezTo>
                <a:cubicBezTo>
                  <a:pt x="1089765" y="881924"/>
                  <a:pt x="891177" y="1114800"/>
                  <a:pt x="552763" y="1139746"/>
                </a:cubicBezTo>
                <a:cubicBezTo>
                  <a:pt x="202346" y="1067772"/>
                  <a:pt x="-59193" y="852338"/>
                  <a:pt x="0" y="569873"/>
                </a:cubicBezTo>
                <a:close/>
              </a:path>
              <a:path w="1105526" h="1139745" stroke="0" extrusionOk="0">
                <a:moveTo>
                  <a:pt x="0" y="569873"/>
                </a:moveTo>
                <a:cubicBezTo>
                  <a:pt x="-8296" y="263946"/>
                  <a:pt x="238935" y="-56893"/>
                  <a:pt x="552763" y="0"/>
                </a:cubicBezTo>
                <a:cubicBezTo>
                  <a:pt x="807698" y="63319"/>
                  <a:pt x="1119368" y="242356"/>
                  <a:pt x="1105526" y="569873"/>
                </a:cubicBezTo>
                <a:cubicBezTo>
                  <a:pt x="1130329" y="842055"/>
                  <a:pt x="845990" y="1147272"/>
                  <a:pt x="552763" y="1139746"/>
                </a:cubicBezTo>
                <a:cubicBezTo>
                  <a:pt x="171171" y="1194173"/>
                  <a:pt x="8578" y="924526"/>
                  <a:pt x="0" y="5698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633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66808-9FC4-A290-4C4B-F846E7AB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ACB40AE5-270F-6B1F-79EA-C58A9C827BB5}"/>
              </a:ext>
            </a:extLst>
          </p:cNvPr>
          <p:cNvSpPr/>
          <p:nvPr/>
        </p:nvSpPr>
        <p:spPr>
          <a:xfrm>
            <a:off x="10994574" y="2931477"/>
            <a:ext cx="1142542" cy="995046"/>
          </a:xfrm>
          <a:custGeom>
            <a:avLst/>
            <a:gdLst>
              <a:gd name="connsiteX0" fmla="*/ 0 w 1142542"/>
              <a:gd name="connsiteY0" fmla="*/ 497523 h 995046"/>
              <a:gd name="connsiteX1" fmla="*/ 571271 w 1142542"/>
              <a:gd name="connsiteY1" fmla="*/ 0 h 995046"/>
              <a:gd name="connsiteX2" fmla="*/ 1142542 w 1142542"/>
              <a:gd name="connsiteY2" fmla="*/ 497523 h 995046"/>
              <a:gd name="connsiteX3" fmla="*/ 571271 w 1142542"/>
              <a:gd name="connsiteY3" fmla="*/ 995046 h 995046"/>
              <a:gd name="connsiteX4" fmla="*/ 0 w 1142542"/>
              <a:gd name="connsiteY4" fmla="*/ 497523 h 99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542" h="995046" fill="none" extrusionOk="0">
                <a:moveTo>
                  <a:pt x="0" y="497523"/>
                </a:moveTo>
                <a:cubicBezTo>
                  <a:pt x="-73081" y="178238"/>
                  <a:pt x="225344" y="-30861"/>
                  <a:pt x="571271" y="0"/>
                </a:cubicBezTo>
                <a:cubicBezTo>
                  <a:pt x="860492" y="-5610"/>
                  <a:pt x="1160718" y="218108"/>
                  <a:pt x="1142542" y="497523"/>
                </a:cubicBezTo>
                <a:cubicBezTo>
                  <a:pt x="1135830" y="771155"/>
                  <a:pt x="915976" y="973059"/>
                  <a:pt x="571271" y="995046"/>
                </a:cubicBezTo>
                <a:cubicBezTo>
                  <a:pt x="219417" y="937080"/>
                  <a:pt x="-10928" y="766340"/>
                  <a:pt x="0" y="497523"/>
                </a:cubicBezTo>
                <a:close/>
              </a:path>
              <a:path w="1142542" h="995046" stroke="0" extrusionOk="0">
                <a:moveTo>
                  <a:pt x="0" y="497523"/>
                </a:moveTo>
                <a:cubicBezTo>
                  <a:pt x="-21020" y="245059"/>
                  <a:pt x="251238" y="-30158"/>
                  <a:pt x="571271" y="0"/>
                </a:cubicBezTo>
                <a:cubicBezTo>
                  <a:pt x="869584" y="21620"/>
                  <a:pt x="1183760" y="184680"/>
                  <a:pt x="1142542" y="497523"/>
                </a:cubicBezTo>
                <a:cubicBezTo>
                  <a:pt x="1166903" y="730505"/>
                  <a:pt x="845771" y="1020643"/>
                  <a:pt x="571271" y="995046"/>
                </a:cubicBezTo>
                <a:cubicBezTo>
                  <a:pt x="193554" y="1039419"/>
                  <a:pt x="13474" y="835000"/>
                  <a:pt x="0" y="497523"/>
                </a:cubicBezTo>
                <a:close/>
              </a:path>
            </a:pathLst>
          </a:custGeom>
          <a:ln>
            <a:solidFill>
              <a:srgbClr val="FFCC00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6603D9A-2814-446D-B1DB-0D4CC05EDDBE}"/>
              </a:ext>
            </a:extLst>
          </p:cNvPr>
          <p:cNvSpPr txBox="1">
            <a:spLocks/>
          </p:cNvSpPr>
          <p:nvPr/>
        </p:nvSpPr>
        <p:spPr>
          <a:xfrm>
            <a:off x="412649" y="1164175"/>
            <a:ext cx="8921852" cy="50670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0">
            <a:normAutofit/>
          </a:bodyPr>
          <a:lstStyle>
            <a:defPPr>
              <a:defRPr lang="es-ES"/>
            </a:defPPr>
            <a:lvl1pPr marR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rgbClr val="FFCC00"/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dirty="0"/>
              <a:t>Results for Knowledge change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8699245-BA52-97FE-8C06-45B56C306770}"/>
              </a:ext>
            </a:extLst>
          </p:cNvPr>
          <p:cNvSpPr/>
          <p:nvPr/>
        </p:nvSpPr>
        <p:spPr>
          <a:xfrm>
            <a:off x="10899648" y="4002473"/>
            <a:ext cx="1105526" cy="1139745"/>
          </a:xfrm>
          <a:custGeom>
            <a:avLst/>
            <a:gdLst>
              <a:gd name="connsiteX0" fmla="*/ 0 w 1105526"/>
              <a:gd name="connsiteY0" fmla="*/ 569873 h 1139745"/>
              <a:gd name="connsiteX1" fmla="*/ 552763 w 1105526"/>
              <a:gd name="connsiteY1" fmla="*/ 0 h 1139745"/>
              <a:gd name="connsiteX2" fmla="*/ 1105526 w 1105526"/>
              <a:gd name="connsiteY2" fmla="*/ 569873 h 1139745"/>
              <a:gd name="connsiteX3" fmla="*/ 552763 w 1105526"/>
              <a:gd name="connsiteY3" fmla="*/ 1139746 h 1139745"/>
              <a:gd name="connsiteX4" fmla="*/ 0 w 1105526"/>
              <a:gd name="connsiteY4" fmla="*/ 569873 h 113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526" h="1139745" fill="none" extrusionOk="0">
                <a:moveTo>
                  <a:pt x="0" y="569873"/>
                </a:moveTo>
                <a:cubicBezTo>
                  <a:pt x="-52819" y="222971"/>
                  <a:pt x="239980" y="-7608"/>
                  <a:pt x="552763" y="0"/>
                </a:cubicBezTo>
                <a:cubicBezTo>
                  <a:pt x="794476" y="-13568"/>
                  <a:pt x="1139300" y="246518"/>
                  <a:pt x="1105526" y="569873"/>
                </a:cubicBezTo>
                <a:cubicBezTo>
                  <a:pt x="1089765" y="881924"/>
                  <a:pt x="891177" y="1114800"/>
                  <a:pt x="552763" y="1139746"/>
                </a:cubicBezTo>
                <a:cubicBezTo>
                  <a:pt x="202346" y="1067772"/>
                  <a:pt x="-59193" y="852338"/>
                  <a:pt x="0" y="569873"/>
                </a:cubicBezTo>
                <a:close/>
              </a:path>
              <a:path w="1105526" h="1139745" stroke="0" extrusionOk="0">
                <a:moveTo>
                  <a:pt x="0" y="569873"/>
                </a:moveTo>
                <a:cubicBezTo>
                  <a:pt x="-8296" y="263946"/>
                  <a:pt x="238935" y="-56893"/>
                  <a:pt x="552763" y="0"/>
                </a:cubicBezTo>
                <a:cubicBezTo>
                  <a:pt x="807698" y="63319"/>
                  <a:pt x="1119368" y="242356"/>
                  <a:pt x="1105526" y="569873"/>
                </a:cubicBezTo>
                <a:cubicBezTo>
                  <a:pt x="1130329" y="842055"/>
                  <a:pt x="845990" y="1147272"/>
                  <a:pt x="552763" y="1139746"/>
                </a:cubicBezTo>
                <a:cubicBezTo>
                  <a:pt x="171171" y="1194173"/>
                  <a:pt x="8578" y="924526"/>
                  <a:pt x="0" y="56987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D359FB-A279-0EBD-247E-1569077ACD30}"/>
              </a:ext>
            </a:extLst>
          </p:cNvPr>
          <p:cNvSpPr txBox="1"/>
          <p:nvPr/>
        </p:nvSpPr>
        <p:spPr>
          <a:xfrm>
            <a:off x="6889602" y="1449593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/>
              <a:t>Orchar</a:t>
            </a:r>
            <a:r>
              <a:rPr lang="es-ES" sz="1050" b="1" dirty="0"/>
              <a:t> </a:t>
            </a:r>
            <a:r>
              <a:rPr lang="es-ES" sz="1050" b="1" dirty="0" err="1"/>
              <a:t>Plot</a:t>
            </a:r>
            <a:r>
              <a:rPr lang="es-ES" sz="1050" b="1" dirty="0"/>
              <a:t> (Nakagawa et al., 2023)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C090EF7-05A3-0B7F-EDCD-C84760F477CC}"/>
              </a:ext>
            </a:extLst>
          </p:cNvPr>
          <p:cNvSpPr/>
          <p:nvPr/>
        </p:nvSpPr>
        <p:spPr>
          <a:xfrm>
            <a:off x="9505164" y="3233349"/>
            <a:ext cx="1947247" cy="1749972"/>
          </a:xfrm>
          <a:custGeom>
            <a:avLst/>
            <a:gdLst>
              <a:gd name="connsiteX0" fmla="*/ 0 w 1947247"/>
              <a:gd name="connsiteY0" fmla="*/ 874986 h 1749972"/>
              <a:gd name="connsiteX1" fmla="*/ 973624 w 1947247"/>
              <a:gd name="connsiteY1" fmla="*/ 0 h 1749972"/>
              <a:gd name="connsiteX2" fmla="*/ 1947248 w 1947247"/>
              <a:gd name="connsiteY2" fmla="*/ 874986 h 1749972"/>
              <a:gd name="connsiteX3" fmla="*/ 973624 w 1947247"/>
              <a:gd name="connsiteY3" fmla="*/ 1749972 h 1749972"/>
              <a:gd name="connsiteX4" fmla="*/ 0 w 1947247"/>
              <a:gd name="connsiteY4" fmla="*/ 874986 h 17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47" h="1749972" fill="none" extrusionOk="0">
                <a:moveTo>
                  <a:pt x="0" y="874986"/>
                </a:moveTo>
                <a:cubicBezTo>
                  <a:pt x="-51994" y="360077"/>
                  <a:pt x="403862" y="-32505"/>
                  <a:pt x="973624" y="0"/>
                </a:cubicBezTo>
                <a:cubicBezTo>
                  <a:pt x="1386746" y="-26593"/>
                  <a:pt x="2028729" y="370941"/>
                  <a:pt x="1947248" y="874986"/>
                </a:cubicBezTo>
                <a:cubicBezTo>
                  <a:pt x="1871482" y="1345336"/>
                  <a:pt x="1553046" y="1718571"/>
                  <a:pt x="973624" y="1749972"/>
                </a:cubicBezTo>
                <a:cubicBezTo>
                  <a:pt x="401932" y="1695794"/>
                  <a:pt x="-75125" y="1317275"/>
                  <a:pt x="0" y="874986"/>
                </a:cubicBezTo>
                <a:close/>
              </a:path>
              <a:path w="1947247" h="1749972" stroke="0" extrusionOk="0">
                <a:moveTo>
                  <a:pt x="0" y="874986"/>
                </a:moveTo>
                <a:cubicBezTo>
                  <a:pt x="-71060" y="467166"/>
                  <a:pt x="424767" y="-74164"/>
                  <a:pt x="973624" y="0"/>
                </a:cubicBezTo>
                <a:cubicBezTo>
                  <a:pt x="1429871" y="102461"/>
                  <a:pt x="2006433" y="337082"/>
                  <a:pt x="1947248" y="874986"/>
                </a:cubicBezTo>
                <a:cubicBezTo>
                  <a:pt x="1983429" y="1296157"/>
                  <a:pt x="1465395" y="1778655"/>
                  <a:pt x="973624" y="1749972"/>
                </a:cubicBezTo>
                <a:cubicBezTo>
                  <a:pt x="323803" y="1829929"/>
                  <a:pt x="12024" y="1414181"/>
                  <a:pt x="0" y="874986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ED89F8-3A39-3937-4D35-B2DC7925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48" y="1670876"/>
            <a:ext cx="8921853" cy="51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77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1253</Words>
  <Application>Microsoft Office PowerPoint</Application>
  <PresentationFormat>Panorámica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SUSANA SANDUVETE CHAVES</cp:lastModifiedBy>
  <cp:revision>21</cp:revision>
  <dcterms:created xsi:type="dcterms:W3CDTF">2025-06-21T22:23:49Z</dcterms:created>
  <dcterms:modified xsi:type="dcterms:W3CDTF">2025-07-22T07:27:22Z</dcterms:modified>
</cp:coreProperties>
</file>