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00"/>
    <a:srgbClr val="066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5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XELPAELLA" userId="cbaf7227-bf71-40d4-85a2-f45938c4a751" providerId="ADAL" clId="{BCCDAF0E-2E17-416D-9CBD-D1913873FD5D}"/>
    <pc:docChg chg="undo custSel addSld modSld sldOrd modMainMaster">
      <pc:chgData name="PiXELPAELLA" userId="cbaf7227-bf71-40d4-85a2-f45938c4a751" providerId="ADAL" clId="{BCCDAF0E-2E17-416D-9CBD-D1913873FD5D}" dt="2025-06-21T23:26:40.544" v="154"/>
      <pc:docMkLst>
        <pc:docMk/>
      </pc:docMkLst>
      <pc:sldChg chg="addSp modSp">
        <pc:chgData name="PiXELPAELLA" userId="cbaf7227-bf71-40d4-85a2-f45938c4a751" providerId="ADAL" clId="{BCCDAF0E-2E17-416D-9CBD-D1913873FD5D}" dt="2025-06-21T23:10:54.096" v="7"/>
        <pc:sldMkLst>
          <pc:docMk/>
          <pc:sldMk cId="3531607879" sldId="256"/>
        </pc:sldMkLst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7" creationId="{A365D0AF-360A-2AAB-2A97-18AC0C66969E}"/>
          </ac:spMkLst>
        </pc:spChg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8" creationId="{4075FF85-E27A-259A-1A69-66CA96E93828}"/>
          </ac:spMkLst>
        </pc:spChg>
      </pc:sldChg>
      <pc:sldChg chg="addSp modSp new mod">
        <pc:chgData name="PiXELPAELLA" userId="cbaf7227-bf71-40d4-85a2-f45938c4a751" providerId="ADAL" clId="{BCCDAF0E-2E17-416D-9CBD-D1913873FD5D}" dt="2025-06-21T23:24:52.219" v="151" actId="1076"/>
        <pc:sldMkLst>
          <pc:docMk/>
          <pc:sldMk cId="1099301315" sldId="257"/>
        </pc:sldMkLst>
        <pc:spChg chg="add mod">
          <ac:chgData name="PiXELPAELLA" userId="cbaf7227-bf71-40d4-85a2-f45938c4a751" providerId="ADAL" clId="{BCCDAF0E-2E17-416D-9CBD-D1913873FD5D}" dt="2025-06-21T23:22:36.826" v="145" actId="1076"/>
          <ac:spMkLst>
            <pc:docMk/>
            <pc:sldMk cId="1099301315" sldId="257"/>
            <ac:spMk id="3" creationId="{210A98E6-B44F-9A56-5639-5D33CE703E9E}"/>
          </ac:spMkLst>
        </pc:spChg>
        <pc:spChg chg="add mod ord">
          <ac:chgData name="PiXELPAELLA" userId="cbaf7227-bf71-40d4-85a2-f45938c4a751" providerId="ADAL" clId="{BCCDAF0E-2E17-416D-9CBD-D1913873FD5D}" dt="2025-06-21T23:22:16.435" v="141" actId="1076"/>
          <ac:spMkLst>
            <pc:docMk/>
            <pc:sldMk cId="1099301315" sldId="257"/>
            <ac:spMk id="4" creationId="{3CB7240F-E965-E76C-9D34-CF1AAC9BC4C2}"/>
          </ac:spMkLst>
        </pc:spChg>
        <pc:spChg chg="add mod ord">
          <ac:chgData name="PiXELPAELLA" userId="cbaf7227-bf71-40d4-85a2-f45938c4a751" providerId="ADAL" clId="{BCCDAF0E-2E17-416D-9CBD-D1913873FD5D}" dt="2025-06-21T23:24:52.219" v="151" actId="1076"/>
          <ac:spMkLst>
            <pc:docMk/>
            <pc:sldMk cId="1099301315" sldId="257"/>
            <ac:spMk id="5" creationId="{F41D32A0-0625-B2C3-C459-173FB3171C71}"/>
          </ac:spMkLst>
        </pc:spChg>
        <pc:spChg chg="add mod ord">
          <ac:chgData name="PiXELPAELLA" userId="cbaf7227-bf71-40d4-85a2-f45938c4a751" providerId="ADAL" clId="{BCCDAF0E-2E17-416D-9CBD-D1913873FD5D}" dt="2025-06-21T23:24:48.059" v="150" actId="1076"/>
          <ac:spMkLst>
            <pc:docMk/>
            <pc:sldMk cId="1099301315" sldId="257"/>
            <ac:spMk id="6" creationId="{51FA5C24-EC53-C1C5-B446-5CCF47C3521E}"/>
          </ac:spMkLst>
        </pc:spChg>
      </pc:sldChg>
      <pc:sldChg chg="addSp modSp new mod">
        <pc:chgData name="PiXELPAELLA" userId="cbaf7227-bf71-40d4-85a2-f45938c4a751" providerId="ADAL" clId="{BCCDAF0E-2E17-416D-9CBD-D1913873FD5D}" dt="2025-06-21T23:19:10.535" v="100" actId="114"/>
        <pc:sldMkLst>
          <pc:docMk/>
          <pc:sldMk cId="3446693452" sldId="258"/>
        </pc:sldMkLst>
        <pc:spChg chg="add mod">
          <ac:chgData name="PiXELPAELLA" userId="cbaf7227-bf71-40d4-85a2-f45938c4a751" providerId="ADAL" clId="{BCCDAF0E-2E17-416D-9CBD-D1913873FD5D}" dt="2025-06-21T23:13:46.524" v="22"/>
          <ac:spMkLst>
            <pc:docMk/>
            <pc:sldMk cId="3446693452" sldId="258"/>
            <ac:spMk id="2" creationId="{75B0F97B-3761-FA6F-6259-34F75924CA9C}"/>
          </ac:spMkLst>
        </pc:spChg>
        <pc:spChg chg="add mod">
          <ac:chgData name="PiXELPAELLA" userId="cbaf7227-bf71-40d4-85a2-f45938c4a751" providerId="ADAL" clId="{BCCDAF0E-2E17-416D-9CBD-D1913873FD5D}" dt="2025-06-21T23:19:10.535" v="100" actId="114"/>
          <ac:spMkLst>
            <pc:docMk/>
            <pc:sldMk cId="3446693452" sldId="258"/>
            <ac:spMk id="3" creationId="{D3F2DA46-7452-2CA4-C6F1-750C8E194041}"/>
          </ac:spMkLst>
        </pc:spChg>
      </pc:sldChg>
      <pc:sldChg chg="new ord">
        <pc:chgData name="PiXELPAELLA" userId="cbaf7227-bf71-40d4-85a2-f45938c4a751" providerId="ADAL" clId="{BCCDAF0E-2E17-416D-9CBD-D1913873FD5D}" dt="2025-06-21T23:26:40.544" v="154"/>
        <pc:sldMkLst>
          <pc:docMk/>
          <pc:sldMk cId="776710405" sldId="259"/>
        </pc:sldMkLst>
      </pc:sldChg>
      <pc:sldMasterChg chg="modSldLayout">
        <pc:chgData name="PiXELPAELLA" userId="cbaf7227-bf71-40d4-85a2-f45938c4a751" providerId="ADAL" clId="{BCCDAF0E-2E17-416D-9CBD-D1913873FD5D}" dt="2025-06-21T23:10:40.041" v="6" actId="21"/>
        <pc:sldMasterMkLst>
          <pc:docMk/>
          <pc:sldMasterMk cId="543476167" sldId="2147483648"/>
        </pc:sldMasterMkLst>
        <pc:sldLayoutChg chg="delSp modSp mod">
          <pc:chgData name="PiXELPAELLA" userId="cbaf7227-bf71-40d4-85a2-f45938c4a751" providerId="ADAL" clId="{BCCDAF0E-2E17-416D-9CBD-D1913873FD5D}" dt="2025-06-21T23:10:40.041" v="6" actId="21"/>
          <pc:sldLayoutMkLst>
            <pc:docMk/>
            <pc:sldMasterMk cId="543476167" sldId="2147483648"/>
            <pc:sldLayoutMk cId="4131022742" sldId="2147483649"/>
          </pc:sldLayoutMkLst>
          <pc:spChg chg="del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7" creationId="{A365D0AF-360A-2AAB-2A97-18AC0C66969E}"/>
            </ac:spMkLst>
          </pc:spChg>
          <pc:spChg chg="del mod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8" creationId="{4075FF85-E27A-259A-1A69-66CA96E93828}"/>
            </ac:spMkLst>
          </pc:spChg>
        </pc:sldLayoutChg>
        <pc:sldLayoutChg chg="delSp modSp mod">
          <pc:chgData name="PiXELPAELLA" userId="cbaf7227-bf71-40d4-85a2-f45938c4a751" providerId="ADAL" clId="{BCCDAF0E-2E17-416D-9CBD-D1913873FD5D}" dt="2025-06-21T23:09:52.591" v="3" actId="478"/>
          <pc:sldLayoutMkLst>
            <pc:docMk/>
            <pc:sldMasterMk cId="543476167" sldId="2147483648"/>
            <pc:sldLayoutMk cId="3981348903" sldId="2147483650"/>
          </pc:sldLayoutMkLst>
          <pc:spChg chg="del mod">
            <ac:chgData name="PiXELPAELLA" userId="cbaf7227-bf71-40d4-85a2-f45938c4a751" providerId="ADAL" clId="{BCCDAF0E-2E17-416D-9CBD-D1913873FD5D}" dt="2025-06-21T23:09:52.591" v="3" actId="478"/>
            <ac:spMkLst>
              <pc:docMk/>
              <pc:sldMasterMk cId="543476167" sldId="2147483648"/>
              <pc:sldLayoutMk cId="3981348903" sldId="2147483650"/>
              <ac:spMk id="4" creationId="{0189FFF9-F60C-B9B8-9A6B-21F66C327F61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Frequency</c:v>
                </c:pt>
              </c:strCache>
            </c:strRef>
          </c:tx>
          <c:spPr>
            <a:ln w="31750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668A9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Hoja1!$A$2:$A$37</c:f>
              <c:strCache>
                <c:ptCount val="36"/>
                <c:pt idx="0">
                  <c:v>1972</c:v>
                </c:pt>
                <c:pt idx="1">
                  <c:v>1979</c:v>
                </c:pt>
                <c:pt idx="2">
                  <c:v>1983</c:v>
                </c:pt>
                <c:pt idx="3">
                  <c:v>1989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</c:strCache>
            </c:strRef>
          </c:cat>
          <c:val>
            <c:numRef>
              <c:f>Hoja1!$B$2:$B$37</c:f>
              <c:numCache>
                <c:formatCode>###0</c:formatCode>
                <c:ptCount val="3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1</c:v>
                </c:pt>
                <c:pt idx="12">
                  <c:v>2</c:v>
                </c:pt>
                <c:pt idx="13">
                  <c:v>6</c:v>
                </c:pt>
                <c:pt idx="14">
                  <c:v>3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9</c:v>
                </c:pt>
                <c:pt idx="19">
                  <c:v>7</c:v>
                </c:pt>
                <c:pt idx="20">
                  <c:v>6</c:v>
                </c:pt>
                <c:pt idx="21">
                  <c:v>12</c:v>
                </c:pt>
                <c:pt idx="22">
                  <c:v>19</c:v>
                </c:pt>
                <c:pt idx="23">
                  <c:v>16</c:v>
                </c:pt>
                <c:pt idx="24">
                  <c:v>31</c:v>
                </c:pt>
                <c:pt idx="25">
                  <c:v>24</c:v>
                </c:pt>
                <c:pt idx="26">
                  <c:v>34</c:v>
                </c:pt>
                <c:pt idx="27">
                  <c:v>36</c:v>
                </c:pt>
                <c:pt idx="28">
                  <c:v>46</c:v>
                </c:pt>
                <c:pt idx="29">
                  <c:v>43</c:v>
                </c:pt>
                <c:pt idx="30">
                  <c:v>36</c:v>
                </c:pt>
                <c:pt idx="31">
                  <c:v>48</c:v>
                </c:pt>
                <c:pt idx="32">
                  <c:v>51</c:v>
                </c:pt>
                <c:pt idx="33">
                  <c:v>60</c:v>
                </c:pt>
                <c:pt idx="34">
                  <c:v>59</c:v>
                </c:pt>
                <c:pt idx="35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D4-4D74-A8EF-8E64827FFC9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Aggregated Frequency</c:v>
                </c:pt>
              </c:strCache>
            </c:strRef>
          </c:tx>
          <c:spPr>
            <a:ln w="31750" cap="rnd">
              <a:solidFill>
                <a:srgbClr val="A60B2D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A60B2D"/>
              </a:solidFill>
              <a:ln>
                <a:noFill/>
              </a:ln>
              <a:effectLst/>
            </c:spPr>
          </c:marker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DD4-4D74-A8EF-8E64827FFC98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DD4-4D74-A8EF-8E64827FFC98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DD4-4D74-A8EF-8E64827FFC98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DD4-4D74-A8EF-8E64827FFC98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DDD4-4D74-A8EF-8E64827FFC98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DD4-4D74-A8EF-8E64827FFC98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DDD4-4D74-A8EF-8E64827FFC98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DDD4-4D74-A8EF-8E64827FFC98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DDD4-4D74-A8EF-8E64827FFC98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DDD4-4D74-A8EF-8E64827FFC98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DDD4-4D74-A8EF-8E64827FFC98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DDD4-4D74-A8EF-8E64827FFC98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DD4-4D74-A8EF-8E64827FFC98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DD4-4D74-A8EF-8E64827FFC98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DD4-4D74-A8EF-8E64827FFC98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DD4-4D74-A8EF-8E64827FFC98}"/>
                </c:ext>
              </c:extLst>
            </c:dLbl>
            <c:dLbl>
              <c:idx val="35"/>
              <c:spPr>
                <a:solidFill>
                  <a:srgbClr val="C0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F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807956339970942E-2"/>
                      <c:h val="4.80511143669713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DD4-4D74-A8EF-8E64827FFC98}"/>
                </c:ext>
              </c:extLst>
            </c:dLbl>
            <c:spPr>
              <a:solidFill>
                <a:srgbClr val="C0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Hoja1!$A$2:$A$37</c:f>
              <c:strCache>
                <c:ptCount val="36"/>
                <c:pt idx="0">
                  <c:v>1972</c:v>
                </c:pt>
                <c:pt idx="1">
                  <c:v>1979</c:v>
                </c:pt>
                <c:pt idx="2">
                  <c:v>1983</c:v>
                </c:pt>
                <c:pt idx="3">
                  <c:v>1989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</c:strCache>
            </c:strRef>
          </c:cat>
          <c:val>
            <c:numRef>
              <c:f>Hoja1!$C$2:$C$37</c:f>
              <c:numCache>
                <c:formatCode>0</c:formatCode>
                <c:ptCount val="3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10</c:v>
                </c:pt>
                <c:pt idx="8">
                  <c:v>11</c:v>
                </c:pt>
                <c:pt idx="9">
                  <c:v>15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27</c:v>
                </c:pt>
                <c:pt idx="14">
                  <c:v>30</c:v>
                </c:pt>
                <c:pt idx="15">
                  <c:v>35</c:v>
                </c:pt>
                <c:pt idx="16">
                  <c:v>38</c:v>
                </c:pt>
                <c:pt idx="17">
                  <c:v>42</c:v>
                </c:pt>
                <c:pt idx="18">
                  <c:v>51</c:v>
                </c:pt>
                <c:pt idx="19">
                  <c:v>58</c:v>
                </c:pt>
                <c:pt idx="20">
                  <c:v>64</c:v>
                </c:pt>
                <c:pt idx="21">
                  <c:v>76</c:v>
                </c:pt>
                <c:pt idx="22">
                  <c:v>95</c:v>
                </c:pt>
                <c:pt idx="23">
                  <c:v>111</c:v>
                </c:pt>
                <c:pt idx="24">
                  <c:v>142</c:v>
                </c:pt>
                <c:pt idx="25">
                  <c:v>166</c:v>
                </c:pt>
                <c:pt idx="26">
                  <c:v>200</c:v>
                </c:pt>
                <c:pt idx="27">
                  <c:v>236</c:v>
                </c:pt>
                <c:pt idx="28">
                  <c:v>282</c:v>
                </c:pt>
                <c:pt idx="29">
                  <c:v>325</c:v>
                </c:pt>
                <c:pt idx="30">
                  <c:v>361</c:v>
                </c:pt>
                <c:pt idx="31">
                  <c:v>409</c:v>
                </c:pt>
                <c:pt idx="32">
                  <c:v>460</c:v>
                </c:pt>
                <c:pt idx="33">
                  <c:v>520</c:v>
                </c:pt>
                <c:pt idx="34">
                  <c:v>579</c:v>
                </c:pt>
                <c:pt idx="35">
                  <c:v>647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D4-4D74-A8EF-8E64827FFC9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3609647"/>
        <c:axId val="123609167"/>
      </c:lineChart>
      <c:catAx>
        <c:axId val="123609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rgbClr val="0668A9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3609167"/>
        <c:crosses val="autoZero"/>
        <c:auto val="1"/>
        <c:lblAlgn val="ctr"/>
        <c:lblOffset val="100"/>
        <c:noMultiLvlLbl val="0"/>
      </c:catAx>
      <c:valAx>
        <c:axId val="123609167"/>
        <c:scaling>
          <c:orientation val="minMax"/>
        </c:scaling>
        <c:delete val="1"/>
        <c:axPos val="l"/>
        <c:numFmt formatCode="###0" sourceLinked="1"/>
        <c:majorTickMark val="none"/>
        <c:minorTickMark val="none"/>
        <c:tickLblPos val="nextTo"/>
        <c:crossAx val="123609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22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34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3352801" y="2667001"/>
            <a:ext cx="8839200" cy="2116666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Trebuchet MS" panose="020B0603020202020204" pitchFamily="34" charset="0"/>
              </a:rPr>
              <a:t>SYMPOSIUM: </a:t>
            </a:r>
            <a:r>
              <a:rPr lang="en-US" sz="1500" dirty="0">
                <a:latin typeface="Trebuchet MS" panose="020B0603020202020204" pitchFamily="34" charset="0"/>
              </a:rPr>
              <a:t>Intervention programs evaluation: effect size, moderator variables and methodological quality</a:t>
            </a:r>
          </a:p>
          <a:p>
            <a:r>
              <a:rPr lang="en-US" sz="2200" b="1" dirty="0">
                <a:latin typeface="Trebuchet MS" panose="020B0603020202020204" pitchFamily="34" charset="0"/>
              </a:rPr>
              <a:t>Convergent-Discriminant Validity Evidence of the Methodological Quality Scale for Observational Methodology: A  Multitrait-Multimethod Analysis</a:t>
            </a:r>
          </a:p>
          <a:p>
            <a:endParaRPr lang="en-US" sz="800" b="1" dirty="0">
              <a:latin typeface="Trebuchet MS" panose="020B0603020202020204" pitchFamily="34" charset="0"/>
            </a:endParaRPr>
          </a:p>
          <a:p>
            <a:endParaRPr lang="en-US" sz="1800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A365D0AF-360A-2AAB-2A97-18AC0C66969E}"/>
              </a:ext>
            </a:extLst>
          </p:cNvPr>
          <p:cNvSpPr txBox="1">
            <a:spLocks/>
          </p:cNvSpPr>
          <p:nvPr/>
        </p:nvSpPr>
        <p:spPr>
          <a:xfrm>
            <a:off x="3352801" y="4207931"/>
            <a:ext cx="8839200" cy="5334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000" b="0" i="0" dirty="0">
                <a:solidFill>
                  <a:schemeClr val="tx1"/>
                </a:solidFill>
              </a:rPr>
              <a:t>Daniel López-Arenas, Susana </a:t>
            </a:r>
            <a:r>
              <a:rPr lang="es-ES" sz="2000" b="0" i="0" dirty="0" err="1">
                <a:solidFill>
                  <a:schemeClr val="tx1"/>
                </a:solidFill>
              </a:rPr>
              <a:t>Sanduvete</a:t>
            </a:r>
            <a:r>
              <a:rPr lang="es-ES" sz="2000" b="0" i="0" dirty="0">
                <a:solidFill>
                  <a:schemeClr val="tx1"/>
                </a:solidFill>
              </a:rPr>
              <a:t>-Chaves, Salvador Chacón-Moscoso &amp; José Mena-Raposo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D8C051C-0CB4-8BC0-049C-D20329946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170" y="4952999"/>
            <a:ext cx="722174" cy="62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60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71EFB-9983-2D48-7854-7D2F9D792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CE1A5CB2-815D-0CCD-D671-379F076A25F6}"/>
              </a:ext>
            </a:extLst>
          </p:cNvPr>
          <p:cNvSpPr/>
          <p:nvPr/>
        </p:nvSpPr>
        <p:spPr>
          <a:xfrm>
            <a:off x="603695" y="2312805"/>
            <a:ext cx="10984609" cy="4377326"/>
          </a:xfrm>
          <a:prstGeom prst="roundRect">
            <a:avLst/>
          </a:prstGeom>
          <a:solidFill>
            <a:srgbClr val="FFFF00">
              <a:alpha val="25098"/>
            </a:srgb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87B6260B-8814-01A0-E978-6D4D2DDD0FE8}"/>
              </a:ext>
            </a:extLst>
          </p:cNvPr>
          <p:cNvSpPr/>
          <p:nvPr/>
        </p:nvSpPr>
        <p:spPr>
          <a:xfrm>
            <a:off x="844326" y="2970739"/>
            <a:ext cx="5100629" cy="3133855"/>
          </a:xfrm>
          <a:prstGeom prst="roundRect">
            <a:avLst/>
          </a:prstGeom>
          <a:solidFill>
            <a:srgbClr val="0668A9">
              <a:alpha val="25098"/>
            </a:srgb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noProof="0" dirty="0">
              <a:solidFill>
                <a:srgbClr val="0668A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126F306-C356-40E2-75D7-FC161256176E}"/>
              </a:ext>
            </a:extLst>
          </p:cNvPr>
          <p:cNvSpPr txBox="1"/>
          <p:nvPr/>
        </p:nvSpPr>
        <p:spPr>
          <a:xfrm>
            <a:off x="603695" y="1046934"/>
            <a:ext cx="10984609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D1E2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 (I) </a:t>
            </a:r>
          </a:p>
          <a:p>
            <a:pPr algn="ctr"/>
            <a:r>
              <a:rPr lang="en-US" sz="2300" b="1" noProof="0" dirty="0">
                <a:ln w="3175">
                  <a:solidFill>
                    <a:srgbClr val="FFC000"/>
                  </a:solidFill>
                </a:ln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Convergent-validity evidence</a:t>
            </a:r>
            <a:r>
              <a:rPr lang="en-US" sz="2300" b="1" noProof="0" dirty="0">
                <a:ln w="3175">
                  <a:solidFill>
                    <a:srgbClr val="FFC000"/>
                  </a:solidFill>
                </a:ln>
                <a:solidFill>
                  <a:srgbClr val="F2BD38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3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 the Quality of Design dimension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12A7B5AF-3031-6EE2-EDC2-6712D4B197BA}"/>
              </a:ext>
            </a:extLst>
          </p:cNvPr>
          <p:cNvSpPr/>
          <p:nvPr/>
        </p:nvSpPr>
        <p:spPr>
          <a:xfrm>
            <a:off x="1111566" y="4057426"/>
            <a:ext cx="2236228" cy="637261"/>
          </a:xfrm>
          <a:prstGeom prst="roundRect">
            <a:avLst/>
          </a:prstGeom>
          <a:solidFill>
            <a:srgbClr val="FFFF00"/>
          </a:solidFill>
          <a:ln w="28575">
            <a:solidFill>
              <a:srgbClr val="AD1E2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rgbClr val="AD1E2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Quality of Design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8E4A6CD0-D093-1065-1D09-89C6CB316107}"/>
              </a:ext>
            </a:extLst>
          </p:cNvPr>
          <p:cNvSpPr/>
          <p:nvPr/>
        </p:nvSpPr>
        <p:spPr>
          <a:xfrm>
            <a:off x="8632293" y="4569164"/>
            <a:ext cx="1456908" cy="7550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Aim &amp; Purpose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4D7814D5-A4F8-06E4-1B27-1558F55C6B48}"/>
              </a:ext>
            </a:extLst>
          </p:cNvPr>
          <p:cNvSpPr/>
          <p:nvPr/>
        </p:nvSpPr>
        <p:spPr>
          <a:xfrm>
            <a:off x="3347794" y="3086808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Mixed Method Design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393F88F-6F28-B8DE-455B-9CFC79A99FC9}"/>
              </a:ext>
            </a:extLst>
          </p:cNvPr>
          <p:cNvSpPr/>
          <p:nvPr/>
        </p:nvSpPr>
        <p:spPr>
          <a:xfrm>
            <a:off x="6657102" y="5704814"/>
            <a:ext cx="1581874" cy="766026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Elements of Writing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8ED86ACE-9201-8CC7-269B-6EBAECDDD12C}"/>
              </a:ext>
            </a:extLst>
          </p:cNvPr>
          <p:cNvSpPr/>
          <p:nvPr/>
        </p:nvSpPr>
        <p:spPr>
          <a:xfrm>
            <a:off x="8121117" y="3631301"/>
            <a:ext cx="2548370" cy="7550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Intervention &amp; Expected Outcomes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6FC77AAD-09E6-B09B-A129-12AB189708E4}"/>
              </a:ext>
            </a:extLst>
          </p:cNvPr>
          <p:cNvSpPr/>
          <p:nvPr/>
        </p:nvSpPr>
        <p:spPr>
          <a:xfrm>
            <a:off x="2833965" y="5144113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Design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E0B306BF-530C-CC7B-98F7-1B2B68427CA6}"/>
              </a:ext>
            </a:extLst>
          </p:cNvPr>
          <p:cNvSpPr/>
          <p:nvPr/>
        </p:nvSpPr>
        <p:spPr>
          <a:xfrm>
            <a:off x="6477033" y="2797054"/>
            <a:ext cx="1644084" cy="7550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Qualitative Component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DD90525-116D-32A5-CC4C-E2648510CF09}"/>
              </a:ext>
            </a:extLst>
          </p:cNvPr>
          <p:cNvSpPr txBox="1"/>
          <p:nvPr/>
        </p:nvSpPr>
        <p:spPr>
          <a:xfrm>
            <a:off x="1068375" y="3190238"/>
            <a:ext cx="2096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Same constructs</a:t>
            </a:r>
            <a:endParaRPr lang="en-US" noProof="0" dirty="0">
              <a:solidFill>
                <a:srgbClr val="0668A9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1963FF5-4E6C-3E99-BD1F-6745901BEB70}"/>
              </a:ext>
            </a:extLst>
          </p:cNvPr>
          <p:cNvSpPr txBox="1"/>
          <p:nvPr/>
        </p:nvSpPr>
        <p:spPr>
          <a:xfrm>
            <a:off x="8423184" y="2376719"/>
            <a:ext cx="24560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Analogous constructs</a:t>
            </a:r>
            <a:endParaRPr lang="en-US" noProof="0" dirty="0">
              <a:solidFill>
                <a:srgbClr val="0668A9"/>
              </a:solidFill>
            </a:endParaRPr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0B7D0969-B7B9-C18D-EA36-30CA48752640}"/>
              </a:ext>
            </a:extLst>
          </p:cNvPr>
          <p:cNvSpPr/>
          <p:nvPr/>
        </p:nvSpPr>
        <p:spPr>
          <a:xfrm>
            <a:off x="3330093" y="3834636"/>
            <a:ext cx="425116" cy="272716"/>
          </a:xfrm>
          <a:custGeom>
            <a:avLst/>
            <a:gdLst>
              <a:gd name="connsiteX0" fmla="*/ 0 w 425116"/>
              <a:gd name="connsiteY0" fmla="*/ 272716 h 272716"/>
              <a:gd name="connsiteX1" fmla="*/ 304800 w 425116"/>
              <a:gd name="connsiteY1" fmla="*/ 208547 h 272716"/>
              <a:gd name="connsiteX2" fmla="*/ 425116 w 425116"/>
              <a:gd name="connsiteY2" fmla="*/ 0 h 272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5116" h="272716">
                <a:moveTo>
                  <a:pt x="0" y="272716"/>
                </a:moveTo>
                <a:cubicBezTo>
                  <a:pt x="116973" y="263358"/>
                  <a:pt x="233947" y="254000"/>
                  <a:pt x="304800" y="208547"/>
                </a:cubicBezTo>
                <a:cubicBezTo>
                  <a:pt x="375653" y="163094"/>
                  <a:pt x="405063" y="32084"/>
                  <a:pt x="425116" y="0"/>
                </a:cubicBez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id="{20570719-F651-F4E5-46C2-C54DA08AA961}"/>
              </a:ext>
            </a:extLst>
          </p:cNvPr>
          <p:cNvSpPr/>
          <p:nvPr/>
        </p:nvSpPr>
        <p:spPr>
          <a:xfrm flipV="1">
            <a:off x="3306029" y="4656821"/>
            <a:ext cx="449179" cy="487292"/>
          </a:xfrm>
          <a:custGeom>
            <a:avLst/>
            <a:gdLst>
              <a:gd name="connsiteX0" fmla="*/ 0 w 425116"/>
              <a:gd name="connsiteY0" fmla="*/ 272716 h 272716"/>
              <a:gd name="connsiteX1" fmla="*/ 304800 w 425116"/>
              <a:gd name="connsiteY1" fmla="*/ 208547 h 272716"/>
              <a:gd name="connsiteX2" fmla="*/ 425116 w 425116"/>
              <a:gd name="connsiteY2" fmla="*/ 0 h 272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5116" h="272716">
                <a:moveTo>
                  <a:pt x="0" y="272716"/>
                </a:moveTo>
                <a:cubicBezTo>
                  <a:pt x="116973" y="263358"/>
                  <a:pt x="233947" y="254000"/>
                  <a:pt x="304800" y="208547"/>
                </a:cubicBezTo>
                <a:cubicBezTo>
                  <a:pt x="375653" y="163094"/>
                  <a:pt x="405063" y="32084"/>
                  <a:pt x="425116" y="0"/>
                </a:cubicBez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20362F8A-CB98-1258-1D4F-3C7D32CED780}"/>
              </a:ext>
            </a:extLst>
          </p:cNvPr>
          <p:cNvSpPr/>
          <p:nvPr/>
        </p:nvSpPr>
        <p:spPr>
          <a:xfrm>
            <a:off x="3346135" y="3553899"/>
            <a:ext cx="3513221" cy="697832"/>
          </a:xfrm>
          <a:custGeom>
            <a:avLst/>
            <a:gdLst>
              <a:gd name="connsiteX0" fmla="*/ 0 w 3513221"/>
              <a:gd name="connsiteY0" fmla="*/ 697832 h 697832"/>
              <a:gd name="connsiteX1" fmla="*/ 2903621 w 3513221"/>
              <a:gd name="connsiteY1" fmla="*/ 473242 h 697832"/>
              <a:gd name="connsiteX2" fmla="*/ 3513221 w 3513221"/>
              <a:gd name="connsiteY2" fmla="*/ 0 h 69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3221" h="697832">
                <a:moveTo>
                  <a:pt x="0" y="697832"/>
                </a:moveTo>
                <a:cubicBezTo>
                  <a:pt x="1159042" y="643689"/>
                  <a:pt x="2318084" y="589547"/>
                  <a:pt x="2903621" y="473242"/>
                </a:cubicBezTo>
                <a:cubicBezTo>
                  <a:pt x="3489158" y="356937"/>
                  <a:pt x="3388895" y="78874"/>
                  <a:pt x="3513221" y="0"/>
                </a:cubicBez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3983895B-B4F6-D53A-48D3-97FD0EB211B4}"/>
              </a:ext>
            </a:extLst>
          </p:cNvPr>
          <p:cNvSpPr/>
          <p:nvPr/>
        </p:nvSpPr>
        <p:spPr>
          <a:xfrm flipV="1">
            <a:off x="3346135" y="4580619"/>
            <a:ext cx="3513221" cy="1200754"/>
          </a:xfrm>
          <a:custGeom>
            <a:avLst/>
            <a:gdLst>
              <a:gd name="connsiteX0" fmla="*/ 0 w 3513221"/>
              <a:gd name="connsiteY0" fmla="*/ 697832 h 697832"/>
              <a:gd name="connsiteX1" fmla="*/ 2903621 w 3513221"/>
              <a:gd name="connsiteY1" fmla="*/ 473242 h 697832"/>
              <a:gd name="connsiteX2" fmla="*/ 3513221 w 3513221"/>
              <a:gd name="connsiteY2" fmla="*/ 0 h 69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3221" h="697832">
                <a:moveTo>
                  <a:pt x="0" y="697832"/>
                </a:moveTo>
                <a:cubicBezTo>
                  <a:pt x="1159042" y="643689"/>
                  <a:pt x="2318084" y="589547"/>
                  <a:pt x="2903621" y="473242"/>
                </a:cubicBezTo>
                <a:cubicBezTo>
                  <a:pt x="3489158" y="356937"/>
                  <a:pt x="3388895" y="78874"/>
                  <a:pt x="3513221" y="0"/>
                </a:cubicBez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267F33CD-E068-323B-6F7D-CF2BCD1D4806}"/>
              </a:ext>
            </a:extLst>
          </p:cNvPr>
          <p:cNvSpPr/>
          <p:nvPr/>
        </p:nvSpPr>
        <p:spPr>
          <a:xfrm>
            <a:off x="3338114" y="4153138"/>
            <a:ext cx="4828674" cy="202866"/>
          </a:xfrm>
          <a:custGeom>
            <a:avLst/>
            <a:gdLst>
              <a:gd name="connsiteX0" fmla="*/ 0 w 4828674"/>
              <a:gd name="connsiteY0" fmla="*/ 202866 h 202866"/>
              <a:gd name="connsiteX1" fmla="*/ 4211053 w 4828674"/>
              <a:gd name="connsiteY1" fmla="*/ 18382 h 202866"/>
              <a:gd name="connsiteX2" fmla="*/ 4828674 w 4828674"/>
              <a:gd name="connsiteY2" fmla="*/ 18382 h 20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28674" h="202866">
                <a:moveTo>
                  <a:pt x="0" y="202866"/>
                </a:moveTo>
                <a:lnTo>
                  <a:pt x="4211053" y="18382"/>
                </a:lnTo>
                <a:cubicBezTo>
                  <a:pt x="5015832" y="-12365"/>
                  <a:pt x="4690979" y="1003"/>
                  <a:pt x="4828674" y="18382"/>
                </a:cubicBezTo>
              </a:path>
            </a:pathLst>
          </a:custGeom>
          <a:ln w="3810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E57BD324-C712-AD67-1DAD-EFADDAE7730E}"/>
              </a:ext>
            </a:extLst>
          </p:cNvPr>
          <p:cNvSpPr/>
          <p:nvPr/>
        </p:nvSpPr>
        <p:spPr>
          <a:xfrm flipV="1">
            <a:off x="3330093" y="4465378"/>
            <a:ext cx="5302200" cy="459443"/>
          </a:xfrm>
          <a:custGeom>
            <a:avLst/>
            <a:gdLst>
              <a:gd name="connsiteX0" fmla="*/ 0 w 4828674"/>
              <a:gd name="connsiteY0" fmla="*/ 202866 h 202866"/>
              <a:gd name="connsiteX1" fmla="*/ 4211053 w 4828674"/>
              <a:gd name="connsiteY1" fmla="*/ 18382 h 202866"/>
              <a:gd name="connsiteX2" fmla="*/ 4828674 w 4828674"/>
              <a:gd name="connsiteY2" fmla="*/ 18382 h 20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28674" h="202866">
                <a:moveTo>
                  <a:pt x="0" y="202866"/>
                </a:moveTo>
                <a:lnTo>
                  <a:pt x="4211053" y="18382"/>
                </a:lnTo>
                <a:cubicBezTo>
                  <a:pt x="5015832" y="-12365"/>
                  <a:pt x="4690979" y="1003"/>
                  <a:pt x="4828674" y="18382"/>
                </a:cubicBez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55E8AA4-301F-E4E2-9651-EBA4122C5001}"/>
              </a:ext>
            </a:extLst>
          </p:cNvPr>
          <p:cNvSpPr txBox="1"/>
          <p:nvPr/>
        </p:nvSpPr>
        <p:spPr>
          <a:xfrm rot="330905">
            <a:off x="7064600" y="4591203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.23*</a:t>
            </a:r>
            <a:endParaRPr lang="en-US" sz="1400" noProof="0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FFEC8E2-FFE9-AA6B-F8BE-AC040C74153C}"/>
              </a:ext>
            </a:extLst>
          </p:cNvPr>
          <p:cNvSpPr txBox="1"/>
          <p:nvPr/>
        </p:nvSpPr>
        <p:spPr>
          <a:xfrm>
            <a:off x="3168207" y="3810803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.22*</a:t>
            </a:r>
            <a:endParaRPr lang="en-US" sz="1400" noProof="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F72131D-0568-3421-5940-905ACCA33948}"/>
              </a:ext>
            </a:extLst>
          </p:cNvPr>
          <p:cNvSpPr txBox="1"/>
          <p:nvPr/>
        </p:nvSpPr>
        <p:spPr>
          <a:xfrm rot="20793427">
            <a:off x="6073521" y="3734108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.21*</a:t>
            </a:r>
            <a:endParaRPr lang="en-US" sz="1400" noProof="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E930491-6087-8869-BD72-FBC34D20997E}"/>
              </a:ext>
            </a:extLst>
          </p:cNvPr>
          <p:cNvSpPr txBox="1"/>
          <p:nvPr/>
        </p:nvSpPr>
        <p:spPr>
          <a:xfrm>
            <a:off x="6731216" y="3903537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.34**</a:t>
            </a:r>
            <a:endParaRPr lang="en-US" sz="1400" noProof="0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D4CAF6F-DC56-59F0-0E25-46627025F29C}"/>
              </a:ext>
            </a:extLst>
          </p:cNvPr>
          <p:cNvSpPr txBox="1"/>
          <p:nvPr/>
        </p:nvSpPr>
        <p:spPr>
          <a:xfrm>
            <a:off x="3073984" y="4736770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.22*</a:t>
            </a:r>
            <a:endParaRPr lang="en-US" sz="1400" noProof="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ACD1A35-2A1E-9914-2123-E15EC6FDD53D}"/>
              </a:ext>
            </a:extLst>
          </p:cNvPr>
          <p:cNvSpPr txBox="1"/>
          <p:nvPr/>
        </p:nvSpPr>
        <p:spPr>
          <a:xfrm>
            <a:off x="5944955" y="5034195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.47**</a:t>
            </a:r>
            <a:endParaRPr lang="en-US" sz="1400" noProof="0" dirty="0"/>
          </a:p>
        </p:txBody>
      </p:sp>
      <p:sp>
        <p:nvSpPr>
          <p:cNvPr id="26" name="Marcador de número de diapositiva 7">
            <a:extLst>
              <a:ext uri="{FF2B5EF4-FFF2-40B4-BE49-F238E27FC236}">
                <a16:creationId xmlns:a16="http://schemas.microsoft.com/office/drawing/2014/main" id="{5EF1B284-422A-DD08-FDA1-D749C9F1407E}"/>
              </a:ext>
            </a:extLst>
          </p:cNvPr>
          <p:cNvSpPr txBox="1">
            <a:spLocks/>
          </p:cNvSpPr>
          <p:nvPr/>
        </p:nvSpPr>
        <p:spPr>
          <a:xfrm>
            <a:off x="11588304" y="6433644"/>
            <a:ext cx="577184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10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id="{4D8CC982-6038-2DD5-E6EE-8FF50AFA7576}"/>
              </a:ext>
            </a:extLst>
          </p:cNvPr>
          <p:cNvSpPr/>
          <p:nvPr/>
        </p:nvSpPr>
        <p:spPr>
          <a:xfrm>
            <a:off x="9955378" y="2739685"/>
            <a:ext cx="1456908" cy="689315"/>
          </a:xfrm>
          <a:prstGeom prst="roundRect">
            <a:avLst/>
          </a:prstGeom>
          <a:solidFill>
            <a:srgbClr val="0668A9">
              <a:alpha val="25098"/>
            </a:srgb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en-US" sz="1600" b="1" i="1" noProof="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US" sz="1600" b="1" noProof="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≤ .05</a:t>
            </a:r>
          </a:p>
          <a:p>
            <a:pPr algn="ctr"/>
            <a:r>
              <a:rPr lang="en-US" sz="16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**</a:t>
            </a:r>
            <a:r>
              <a:rPr lang="en-US" sz="1600" b="1" i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US" sz="16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≤ .001</a:t>
            </a:r>
            <a:endParaRPr lang="en-US" sz="1600" b="1" noProof="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1BDF7-4AC2-0A54-B19C-5772E446D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F5D7B899-9DAD-8E31-629F-88DDAF369994}"/>
              </a:ext>
            </a:extLst>
          </p:cNvPr>
          <p:cNvSpPr/>
          <p:nvPr/>
        </p:nvSpPr>
        <p:spPr>
          <a:xfrm>
            <a:off x="488039" y="2345463"/>
            <a:ext cx="10984609" cy="4377326"/>
          </a:xfrm>
          <a:prstGeom prst="roundRect">
            <a:avLst/>
          </a:prstGeom>
          <a:solidFill>
            <a:srgbClr val="FFFF00">
              <a:alpha val="25098"/>
            </a:srgb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9652846C-FDF1-75F9-C047-499E337BB9E4}"/>
              </a:ext>
            </a:extLst>
          </p:cNvPr>
          <p:cNvSpPr/>
          <p:nvPr/>
        </p:nvSpPr>
        <p:spPr>
          <a:xfrm>
            <a:off x="728670" y="2765271"/>
            <a:ext cx="5100629" cy="3656220"/>
          </a:xfrm>
          <a:prstGeom prst="roundRect">
            <a:avLst/>
          </a:prstGeom>
          <a:solidFill>
            <a:srgbClr val="0668A9">
              <a:alpha val="25098"/>
            </a:srgb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F7024EAD-3BAB-4516-5B45-A5863BAC359D}"/>
              </a:ext>
            </a:extLst>
          </p:cNvPr>
          <p:cNvCxnSpPr>
            <a:cxnSpLocks/>
          </p:cNvCxnSpPr>
          <p:nvPr/>
        </p:nvCxnSpPr>
        <p:spPr>
          <a:xfrm>
            <a:off x="1616024" y="4727345"/>
            <a:ext cx="34309" cy="800562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9F83FC3F-94F2-9FDC-B850-9DCE94D887C9}"/>
              </a:ext>
            </a:extLst>
          </p:cNvPr>
          <p:cNvSpPr txBox="1"/>
          <p:nvPr/>
        </p:nvSpPr>
        <p:spPr>
          <a:xfrm>
            <a:off x="481040" y="1062925"/>
            <a:ext cx="10984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D1E2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 (II) </a:t>
            </a:r>
          </a:p>
          <a:p>
            <a:pPr algn="ctr"/>
            <a:r>
              <a:rPr lang="en-US" sz="2200" b="1" noProof="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Convergent validity evidence </a:t>
            </a:r>
            <a:r>
              <a:rPr lang="en-US" sz="22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 the Quality of Measurement &amp; Analysis dimension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0ED55BD-50B6-99EB-21BC-1C4383602B7D}"/>
              </a:ext>
            </a:extLst>
          </p:cNvPr>
          <p:cNvSpPr/>
          <p:nvPr/>
        </p:nvSpPr>
        <p:spPr>
          <a:xfrm>
            <a:off x="915337" y="4090084"/>
            <a:ext cx="2316801" cy="742444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AD1E2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rgbClr val="AD1E2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Quality of Measurement &amp; Analysis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6970139-C16C-9147-2DE5-C297AD5A442C}"/>
              </a:ext>
            </a:extLst>
          </p:cNvPr>
          <p:cNvSpPr/>
          <p:nvPr/>
        </p:nvSpPr>
        <p:spPr>
          <a:xfrm>
            <a:off x="1146908" y="2896701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Analysis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F66C376-284F-101C-C61A-7942EE488B50}"/>
              </a:ext>
            </a:extLst>
          </p:cNvPr>
          <p:cNvSpPr/>
          <p:nvPr/>
        </p:nvSpPr>
        <p:spPr>
          <a:xfrm>
            <a:off x="6541446" y="5737472"/>
            <a:ext cx="1581874" cy="766026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Integration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A66A8D8F-C474-3D03-E170-00FBE91429FC}"/>
              </a:ext>
            </a:extLst>
          </p:cNvPr>
          <p:cNvSpPr/>
          <p:nvPr/>
        </p:nvSpPr>
        <p:spPr>
          <a:xfrm>
            <a:off x="915337" y="5527907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Instruments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B3D7B31-645A-8A10-24C7-DF5FD8811875}"/>
              </a:ext>
            </a:extLst>
          </p:cNvPr>
          <p:cNvSpPr/>
          <p:nvPr/>
        </p:nvSpPr>
        <p:spPr>
          <a:xfrm>
            <a:off x="6361377" y="2829712"/>
            <a:ext cx="1644084" cy="7550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Qualitative Component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C85F1F5-6723-4ED4-D2EC-E3CAA808187D}"/>
              </a:ext>
            </a:extLst>
          </p:cNvPr>
          <p:cNvSpPr txBox="1"/>
          <p:nvPr/>
        </p:nvSpPr>
        <p:spPr>
          <a:xfrm>
            <a:off x="1216789" y="2395939"/>
            <a:ext cx="2096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Same constructs</a:t>
            </a:r>
            <a:endParaRPr lang="en-US" noProof="0" dirty="0">
              <a:ln>
                <a:solidFill>
                  <a:srgbClr val="0668A9"/>
                </a:solidFill>
              </a:ln>
              <a:solidFill>
                <a:srgbClr val="0668A9"/>
              </a:solidFill>
            </a:endParaRPr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B3B2C27A-0E5D-C616-59FD-D7D74207D595}"/>
              </a:ext>
            </a:extLst>
          </p:cNvPr>
          <p:cNvSpPr/>
          <p:nvPr/>
        </p:nvSpPr>
        <p:spPr>
          <a:xfrm flipV="1">
            <a:off x="3190374" y="4689478"/>
            <a:ext cx="422892" cy="559703"/>
          </a:xfrm>
          <a:custGeom>
            <a:avLst/>
            <a:gdLst>
              <a:gd name="connsiteX0" fmla="*/ 0 w 425116"/>
              <a:gd name="connsiteY0" fmla="*/ 272716 h 272716"/>
              <a:gd name="connsiteX1" fmla="*/ 304800 w 425116"/>
              <a:gd name="connsiteY1" fmla="*/ 208547 h 272716"/>
              <a:gd name="connsiteX2" fmla="*/ 425116 w 425116"/>
              <a:gd name="connsiteY2" fmla="*/ 0 h 272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5116" h="272716">
                <a:moveTo>
                  <a:pt x="0" y="272716"/>
                </a:moveTo>
                <a:cubicBezTo>
                  <a:pt x="116973" y="263358"/>
                  <a:pt x="233947" y="254000"/>
                  <a:pt x="304800" y="208547"/>
                </a:cubicBezTo>
                <a:cubicBezTo>
                  <a:pt x="375653" y="163094"/>
                  <a:pt x="405063" y="32084"/>
                  <a:pt x="425116" y="0"/>
                </a:cubicBezTo>
              </a:path>
            </a:pathLst>
          </a:custGeom>
          <a:ln w="28575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96BF96F-CE75-991C-D74F-7F28FCD925A7}"/>
              </a:ext>
            </a:extLst>
          </p:cNvPr>
          <p:cNvSpPr txBox="1"/>
          <p:nvPr/>
        </p:nvSpPr>
        <p:spPr>
          <a:xfrm>
            <a:off x="5877017" y="2310552"/>
            <a:ext cx="24625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Analogous constructs</a:t>
            </a:r>
            <a:endParaRPr lang="en-US" noProof="0" dirty="0">
              <a:ln>
                <a:solidFill>
                  <a:srgbClr val="0668A9"/>
                </a:solidFill>
              </a:ln>
              <a:solidFill>
                <a:srgbClr val="0668A9"/>
              </a:solidFill>
            </a:endParaRPr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64636496-3AB9-37DD-5046-7B7431AD9ACC}"/>
              </a:ext>
            </a:extLst>
          </p:cNvPr>
          <p:cNvSpPr/>
          <p:nvPr/>
        </p:nvSpPr>
        <p:spPr>
          <a:xfrm>
            <a:off x="3214436" y="3837171"/>
            <a:ext cx="629777" cy="302839"/>
          </a:xfrm>
          <a:custGeom>
            <a:avLst/>
            <a:gdLst>
              <a:gd name="connsiteX0" fmla="*/ 0 w 425116"/>
              <a:gd name="connsiteY0" fmla="*/ 272716 h 272716"/>
              <a:gd name="connsiteX1" fmla="*/ 304800 w 425116"/>
              <a:gd name="connsiteY1" fmla="*/ 208547 h 272716"/>
              <a:gd name="connsiteX2" fmla="*/ 425116 w 425116"/>
              <a:gd name="connsiteY2" fmla="*/ 0 h 272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5116" h="272716">
                <a:moveTo>
                  <a:pt x="0" y="272716"/>
                </a:moveTo>
                <a:cubicBezTo>
                  <a:pt x="116973" y="263358"/>
                  <a:pt x="233947" y="254000"/>
                  <a:pt x="304800" y="208547"/>
                </a:cubicBezTo>
                <a:cubicBezTo>
                  <a:pt x="375653" y="163094"/>
                  <a:pt x="405063" y="32084"/>
                  <a:pt x="425116" y="0"/>
                </a:cubicBezTo>
              </a:path>
            </a:pathLst>
          </a:custGeom>
          <a:ln w="3810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id="{9E526976-5ED3-E846-8FBD-AB49C45DBEB4}"/>
              </a:ext>
            </a:extLst>
          </p:cNvPr>
          <p:cNvSpPr/>
          <p:nvPr/>
        </p:nvSpPr>
        <p:spPr>
          <a:xfrm>
            <a:off x="3230479" y="3586557"/>
            <a:ext cx="3513221" cy="697832"/>
          </a:xfrm>
          <a:custGeom>
            <a:avLst/>
            <a:gdLst>
              <a:gd name="connsiteX0" fmla="*/ 0 w 3513221"/>
              <a:gd name="connsiteY0" fmla="*/ 697832 h 697832"/>
              <a:gd name="connsiteX1" fmla="*/ 2903621 w 3513221"/>
              <a:gd name="connsiteY1" fmla="*/ 473242 h 697832"/>
              <a:gd name="connsiteX2" fmla="*/ 3513221 w 3513221"/>
              <a:gd name="connsiteY2" fmla="*/ 0 h 69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3221" h="697832">
                <a:moveTo>
                  <a:pt x="0" y="697832"/>
                </a:moveTo>
                <a:cubicBezTo>
                  <a:pt x="1159042" y="643689"/>
                  <a:pt x="2318084" y="589547"/>
                  <a:pt x="2903621" y="473242"/>
                </a:cubicBezTo>
                <a:cubicBezTo>
                  <a:pt x="3489158" y="356937"/>
                  <a:pt x="3388895" y="78874"/>
                  <a:pt x="3513221" y="0"/>
                </a:cubicBezTo>
              </a:path>
            </a:pathLst>
          </a:custGeom>
          <a:ln w="7620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22A8AC93-932C-38BB-7AB3-BCF3AF290284}"/>
              </a:ext>
            </a:extLst>
          </p:cNvPr>
          <p:cNvSpPr/>
          <p:nvPr/>
        </p:nvSpPr>
        <p:spPr>
          <a:xfrm flipV="1">
            <a:off x="3230479" y="4613277"/>
            <a:ext cx="3513221" cy="1200754"/>
          </a:xfrm>
          <a:custGeom>
            <a:avLst/>
            <a:gdLst>
              <a:gd name="connsiteX0" fmla="*/ 0 w 3513221"/>
              <a:gd name="connsiteY0" fmla="*/ 697832 h 697832"/>
              <a:gd name="connsiteX1" fmla="*/ 2903621 w 3513221"/>
              <a:gd name="connsiteY1" fmla="*/ 473242 h 697832"/>
              <a:gd name="connsiteX2" fmla="*/ 3513221 w 3513221"/>
              <a:gd name="connsiteY2" fmla="*/ 0 h 69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3221" h="697832">
                <a:moveTo>
                  <a:pt x="0" y="697832"/>
                </a:moveTo>
                <a:cubicBezTo>
                  <a:pt x="1159042" y="643689"/>
                  <a:pt x="2318084" y="589547"/>
                  <a:pt x="2903621" y="473242"/>
                </a:cubicBezTo>
                <a:cubicBezTo>
                  <a:pt x="3489158" y="356937"/>
                  <a:pt x="3388895" y="78874"/>
                  <a:pt x="3513221" y="0"/>
                </a:cubicBezTo>
              </a:path>
            </a:pathLst>
          </a:custGeom>
          <a:ln w="28575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62FF1067-B5AD-DF02-42B0-C7F7D73F6678}"/>
              </a:ext>
            </a:extLst>
          </p:cNvPr>
          <p:cNvSpPr/>
          <p:nvPr/>
        </p:nvSpPr>
        <p:spPr>
          <a:xfrm>
            <a:off x="3222458" y="4185796"/>
            <a:ext cx="4828674" cy="202866"/>
          </a:xfrm>
          <a:custGeom>
            <a:avLst/>
            <a:gdLst>
              <a:gd name="connsiteX0" fmla="*/ 0 w 4828674"/>
              <a:gd name="connsiteY0" fmla="*/ 202866 h 202866"/>
              <a:gd name="connsiteX1" fmla="*/ 4211053 w 4828674"/>
              <a:gd name="connsiteY1" fmla="*/ 18382 h 202866"/>
              <a:gd name="connsiteX2" fmla="*/ 4828674 w 4828674"/>
              <a:gd name="connsiteY2" fmla="*/ 18382 h 20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28674" h="202866">
                <a:moveTo>
                  <a:pt x="0" y="202866"/>
                </a:moveTo>
                <a:lnTo>
                  <a:pt x="4211053" y="18382"/>
                </a:lnTo>
                <a:cubicBezTo>
                  <a:pt x="5015832" y="-12365"/>
                  <a:pt x="4690979" y="1003"/>
                  <a:pt x="4828674" y="18382"/>
                </a:cubicBez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18C87A3F-1CCB-13FD-490B-8F214AC019B6}"/>
              </a:ext>
            </a:extLst>
          </p:cNvPr>
          <p:cNvSpPr/>
          <p:nvPr/>
        </p:nvSpPr>
        <p:spPr>
          <a:xfrm flipV="1">
            <a:off x="3214437" y="4498036"/>
            <a:ext cx="5302200" cy="459443"/>
          </a:xfrm>
          <a:custGeom>
            <a:avLst/>
            <a:gdLst>
              <a:gd name="connsiteX0" fmla="*/ 0 w 4828674"/>
              <a:gd name="connsiteY0" fmla="*/ 202866 h 202866"/>
              <a:gd name="connsiteX1" fmla="*/ 4211053 w 4828674"/>
              <a:gd name="connsiteY1" fmla="*/ 18382 h 202866"/>
              <a:gd name="connsiteX2" fmla="*/ 4828674 w 4828674"/>
              <a:gd name="connsiteY2" fmla="*/ 18382 h 20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28674" h="202866">
                <a:moveTo>
                  <a:pt x="0" y="202866"/>
                </a:moveTo>
                <a:lnTo>
                  <a:pt x="4211053" y="18382"/>
                </a:lnTo>
                <a:cubicBezTo>
                  <a:pt x="5015832" y="-12365"/>
                  <a:pt x="4690979" y="1003"/>
                  <a:pt x="4828674" y="18382"/>
                </a:cubicBezTo>
              </a:path>
            </a:pathLst>
          </a:custGeom>
          <a:ln w="7620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B32671EA-E3D8-B76E-4BC8-B60F89ED88B0}"/>
              </a:ext>
            </a:extLst>
          </p:cNvPr>
          <p:cNvSpPr/>
          <p:nvPr/>
        </p:nvSpPr>
        <p:spPr>
          <a:xfrm>
            <a:off x="3482333" y="3065532"/>
            <a:ext cx="2027303" cy="774124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Quality Control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3D1934BA-E98E-29C4-D1D7-AEDF8C8CBCB0}"/>
              </a:ext>
            </a:extLst>
          </p:cNvPr>
          <p:cNvSpPr/>
          <p:nvPr/>
        </p:nvSpPr>
        <p:spPr>
          <a:xfrm>
            <a:off x="2885469" y="5249182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164612C8-7A1E-9CB6-C951-BE5C5DF44700}"/>
              </a:ext>
            </a:extLst>
          </p:cNvPr>
          <p:cNvSpPr/>
          <p:nvPr/>
        </p:nvSpPr>
        <p:spPr>
          <a:xfrm>
            <a:off x="8005461" y="3779814"/>
            <a:ext cx="1644084" cy="7550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Quantitative Component</a:t>
            </a: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E79CE736-76DB-C160-664C-D65381D39437}"/>
              </a:ext>
            </a:extLst>
          </p:cNvPr>
          <p:cNvSpPr/>
          <p:nvPr/>
        </p:nvSpPr>
        <p:spPr>
          <a:xfrm>
            <a:off x="8470966" y="4662468"/>
            <a:ext cx="1842101" cy="755017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Mixed Methods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175AE37-CFE7-ED9B-F208-79166AD53912}"/>
              </a:ext>
            </a:extLst>
          </p:cNvPr>
          <p:cNvSpPr txBox="1"/>
          <p:nvPr/>
        </p:nvSpPr>
        <p:spPr>
          <a:xfrm rot="20650100">
            <a:off x="3188711" y="3811245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.42**</a:t>
            </a:r>
            <a:endParaRPr lang="en-US" sz="1400" noProof="0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3841019F-1091-DBA3-3700-62F0735BF2B0}"/>
              </a:ext>
            </a:extLst>
          </p:cNvPr>
          <p:cNvCxnSpPr>
            <a:cxnSpLocks/>
          </p:cNvCxnSpPr>
          <p:nvPr/>
        </p:nvCxnSpPr>
        <p:spPr>
          <a:xfrm flipV="1">
            <a:off x="1664988" y="3642606"/>
            <a:ext cx="144403" cy="447478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2CB4733-AA5B-4EBA-174D-BA3F45FE855F}"/>
              </a:ext>
            </a:extLst>
          </p:cNvPr>
          <p:cNvSpPr txBox="1"/>
          <p:nvPr/>
        </p:nvSpPr>
        <p:spPr>
          <a:xfrm rot="330905">
            <a:off x="6948944" y="4589357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.64**</a:t>
            </a:r>
            <a:endParaRPr lang="en-US" sz="1400" noProof="0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2CDE21A-BF19-667D-52F2-8EED08288ED8}"/>
              </a:ext>
            </a:extLst>
          </p:cNvPr>
          <p:cNvSpPr txBox="1"/>
          <p:nvPr/>
        </p:nvSpPr>
        <p:spPr>
          <a:xfrm rot="20793427">
            <a:off x="5914733" y="3732261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.64**</a:t>
            </a:r>
            <a:endParaRPr lang="en-US" sz="1400" noProof="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1E97585-D573-DA03-9D82-2D85CC00CD2A}"/>
              </a:ext>
            </a:extLst>
          </p:cNvPr>
          <p:cNvSpPr txBox="1"/>
          <p:nvPr/>
        </p:nvSpPr>
        <p:spPr>
          <a:xfrm>
            <a:off x="6615560" y="3970699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.21*</a:t>
            </a:r>
            <a:endParaRPr lang="en-US" sz="1400" noProof="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FFDA90F-89E2-A0E3-B395-3F78D6632913}"/>
              </a:ext>
            </a:extLst>
          </p:cNvPr>
          <p:cNvSpPr txBox="1"/>
          <p:nvPr/>
        </p:nvSpPr>
        <p:spPr>
          <a:xfrm>
            <a:off x="2958328" y="4769428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.33**</a:t>
            </a:r>
            <a:endParaRPr lang="en-US" sz="1400" noProof="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44ABF24-14E5-DA29-A35E-77A5722FA5BF}"/>
              </a:ext>
            </a:extLst>
          </p:cNvPr>
          <p:cNvSpPr txBox="1"/>
          <p:nvPr/>
        </p:nvSpPr>
        <p:spPr>
          <a:xfrm>
            <a:off x="5829299" y="5066853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.48**</a:t>
            </a:r>
            <a:endParaRPr lang="en-US" sz="1400" noProof="0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AF4D8CE-9EA3-0464-B714-16E1332D7D92}"/>
              </a:ext>
            </a:extLst>
          </p:cNvPr>
          <p:cNvSpPr txBox="1"/>
          <p:nvPr/>
        </p:nvSpPr>
        <p:spPr>
          <a:xfrm>
            <a:off x="1681382" y="3732260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.61**</a:t>
            </a:r>
            <a:endParaRPr lang="en-US" sz="1400" noProof="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66ED995-6867-B966-4F66-C11D80184930}"/>
              </a:ext>
            </a:extLst>
          </p:cNvPr>
          <p:cNvSpPr txBox="1"/>
          <p:nvPr/>
        </p:nvSpPr>
        <p:spPr>
          <a:xfrm>
            <a:off x="1590457" y="4980258"/>
            <a:ext cx="6812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.61**</a:t>
            </a:r>
            <a:endParaRPr lang="en-US" sz="1400" noProof="0" dirty="0"/>
          </a:p>
        </p:txBody>
      </p:sp>
      <p:sp>
        <p:nvSpPr>
          <p:cNvPr id="32" name="Marcador de número de diapositiva 7">
            <a:extLst>
              <a:ext uri="{FF2B5EF4-FFF2-40B4-BE49-F238E27FC236}">
                <a16:creationId xmlns:a16="http://schemas.microsoft.com/office/drawing/2014/main" id="{96F1917A-9FD5-12B1-3CEF-05ADB6EB95B0}"/>
              </a:ext>
            </a:extLst>
          </p:cNvPr>
          <p:cNvSpPr txBox="1">
            <a:spLocks/>
          </p:cNvSpPr>
          <p:nvPr/>
        </p:nvSpPr>
        <p:spPr>
          <a:xfrm>
            <a:off x="11465649" y="6463282"/>
            <a:ext cx="71914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11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id="{AD767534-08F2-88FF-B760-B0A2A722C572}"/>
              </a:ext>
            </a:extLst>
          </p:cNvPr>
          <p:cNvSpPr/>
          <p:nvPr/>
        </p:nvSpPr>
        <p:spPr>
          <a:xfrm>
            <a:off x="9955378" y="2739685"/>
            <a:ext cx="1456908" cy="689315"/>
          </a:xfrm>
          <a:prstGeom prst="roundRect">
            <a:avLst/>
          </a:prstGeom>
          <a:solidFill>
            <a:srgbClr val="0668A9">
              <a:alpha val="25098"/>
            </a:srgb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en-US" sz="1600" b="1" i="1" noProof="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US" sz="1600" b="1" noProof="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≤ .05</a:t>
            </a:r>
          </a:p>
          <a:p>
            <a:pPr algn="ctr"/>
            <a:r>
              <a:rPr lang="en-US" sz="16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**</a:t>
            </a:r>
            <a:r>
              <a:rPr lang="en-US" sz="1600" b="1" i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n-US" sz="1600" b="1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≤ .001</a:t>
            </a:r>
            <a:endParaRPr lang="en-US" sz="1600" b="1" noProof="0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19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/>
      <p:bldP spid="14" grpId="0" animBg="1"/>
      <p:bldP spid="12" grpId="0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02B64-A764-0D0C-FABC-D7D1A8E3F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A9FBD499-A22D-1E16-BB43-F7D108D90FAB}"/>
              </a:ext>
            </a:extLst>
          </p:cNvPr>
          <p:cNvSpPr/>
          <p:nvPr/>
        </p:nvSpPr>
        <p:spPr>
          <a:xfrm>
            <a:off x="603697" y="2228663"/>
            <a:ext cx="10984609" cy="4045140"/>
          </a:xfrm>
          <a:prstGeom prst="roundRect">
            <a:avLst/>
          </a:prstGeom>
          <a:solidFill>
            <a:srgbClr val="FFFF00">
              <a:alpha val="25098"/>
            </a:srgb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A8F5960-64C9-2A5F-ED18-78CE9F2428B7}"/>
              </a:ext>
            </a:extLst>
          </p:cNvPr>
          <p:cNvSpPr txBox="1"/>
          <p:nvPr/>
        </p:nvSpPr>
        <p:spPr>
          <a:xfrm>
            <a:off x="603695" y="1005528"/>
            <a:ext cx="10984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D1E2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 (III)</a:t>
            </a:r>
          </a:p>
          <a:p>
            <a:pPr algn="ctr"/>
            <a:r>
              <a:rPr lang="en-US" sz="2200" b="1" noProof="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Discriminant validity evidence </a:t>
            </a:r>
            <a:r>
              <a:rPr lang="en-US" sz="22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 the Quality of Design dimension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00F9DFF0-0147-07C2-259C-DF0B3F02C695}"/>
              </a:ext>
            </a:extLst>
          </p:cNvPr>
          <p:cNvSpPr/>
          <p:nvPr/>
        </p:nvSpPr>
        <p:spPr>
          <a:xfrm>
            <a:off x="4977886" y="3935492"/>
            <a:ext cx="2236228" cy="637261"/>
          </a:xfrm>
          <a:prstGeom prst="roundRect">
            <a:avLst/>
          </a:prstGeom>
          <a:solidFill>
            <a:schemeClr val="accent2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Quality of Design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43EE5AA-9366-16DB-BF7A-B907692A9F80}"/>
              </a:ext>
            </a:extLst>
          </p:cNvPr>
          <p:cNvSpPr/>
          <p:nvPr/>
        </p:nvSpPr>
        <p:spPr>
          <a:xfrm>
            <a:off x="8411315" y="3755758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Collection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4E93764-E4FB-F8C5-EEFC-4F9EC6F0C015}"/>
              </a:ext>
            </a:extLst>
          </p:cNvPr>
          <p:cNvSpPr/>
          <p:nvPr/>
        </p:nvSpPr>
        <p:spPr>
          <a:xfrm>
            <a:off x="6402629" y="5419139"/>
            <a:ext cx="1581874" cy="766026"/>
          </a:xfrm>
          <a:prstGeom prst="roundRect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Integration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B48ABB6-59D9-5CC0-2DE8-32F26E4A0888}"/>
              </a:ext>
            </a:extLst>
          </p:cNvPr>
          <p:cNvSpPr/>
          <p:nvPr/>
        </p:nvSpPr>
        <p:spPr>
          <a:xfrm>
            <a:off x="7549641" y="2744870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F2BD38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Instruments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FAE1451-38B1-F550-00AA-11C596692507}"/>
              </a:ext>
            </a:extLst>
          </p:cNvPr>
          <p:cNvSpPr/>
          <p:nvPr/>
        </p:nvSpPr>
        <p:spPr>
          <a:xfrm>
            <a:off x="8005146" y="4794011"/>
            <a:ext cx="2027303" cy="774124"/>
          </a:xfrm>
          <a:prstGeom prst="roundRect">
            <a:avLst>
              <a:gd name="adj" fmla="val 50000"/>
            </a:avLst>
          </a:prstGeom>
          <a:solidFill>
            <a:srgbClr val="F2BD38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Quality Control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11299DF6-EB80-55ED-7C08-C0404A81BCA3}"/>
              </a:ext>
            </a:extLst>
          </p:cNvPr>
          <p:cNvSpPr/>
          <p:nvPr/>
        </p:nvSpPr>
        <p:spPr>
          <a:xfrm>
            <a:off x="2350328" y="3755758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F2BD38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E7B1B97C-AB00-39D4-5CD4-67DFDF02FFF0}"/>
              </a:ext>
            </a:extLst>
          </p:cNvPr>
          <p:cNvSpPr/>
          <p:nvPr/>
        </p:nvSpPr>
        <p:spPr>
          <a:xfrm>
            <a:off x="3127946" y="2744870"/>
            <a:ext cx="1644084" cy="755017"/>
          </a:xfrm>
          <a:prstGeom prst="roundRect">
            <a:avLst>
              <a:gd name="adj" fmla="val 50000"/>
            </a:avLst>
          </a:prstGeom>
          <a:solidFill>
            <a:srgbClr val="FF66CC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Quantitative Component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A2FD3CEE-0497-2208-99C0-5A993D776016}"/>
              </a:ext>
            </a:extLst>
          </p:cNvPr>
          <p:cNvSpPr/>
          <p:nvPr/>
        </p:nvSpPr>
        <p:spPr>
          <a:xfrm>
            <a:off x="3949988" y="5430148"/>
            <a:ext cx="1842101" cy="755017"/>
          </a:xfrm>
          <a:prstGeom prst="roundRect">
            <a:avLst>
              <a:gd name="adj" fmla="val 50000"/>
            </a:avLst>
          </a:prstGeom>
          <a:solidFill>
            <a:srgbClr val="FF66CC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 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Mixed Methods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A068373-7B4D-1F42-4A3F-A76337FF9B24}"/>
              </a:ext>
            </a:extLst>
          </p:cNvPr>
          <p:cNvSpPr/>
          <p:nvPr/>
        </p:nvSpPr>
        <p:spPr>
          <a:xfrm>
            <a:off x="2143635" y="4785836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33CC33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Analysis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0B635C9E-C171-7036-650C-08B037E93A8F}"/>
              </a:ext>
            </a:extLst>
          </p:cNvPr>
          <p:cNvSpPr/>
          <p:nvPr/>
        </p:nvSpPr>
        <p:spPr>
          <a:xfrm>
            <a:off x="5234326" y="2279303"/>
            <a:ext cx="1723349" cy="745905"/>
          </a:xfrm>
          <a:prstGeom prst="roundRect">
            <a:avLst>
              <a:gd name="adj" fmla="val 50000"/>
            </a:avLst>
          </a:prstGeom>
          <a:solidFill>
            <a:srgbClr val="F2BD38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  <a:p>
            <a:pPr algn="ctr"/>
            <a:r>
              <a:rPr lang="en-US" sz="16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Samples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7F4B5220-7B0F-351D-3150-9CA5FA99AE9F}"/>
              </a:ext>
            </a:extLst>
          </p:cNvPr>
          <p:cNvCxnSpPr>
            <a:stCxn id="4" idx="0"/>
            <a:endCxn id="13" idx="2"/>
          </p:cNvCxnSpPr>
          <p:nvPr/>
        </p:nvCxnSpPr>
        <p:spPr>
          <a:xfrm flipV="1">
            <a:off x="6096000" y="3025208"/>
            <a:ext cx="1" cy="910284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1A1F068-98AD-8B05-DB3B-C5AAB7F78D1A}"/>
              </a:ext>
            </a:extLst>
          </p:cNvPr>
          <p:cNvCxnSpPr>
            <a:cxnSpLocks/>
          </p:cNvCxnSpPr>
          <p:nvPr/>
        </p:nvCxnSpPr>
        <p:spPr>
          <a:xfrm flipH="1" flipV="1">
            <a:off x="4645076" y="3368862"/>
            <a:ext cx="686010" cy="566630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63171DEC-1CBD-B5C3-1699-75675CAA8139}"/>
              </a:ext>
            </a:extLst>
          </p:cNvPr>
          <p:cNvCxnSpPr>
            <a:cxnSpLocks/>
            <a:stCxn id="4" idx="1"/>
            <a:endCxn id="9" idx="3"/>
          </p:cNvCxnSpPr>
          <p:nvPr/>
        </p:nvCxnSpPr>
        <p:spPr>
          <a:xfrm flipH="1" flipV="1">
            <a:off x="4073677" y="4128711"/>
            <a:ext cx="904209" cy="125412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946D813E-F145-2076-F1C7-68E1114BCD35}"/>
              </a:ext>
            </a:extLst>
          </p:cNvPr>
          <p:cNvCxnSpPr>
            <a:cxnSpLocks/>
          </p:cNvCxnSpPr>
          <p:nvPr/>
        </p:nvCxnSpPr>
        <p:spPr>
          <a:xfrm flipH="1">
            <a:off x="3780685" y="4559484"/>
            <a:ext cx="1207396" cy="386222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042F6465-FD04-1FAE-E363-D23DBA7F1A51}"/>
              </a:ext>
            </a:extLst>
          </p:cNvPr>
          <p:cNvCxnSpPr>
            <a:cxnSpLocks/>
          </p:cNvCxnSpPr>
          <p:nvPr/>
        </p:nvCxnSpPr>
        <p:spPr>
          <a:xfrm flipH="1">
            <a:off x="5215477" y="4601569"/>
            <a:ext cx="488849" cy="828579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4230C3C1-B541-464E-47AB-74CAE359A876}"/>
              </a:ext>
            </a:extLst>
          </p:cNvPr>
          <p:cNvCxnSpPr>
            <a:cxnSpLocks/>
          </p:cNvCxnSpPr>
          <p:nvPr/>
        </p:nvCxnSpPr>
        <p:spPr>
          <a:xfrm>
            <a:off x="6490392" y="4581656"/>
            <a:ext cx="454578" cy="848492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739FEC48-8DF6-3D3D-E5BF-6D494B1631E5}"/>
              </a:ext>
            </a:extLst>
          </p:cNvPr>
          <p:cNvCxnSpPr>
            <a:cxnSpLocks/>
          </p:cNvCxnSpPr>
          <p:nvPr/>
        </p:nvCxnSpPr>
        <p:spPr>
          <a:xfrm>
            <a:off x="7193566" y="4559484"/>
            <a:ext cx="806614" cy="456374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0A3AF605-2B8A-66D3-0CA5-4A618E855CDB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7214114" y="4128711"/>
            <a:ext cx="1197201" cy="125412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EA0E9A34-D674-8608-9086-531CF6FED98E}"/>
              </a:ext>
            </a:extLst>
          </p:cNvPr>
          <p:cNvCxnSpPr>
            <a:cxnSpLocks/>
          </p:cNvCxnSpPr>
          <p:nvPr/>
        </p:nvCxnSpPr>
        <p:spPr>
          <a:xfrm flipV="1">
            <a:off x="6944970" y="3352477"/>
            <a:ext cx="651903" cy="581037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6BB2424-F378-863C-878B-CFAA7815D9CD}"/>
              </a:ext>
            </a:extLst>
          </p:cNvPr>
          <p:cNvSpPr txBox="1"/>
          <p:nvPr/>
        </p:nvSpPr>
        <p:spPr>
          <a:xfrm>
            <a:off x="362992" y="6382583"/>
            <a:ext cx="114660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Quality of </a:t>
            </a:r>
            <a:r>
              <a:rPr lang="en-US" sz="16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Measurement and Analysis </a:t>
            </a:r>
            <a:r>
              <a:rPr lang="en-US" sz="16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dimension did not show </a:t>
            </a:r>
            <a:r>
              <a:rPr lang="en-US" sz="1600" b="1" noProof="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evidence of discriminant validity </a:t>
            </a:r>
            <a:r>
              <a:rPr lang="en-US" sz="16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 other constructs</a:t>
            </a:r>
            <a:endParaRPr lang="en-US" sz="1600" noProof="0" dirty="0">
              <a:solidFill>
                <a:srgbClr val="0668A9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33A2313-95DA-0CA9-31F1-2C5B562BD609}"/>
              </a:ext>
            </a:extLst>
          </p:cNvPr>
          <p:cNvSpPr txBox="1"/>
          <p:nvPr/>
        </p:nvSpPr>
        <p:spPr>
          <a:xfrm>
            <a:off x="9877660" y="2655228"/>
            <a:ext cx="1476140" cy="369332"/>
          </a:xfrm>
          <a:prstGeom prst="rect">
            <a:avLst/>
          </a:prstGeom>
          <a:solidFill>
            <a:schemeClr val="tx1"/>
          </a:solidFill>
          <a:ln w="28575">
            <a:solidFill>
              <a:srgbClr val="0668A9"/>
            </a:solidFill>
          </a:ln>
        </p:spPr>
        <p:txBody>
          <a:bodyPr wrap="square" rtlCol="0">
            <a:spAutoFit/>
          </a:bodyPr>
          <a:lstStyle/>
          <a:p>
            <a:r>
              <a:rPr lang="en-US" noProof="0" dirty="0">
                <a:solidFill>
                  <a:sysClr val="windowText" lastClr="000000"/>
                </a:solidFill>
              </a:rPr>
              <a:t>ρ ϵ (-.1 , .2)</a:t>
            </a:r>
          </a:p>
        </p:txBody>
      </p:sp>
      <p:sp>
        <p:nvSpPr>
          <p:cNvPr id="25" name="Marcador de número de diapositiva 7">
            <a:extLst>
              <a:ext uri="{FF2B5EF4-FFF2-40B4-BE49-F238E27FC236}">
                <a16:creationId xmlns:a16="http://schemas.microsoft.com/office/drawing/2014/main" id="{081C0308-7B19-80AA-15DE-AF9819D588C6}"/>
              </a:ext>
            </a:extLst>
          </p:cNvPr>
          <p:cNvSpPr txBox="1">
            <a:spLocks/>
          </p:cNvSpPr>
          <p:nvPr/>
        </p:nvSpPr>
        <p:spPr>
          <a:xfrm>
            <a:off x="11671310" y="6002602"/>
            <a:ext cx="520690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12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17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3" grpId="0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37064-9305-C1A8-7AB6-77FB4FF96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8E989C-8CBE-10E1-6DE5-43054949F379}"/>
              </a:ext>
            </a:extLst>
          </p:cNvPr>
          <p:cNvSpPr txBox="1"/>
          <p:nvPr/>
        </p:nvSpPr>
        <p:spPr>
          <a:xfrm>
            <a:off x="593787" y="1011234"/>
            <a:ext cx="3873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C615FFC8-335D-FCDB-BFE4-B74C33F652CA}"/>
              </a:ext>
            </a:extLst>
          </p:cNvPr>
          <p:cNvSpPr/>
          <p:nvPr/>
        </p:nvSpPr>
        <p:spPr>
          <a:xfrm>
            <a:off x="1113558" y="5369589"/>
            <a:ext cx="2834185" cy="1064526"/>
          </a:xfrm>
          <a:prstGeom prst="ellipse">
            <a:avLst/>
          </a:prstGeom>
          <a:solidFill>
            <a:srgbClr val="B6E0FC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FD041202-F7F0-034B-63E9-DC171713DB58}"/>
              </a:ext>
            </a:extLst>
          </p:cNvPr>
          <p:cNvSpPr/>
          <p:nvPr/>
        </p:nvSpPr>
        <p:spPr>
          <a:xfrm>
            <a:off x="8251339" y="5369589"/>
            <a:ext cx="2834185" cy="1064526"/>
          </a:xfrm>
          <a:prstGeom prst="ellipse">
            <a:avLst/>
          </a:prstGeom>
          <a:solidFill>
            <a:srgbClr val="B6E0FC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101CD401-491A-8DAD-652C-1E66B53D5462}"/>
              </a:ext>
            </a:extLst>
          </p:cNvPr>
          <p:cNvSpPr/>
          <p:nvPr/>
        </p:nvSpPr>
        <p:spPr>
          <a:xfrm>
            <a:off x="4678907" y="5369589"/>
            <a:ext cx="2834185" cy="1064526"/>
          </a:xfrm>
          <a:prstGeom prst="ellipse">
            <a:avLst/>
          </a:prstGeom>
          <a:solidFill>
            <a:srgbClr val="B6E0FC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</a:p>
        </p:txBody>
      </p:sp>
      <p:sp>
        <p:nvSpPr>
          <p:cNvPr id="6" name="Flecha: curvada hacia la derecha 5">
            <a:extLst>
              <a:ext uri="{FF2B5EF4-FFF2-40B4-BE49-F238E27FC236}">
                <a16:creationId xmlns:a16="http://schemas.microsoft.com/office/drawing/2014/main" id="{B19680EE-BC0E-9146-8C80-0D1AE4798D5E}"/>
              </a:ext>
            </a:extLst>
          </p:cNvPr>
          <p:cNvSpPr/>
          <p:nvPr/>
        </p:nvSpPr>
        <p:spPr>
          <a:xfrm rot="2054626">
            <a:off x="1467186" y="3154924"/>
            <a:ext cx="642659" cy="2548261"/>
          </a:xfrm>
          <a:prstGeom prst="curvedRightArrow">
            <a:avLst/>
          </a:prstGeom>
          <a:solidFill>
            <a:srgbClr val="0668A9">
              <a:alpha val="50196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Flecha: curvada hacia la derecha 6">
            <a:extLst>
              <a:ext uri="{FF2B5EF4-FFF2-40B4-BE49-F238E27FC236}">
                <a16:creationId xmlns:a16="http://schemas.microsoft.com/office/drawing/2014/main" id="{7F25FFDB-713E-FBFC-473B-44D8C1340DCE}"/>
              </a:ext>
            </a:extLst>
          </p:cNvPr>
          <p:cNvSpPr/>
          <p:nvPr/>
        </p:nvSpPr>
        <p:spPr>
          <a:xfrm rot="19545374" flipH="1">
            <a:off x="10081226" y="3162952"/>
            <a:ext cx="642659" cy="2548261"/>
          </a:xfrm>
          <a:prstGeom prst="curvedRightArrow">
            <a:avLst/>
          </a:prstGeom>
          <a:solidFill>
            <a:srgbClr val="FFFF00">
              <a:alpha val="50196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Flecha: curvada hacia la derecha 7">
            <a:extLst>
              <a:ext uri="{FF2B5EF4-FFF2-40B4-BE49-F238E27FC236}">
                <a16:creationId xmlns:a16="http://schemas.microsoft.com/office/drawing/2014/main" id="{0F102B06-D945-C194-E44F-7784B74A4EF8}"/>
              </a:ext>
            </a:extLst>
          </p:cNvPr>
          <p:cNvSpPr/>
          <p:nvPr/>
        </p:nvSpPr>
        <p:spPr>
          <a:xfrm rot="1150759">
            <a:off x="4545176" y="3892432"/>
            <a:ext cx="642659" cy="1832152"/>
          </a:xfrm>
          <a:prstGeom prst="curvedRightArrow">
            <a:avLst/>
          </a:prstGeom>
          <a:solidFill>
            <a:srgbClr val="0668A9">
              <a:alpha val="50196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Flecha: curvada hacia la derecha 8">
            <a:extLst>
              <a:ext uri="{FF2B5EF4-FFF2-40B4-BE49-F238E27FC236}">
                <a16:creationId xmlns:a16="http://schemas.microsoft.com/office/drawing/2014/main" id="{0BF7BFC3-7522-A8DB-EEC4-80CE826A1A83}"/>
              </a:ext>
            </a:extLst>
          </p:cNvPr>
          <p:cNvSpPr/>
          <p:nvPr/>
        </p:nvSpPr>
        <p:spPr>
          <a:xfrm rot="1264368">
            <a:off x="8119088" y="3354203"/>
            <a:ext cx="642659" cy="2389463"/>
          </a:xfrm>
          <a:prstGeom prst="curvedRightArrow">
            <a:avLst/>
          </a:prstGeom>
          <a:solidFill>
            <a:srgbClr val="0668A9">
              <a:alpha val="50196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Flecha: curvada hacia la derecha 9">
            <a:extLst>
              <a:ext uri="{FF2B5EF4-FFF2-40B4-BE49-F238E27FC236}">
                <a16:creationId xmlns:a16="http://schemas.microsoft.com/office/drawing/2014/main" id="{52754B9A-8915-CA06-E445-DE1DCD3C56A7}"/>
              </a:ext>
            </a:extLst>
          </p:cNvPr>
          <p:cNvSpPr/>
          <p:nvPr/>
        </p:nvSpPr>
        <p:spPr>
          <a:xfrm rot="20449241" flipH="1">
            <a:off x="7004160" y="3883899"/>
            <a:ext cx="642659" cy="1832152"/>
          </a:xfrm>
          <a:prstGeom prst="curvedRightArrow">
            <a:avLst/>
          </a:prstGeom>
          <a:solidFill>
            <a:srgbClr val="FFFF00">
              <a:alpha val="50196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Flecha: curvada hacia la derecha 10">
            <a:extLst>
              <a:ext uri="{FF2B5EF4-FFF2-40B4-BE49-F238E27FC236}">
                <a16:creationId xmlns:a16="http://schemas.microsoft.com/office/drawing/2014/main" id="{E710B722-8562-FD5E-2052-0345BC1DEF77}"/>
              </a:ext>
            </a:extLst>
          </p:cNvPr>
          <p:cNvSpPr/>
          <p:nvPr/>
        </p:nvSpPr>
        <p:spPr>
          <a:xfrm rot="20335632" flipH="1">
            <a:off x="3439751" y="3354203"/>
            <a:ext cx="642659" cy="2389463"/>
          </a:xfrm>
          <a:prstGeom prst="curvedRightArrow">
            <a:avLst/>
          </a:prstGeom>
          <a:solidFill>
            <a:srgbClr val="FFFF00">
              <a:alpha val="50196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2184CB2-800D-B7BA-DECE-AE6B45D9985E}"/>
              </a:ext>
            </a:extLst>
          </p:cNvPr>
          <p:cNvSpPr/>
          <p:nvPr/>
        </p:nvSpPr>
        <p:spPr>
          <a:xfrm>
            <a:off x="2308745" y="2350070"/>
            <a:ext cx="7574508" cy="1897038"/>
          </a:xfrm>
          <a:prstGeom prst="ellipse">
            <a:avLst/>
          </a:prstGeom>
          <a:solidFill>
            <a:srgbClr val="0668A9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7EAD8A1-5A95-2A7C-BB22-BC1313FA9826}"/>
              </a:ext>
            </a:extLst>
          </p:cNvPr>
          <p:cNvSpPr txBox="1"/>
          <p:nvPr/>
        </p:nvSpPr>
        <p:spPr>
          <a:xfrm>
            <a:off x="4355710" y="2330355"/>
            <a:ext cx="34805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MQSOM</a:t>
            </a:r>
          </a:p>
          <a:p>
            <a:pPr algn="ctr"/>
            <a:r>
              <a:rPr lang="en-US" sz="2400" b="1" noProof="0" dirty="0">
                <a:latin typeface="Cambria" panose="02040503050406030204" pitchFamily="18" charset="0"/>
                <a:ea typeface="Cambria" panose="02040503050406030204" pitchFamily="18" charset="0"/>
              </a:rPr>
              <a:t>General Quality</a:t>
            </a:r>
            <a:endParaRPr lang="en-US" sz="2400" noProof="0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71F9491C-F951-5D38-7505-FDC03F2BA86A}"/>
              </a:ext>
            </a:extLst>
          </p:cNvPr>
          <p:cNvSpPr/>
          <p:nvPr/>
        </p:nvSpPr>
        <p:spPr>
          <a:xfrm rot="386183">
            <a:off x="2349392" y="2964217"/>
            <a:ext cx="3787255" cy="1064526"/>
          </a:xfrm>
          <a:prstGeom prst="ellipse">
            <a:avLst/>
          </a:prstGeom>
          <a:solidFill>
            <a:srgbClr val="B6E0FC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ACB51FC-710C-21D3-314B-AB96F687F5BD}"/>
              </a:ext>
            </a:extLst>
          </p:cNvPr>
          <p:cNvSpPr/>
          <p:nvPr/>
        </p:nvSpPr>
        <p:spPr>
          <a:xfrm rot="21213817" flipH="1">
            <a:off x="6055350" y="2964217"/>
            <a:ext cx="3787255" cy="1064526"/>
          </a:xfrm>
          <a:prstGeom prst="ellipse">
            <a:avLst/>
          </a:prstGeom>
          <a:solidFill>
            <a:srgbClr val="B6E0FC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F8EABF-3D58-07B5-AF22-EAA6303F7E97}"/>
              </a:ext>
            </a:extLst>
          </p:cNvPr>
          <p:cNvSpPr txBox="1"/>
          <p:nvPr/>
        </p:nvSpPr>
        <p:spPr>
          <a:xfrm>
            <a:off x="2615421" y="3173314"/>
            <a:ext cx="34805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Factor 1</a:t>
            </a:r>
          </a:p>
          <a:p>
            <a:pPr algn="ctr"/>
            <a:r>
              <a:rPr lang="en-US" b="1" noProof="0" dirty="0">
                <a:latin typeface="Cambria" panose="02040503050406030204" pitchFamily="18" charset="0"/>
                <a:ea typeface="Cambria" panose="02040503050406030204" pitchFamily="18" charset="0"/>
              </a:rPr>
              <a:t>Quality of Design</a:t>
            </a:r>
            <a:endParaRPr lang="en-US" noProof="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8D25B7-97B1-E2B2-2E7C-34111164B9AB}"/>
              </a:ext>
            </a:extLst>
          </p:cNvPr>
          <p:cNvSpPr txBox="1"/>
          <p:nvPr/>
        </p:nvSpPr>
        <p:spPr>
          <a:xfrm>
            <a:off x="6095998" y="3173314"/>
            <a:ext cx="34805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noProof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Factor 2</a:t>
            </a:r>
          </a:p>
          <a:p>
            <a:pPr algn="ctr"/>
            <a:r>
              <a:rPr lang="en-US" b="1" noProof="0" dirty="0">
                <a:latin typeface="Cambria" panose="02040503050406030204" pitchFamily="18" charset="0"/>
                <a:ea typeface="Cambria" panose="02040503050406030204" pitchFamily="18" charset="0"/>
              </a:rPr>
              <a:t>Quality of Measurement &amp; Analysis</a:t>
            </a:r>
            <a:endParaRPr lang="en-US" noProof="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DE1B0B-5810-F354-F2B9-F263D5BE5E64}"/>
              </a:ext>
            </a:extLst>
          </p:cNvPr>
          <p:cNvSpPr txBox="1"/>
          <p:nvPr/>
        </p:nvSpPr>
        <p:spPr>
          <a:xfrm>
            <a:off x="602341" y="1754186"/>
            <a:ext cx="47140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n w="3175">
                  <a:solidFill>
                    <a:sysClr val="windowText" lastClr="000000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Usefulness of MQSOM to measure methodological quality</a:t>
            </a:r>
            <a:endParaRPr lang="en-US" sz="2000" noProof="0" dirty="0">
              <a:ln w="3175">
                <a:solidFill>
                  <a:sysClr val="windowText" lastClr="000000"/>
                </a:solidFill>
              </a:ln>
              <a:solidFill>
                <a:srgbClr val="0668A9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4488FA21-CBD2-FEB6-001C-B966D0CA7BD9}"/>
              </a:ext>
            </a:extLst>
          </p:cNvPr>
          <p:cNvSpPr txBox="1"/>
          <p:nvPr/>
        </p:nvSpPr>
        <p:spPr>
          <a:xfrm>
            <a:off x="6609959" y="1606739"/>
            <a:ext cx="5582041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ln w="317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MQSOM as a response to a persistent lack in the literature based on Observational Methodology</a:t>
            </a:r>
            <a:endParaRPr lang="en-US" sz="2000" noProof="0" dirty="0">
              <a:ln w="31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03818A6-9ACE-57FD-18EE-441794231325}"/>
              </a:ext>
            </a:extLst>
          </p:cNvPr>
          <p:cNvSpPr txBox="1"/>
          <p:nvPr/>
        </p:nvSpPr>
        <p:spPr>
          <a:xfrm>
            <a:off x="3599946" y="6381580"/>
            <a:ext cx="17351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ρ = .21 – </a:t>
            </a:r>
            <a:r>
              <a: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en-US" sz="18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64</a:t>
            </a:r>
            <a:endParaRPr lang="en-US" noProof="0" dirty="0">
              <a:ln>
                <a:solidFill>
                  <a:srgbClr val="0668A9"/>
                </a:solidFill>
              </a:ln>
              <a:solidFill>
                <a:srgbClr val="0668A9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9D933DE-CF5A-F6D6-2EB1-141D0D45947C}"/>
              </a:ext>
            </a:extLst>
          </p:cNvPr>
          <p:cNvSpPr txBox="1"/>
          <p:nvPr/>
        </p:nvSpPr>
        <p:spPr>
          <a:xfrm>
            <a:off x="6856922" y="6381580"/>
            <a:ext cx="1858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noProof="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ρ = -.096 – 0.20</a:t>
            </a:r>
            <a:endParaRPr lang="en-US" noProof="0" dirty="0">
              <a:ln>
                <a:solidFill>
                  <a:srgbClr val="FFC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2" name="Marcador de número de diapositiva 7">
            <a:extLst>
              <a:ext uri="{FF2B5EF4-FFF2-40B4-BE49-F238E27FC236}">
                <a16:creationId xmlns:a16="http://schemas.microsoft.com/office/drawing/2014/main" id="{EBE5D845-7A9D-DE76-BC5D-C600DB257AA1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13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9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19460-4489-A6BC-E846-84458EF7E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5EF5F3-EC5C-985C-F2D5-A4360FF8EA71}"/>
              </a:ext>
            </a:extLst>
          </p:cNvPr>
          <p:cNvSpPr txBox="1">
            <a:spLocks/>
          </p:cNvSpPr>
          <p:nvPr/>
        </p:nvSpPr>
        <p:spPr>
          <a:xfrm>
            <a:off x="1066800" y="1210067"/>
            <a:ext cx="10058400" cy="7874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References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A8DE1CD-EC2A-E278-EA34-1BCB9BEBCF32}"/>
              </a:ext>
            </a:extLst>
          </p:cNvPr>
          <p:cNvSpPr txBox="1"/>
          <p:nvPr/>
        </p:nvSpPr>
        <p:spPr>
          <a:xfrm>
            <a:off x="1016000" y="1997521"/>
            <a:ext cx="10160000" cy="4544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indent="-450215" algn="just" defTabSz="914400">
              <a:spcAft>
                <a:spcPts val="800"/>
              </a:spcAft>
            </a:pP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Anguera, M. T. (1993). Observational Methods (General). In R. Fernández-Ballesteros (Ed.), </a:t>
            </a:r>
            <a:r>
              <a:rPr lang="en-US" sz="1600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Encyclopedia of Psychological Assessment, Vol. 2</a:t>
            </a: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(pp. 632-637). Sage.</a:t>
            </a:r>
            <a:endParaRPr lang="en-US" sz="1600" noProof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Chacón-Moscoso, S., Anguera, M. T., </a:t>
            </a:r>
            <a:r>
              <a:rPr lang="en-US" sz="1600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Sanduvete</a:t>
            </a: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-Chaves, S., Losada, J. L. y Portell, M. (2019). Methodological quality checklist for studies based on observational methodology (MQCOM). </a:t>
            </a:r>
            <a:r>
              <a:rPr lang="en-US" sz="1600" i="1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Psicothema</a:t>
            </a: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(4), 458-464. https://doi.org/10.7334/ psicothema2019.116</a:t>
            </a:r>
            <a:endParaRPr lang="en-US" sz="1600" noProof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Aft>
                <a:spcPts val="800"/>
              </a:spcAft>
            </a:pPr>
            <a:r>
              <a:rPr lang="en-US" sz="16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Harrison, R., Reilly, T., &amp; Creswell, J. (2020). Methodological rigor in mixed methods: An application in management studies. </a:t>
            </a:r>
            <a:r>
              <a:rPr lang="en-US" sz="1600" i="1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Mixed Methods Research, 14</a:t>
            </a:r>
            <a:r>
              <a:rPr lang="en-US" sz="16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473-495. </a:t>
            </a:r>
            <a:endParaRPr lang="en-US" sz="1600" noProof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spcAft>
                <a:spcPts val="800"/>
              </a:spcAft>
            </a:pPr>
            <a:r>
              <a:rPr lang="en-US" sz="16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Hong, Q. N. (2018). </a:t>
            </a:r>
            <a:r>
              <a:rPr lang="en-US" sz="1600" i="1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Revision of the Mixed Methods Appraisal Tool (MMAT): A mixed methods study. </a:t>
            </a:r>
            <a:r>
              <a:rPr lang="en-US" sz="16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[PhD thesis, McGill University (Canada)]. ProQuest Dissertation &amp; Theses. https://www.proquest.com/docview/2503422955/fulltextPDF/C42D3223B4294336PQ/1?accountid=14744&amp;sourcetype=Dissertations%20&amp;%20Theses</a:t>
            </a:r>
            <a:endParaRPr lang="en-US" sz="1600" noProof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Portell, M., Anguera, M. T., Chacón-Moscoso, S. y </a:t>
            </a:r>
            <a:r>
              <a:rPr lang="en-US" sz="1600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Sanduvete</a:t>
            </a: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-Chaves, S. (2015). Guidelines for reporting evaluations based on observational methodology. </a:t>
            </a:r>
            <a:r>
              <a:rPr lang="en-US" sz="1600" i="1" noProof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Psicothema</a:t>
            </a:r>
            <a:r>
              <a:rPr lang="en-US" sz="1600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27 (3), 283-289. https://doi.org/10.7334/psicothema2014.276</a:t>
            </a:r>
          </a:p>
          <a:p>
            <a:pPr marL="450215" indent="-450215" algn="just">
              <a:spcAft>
                <a:spcPts val="800"/>
              </a:spcAft>
            </a:pPr>
            <a:r>
              <a:rPr lang="es-E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Sanduvete</a:t>
            </a:r>
            <a:r>
              <a:rPr lang="es-E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-Chaves, D., López-Arenas, D., Anguera, M. T., &amp; Chacón-Moscoso, S. (2025).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Scale for Evaluating the Methodological Quality of studies based on Observational Methodology. </a:t>
            </a:r>
            <a:r>
              <a:rPr lang="es-ES" sz="16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Psicothema</a:t>
            </a:r>
            <a:r>
              <a:rPr lang="es-ES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37</a:t>
            </a:r>
            <a:r>
              <a:rPr lang="es-E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(1), 1-10. https://doi.org/10.70478/psicothema.2025.37.01</a:t>
            </a:r>
            <a:endParaRPr lang="es-ES" sz="1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8745CD6C-DD60-F953-D521-81AE940B8D5F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14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64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467BF-F16F-2EA3-FDBD-F9BC82BC52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8A5E334-650A-AA13-DEF5-9268534E4699}"/>
              </a:ext>
            </a:extLst>
          </p:cNvPr>
          <p:cNvSpPr txBox="1"/>
          <p:nvPr/>
        </p:nvSpPr>
        <p:spPr>
          <a:xfrm>
            <a:off x="3483428" y="3748668"/>
            <a:ext cx="522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noProof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 for your attention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1A0D6D1-0549-4DA3-1C85-C20FB4DD8D1A}"/>
              </a:ext>
            </a:extLst>
          </p:cNvPr>
          <p:cNvSpPr txBox="1"/>
          <p:nvPr/>
        </p:nvSpPr>
        <p:spPr>
          <a:xfrm>
            <a:off x="1066800" y="4530003"/>
            <a:ext cx="100584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work was supported by Project PID2020-115486GB-I00 funded by the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Ministerio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Ciencia e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Innovación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MCIN/AEI/10.13039/501100011033, Government of Spain. We gratefully acknowledge the support of the Chilean national project FONDECYT Regular 2019; the National Agency for Research and Development (ANID) of Chile 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(1250316); the Julio Olea Grant for Young Researchers from the Spanish Association for Methodology of Behavioral Sciences (AEMCCO); the Research Group of the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Generalitat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Catalunya (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Recerca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Innovació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Dissenys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[GRID] “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Tecnología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aplicació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multimedia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digital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dissenys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observacionals</a:t>
            </a:r>
            <a:r>
              <a:rPr lang="en-US" sz="140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[grant number 2021 SGR 00718] (2022-2024); and the support of the Project funded by the Spanish government “Integration between observational data and data from external sensors: Evolution of the LINCE PLUS software and development of the mobile application for the optimization of sport and physical activity beneficial to health” [EXP_74847] (2023), Ministry of Culture and Sport, Higher Council of Sport and the European Union.</a:t>
            </a:r>
            <a:endParaRPr lang="en-US" sz="1400" noProof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01D58081-1E51-585C-2586-D508211382DE}"/>
              </a:ext>
            </a:extLst>
          </p:cNvPr>
          <p:cNvSpPr txBox="1">
            <a:spLocks/>
          </p:cNvSpPr>
          <p:nvPr/>
        </p:nvSpPr>
        <p:spPr>
          <a:xfrm>
            <a:off x="1676399" y="1472167"/>
            <a:ext cx="8839200" cy="2116666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 lnSpcReduction="10000"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u="sng" dirty="0">
                <a:latin typeface="Trebuchet MS" panose="020B0603020202020204" pitchFamily="34" charset="0"/>
              </a:rPr>
              <a:t>SYMPOSIUM</a:t>
            </a:r>
          </a:p>
          <a:p>
            <a:r>
              <a:rPr lang="en-US" sz="1800" dirty="0">
                <a:latin typeface="Trebuchet MS" panose="020B0603020202020204" pitchFamily="34" charset="0"/>
              </a:rPr>
              <a:t>Intervention programs evaluation: effect size, moderator variables and methodological quality</a:t>
            </a:r>
          </a:p>
          <a:p>
            <a:r>
              <a:rPr lang="en-US" sz="2800" b="1" dirty="0">
                <a:latin typeface="Trebuchet MS" panose="020B0603020202020204" pitchFamily="34" charset="0"/>
              </a:rPr>
              <a:t>Convergent-Discriminant Validity Evidence of the Methodological Quality Scale for Observational Methodology: A  Multitrait-Multimethod Analysis</a:t>
            </a: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3CB5D260-7549-72B7-43E3-70059407883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15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63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ángulo 39">
            <a:extLst>
              <a:ext uri="{FF2B5EF4-FFF2-40B4-BE49-F238E27FC236}">
                <a16:creationId xmlns:a16="http://schemas.microsoft.com/office/drawing/2014/main" id="{0638F633-C9EC-B343-17B9-F1AF2B33D828}"/>
              </a:ext>
            </a:extLst>
          </p:cNvPr>
          <p:cNvSpPr/>
          <p:nvPr/>
        </p:nvSpPr>
        <p:spPr>
          <a:xfrm>
            <a:off x="4530876" y="2119086"/>
            <a:ext cx="6892695" cy="4552905"/>
          </a:xfrm>
          <a:prstGeom prst="rect">
            <a:avLst/>
          </a:prstGeom>
          <a:noFill/>
          <a:ln w="76200">
            <a:solidFill>
              <a:srgbClr val="0668A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5E8E95B-A764-A5A9-94AC-35939503BA56}"/>
              </a:ext>
            </a:extLst>
          </p:cNvPr>
          <p:cNvSpPr txBox="1"/>
          <p:nvPr/>
        </p:nvSpPr>
        <p:spPr>
          <a:xfrm>
            <a:off x="488420" y="1148255"/>
            <a:ext cx="802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10D22579-E556-D75F-5BA3-DE28311AF75B}"/>
              </a:ext>
            </a:extLst>
          </p:cNvPr>
          <p:cNvSpPr txBox="1"/>
          <p:nvPr/>
        </p:nvSpPr>
        <p:spPr>
          <a:xfrm>
            <a:off x="4776260" y="2278915"/>
            <a:ext cx="640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 as a Mixed Methods approach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98FAFE3B-36CD-0A8F-9552-3B0CDDF40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420" y="4223322"/>
            <a:ext cx="3472100" cy="2308101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3978ECE7-835F-95F3-7561-D6B82F64DC95}"/>
              </a:ext>
            </a:extLst>
          </p:cNvPr>
          <p:cNvSpPr txBox="1"/>
          <p:nvPr/>
        </p:nvSpPr>
        <p:spPr>
          <a:xfrm>
            <a:off x="1628702" y="2950803"/>
            <a:ext cx="119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Natural Context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C474BDDB-4CB8-ABE9-A5D0-A4E83DA1F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421" y="3818372"/>
            <a:ext cx="1053177" cy="1025583"/>
          </a:xfrm>
          <a:prstGeom prst="rect">
            <a:avLst/>
          </a:prstGeom>
        </p:spPr>
      </p:pic>
      <p:pic>
        <p:nvPicPr>
          <p:cNvPr id="46" name="Picture 2" descr="Detección de T-pattern en los partidos de fútbol: relación ...">
            <a:extLst>
              <a:ext uri="{FF2B5EF4-FFF2-40B4-BE49-F238E27FC236}">
                <a16:creationId xmlns:a16="http://schemas.microsoft.com/office/drawing/2014/main" id="{E939DD08-FE6E-D949-8E6C-DDCE5D0D25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20" r="58825"/>
          <a:stretch/>
        </p:blipFill>
        <p:spPr bwMode="auto">
          <a:xfrm>
            <a:off x="10063200" y="3692292"/>
            <a:ext cx="1053177" cy="114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lag sequential analysis - List of Frontiers' open access articles">
            <a:extLst>
              <a:ext uri="{FF2B5EF4-FFF2-40B4-BE49-F238E27FC236}">
                <a16:creationId xmlns:a16="http://schemas.microsoft.com/office/drawing/2014/main" id="{B0B3CFEE-0FC6-4A57-703D-D7B017A96C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55" b="50000"/>
          <a:stretch/>
        </p:blipFill>
        <p:spPr bwMode="auto">
          <a:xfrm>
            <a:off x="10041124" y="2856125"/>
            <a:ext cx="1253978" cy="91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Testing Independence: Chi-Squared vs Fisher's Exact Test - Data Science  Blog: Understand. Implement. Succed.">
            <a:extLst>
              <a:ext uri="{FF2B5EF4-FFF2-40B4-BE49-F238E27FC236}">
                <a16:creationId xmlns:a16="http://schemas.microsoft.com/office/drawing/2014/main" id="{19D8FA8A-0929-34D4-F1B1-D71B05C10D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1" t="5926" r="1172" b="10120"/>
          <a:stretch/>
        </p:blipFill>
        <p:spPr bwMode="auto">
          <a:xfrm>
            <a:off x="7515671" y="2888318"/>
            <a:ext cx="1253978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" name="Grupo 48">
            <a:extLst>
              <a:ext uri="{FF2B5EF4-FFF2-40B4-BE49-F238E27FC236}">
                <a16:creationId xmlns:a16="http://schemas.microsoft.com/office/drawing/2014/main" id="{EE6281CA-B1E2-B5A2-AA01-FED6482A06F1}"/>
              </a:ext>
            </a:extLst>
          </p:cNvPr>
          <p:cNvGrpSpPr/>
          <p:nvPr/>
        </p:nvGrpSpPr>
        <p:grpSpPr>
          <a:xfrm>
            <a:off x="3960520" y="4582527"/>
            <a:ext cx="7579169" cy="1603274"/>
            <a:chOff x="2340429" y="3966200"/>
            <a:chExt cx="7579169" cy="1603274"/>
          </a:xfrm>
        </p:grpSpPr>
        <p:grpSp>
          <p:nvGrpSpPr>
            <p:cNvPr id="50" name="Grupo 49">
              <a:extLst>
                <a:ext uri="{FF2B5EF4-FFF2-40B4-BE49-F238E27FC236}">
                  <a16:creationId xmlns:a16="http://schemas.microsoft.com/office/drawing/2014/main" id="{FAB052C8-E269-015A-A4C7-4631C80E9A4A}"/>
                </a:ext>
              </a:extLst>
            </p:cNvPr>
            <p:cNvGrpSpPr/>
            <p:nvPr/>
          </p:nvGrpSpPr>
          <p:grpSpPr>
            <a:xfrm>
              <a:off x="2380341" y="4281714"/>
              <a:ext cx="1436915" cy="801915"/>
              <a:chOff x="2380341" y="4281714"/>
              <a:chExt cx="1436915" cy="801915"/>
            </a:xfrm>
          </p:grpSpPr>
          <p:sp>
            <p:nvSpPr>
              <p:cNvPr id="72" name="Flecha: cheurón 71">
                <a:extLst>
                  <a:ext uri="{FF2B5EF4-FFF2-40B4-BE49-F238E27FC236}">
                    <a16:creationId xmlns:a16="http://schemas.microsoft.com/office/drawing/2014/main" id="{880646F5-29C6-71B1-2847-F6DA76F2AADB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73" name="CuadroTexto 72">
                <a:extLst>
                  <a:ext uri="{FF2B5EF4-FFF2-40B4-BE49-F238E27FC236}">
                    <a16:creationId xmlns:a16="http://schemas.microsoft.com/office/drawing/2014/main" id="{B10213C4-0CDE-D1FA-ED5D-A0CE9FA3939A}"/>
                  </a:ext>
                </a:extLst>
              </p:cNvPr>
              <p:cNvSpPr txBox="1"/>
              <p:nvPr/>
            </p:nvSpPr>
            <p:spPr>
              <a:xfrm>
                <a:off x="2496455" y="4467227"/>
                <a:ext cx="13208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Observational Design</a:t>
                </a:r>
              </a:p>
            </p:txBody>
          </p:sp>
        </p:grpSp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B519C2FE-2EB8-6BAD-05DB-78C0AABF92DA}"/>
                </a:ext>
              </a:extLst>
            </p:cNvPr>
            <p:cNvGrpSpPr/>
            <p:nvPr/>
          </p:nvGrpSpPr>
          <p:grpSpPr>
            <a:xfrm>
              <a:off x="3592284" y="4281714"/>
              <a:ext cx="1378857" cy="801915"/>
              <a:chOff x="2380341" y="4281714"/>
              <a:chExt cx="1378857" cy="801915"/>
            </a:xfrm>
          </p:grpSpPr>
          <p:sp>
            <p:nvSpPr>
              <p:cNvPr id="70" name="Flecha: cheurón 69">
                <a:extLst>
                  <a:ext uri="{FF2B5EF4-FFF2-40B4-BE49-F238E27FC236}">
                    <a16:creationId xmlns:a16="http://schemas.microsoft.com/office/drawing/2014/main" id="{7A92BBFF-4866-F62A-D9C7-12E5C498DA15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71" name="CuadroTexto 70">
                <a:extLst>
                  <a:ext uri="{FF2B5EF4-FFF2-40B4-BE49-F238E27FC236}">
                    <a16:creationId xmlns:a16="http://schemas.microsoft.com/office/drawing/2014/main" id="{56CB2D0D-C0DC-92BB-7AD1-6C3BAF94121F}"/>
                  </a:ext>
                </a:extLst>
              </p:cNvPr>
              <p:cNvSpPr txBox="1"/>
              <p:nvPr/>
            </p:nvSpPr>
            <p:spPr>
              <a:xfrm>
                <a:off x="2554511" y="4294706"/>
                <a:ext cx="1204687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Ad hoc observational Instrument</a:t>
                </a:r>
              </a:p>
            </p:txBody>
          </p:sp>
        </p:grpSp>
        <p:grpSp>
          <p:nvGrpSpPr>
            <p:cNvPr id="52" name="Grupo 51">
              <a:extLst>
                <a:ext uri="{FF2B5EF4-FFF2-40B4-BE49-F238E27FC236}">
                  <a16:creationId xmlns:a16="http://schemas.microsoft.com/office/drawing/2014/main" id="{2CBD64DB-5E81-2FC7-F24B-D4AC9841D612}"/>
                </a:ext>
              </a:extLst>
            </p:cNvPr>
            <p:cNvGrpSpPr/>
            <p:nvPr/>
          </p:nvGrpSpPr>
          <p:grpSpPr>
            <a:xfrm>
              <a:off x="4796969" y="4281711"/>
              <a:ext cx="1320801" cy="801915"/>
              <a:chOff x="2380341" y="4281714"/>
              <a:chExt cx="1320801" cy="801915"/>
            </a:xfrm>
          </p:grpSpPr>
          <p:sp>
            <p:nvSpPr>
              <p:cNvPr id="68" name="Flecha: cheurón 67">
                <a:extLst>
                  <a:ext uri="{FF2B5EF4-FFF2-40B4-BE49-F238E27FC236}">
                    <a16:creationId xmlns:a16="http://schemas.microsoft.com/office/drawing/2014/main" id="{ADEE66F9-E905-7761-C819-2E9D0531F8D1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9" name="CuadroTexto 68">
                <a:extLst>
                  <a:ext uri="{FF2B5EF4-FFF2-40B4-BE49-F238E27FC236}">
                    <a16:creationId xmlns:a16="http://schemas.microsoft.com/office/drawing/2014/main" id="{133A3C25-086C-CDE5-0217-D2A19B1165A1}"/>
                  </a:ext>
                </a:extLst>
              </p:cNvPr>
              <p:cNvSpPr txBox="1"/>
              <p:nvPr/>
            </p:nvSpPr>
            <p:spPr>
              <a:xfrm>
                <a:off x="2780536" y="4529510"/>
                <a:ext cx="74009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Register</a:t>
                </a:r>
              </a:p>
            </p:txBody>
          </p:sp>
        </p:grp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F34826C1-B973-9D7C-653B-CED135C3BC52}"/>
                </a:ext>
              </a:extLst>
            </p:cNvPr>
            <p:cNvCxnSpPr>
              <a:cxnSpLocks/>
            </p:cNvCxnSpPr>
            <p:nvPr/>
          </p:nvCxnSpPr>
          <p:spPr>
            <a:xfrm>
              <a:off x="5457369" y="3966200"/>
              <a:ext cx="0" cy="59491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4" name="Grupo 53">
              <a:extLst>
                <a:ext uri="{FF2B5EF4-FFF2-40B4-BE49-F238E27FC236}">
                  <a16:creationId xmlns:a16="http://schemas.microsoft.com/office/drawing/2014/main" id="{E4A9AC02-4C46-EBBD-197B-5C099FA4487A}"/>
                </a:ext>
              </a:extLst>
            </p:cNvPr>
            <p:cNvGrpSpPr/>
            <p:nvPr/>
          </p:nvGrpSpPr>
          <p:grpSpPr>
            <a:xfrm>
              <a:off x="6001654" y="4281708"/>
              <a:ext cx="1320801" cy="801915"/>
              <a:chOff x="2380341" y="4281714"/>
              <a:chExt cx="1320801" cy="801915"/>
            </a:xfrm>
          </p:grpSpPr>
          <p:sp>
            <p:nvSpPr>
              <p:cNvPr id="66" name="Flecha: cheurón 65">
                <a:extLst>
                  <a:ext uri="{FF2B5EF4-FFF2-40B4-BE49-F238E27FC236}">
                    <a16:creationId xmlns:a16="http://schemas.microsoft.com/office/drawing/2014/main" id="{5634EB69-F114-316B-0D2A-1A525CA29793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7" name="CuadroTexto 66">
                <a:extLst>
                  <a:ext uri="{FF2B5EF4-FFF2-40B4-BE49-F238E27FC236}">
                    <a16:creationId xmlns:a16="http://schemas.microsoft.com/office/drawing/2014/main" id="{2B0C61C8-8024-5978-C6E5-FA56A7E5380E}"/>
                  </a:ext>
                </a:extLst>
              </p:cNvPr>
              <p:cNvSpPr txBox="1"/>
              <p:nvPr/>
            </p:nvSpPr>
            <p:spPr>
              <a:xfrm>
                <a:off x="2685141" y="4382589"/>
                <a:ext cx="972455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Data Quality Control</a:t>
                </a:r>
              </a:p>
            </p:txBody>
          </p:sp>
        </p:grpSp>
        <p:grpSp>
          <p:nvGrpSpPr>
            <p:cNvPr id="55" name="Grupo 54">
              <a:extLst>
                <a:ext uri="{FF2B5EF4-FFF2-40B4-BE49-F238E27FC236}">
                  <a16:creationId xmlns:a16="http://schemas.microsoft.com/office/drawing/2014/main" id="{B66C3F03-4A1C-7F55-D0AC-02AB5CA4B8DF}"/>
                </a:ext>
              </a:extLst>
            </p:cNvPr>
            <p:cNvGrpSpPr/>
            <p:nvPr/>
          </p:nvGrpSpPr>
          <p:grpSpPr>
            <a:xfrm>
              <a:off x="7206339" y="4281705"/>
              <a:ext cx="1320801" cy="801915"/>
              <a:chOff x="2380341" y="4281714"/>
              <a:chExt cx="1320801" cy="801915"/>
            </a:xfrm>
          </p:grpSpPr>
          <p:sp>
            <p:nvSpPr>
              <p:cNvPr id="64" name="Flecha: cheurón 63">
                <a:extLst>
                  <a:ext uri="{FF2B5EF4-FFF2-40B4-BE49-F238E27FC236}">
                    <a16:creationId xmlns:a16="http://schemas.microsoft.com/office/drawing/2014/main" id="{22CA3341-FCE4-CF09-BD60-E539C6927CB3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5" name="CuadroTexto 64">
                <a:extLst>
                  <a:ext uri="{FF2B5EF4-FFF2-40B4-BE49-F238E27FC236}">
                    <a16:creationId xmlns:a16="http://schemas.microsoft.com/office/drawing/2014/main" id="{53D8D1A8-D9E8-09DF-132F-DDC47D019BC1}"/>
                  </a:ext>
                </a:extLst>
              </p:cNvPr>
              <p:cNvSpPr txBox="1"/>
              <p:nvPr/>
            </p:nvSpPr>
            <p:spPr>
              <a:xfrm>
                <a:off x="2612571" y="4467235"/>
                <a:ext cx="97245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Data Analysis</a:t>
                </a:r>
              </a:p>
            </p:txBody>
          </p:sp>
        </p:grpSp>
        <p:grpSp>
          <p:nvGrpSpPr>
            <p:cNvPr id="56" name="Grupo 55">
              <a:extLst>
                <a:ext uri="{FF2B5EF4-FFF2-40B4-BE49-F238E27FC236}">
                  <a16:creationId xmlns:a16="http://schemas.microsoft.com/office/drawing/2014/main" id="{6C742346-B9E7-002F-DA0C-697CA695FFFB}"/>
                </a:ext>
              </a:extLst>
            </p:cNvPr>
            <p:cNvGrpSpPr/>
            <p:nvPr/>
          </p:nvGrpSpPr>
          <p:grpSpPr>
            <a:xfrm>
              <a:off x="8418282" y="4281702"/>
              <a:ext cx="1353528" cy="801915"/>
              <a:chOff x="2380341" y="4281714"/>
              <a:chExt cx="1353528" cy="801915"/>
            </a:xfrm>
          </p:grpSpPr>
          <p:sp>
            <p:nvSpPr>
              <p:cNvPr id="62" name="Flecha: cheurón 61">
                <a:extLst>
                  <a:ext uri="{FF2B5EF4-FFF2-40B4-BE49-F238E27FC236}">
                    <a16:creationId xmlns:a16="http://schemas.microsoft.com/office/drawing/2014/main" id="{FD98545F-63E2-4C92-E316-4691544C664E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3" name="CuadroTexto 62">
                <a:extLst>
                  <a:ext uri="{FF2B5EF4-FFF2-40B4-BE49-F238E27FC236}">
                    <a16:creationId xmlns:a16="http://schemas.microsoft.com/office/drawing/2014/main" id="{1F715DEC-6F36-C187-0302-8C6CF5A15F21}"/>
                  </a:ext>
                </a:extLst>
              </p:cNvPr>
              <p:cNvSpPr txBox="1"/>
              <p:nvPr/>
            </p:nvSpPr>
            <p:spPr>
              <a:xfrm>
                <a:off x="2572722" y="4443273"/>
                <a:ext cx="116114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Interpretation of results</a:t>
                </a:r>
              </a:p>
            </p:txBody>
          </p:sp>
        </p:grpSp>
        <p:cxnSp>
          <p:nvCxnSpPr>
            <p:cNvPr id="57" name="Conector recto 56">
              <a:extLst>
                <a:ext uri="{FF2B5EF4-FFF2-40B4-BE49-F238E27FC236}">
                  <a16:creationId xmlns:a16="http://schemas.microsoft.com/office/drawing/2014/main" id="{AF06E8A8-75A0-8028-AB71-86B0EE190A8D}"/>
                </a:ext>
              </a:extLst>
            </p:cNvPr>
            <p:cNvCxnSpPr>
              <a:cxnSpLocks/>
            </p:cNvCxnSpPr>
            <p:nvPr/>
          </p:nvCxnSpPr>
          <p:spPr>
            <a:xfrm>
              <a:off x="5450115" y="4786162"/>
              <a:ext cx="7254" cy="702631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2662ECFC-8E69-4703-9B0F-C756DCAA69F3}"/>
                </a:ext>
              </a:extLst>
            </p:cNvPr>
            <p:cNvCxnSpPr>
              <a:cxnSpLocks/>
            </p:cNvCxnSpPr>
            <p:nvPr/>
          </p:nvCxnSpPr>
          <p:spPr>
            <a:xfrm>
              <a:off x="8585199" y="3966200"/>
              <a:ext cx="0" cy="1522593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CuadroTexto 58">
              <a:extLst>
                <a:ext uri="{FF2B5EF4-FFF2-40B4-BE49-F238E27FC236}">
                  <a16:creationId xmlns:a16="http://schemas.microsoft.com/office/drawing/2014/main" id="{C9741886-0501-09D1-6808-4BE5E5096C3F}"/>
                </a:ext>
              </a:extLst>
            </p:cNvPr>
            <p:cNvSpPr txBox="1"/>
            <p:nvPr/>
          </p:nvSpPr>
          <p:spPr>
            <a:xfrm>
              <a:off x="2340429" y="5227183"/>
              <a:ext cx="295365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QUALITATIVE STEP</a:t>
              </a:r>
            </a:p>
          </p:txBody>
        </p:sp>
        <p:sp>
          <p:nvSpPr>
            <p:cNvPr id="60" name="CuadroTexto 59">
              <a:extLst>
                <a:ext uri="{FF2B5EF4-FFF2-40B4-BE49-F238E27FC236}">
                  <a16:creationId xmlns:a16="http://schemas.microsoft.com/office/drawing/2014/main" id="{67E06828-7E47-731D-5C45-1BCE589AEB4F}"/>
                </a:ext>
              </a:extLst>
            </p:cNvPr>
            <p:cNvSpPr txBox="1"/>
            <p:nvPr/>
          </p:nvSpPr>
          <p:spPr>
            <a:xfrm>
              <a:off x="5573487" y="5227183"/>
              <a:ext cx="295365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QUANTITATIVE STEP</a:t>
              </a:r>
            </a:p>
          </p:txBody>
        </p:sp>
        <p:sp>
          <p:nvSpPr>
            <p:cNvPr id="61" name="CuadroTexto 60">
              <a:extLst>
                <a:ext uri="{FF2B5EF4-FFF2-40B4-BE49-F238E27FC236}">
                  <a16:creationId xmlns:a16="http://schemas.microsoft.com/office/drawing/2014/main" id="{E3E84A31-2318-B84D-46A5-68AD289BBF63}"/>
                </a:ext>
              </a:extLst>
            </p:cNvPr>
            <p:cNvSpPr txBox="1"/>
            <p:nvPr/>
          </p:nvSpPr>
          <p:spPr>
            <a:xfrm>
              <a:off x="8577427" y="5138587"/>
              <a:ext cx="13421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QUALITATIVE STEP</a:t>
              </a:r>
            </a:p>
          </p:txBody>
        </p:sp>
      </p:grpSp>
      <p:cxnSp>
        <p:nvCxnSpPr>
          <p:cNvPr id="74" name="Conector: curvado 73">
            <a:extLst>
              <a:ext uri="{FF2B5EF4-FFF2-40B4-BE49-F238E27FC236}">
                <a16:creationId xmlns:a16="http://schemas.microsoft.com/office/drawing/2014/main" id="{DD572E49-9CEA-8ECB-7F65-50B3178B66A4}"/>
              </a:ext>
            </a:extLst>
          </p:cNvPr>
          <p:cNvCxnSpPr>
            <a:endCxn id="47" idx="1"/>
          </p:cNvCxnSpPr>
          <p:nvPr/>
        </p:nvCxnSpPr>
        <p:spPr>
          <a:xfrm rot="5400000" flipH="1" flipV="1">
            <a:off x="8958090" y="3760921"/>
            <a:ext cx="1532620" cy="633448"/>
          </a:xfrm>
          <a:prstGeom prst="curvedConnector2">
            <a:avLst/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: curvado 74">
            <a:extLst>
              <a:ext uri="{FF2B5EF4-FFF2-40B4-BE49-F238E27FC236}">
                <a16:creationId xmlns:a16="http://schemas.microsoft.com/office/drawing/2014/main" id="{A8225F77-05D1-3D50-EFF2-019FC98D85B2}"/>
              </a:ext>
            </a:extLst>
          </p:cNvPr>
          <p:cNvCxnSpPr>
            <a:cxnSpLocks/>
            <a:endCxn id="48" idx="3"/>
          </p:cNvCxnSpPr>
          <p:nvPr/>
        </p:nvCxnSpPr>
        <p:spPr>
          <a:xfrm rot="16200000" flipV="1">
            <a:off x="8311013" y="3753355"/>
            <a:ext cx="1544263" cy="626990"/>
          </a:xfrm>
          <a:prstGeom prst="curvedConnector2">
            <a:avLst/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: curvado 75">
            <a:extLst>
              <a:ext uri="{FF2B5EF4-FFF2-40B4-BE49-F238E27FC236}">
                <a16:creationId xmlns:a16="http://schemas.microsoft.com/office/drawing/2014/main" id="{15AD259B-4BA0-91F2-26F9-9A080E9B4A4A}"/>
              </a:ext>
            </a:extLst>
          </p:cNvPr>
          <p:cNvCxnSpPr>
            <a:cxnSpLocks/>
            <a:endCxn id="46" idx="1"/>
          </p:cNvCxnSpPr>
          <p:nvPr/>
        </p:nvCxnSpPr>
        <p:spPr>
          <a:xfrm flipV="1">
            <a:off x="9396640" y="4262500"/>
            <a:ext cx="666560" cy="594143"/>
          </a:xfrm>
          <a:prstGeom prst="curvedConnector3">
            <a:avLst>
              <a:gd name="adj1" fmla="val -82"/>
            </a:avLst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: curvado 76">
            <a:extLst>
              <a:ext uri="{FF2B5EF4-FFF2-40B4-BE49-F238E27FC236}">
                <a16:creationId xmlns:a16="http://schemas.microsoft.com/office/drawing/2014/main" id="{6903D1A2-2E15-1C7C-6C19-83AF5E9809FF}"/>
              </a:ext>
            </a:extLst>
          </p:cNvPr>
          <p:cNvCxnSpPr>
            <a:cxnSpLocks/>
            <a:endCxn id="45" idx="3"/>
          </p:cNvCxnSpPr>
          <p:nvPr/>
        </p:nvCxnSpPr>
        <p:spPr>
          <a:xfrm rot="10800000">
            <a:off x="8735598" y="4331164"/>
            <a:ext cx="666560" cy="548434"/>
          </a:xfrm>
          <a:prstGeom prst="curvedConnector3">
            <a:avLst>
              <a:gd name="adj1" fmla="val -82"/>
            </a:avLst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Marcador de número de diapositiva 7">
            <a:extLst>
              <a:ext uri="{FF2B5EF4-FFF2-40B4-BE49-F238E27FC236}">
                <a16:creationId xmlns:a16="http://schemas.microsoft.com/office/drawing/2014/main" id="{731733E1-5FF1-4E35-7967-7369782B0992}"/>
              </a:ext>
            </a:extLst>
          </p:cNvPr>
          <p:cNvSpPr txBox="1">
            <a:spLocks/>
          </p:cNvSpPr>
          <p:nvPr/>
        </p:nvSpPr>
        <p:spPr>
          <a:xfrm>
            <a:off x="10811327" y="1203312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2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71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E0F33-F2C2-199B-4FAC-0DD4C5020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148F56B3-9DB7-4CF5-F586-503B72F25A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8364066"/>
              </p:ext>
            </p:extLst>
          </p:nvPr>
        </p:nvGraphicFramePr>
        <p:xfrm>
          <a:off x="1161143" y="541185"/>
          <a:ext cx="9869714" cy="6316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upo 2">
            <a:extLst>
              <a:ext uri="{FF2B5EF4-FFF2-40B4-BE49-F238E27FC236}">
                <a16:creationId xmlns:a16="http://schemas.microsoft.com/office/drawing/2014/main" id="{421D05DA-46E5-28E0-E74F-DF4EBFA2EFD4}"/>
              </a:ext>
            </a:extLst>
          </p:cNvPr>
          <p:cNvGrpSpPr/>
          <p:nvPr/>
        </p:nvGrpSpPr>
        <p:grpSpPr>
          <a:xfrm>
            <a:off x="1780138" y="3549424"/>
            <a:ext cx="2728919" cy="2262096"/>
            <a:chOff x="2230075" y="3854218"/>
            <a:chExt cx="2728919" cy="1733781"/>
          </a:xfrm>
        </p:grpSpPr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AA25A660-A329-2AEF-0F73-084607BB5129}"/>
                </a:ext>
              </a:extLst>
            </p:cNvPr>
            <p:cNvSpPr txBox="1"/>
            <p:nvPr/>
          </p:nvSpPr>
          <p:spPr>
            <a:xfrm>
              <a:off x="2230075" y="3854218"/>
              <a:ext cx="2728919" cy="424611"/>
            </a:xfrm>
            <a:prstGeom prst="rect">
              <a:avLst/>
            </a:prstGeom>
            <a:noFill/>
            <a:ln w="28575">
              <a:solidFill>
                <a:srgbClr val="0668A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“Observational Methods”</a:t>
              </a:r>
            </a:p>
            <a:p>
              <a:pPr algn="ctr"/>
              <a:r>
                <a:rPr lang="en-US" sz="15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(MT Anguera, 1993)</a:t>
              </a:r>
            </a:p>
          </p:txBody>
        </p:sp>
        <p:cxnSp>
          <p:nvCxnSpPr>
            <p:cNvPr id="5" name="Conector recto de flecha 4">
              <a:extLst>
                <a:ext uri="{FF2B5EF4-FFF2-40B4-BE49-F238E27FC236}">
                  <a16:creationId xmlns:a16="http://schemas.microsoft.com/office/drawing/2014/main" id="{14216879-25BC-25D4-E93C-0A1E38ED1524}"/>
                </a:ext>
              </a:extLst>
            </p:cNvPr>
            <p:cNvCxnSpPr>
              <a:cxnSpLocks/>
              <a:stCxn id="4" idx="2"/>
            </p:cNvCxnSpPr>
            <p:nvPr/>
          </p:nvCxnSpPr>
          <p:spPr>
            <a:xfrm>
              <a:off x="3594535" y="4278829"/>
              <a:ext cx="0" cy="1309170"/>
            </a:xfrm>
            <a:prstGeom prst="straightConnector1">
              <a:avLst/>
            </a:prstGeom>
            <a:ln w="28575">
              <a:solidFill>
                <a:srgbClr val="0668A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uadroTexto 6">
            <a:extLst>
              <a:ext uri="{FF2B5EF4-FFF2-40B4-BE49-F238E27FC236}">
                <a16:creationId xmlns:a16="http://schemas.microsoft.com/office/drawing/2014/main" id="{07C56CA0-0CEF-B199-2C9F-2E6E0DFA1C90}"/>
              </a:ext>
            </a:extLst>
          </p:cNvPr>
          <p:cNvSpPr txBox="1"/>
          <p:nvPr/>
        </p:nvSpPr>
        <p:spPr>
          <a:xfrm>
            <a:off x="488420" y="1148255"/>
            <a:ext cx="802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</a:t>
            </a:r>
          </a:p>
        </p:txBody>
      </p:sp>
      <p:sp>
        <p:nvSpPr>
          <p:cNvPr id="11" name="Marcador de número de diapositiva 7">
            <a:extLst>
              <a:ext uri="{FF2B5EF4-FFF2-40B4-BE49-F238E27FC236}">
                <a16:creationId xmlns:a16="http://schemas.microsoft.com/office/drawing/2014/main" id="{BBD75E1B-3F0A-EB08-64E8-4202639DB87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3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13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C5789-6B1F-90B6-B82B-9D880B29F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442C48D-6A32-5B2C-F334-BE075D4BF2C7}"/>
              </a:ext>
            </a:extLst>
          </p:cNvPr>
          <p:cNvSpPr txBox="1"/>
          <p:nvPr/>
        </p:nvSpPr>
        <p:spPr>
          <a:xfrm>
            <a:off x="517826" y="1346435"/>
            <a:ext cx="8098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FCC63EE-032A-7F8F-135C-2A3B79934B18}"/>
              </a:ext>
            </a:extLst>
          </p:cNvPr>
          <p:cNvSpPr txBox="1"/>
          <p:nvPr/>
        </p:nvSpPr>
        <p:spPr>
          <a:xfrm>
            <a:off x="4458243" y="2230122"/>
            <a:ext cx="3309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long-time need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46F0DAF-A0B2-6213-C3DE-7BE544476DAB}"/>
              </a:ext>
            </a:extLst>
          </p:cNvPr>
          <p:cNvSpPr txBox="1"/>
          <p:nvPr/>
        </p:nvSpPr>
        <p:spPr>
          <a:xfrm>
            <a:off x="1959459" y="5552030"/>
            <a:ext cx="8200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MQSOM is the first scale with evidence of reliability and validity to evaluate the methodological quality of studies based on observational methodology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D009BB4E-A2A7-2296-94AE-FCED72FFE507}"/>
              </a:ext>
            </a:extLst>
          </p:cNvPr>
          <p:cNvGrpSpPr/>
          <p:nvPr/>
        </p:nvGrpSpPr>
        <p:grpSpPr>
          <a:xfrm>
            <a:off x="16933" y="3153543"/>
            <a:ext cx="12192000" cy="2183565"/>
            <a:chOff x="0" y="2662481"/>
            <a:chExt cx="12192000" cy="2183565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BF1E89F1-24E2-B51B-5C13-629546EB675B}"/>
                </a:ext>
              </a:extLst>
            </p:cNvPr>
            <p:cNvSpPr/>
            <p:nvPr/>
          </p:nvSpPr>
          <p:spPr>
            <a:xfrm>
              <a:off x="0" y="3211286"/>
              <a:ext cx="12192000" cy="163476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892DF67E-30D7-C651-4657-19E974D8C0C0}"/>
                </a:ext>
              </a:extLst>
            </p:cNvPr>
            <p:cNvSpPr/>
            <p:nvPr/>
          </p:nvSpPr>
          <p:spPr>
            <a:xfrm>
              <a:off x="132893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6A433B91-2A57-F972-9416-F399519EACCE}"/>
                </a:ext>
              </a:extLst>
            </p:cNvPr>
            <p:cNvSpPr/>
            <p:nvPr/>
          </p:nvSpPr>
          <p:spPr>
            <a:xfrm>
              <a:off x="3088821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A21B4F0B-4DB2-88DC-8CC0-568B7BF06940}"/>
                </a:ext>
              </a:extLst>
            </p:cNvPr>
            <p:cNvSpPr/>
            <p:nvPr/>
          </p:nvSpPr>
          <p:spPr>
            <a:xfrm>
              <a:off x="6044749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6F3ED98F-2144-12B0-126A-31D218D0CB30}"/>
                </a:ext>
              </a:extLst>
            </p:cNvPr>
            <p:cNvSpPr/>
            <p:nvPr/>
          </p:nvSpPr>
          <p:spPr>
            <a:xfrm>
              <a:off x="8998866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8BF3AE9A-57AB-55B6-4407-F5431082FE59}"/>
                </a:ext>
              </a:extLst>
            </p:cNvPr>
            <p:cNvSpPr txBox="1"/>
            <p:nvPr/>
          </p:nvSpPr>
          <p:spPr>
            <a:xfrm>
              <a:off x="132893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4C70C4D5-6AEF-8A60-02C7-EE895E3FD460}"/>
                </a:ext>
              </a:extLst>
            </p:cNvPr>
            <p:cNvSpPr txBox="1"/>
            <p:nvPr/>
          </p:nvSpPr>
          <p:spPr>
            <a:xfrm>
              <a:off x="3086662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2018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1A60A8A5-3695-E0A2-E1F3-D4586F3768B9}"/>
                </a:ext>
              </a:extLst>
            </p:cNvPr>
            <p:cNvSpPr txBox="1"/>
            <p:nvPr/>
          </p:nvSpPr>
          <p:spPr>
            <a:xfrm>
              <a:off x="6042938" y="2668762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2019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C08DF1B2-2722-B203-A108-7A102BD9DBF9}"/>
                </a:ext>
              </a:extLst>
            </p:cNvPr>
            <p:cNvSpPr txBox="1"/>
            <p:nvPr/>
          </p:nvSpPr>
          <p:spPr>
            <a:xfrm>
              <a:off x="8998866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2025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1F1551B3-4436-F9D8-EE76-B48B6D696F25}"/>
                </a:ext>
              </a:extLst>
            </p:cNvPr>
            <p:cNvSpPr txBox="1"/>
            <p:nvPr/>
          </p:nvSpPr>
          <p:spPr>
            <a:xfrm>
              <a:off x="372257" y="3429000"/>
              <a:ext cx="2728919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Guidelines for Reporting Experiments based on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(GREOM)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(Portell et al., 2015)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2AFD1669-91F4-EB99-DB44-E2D79D476E97}"/>
                </a:ext>
              </a:extLst>
            </p:cNvPr>
            <p:cNvSpPr txBox="1"/>
            <p:nvPr/>
          </p:nvSpPr>
          <p:spPr>
            <a:xfrm>
              <a:off x="6177976" y="3280235"/>
              <a:ext cx="292249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Checklist for studies based on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(MQCOM)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(Chacón-Moscoso et al., 2019)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813A6434-39B6-7071-E745-30498983806E}"/>
                </a:ext>
              </a:extLst>
            </p:cNvPr>
            <p:cNvSpPr txBox="1"/>
            <p:nvPr/>
          </p:nvSpPr>
          <p:spPr>
            <a:xfrm>
              <a:off x="3290210" y="3546825"/>
              <a:ext cx="275453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Preliminary checklist for reporting observational studies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(Chacón-Moscoso et al., 2018)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E5DD2B57-99F4-F750-01EC-023932DEFC9C}"/>
                </a:ext>
              </a:extLst>
            </p:cNvPr>
            <p:cNvSpPr txBox="1"/>
            <p:nvPr/>
          </p:nvSpPr>
          <p:spPr>
            <a:xfrm>
              <a:off x="9172447" y="3546825"/>
              <a:ext cx="30195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Scale for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(MQSOM)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</a:t>
              </a:r>
              <a:r>
                <a:rPr lang="en-US" sz="1500" noProof="0" dirty="0" err="1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Sanduvete</a:t>
              </a:r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-Chaves et al., 2025)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</p:grpSp>
      <p:sp>
        <p:nvSpPr>
          <p:cNvPr id="19" name="Marcador de número de diapositiva 7">
            <a:extLst>
              <a:ext uri="{FF2B5EF4-FFF2-40B4-BE49-F238E27FC236}">
                <a16:creationId xmlns:a16="http://schemas.microsoft.com/office/drawing/2014/main" id="{3A124AA0-5393-D298-327E-6AA0AD9A994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4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4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B5FF6-4F6B-A399-BDCC-DF07716DB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DB73907-8DFB-B434-863A-78DC92C2796B}"/>
              </a:ext>
            </a:extLst>
          </p:cNvPr>
          <p:cNvSpPr txBox="1"/>
          <p:nvPr/>
        </p:nvSpPr>
        <p:spPr>
          <a:xfrm>
            <a:off x="617992" y="1180378"/>
            <a:ext cx="4521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Mixed Methods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9EA21EC-C86D-0C29-378A-78776D86398A}"/>
              </a:ext>
            </a:extLst>
          </p:cNvPr>
          <p:cNvSpPr txBox="1"/>
          <p:nvPr/>
        </p:nvSpPr>
        <p:spPr>
          <a:xfrm>
            <a:off x="617992" y="1180789"/>
            <a:ext cx="8098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9F6CE87-4268-8100-EB26-99E081725AF1}"/>
              </a:ext>
            </a:extLst>
          </p:cNvPr>
          <p:cNvGrpSpPr/>
          <p:nvPr/>
        </p:nvGrpSpPr>
        <p:grpSpPr>
          <a:xfrm>
            <a:off x="-12977" y="4293811"/>
            <a:ext cx="12204977" cy="2440320"/>
            <a:chOff x="-12977" y="2726976"/>
            <a:chExt cx="12204977" cy="2440320"/>
          </a:xfrm>
        </p:grpSpPr>
        <p:sp>
          <p:nvSpPr>
            <p:cNvPr id="5" name="Franja diagonal 4">
              <a:extLst>
                <a:ext uri="{FF2B5EF4-FFF2-40B4-BE49-F238E27FC236}">
                  <a16:creationId xmlns:a16="http://schemas.microsoft.com/office/drawing/2014/main" id="{82BA6745-78D9-1103-9639-72254837FBFF}"/>
                </a:ext>
              </a:extLst>
            </p:cNvPr>
            <p:cNvSpPr/>
            <p:nvPr/>
          </p:nvSpPr>
          <p:spPr>
            <a:xfrm flipH="1">
              <a:off x="-12977" y="2726976"/>
              <a:ext cx="2607465" cy="2440320"/>
            </a:xfrm>
            <a:prstGeom prst="diagStripe">
              <a:avLst>
                <a:gd name="adj" fmla="val 33713"/>
              </a:avLst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E6EEAD8B-74B7-43F4-4414-EAD991B6442A}"/>
                </a:ext>
              </a:extLst>
            </p:cNvPr>
            <p:cNvSpPr/>
            <p:nvPr/>
          </p:nvSpPr>
          <p:spPr>
            <a:xfrm>
              <a:off x="2612571" y="3532535"/>
              <a:ext cx="9579429" cy="163476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2A8ACA5C-F942-6914-AF26-760BFAAB59CE}"/>
                </a:ext>
              </a:extLst>
            </p:cNvPr>
            <p:cNvSpPr/>
            <p:nvPr/>
          </p:nvSpPr>
          <p:spPr>
            <a:xfrm>
              <a:off x="3930428" y="3317613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6A0747A8-AE75-95ED-CC36-B9DCA9BF38B5}"/>
                </a:ext>
              </a:extLst>
            </p:cNvPr>
            <p:cNvSpPr/>
            <p:nvPr/>
          </p:nvSpPr>
          <p:spPr>
            <a:xfrm>
              <a:off x="6991579" y="3317613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8483A3CA-AF64-7D91-EE95-B10C1458FD83}"/>
                </a:ext>
              </a:extLst>
            </p:cNvPr>
            <p:cNvSpPr/>
            <p:nvPr/>
          </p:nvSpPr>
          <p:spPr>
            <a:xfrm>
              <a:off x="10532281" y="3317613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2BB70572-0111-260C-3AD9-72A2E0F7D5B9}"/>
                </a:ext>
              </a:extLst>
            </p:cNvPr>
            <p:cNvSpPr txBox="1"/>
            <p:nvPr/>
          </p:nvSpPr>
          <p:spPr>
            <a:xfrm>
              <a:off x="3928269" y="2983730"/>
              <a:ext cx="725715" cy="369332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2018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9B772462-95ED-2B62-E14A-E5E9C8103F23}"/>
                </a:ext>
              </a:extLst>
            </p:cNvPr>
            <p:cNvSpPr txBox="1"/>
            <p:nvPr/>
          </p:nvSpPr>
          <p:spPr>
            <a:xfrm>
              <a:off x="6989768" y="2990011"/>
              <a:ext cx="725715" cy="369332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2020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6B05F4B-53B1-EC23-B3B9-1467DB562A88}"/>
                </a:ext>
              </a:extLst>
            </p:cNvPr>
            <p:cNvSpPr txBox="1"/>
            <p:nvPr/>
          </p:nvSpPr>
          <p:spPr>
            <a:xfrm>
              <a:off x="10532282" y="2983730"/>
              <a:ext cx="724166" cy="369332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2025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5C5AFF92-2C75-249F-B0C7-2B425A0FD3B3}"/>
                </a:ext>
              </a:extLst>
            </p:cNvPr>
            <p:cNvSpPr txBox="1"/>
            <p:nvPr/>
          </p:nvSpPr>
          <p:spPr>
            <a:xfrm>
              <a:off x="7402285" y="3957500"/>
              <a:ext cx="292249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D1E29"/>
                    </a:solidFill>
                  </a:ln>
                  <a:solidFill>
                    <a:srgbClr val="AD1E2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Rigor in Mixed Methods (MRMM)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D1E29"/>
                    </a:solidFill>
                  </a:ln>
                  <a:solidFill>
                    <a:srgbClr val="AD1E2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(Harrison et al., 2020)</a:t>
              </a:r>
              <a:r>
                <a:rPr lang="en-US" sz="1500" b="1" noProof="0" dirty="0">
                  <a:ln>
                    <a:solidFill>
                      <a:srgbClr val="AD1E29"/>
                    </a:solidFill>
                  </a:ln>
                  <a:solidFill>
                    <a:srgbClr val="AD1E2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C33A463E-46D5-C09C-1048-19159E1A2266}"/>
                </a:ext>
              </a:extLst>
            </p:cNvPr>
            <p:cNvSpPr txBox="1"/>
            <p:nvPr/>
          </p:nvSpPr>
          <p:spPr>
            <a:xfrm>
              <a:off x="4163808" y="3957500"/>
              <a:ext cx="2754539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D1E29"/>
                    </a:solidFill>
                  </a:ln>
                  <a:solidFill>
                    <a:srgbClr val="AD1E2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Mixed Methods Appraisal Tool (MMAT)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D1E29"/>
                    </a:solidFill>
                  </a:ln>
                  <a:solidFill>
                    <a:srgbClr val="AD1E2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(Hong et al., 2018)</a:t>
              </a:r>
              <a:r>
                <a:rPr lang="en-US" sz="1500" b="1" noProof="0" dirty="0">
                  <a:ln>
                    <a:solidFill>
                      <a:srgbClr val="AD1E29"/>
                    </a:solidFill>
                  </a:ln>
                  <a:solidFill>
                    <a:srgbClr val="AD1E2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165FC53-52B7-AD80-E56B-D37E387351B8}"/>
              </a:ext>
            </a:extLst>
          </p:cNvPr>
          <p:cNvGrpSpPr/>
          <p:nvPr/>
        </p:nvGrpSpPr>
        <p:grpSpPr>
          <a:xfrm>
            <a:off x="0" y="2129917"/>
            <a:ext cx="12192000" cy="2183565"/>
            <a:chOff x="0" y="2662481"/>
            <a:chExt cx="12192000" cy="2183565"/>
          </a:xfrm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DB156A7-33AB-6BDB-0DE9-BE4E72F5A1CA}"/>
                </a:ext>
              </a:extLst>
            </p:cNvPr>
            <p:cNvSpPr/>
            <p:nvPr/>
          </p:nvSpPr>
          <p:spPr>
            <a:xfrm>
              <a:off x="0" y="3211286"/>
              <a:ext cx="12192000" cy="163476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Rectángulo: esquinas redondeadas 16">
              <a:extLst>
                <a:ext uri="{FF2B5EF4-FFF2-40B4-BE49-F238E27FC236}">
                  <a16:creationId xmlns:a16="http://schemas.microsoft.com/office/drawing/2014/main" id="{FF6EC57D-67EF-5655-A6F2-1173A7EF3BBB}"/>
                </a:ext>
              </a:extLst>
            </p:cNvPr>
            <p:cNvSpPr/>
            <p:nvPr/>
          </p:nvSpPr>
          <p:spPr>
            <a:xfrm>
              <a:off x="132893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B1A184CD-85E4-8C4A-E83C-DFD6765FBF26}"/>
                </a:ext>
              </a:extLst>
            </p:cNvPr>
            <p:cNvSpPr/>
            <p:nvPr/>
          </p:nvSpPr>
          <p:spPr>
            <a:xfrm>
              <a:off x="3088821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ectángulo: esquinas redondeadas 18">
              <a:extLst>
                <a:ext uri="{FF2B5EF4-FFF2-40B4-BE49-F238E27FC236}">
                  <a16:creationId xmlns:a16="http://schemas.microsoft.com/office/drawing/2014/main" id="{626C62D8-EC39-A2D0-8C00-140D5A7243D9}"/>
                </a:ext>
              </a:extLst>
            </p:cNvPr>
            <p:cNvSpPr/>
            <p:nvPr/>
          </p:nvSpPr>
          <p:spPr>
            <a:xfrm>
              <a:off x="6044749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0" name="Rectángulo: esquinas redondeadas 19">
              <a:extLst>
                <a:ext uri="{FF2B5EF4-FFF2-40B4-BE49-F238E27FC236}">
                  <a16:creationId xmlns:a16="http://schemas.microsoft.com/office/drawing/2014/main" id="{440331D4-D313-5C2B-40D7-79C57428DFC8}"/>
                </a:ext>
              </a:extLst>
            </p:cNvPr>
            <p:cNvSpPr/>
            <p:nvPr/>
          </p:nvSpPr>
          <p:spPr>
            <a:xfrm>
              <a:off x="8998866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BDC923A4-1E87-ED7C-1DD3-5E5D347D459E}"/>
                </a:ext>
              </a:extLst>
            </p:cNvPr>
            <p:cNvSpPr txBox="1"/>
            <p:nvPr/>
          </p:nvSpPr>
          <p:spPr>
            <a:xfrm>
              <a:off x="132893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FC0929A-C7BD-98B5-12C6-9E108ECB4018}"/>
                </a:ext>
              </a:extLst>
            </p:cNvPr>
            <p:cNvSpPr txBox="1"/>
            <p:nvPr/>
          </p:nvSpPr>
          <p:spPr>
            <a:xfrm>
              <a:off x="3086662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2018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A1FCDA68-6B5E-67C7-82CE-3896F5B7EB8F}"/>
                </a:ext>
              </a:extLst>
            </p:cNvPr>
            <p:cNvSpPr txBox="1"/>
            <p:nvPr/>
          </p:nvSpPr>
          <p:spPr>
            <a:xfrm>
              <a:off x="6042938" y="2668762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2019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35CE324A-947F-3824-59BE-D4436B982A93}"/>
                </a:ext>
              </a:extLst>
            </p:cNvPr>
            <p:cNvSpPr txBox="1"/>
            <p:nvPr/>
          </p:nvSpPr>
          <p:spPr>
            <a:xfrm>
              <a:off x="8998866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2025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10E10B4A-3222-35DB-6E3A-DDEF9000D264}"/>
                </a:ext>
              </a:extLst>
            </p:cNvPr>
            <p:cNvSpPr txBox="1"/>
            <p:nvPr/>
          </p:nvSpPr>
          <p:spPr>
            <a:xfrm>
              <a:off x="372257" y="3429000"/>
              <a:ext cx="2728919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Guidelines for Reporting Experiments based on Observational Methodology (GREOM)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(Portell et al., 2015)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7ED76E4-4DA1-BF4D-2AA2-8D2F56D7344E}"/>
                </a:ext>
              </a:extLst>
            </p:cNvPr>
            <p:cNvSpPr txBox="1"/>
            <p:nvPr/>
          </p:nvSpPr>
          <p:spPr>
            <a:xfrm>
              <a:off x="6177976" y="3280235"/>
              <a:ext cx="292249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Checklist for studies based on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(MQCOM)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(Chacón-Moscoso et al., 2019)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CF2BE45E-FFA2-BE0F-86DB-0B37FCBAFC8F}"/>
                </a:ext>
              </a:extLst>
            </p:cNvPr>
            <p:cNvSpPr txBox="1"/>
            <p:nvPr/>
          </p:nvSpPr>
          <p:spPr>
            <a:xfrm>
              <a:off x="3290210" y="3546825"/>
              <a:ext cx="275453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Preliminary checklist for reporting observational studies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(Chacón-Moscoso et al., 2018)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F516AAFC-6A58-B421-D5D3-E55F79155A64}"/>
                </a:ext>
              </a:extLst>
            </p:cNvPr>
            <p:cNvSpPr txBox="1"/>
            <p:nvPr/>
          </p:nvSpPr>
          <p:spPr>
            <a:xfrm>
              <a:off x="9172447" y="3546825"/>
              <a:ext cx="30195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Scale for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(MQSOM)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</a:t>
              </a:r>
              <a:r>
                <a:rPr lang="en-US" sz="1500" noProof="0" dirty="0" err="1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Sanduvete</a:t>
              </a:r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-Chaves et al., 2025)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</p:grpSp>
      <p:sp>
        <p:nvSpPr>
          <p:cNvPr id="29" name="Marcador de número de diapositiva 7">
            <a:extLst>
              <a:ext uri="{FF2B5EF4-FFF2-40B4-BE49-F238E27FC236}">
                <a16:creationId xmlns:a16="http://schemas.microsoft.com/office/drawing/2014/main" id="{91FB3758-6A81-2EDB-B7A1-A25905FE856B}"/>
              </a:ext>
            </a:extLst>
          </p:cNvPr>
          <p:cNvSpPr txBox="1">
            <a:spLocks/>
          </p:cNvSpPr>
          <p:nvPr/>
        </p:nvSpPr>
        <p:spPr>
          <a:xfrm>
            <a:off x="10814858" y="1180378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5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35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6BFDC-3839-8B83-5A7D-687EED8E5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3E607DE-F498-5AA9-9C0C-3446A549F9E6}"/>
              </a:ext>
            </a:extLst>
          </p:cNvPr>
          <p:cNvSpPr txBox="1"/>
          <p:nvPr/>
        </p:nvSpPr>
        <p:spPr>
          <a:xfrm>
            <a:off x="635597" y="1095571"/>
            <a:ext cx="3106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Objectives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BA94BA08-06BC-78F7-7C0F-B0F0A64B0FCF}"/>
              </a:ext>
            </a:extLst>
          </p:cNvPr>
          <p:cNvSpPr/>
          <p:nvPr/>
        </p:nvSpPr>
        <p:spPr>
          <a:xfrm>
            <a:off x="2368246" y="2053772"/>
            <a:ext cx="7455506" cy="993103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28575">
            <a:solidFill>
              <a:srgbClr val="0668A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Obtain evidence of convergent and discriminant validity of MQSOM with contrast instruments</a:t>
            </a:r>
            <a:endParaRPr lang="en-US" sz="2000" noProof="0" dirty="0">
              <a:solidFill>
                <a:srgbClr val="0668A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647A143-E39A-7877-39E2-09A4D1F522C5}"/>
              </a:ext>
            </a:extLst>
          </p:cNvPr>
          <p:cNvSpPr txBox="1"/>
          <p:nvPr/>
        </p:nvSpPr>
        <p:spPr>
          <a:xfrm>
            <a:off x="5232400" y="4395756"/>
            <a:ext cx="1727200" cy="584775"/>
          </a:xfrm>
          <a:prstGeom prst="rect">
            <a:avLst/>
          </a:prstGeom>
          <a:solidFill>
            <a:schemeClr val="tx1"/>
          </a:solidFill>
          <a:ln>
            <a:solidFill>
              <a:srgbClr val="0668A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  <a:endParaRPr lang="en-US" sz="3200" noProof="0" dirty="0">
              <a:ln>
                <a:solidFill>
                  <a:srgbClr val="0668A9"/>
                </a:solidFill>
              </a:ln>
              <a:solidFill>
                <a:srgbClr val="0668A9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4674C14-8F42-97C5-D6DC-7D302BA13B12}"/>
              </a:ext>
            </a:extLst>
          </p:cNvPr>
          <p:cNvSpPr txBox="1"/>
          <p:nvPr/>
        </p:nvSpPr>
        <p:spPr>
          <a:xfrm>
            <a:off x="5232400" y="5222076"/>
            <a:ext cx="1727200" cy="584775"/>
          </a:xfrm>
          <a:prstGeom prst="rect">
            <a:avLst/>
          </a:prstGeom>
          <a:solidFill>
            <a:schemeClr val="tx1"/>
          </a:solidFill>
          <a:ln>
            <a:solidFill>
              <a:srgbClr val="0668A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  <a:endParaRPr lang="en-US" sz="3200" noProof="0" dirty="0">
              <a:ln>
                <a:solidFill>
                  <a:srgbClr val="0668A9"/>
                </a:solidFill>
              </a:ln>
              <a:solidFill>
                <a:srgbClr val="0668A9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D6D06E7-9062-A844-8EA5-4A776E19373A}"/>
              </a:ext>
            </a:extLst>
          </p:cNvPr>
          <p:cNvSpPr txBox="1"/>
          <p:nvPr/>
        </p:nvSpPr>
        <p:spPr>
          <a:xfrm>
            <a:off x="5232400" y="6048396"/>
            <a:ext cx="1727200" cy="584775"/>
          </a:xfrm>
          <a:prstGeom prst="rect">
            <a:avLst/>
          </a:prstGeom>
          <a:solidFill>
            <a:schemeClr val="tx1"/>
          </a:solidFill>
          <a:ln>
            <a:solidFill>
              <a:srgbClr val="0668A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</a:t>
            </a:r>
            <a:endParaRPr lang="en-US" sz="3200" noProof="0" dirty="0">
              <a:ln>
                <a:solidFill>
                  <a:srgbClr val="0668A9"/>
                </a:solidFill>
              </a:ln>
              <a:solidFill>
                <a:srgbClr val="0668A9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828DD54-A8B2-31F7-CD6C-504940F9A148}"/>
              </a:ext>
            </a:extLst>
          </p:cNvPr>
          <p:cNvSpPr/>
          <p:nvPr/>
        </p:nvSpPr>
        <p:spPr>
          <a:xfrm>
            <a:off x="5232399" y="3313707"/>
            <a:ext cx="1727201" cy="8309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MQSOM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E34B772B-837D-60BF-F578-A1C64DC6B5FE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6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60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66353-F972-AC8F-05CB-59E1B31F3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4731264B-1C16-C870-D575-71C6D213A48E}"/>
              </a:ext>
            </a:extLst>
          </p:cNvPr>
          <p:cNvSpPr/>
          <p:nvPr/>
        </p:nvSpPr>
        <p:spPr>
          <a:xfrm>
            <a:off x="0" y="1525753"/>
            <a:ext cx="12192000" cy="4068521"/>
          </a:xfrm>
          <a:prstGeom prst="rightArrow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0668A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6C93E82-F6B5-9E7E-23FD-BD51BF6466B9}"/>
              </a:ext>
            </a:extLst>
          </p:cNvPr>
          <p:cNvSpPr txBox="1"/>
          <p:nvPr/>
        </p:nvSpPr>
        <p:spPr>
          <a:xfrm>
            <a:off x="754244" y="1242893"/>
            <a:ext cx="2344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97CFE10-48D2-26E3-5D34-55E1E4BC0259}"/>
              </a:ext>
            </a:extLst>
          </p:cNvPr>
          <p:cNvSpPr/>
          <p:nvPr/>
        </p:nvSpPr>
        <p:spPr>
          <a:xfrm>
            <a:off x="6023014" y="3039253"/>
            <a:ext cx="2097073" cy="1345178"/>
          </a:xfrm>
          <a:prstGeom prst="rect">
            <a:avLst/>
          </a:prstGeom>
          <a:solidFill>
            <a:srgbClr val="0668A9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25% of the sample</a:t>
            </a:r>
          </a:p>
          <a:p>
            <a:pPr lvl="1" algn="just"/>
            <a:endParaRPr lang="en-US" sz="1400" noProof="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Intraclass Correlation Coefficient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EF38AF5D-5DB9-5C73-3E30-3667CD972868}"/>
              </a:ext>
            </a:extLst>
          </p:cNvPr>
          <p:cNvSpPr/>
          <p:nvPr/>
        </p:nvSpPr>
        <p:spPr>
          <a:xfrm>
            <a:off x="5964960" y="2415140"/>
            <a:ext cx="1915888" cy="624114"/>
          </a:xfrm>
          <a:prstGeom prst="roundRect">
            <a:avLst/>
          </a:prstGeom>
          <a:solidFill>
            <a:srgbClr val="FFFF7F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Inter-</a:t>
            </a:r>
            <a:r>
              <a:rPr lang="en-US" sz="1600" b="1" noProof="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Intracoder</a:t>
            </a:r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Reliability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665E50D-D9E0-44E3-0328-6F9F81F058CC}"/>
              </a:ext>
            </a:extLst>
          </p:cNvPr>
          <p:cNvSpPr/>
          <p:nvPr/>
        </p:nvSpPr>
        <p:spPr>
          <a:xfrm>
            <a:off x="754244" y="3039253"/>
            <a:ext cx="2097074" cy="2193148"/>
          </a:xfrm>
          <a:prstGeom prst="rect">
            <a:avLst/>
          </a:prstGeom>
          <a:solidFill>
            <a:srgbClr val="0668A9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96 studies </a:t>
            </a:r>
            <a:r>
              <a:rPr lang="en-US" sz="1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 </a:t>
            </a:r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14.77% of the sample from the original study (</a:t>
            </a:r>
            <a:r>
              <a:rPr lang="en-US" sz="1400" noProof="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Sanduvete</a:t>
            </a:r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-Chaves et al., 2025)</a:t>
            </a:r>
            <a:endParaRPr lang="en-US" sz="1400" b="1" noProof="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 OM employed</a:t>
            </a:r>
          </a:p>
          <a:p>
            <a:pPr lvl="1" algn="just"/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-Original works</a:t>
            </a:r>
          </a:p>
          <a:p>
            <a:pPr lvl="1" algn="just"/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-Following the standard publication format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903CC30A-4EF2-0916-3223-958B9C153EB9}"/>
              </a:ext>
            </a:extLst>
          </p:cNvPr>
          <p:cNvSpPr/>
          <p:nvPr/>
        </p:nvSpPr>
        <p:spPr>
          <a:xfrm>
            <a:off x="696189" y="2415141"/>
            <a:ext cx="1915888" cy="624114"/>
          </a:xfrm>
          <a:prstGeom prst="roundRect">
            <a:avLst/>
          </a:prstGeom>
          <a:solidFill>
            <a:srgbClr val="FFFF7F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Participants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85EC2B1-85D7-EFA6-2AC7-0495FA71C6FB}"/>
              </a:ext>
            </a:extLst>
          </p:cNvPr>
          <p:cNvSpPr/>
          <p:nvPr/>
        </p:nvSpPr>
        <p:spPr>
          <a:xfrm>
            <a:off x="8684959" y="3039253"/>
            <a:ext cx="2097073" cy="779494"/>
          </a:xfrm>
          <a:prstGeom prst="rect">
            <a:avLst/>
          </a:prstGeom>
          <a:solidFill>
            <a:srgbClr val="0668A9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Spearman’s Rho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0B5FF320-7A24-03A2-FD0C-74BD9B289C20}"/>
              </a:ext>
            </a:extLst>
          </p:cNvPr>
          <p:cNvSpPr/>
          <p:nvPr/>
        </p:nvSpPr>
        <p:spPr>
          <a:xfrm>
            <a:off x="8626904" y="2415140"/>
            <a:ext cx="2294138" cy="624114"/>
          </a:xfrm>
          <a:prstGeom prst="roundRect">
            <a:avLst/>
          </a:prstGeom>
          <a:solidFill>
            <a:srgbClr val="FFFF7F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Multitrait</a:t>
            </a:r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-Multimethod Analysis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145109A-A642-D706-5B39-C91BE470770B}"/>
              </a:ext>
            </a:extLst>
          </p:cNvPr>
          <p:cNvSpPr/>
          <p:nvPr/>
        </p:nvSpPr>
        <p:spPr>
          <a:xfrm>
            <a:off x="3419124" y="3039251"/>
            <a:ext cx="2364649" cy="3682224"/>
          </a:xfrm>
          <a:prstGeom prst="rect">
            <a:avLst/>
          </a:prstGeom>
          <a:solidFill>
            <a:srgbClr val="0668A9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Methodological Rigor in Mixed Methods </a:t>
            </a:r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(MRMM; Harrison et al., 2020) </a:t>
            </a:r>
          </a:p>
          <a:p>
            <a:pPr algn="ctr"/>
            <a:r>
              <a:rPr lang="en-US" sz="1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Guidelines for Reporting Experiments based on Observational Methodology</a:t>
            </a:r>
          </a:p>
          <a:p>
            <a:pPr algn="ctr"/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(GREOM; Portell et al., 2015) </a:t>
            </a:r>
          </a:p>
          <a:p>
            <a:pPr algn="ctr"/>
            <a:r>
              <a:rPr lang="en-US" sz="1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Mixed Methods Appraisal Tool </a:t>
            </a:r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(MMAT; Hong et al., 2018) </a:t>
            </a:r>
          </a:p>
          <a:p>
            <a:pPr algn="ctr"/>
            <a:r>
              <a:rPr lang="en-US" sz="1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Methodological Quality Scale for Observational Methodology</a:t>
            </a:r>
          </a:p>
          <a:p>
            <a:pPr algn="ctr"/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(MQSOM; </a:t>
            </a:r>
            <a:r>
              <a:rPr lang="en-US" sz="1400" noProof="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Sanduvete</a:t>
            </a:r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-Chaves et al., </a:t>
            </a:r>
            <a:r>
              <a:rPr lang="en-US" sz="1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2025</a:t>
            </a:r>
            <a:r>
              <a:rPr lang="en-US" sz="1400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1538044D-087E-A618-8110-39A722F45476}"/>
              </a:ext>
            </a:extLst>
          </p:cNvPr>
          <p:cNvSpPr/>
          <p:nvPr/>
        </p:nvSpPr>
        <p:spPr>
          <a:xfrm>
            <a:off x="3361070" y="2415139"/>
            <a:ext cx="1915888" cy="624114"/>
          </a:xfrm>
          <a:prstGeom prst="roundRect">
            <a:avLst/>
          </a:prstGeom>
          <a:solidFill>
            <a:srgbClr val="FFFF7F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Instruments</a:t>
            </a:r>
          </a:p>
        </p:txBody>
      </p:sp>
      <p:sp>
        <p:nvSpPr>
          <p:cNvPr id="13" name="Marcador de número de diapositiva 7">
            <a:extLst>
              <a:ext uri="{FF2B5EF4-FFF2-40B4-BE49-F238E27FC236}">
                <a16:creationId xmlns:a16="http://schemas.microsoft.com/office/drawing/2014/main" id="{34126866-D1C7-BC09-122B-CACE2BF432D4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7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8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76B9A-06FC-5AD3-C50C-F78FAE1C98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E5CB7FB-A0F3-E4AB-8D8E-CBCAB0525F52}"/>
              </a:ext>
            </a:extLst>
          </p:cNvPr>
          <p:cNvSpPr txBox="1"/>
          <p:nvPr/>
        </p:nvSpPr>
        <p:spPr>
          <a:xfrm>
            <a:off x="87572" y="1144887"/>
            <a:ext cx="617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Instruments: MQSOM</a:t>
            </a:r>
            <a:endParaRPr lang="en-US" sz="2800" b="1" noProof="0" dirty="0">
              <a:solidFill>
                <a:srgbClr val="A60B2D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5E16E7C6-9D02-3CC6-EBE4-1540901D7ADC}"/>
              </a:ext>
            </a:extLst>
          </p:cNvPr>
          <p:cNvGrpSpPr/>
          <p:nvPr/>
        </p:nvGrpSpPr>
        <p:grpSpPr>
          <a:xfrm>
            <a:off x="667881" y="1663703"/>
            <a:ext cx="9791516" cy="5059562"/>
            <a:chOff x="-170532" y="909322"/>
            <a:chExt cx="9791516" cy="5059562"/>
          </a:xfrm>
        </p:grpSpPr>
        <p:sp>
          <p:nvSpPr>
            <p:cNvPr id="4" name="Arco 3">
              <a:extLst>
                <a:ext uri="{FF2B5EF4-FFF2-40B4-BE49-F238E27FC236}">
                  <a16:creationId xmlns:a16="http://schemas.microsoft.com/office/drawing/2014/main" id="{1B536CEC-5A41-33CC-7022-D2745C1DB1C5}"/>
                </a:ext>
              </a:extLst>
            </p:cNvPr>
            <p:cNvSpPr/>
            <p:nvPr/>
          </p:nvSpPr>
          <p:spPr>
            <a:xfrm rot="16200000">
              <a:off x="1864347" y="2053296"/>
              <a:ext cx="2605139" cy="2963045"/>
            </a:xfrm>
            <a:prstGeom prst="arc">
              <a:avLst>
                <a:gd name="adj1" fmla="val 10778135"/>
                <a:gd name="adj2" fmla="val 21567090"/>
              </a:avLst>
            </a:prstGeom>
            <a:ln w="57150">
              <a:solidFill>
                <a:schemeClr val="bg2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7F28B356-6063-8FB4-DFDB-59B26C26C116}"/>
                </a:ext>
              </a:extLst>
            </p:cNvPr>
            <p:cNvSpPr/>
            <p:nvPr/>
          </p:nvSpPr>
          <p:spPr>
            <a:xfrm>
              <a:off x="3182049" y="4413110"/>
              <a:ext cx="2213184" cy="848553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Factor 2</a:t>
              </a:r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6D2C3650-1525-B646-B8FF-F8B818EF11B3}"/>
                </a:ext>
              </a:extLst>
            </p:cNvPr>
            <p:cNvSpPr/>
            <p:nvPr/>
          </p:nvSpPr>
          <p:spPr>
            <a:xfrm>
              <a:off x="3170527" y="4413111"/>
              <a:ext cx="2236228" cy="848553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Quality of Measurement &amp; Analysis</a:t>
              </a:r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8D6AC0C3-E90A-B781-3695-D30A8860B9D5}"/>
                </a:ext>
              </a:extLst>
            </p:cNvPr>
            <p:cNvSpPr/>
            <p:nvPr/>
          </p:nvSpPr>
          <p:spPr>
            <a:xfrm>
              <a:off x="905718" y="3050142"/>
              <a:ext cx="1706435" cy="830997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General Factor</a:t>
              </a:r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2DD2BFB9-C7FD-A64A-AA5A-065439AE03BE}"/>
                </a:ext>
              </a:extLst>
            </p:cNvPr>
            <p:cNvSpPr/>
            <p:nvPr/>
          </p:nvSpPr>
          <p:spPr>
            <a:xfrm>
              <a:off x="894190" y="3044501"/>
              <a:ext cx="1717963" cy="862233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Overall</a:t>
              </a:r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F88AC3A0-069F-2600-9F34-F58E7763AE98}"/>
                </a:ext>
              </a:extLst>
            </p:cNvPr>
            <p:cNvSpPr/>
            <p:nvPr/>
          </p:nvSpPr>
          <p:spPr>
            <a:xfrm>
              <a:off x="3152585" y="1920377"/>
              <a:ext cx="2213184" cy="624114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Factor 1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C12CC934-BF47-EAD0-E72E-83F8D0B3BA51}"/>
                </a:ext>
              </a:extLst>
            </p:cNvPr>
            <p:cNvSpPr txBox="1"/>
            <p:nvPr/>
          </p:nvSpPr>
          <p:spPr>
            <a:xfrm>
              <a:off x="-170532" y="1378866"/>
              <a:ext cx="12044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 b="1" noProof="0" dirty="0">
                  <a:solidFill>
                    <a:sysClr val="windowText" lastClr="000000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ω</a:t>
              </a:r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= .87</a:t>
              </a:r>
              <a:endParaRPr lang="en-US" sz="2200" b="1" noProof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0061BF3E-B0C6-E128-7CA7-A59AB9E7D35A}"/>
                </a:ext>
              </a:extLst>
            </p:cNvPr>
            <p:cNvSpPr txBox="1"/>
            <p:nvPr/>
          </p:nvSpPr>
          <p:spPr>
            <a:xfrm>
              <a:off x="1083158" y="1377086"/>
              <a:ext cx="12044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D = .55</a:t>
              </a:r>
              <a:endParaRPr lang="en-US" sz="2200" b="1" noProof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184F5C2-AFD0-199D-B08D-CCF38117D4FC}"/>
                </a:ext>
              </a:extLst>
            </p:cNvPr>
            <p:cNvSpPr/>
            <p:nvPr/>
          </p:nvSpPr>
          <p:spPr>
            <a:xfrm>
              <a:off x="6073307" y="943964"/>
              <a:ext cx="3547677" cy="277487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Methodology employment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4B44F2F0-A928-B302-685C-007FDF720DF3}"/>
                </a:ext>
              </a:extLst>
            </p:cNvPr>
            <p:cNvSpPr/>
            <p:nvPr/>
          </p:nvSpPr>
          <p:spPr>
            <a:xfrm>
              <a:off x="6073306" y="1388310"/>
              <a:ext cx="3547675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Unit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D14F5319-5FFA-F134-6C2F-810538F930B7}"/>
                </a:ext>
              </a:extLst>
            </p:cNvPr>
            <p:cNvSpPr/>
            <p:nvPr/>
          </p:nvSpPr>
          <p:spPr>
            <a:xfrm>
              <a:off x="6073305" y="1832657"/>
              <a:ext cx="3547677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Temporality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A0CC9FFA-8440-BFEF-1029-0ADD0F7691FD}"/>
                </a:ext>
              </a:extLst>
            </p:cNvPr>
            <p:cNvSpPr/>
            <p:nvPr/>
          </p:nvSpPr>
          <p:spPr>
            <a:xfrm>
              <a:off x="6073306" y="2277004"/>
              <a:ext cx="3547676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Dimensionality</a:t>
              </a: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A16FD6A8-8AC9-3F3C-9C9B-FF34311D375D}"/>
                </a:ext>
              </a:extLst>
            </p:cNvPr>
            <p:cNvSpPr/>
            <p:nvPr/>
          </p:nvSpPr>
          <p:spPr>
            <a:xfrm>
              <a:off x="6073305" y="2734966"/>
              <a:ext cx="3547677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 err="1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Codificacion</a:t>
              </a:r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Manual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AD1D4EA5-9BDD-7EF9-F6CE-F93129D857BA}"/>
                </a:ext>
              </a:extLst>
            </p:cNvPr>
            <p:cNvSpPr/>
            <p:nvPr/>
          </p:nvSpPr>
          <p:spPr>
            <a:xfrm>
              <a:off x="6073306" y="3199817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Type</a:t>
              </a: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E57A33DA-CA39-5141-AF02-75BCA697B135}"/>
                </a:ext>
              </a:extLst>
            </p:cNvPr>
            <p:cNvSpPr/>
            <p:nvPr/>
          </p:nvSpPr>
          <p:spPr>
            <a:xfrm>
              <a:off x="6073308" y="385415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Instrument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4D3E2A80-0702-3BBF-4E49-B886AFBDC965}"/>
                </a:ext>
              </a:extLst>
            </p:cNvPr>
            <p:cNvSpPr/>
            <p:nvPr/>
          </p:nvSpPr>
          <p:spPr>
            <a:xfrm>
              <a:off x="6073308" y="4265099"/>
              <a:ext cx="3547676" cy="365125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Recording, Quality Control &amp; Analysis </a:t>
              </a:r>
              <a:r>
                <a:rPr lang="en-US" sz="1400" b="1" noProof="0" dirty="0" err="1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Softwares</a:t>
              </a:r>
              <a:endParaRPr lang="en-US" sz="1400" b="1" noProof="0" dirty="0">
                <a:solidFill>
                  <a:sysClr val="windowText" lastClr="000000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497D20D4-9C9C-1421-D815-9F9BD78F9AA1}"/>
                </a:ext>
              </a:extLst>
            </p:cNvPr>
            <p:cNvSpPr/>
            <p:nvPr/>
          </p:nvSpPr>
          <p:spPr>
            <a:xfrm>
              <a:off x="6073307" y="476229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Type of Parameter</a:t>
              </a: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12370529-95CC-0F91-233C-9DE8E1DC2F61}"/>
                </a:ext>
              </a:extLst>
            </p:cNvPr>
            <p:cNvSpPr/>
            <p:nvPr/>
          </p:nvSpPr>
          <p:spPr>
            <a:xfrm>
              <a:off x="6073306" y="521636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Quality Control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649D994B-5A91-B0B0-8B92-ECF8CA65166C}"/>
                </a:ext>
              </a:extLst>
            </p:cNvPr>
            <p:cNvSpPr/>
            <p:nvPr/>
          </p:nvSpPr>
          <p:spPr>
            <a:xfrm>
              <a:off x="6073305" y="5668871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Analysis</a:t>
              </a:r>
            </a:p>
          </p:txBody>
        </p:sp>
        <p:sp>
          <p:nvSpPr>
            <p:cNvPr id="23" name="Rectángulo: esquinas redondeadas 22">
              <a:extLst>
                <a:ext uri="{FF2B5EF4-FFF2-40B4-BE49-F238E27FC236}">
                  <a16:creationId xmlns:a16="http://schemas.microsoft.com/office/drawing/2014/main" id="{3159ACB6-8412-4A2A-7E0A-51D50236675E}"/>
                </a:ext>
              </a:extLst>
            </p:cNvPr>
            <p:cNvSpPr/>
            <p:nvPr/>
          </p:nvSpPr>
          <p:spPr>
            <a:xfrm>
              <a:off x="3141063" y="1918597"/>
              <a:ext cx="2236228" cy="637261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Quality of Design</a:t>
              </a:r>
            </a:p>
          </p:txBody>
        </p:sp>
        <p:sp>
          <p:nvSpPr>
            <p:cNvPr id="24" name="Abrir llave 23">
              <a:extLst>
                <a:ext uri="{FF2B5EF4-FFF2-40B4-BE49-F238E27FC236}">
                  <a16:creationId xmlns:a16="http://schemas.microsoft.com/office/drawing/2014/main" id="{020D99BE-3176-08B8-E463-DADE894EC5A0}"/>
                </a:ext>
              </a:extLst>
            </p:cNvPr>
            <p:cNvSpPr/>
            <p:nvPr/>
          </p:nvSpPr>
          <p:spPr>
            <a:xfrm>
              <a:off x="5365769" y="909322"/>
              <a:ext cx="690830" cy="2605140"/>
            </a:xfrm>
            <a:prstGeom prst="leftBrace">
              <a:avLst/>
            </a:prstGeom>
            <a:ln w="38100">
              <a:solidFill>
                <a:schemeClr val="bg2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Abrir llave 24">
              <a:extLst>
                <a:ext uri="{FF2B5EF4-FFF2-40B4-BE49-F238E27FC236}">
                  <a16:creationId xmlns:a16="http://schemas.microsoft.com/office/drawing/2014/main" id="{F8554F8B-21FB-EC36-A856-5E020CDDE75F}"/>
                </a:ext>
              </a:extLst>
            </p:cNvPr>
            <p:cNvSpPr/>
            <p:nvPr/>
          </p:nvSpPr>
          <p:spPr>
            <a:xfrm>
              <a:off x="5428114" y="3850001"/>
              <a:ext cx="628485" cy="2118883"/>
            </a:xfrm>
            <a:prstGeom prst="leftBrace">
              <a:avLst/>
            </a:prstGeom>
            <a:ln w="38100">
              <a:solidFill>
                <a:schemeClr val="bg2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Marcador de número de diapositiva 7">
            <a:extLst>
              <a:ext uri="{FF2B5EF4-FFF2-40B4-BE49-F238E27FC236}">
                <a16:creationId xmlns:a16="http://schemas.microsoft.com/office/drawing/2014/main" id="{CA11C9E8-8627-DE52-665D-EA1719262B2B}"/>
              </a:ext>
            </a:extLst>
          </p:cNvPr>
          <p:cNvSpPr txBox="1">
            <a:spLocks/>
          </p:cNvSpPr>
          <p:nvPr/>
        </p:nvSpPr>
        <p:spPr>
          <a:xfrm>
            <a:off x="10797924" y="6423252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8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703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E171D9-0A16-1414-7BCE-84D8DC0CE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DB8411E-D36C-1A53-4B6D-6CCA3ADE6786}"/>
              </a:ext>
            </a:extLst>
          </p:cNvPr>
          <p:cNvSpPr txBox="1"/>
          <p:nvPr/>
        </p:nvSpPr>
        <p:spPr>
          <a:xfrm>
            <a:off x="196716" y="978771"/>
            <a:ext cx="8090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Instruments for comparison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13BA59A-9E93-6655-2BAF-E80B79F44E2C}"/>
              </a:ext>
            </a:extLst>
          </p:cNvPr>
          <p:cNvSpPr txBox="1"/>
          <p:nvPr/>
        </p:nvSpPr>
        <p:spPr>
          <a:xfrm>
            <a:off x="1042554" y="1595147"/>
            <a:ext cx="1727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MRMM</a:t>
            </a:r>
            <a:endParaRPr lang="en-US" sz="3200" noProof="0" dirty="0">
              <a:solidFill>
                <a:srgbClr val="0668A9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A6A5D45-9FCD-D7DF-4CE3-7AB73ABEDB73}"/>
              </a:ext>
            </a:extLst>
          </p:cNvPr>
          <p:cNvSpPr txBox="1"/>
          <p:nvPr/>
        </p:nvSpPr>
        <p:spPr>
          <a:xfrm>
            <a:off x="5215412" y="1595147"/>
            <a:ext cx="1727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GREOM</a:t>
            </a:r>
            <a:endParaRPr lang="en-US" sz="3200" noProof="0" dirty="0">
              <a:solidFill>
                <a:srgbClr val="0668A9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F9DE11-F437-DFDC-53AD-0C4CD58D0E61}"/>
              </a:ext>
            </a:extLst>
          </p:cNvPr>
          <p:cNvSpPr txBox="1"/>
          <p:nvPr/>
        </p:nvSpPr>
        <p:spPr>
          <a:xfrm>
            <a:off x="9291848" y="1595147"/>
            <a:ext cx="1727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MMAT</a:t>
            </a:r>
            <a:endParaRPr lang="en-US" sz="3200" noProof="0" dirty="0">
              <a:solidFill>
                <a:srgbClr val="0668A9"/>
              </a:solidFill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B3514A5C-B058-A8B6-103E-14EC8F6FF3BF}"/>
              </a:ext>
            </a:extLst>
          </p:cNvPr>
          <p:cNvSpPr/>
          <p:nvPr/>
        </p:nvSpPr>
        <p:spPr>
          <a:xfrm>
            <a:off x="788040" y="2380877"/>
            <a:ext cx="2236228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Aim &amp; Purpose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534DA50-12B3-E940-9D83-0ECA7BFBEC19}"/>
              </a:ext>
            </a:extLst>
          </p:cNvPr>
          <p:cNvSpPr/>
          <p:nvPr/>
        </p:nvSpPr>
        <p:spPr>
          <a:xfrm>
            <a:off x="788040" y="3134651"/>
            <a:ext cx="2236228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Collection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C638B1E7-F219-A489-255E-2745C5535327}"/>
              </a:ext>
            </a:extLst>
          </p:cNvPr>
          <p:cNvSpPr/>
          <p:nvPr/>
        </p:nvSpPr>
        <p:spPr>
          <a:xfrm>
            <a:off x="788040" y="3888425"/>
            <a:ext cx="2236228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Analysis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5115D797-0894-D854-A0D3-FDF7C2EC1412}"/>
              </a:ext>
            </a:extLst>
          </p:cNvPr>
          <p:cNvSpPr/>
          <p:nvPr/>
        </p:nvSpPr>
        <p:spPr>
          <a:xfrm>
            <a:off x="788040" y="4642199"/>
            <a:ext cx="2236228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Integration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7FFDDC66-EEE7-B9D4-EE28-409B78463F8F}"/>
              </a:ext>
            </a:extLst>
          </p:cNvPr>
          <p:cNvSpPr/>
          <p:nvPr/>
        </p:nvSpPr>
        <p:spPr>
          <a:xfrm>
            <a:off x="788040" y="5395973"/>
            <a:ext cx="2236228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Mixed Method Design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743112D1-4E43-D38D-9975-7588A86110BC}"/>
              </a:ext>
            </a:extLst>
          </p:cNvPr>
          <p:cNvSpPr/>
          <p:nvPr/>
        </p:nvSpPr>
        <p:spPr>
          <a:xfrm>
            <a:off x="788040" y="6149747"/>
            <a:ext cx="2236228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Elements of Writing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D2C81944-0AF7-7256-AA65-B3550304888D}"/>
              </a:ext>
            </a:extLst>
          </p:cNvPr>
          <p:cNvSpPr/>
          <p:nvPr/>
        </p:nvSpPr>
        <p:spPr>
          <a:xfrm>
            <a:off x="4842282" y="2380877"/>
            <a:ext cx="2507435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Intervention &amp; Expected Outcomes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0919E9AC-BDCE-DCC8-4FAB-8D3EBC4D9B92}"/>
              </a:ext>
            </a:extLst>
          </p:cNvPr>
          <p:cNvSpPr/>
          <p:nvPr/>
        </p:nvSpPr>
        <p:spPr>
          <a:xfrm>
            <a:off x="4842282" y="3134651"/>
            <a:ext cx="2507435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BC79DD15-6DFC-8DE3-D723-1F8B4155B24A}"/>
              </a:ext>
            </a:extLst>
          </p:cNvPr>
          <p:cNvSpPr/>
          <p:nvPr/>
        </p:nvSpPr>
        <p:spPr>
          <a:xfrm>
            <a:off x="4842282" y="3888425"/>
            <a:ext cx="2507435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Samples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306C3E22-41D4-C3CE-74E5-BF89E06EC7D5}"/>
              </a:ext>
            </a:extLst>
          </p:cNvPr>
          <p:cNvSpPr/>
          <p:nvPr/>
        </p:nvSpPr>
        <p:spPr>
          <a:xfrm>
            <a:off x="4842282" y="4642199"/>
            <a:ext cx="2507435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Instruments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22CFE7D6-AE05-2558-AE35-6075DA530279}"/>
              </a:ext>
            </a:extLst>
          </p:cNvPr>
          <p:cNvSpPr/>
          <p:nvPr/>
        </p:nvSpPr>
        <p:spPr>
          <a:xfrm>
            <a:off x="4842282" y="5395973"/>
            <a:ext cx="2507435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Quality Control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8CC010F6-D2A0-9495-C2D1-38E2B12231F8}"/>
              </a:ext>
            </a:extLst>
          </p:cNvPr>
          <p:cNvSpPr/>
          <p:nvPr/>
        </p:nvSpPr>
        <p:spPr>
          <a:xfrm>
            <a:off x="4842282" y="6149747"/>
            <a:ext cx="2507435" cy="584775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11B16A9F-070D-77FB-0B5B-6666842664DB}"/>
              </a:ext>
            </a:extLst>
          </p:cNvPr>
          <p:cNvSpPr/>
          <p:nvPr/>
        </p:nvSpPr>
        <p:spPr>
          <a:xfrm>
            <a:off x="8862549" y="2380877"/>
            <a:ext cx="2507435" cy="830997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Qualitative</a:t>
            </a:r>
          </a:p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Component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79C5D97A-AB56-1B45-8654-3EDF9BF3D4C5}"/>
              </a:ext>
            </a:extLst>
          </p:cNvPr>
          <p:cNvSpPr/>
          <p:nvPr/>
        </p:nvSpPr>
        <p:spPr>
          <a:xfrm>
            <a:off x="8862549" y="3453626"/>
            <a:ext cx="2507435" cy="830997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Quantitative Component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850EA0BC-7A19-A118-567C-9EEB3CD0365C}"/>
              </a:ext>
            </a:extLst>
          </p:cNvPr>
          <p:cNvSpPr/>
          <p:nvPr/>
        </p:nvSpPr>
        <p:spPr>
          <a:xfrm>
            <a:off x="8862549" y="4520592"/>
            <a:ext cx="2507435" cy="830997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0668A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Mixed Methods</a:t>
            </a:r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94036F71-FE5E-3413-30B7-4C86F7C4B667}"/>
              </a:ext>
            </a:extLst>
          </p:cNvPr>
          <p:cNvGrpSpPr/>
          <p:nvPr/>
        </p:nvGrpSpPr>
        <p:grpSpPr>
          <a:xfrm>
            <a:off x="565439" y="2074341"/>
            <a:ext cx="2679039" cy="307944"/>
            <a:chOff x="1087648" y="1105635"/>
            <a:chExt cx="2679039" cy="307944"/>
          </a:xfrm>
        </p:grpSpPr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75EC6075-36A7-1329-7526-B343B3862251}"/>
                </a:ext>
              </a:extLst>
            </p:cNvPr>
            <p:cNvGrpSpPr/>
            <p:nvPr/>
          </p:nvGrpSpPr>
          <p:grpSpPr>
            <a:xfrm>
              <a:off x="2067593" y="1105635"/>
              <a:ext cx="1699094" cy="307778"/>
              <a:chOff x="2067593" y="1105635"/>
              <a:chExt cx="1699094" cy="307778"/>
            </a:xfrm>
          </p:grpSpPr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7D60E52D-5F1F-D874-AAD1-47A26AAC0251}"/>
                  </a:ext>
                </a:extLst>
              </p:cNvPr>
              <p:cNvSpPr txBox="1"/>
              <p:nvPr/>
            </p:nvSpPr>
            <p:spPr>
              <a:xfrm>
                <a:off x="2067593" y="1105636"/>
                <a:ext cx="8495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noProof="0" dirty="0">
                    <a:solidFill>
                      <a:schemeClr val="bg1"/>
                    </a:solidFill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ω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= </a:t>
                </a:r>
                <a:r>
                  <a:rPr lang="en-US" sz="1400" b="1" noProof="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72</a:t>
                </a:r>
                <a:endParaRPr lang="en-US" sz="1400" b="1" noProof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A7F34765-DBD4-21E6-059D-98B869EE6D9A}"/>
                  </a:ext>
                </a:extLst>
              </p:cNvPr>
              <p:cNvSpPr txBox="1"/>
              <p:nvPr/>
            </p:nvSpPr>
            <p:spPr>
              <a:xfrm>
                <a:off x="2917140" y="1105635"/>
                <a:ext cx="8495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 = </a:t>
                </a:r>
                <a:r>
                  <a:rPr lang="en-US" sz="1400" b="1" noProof="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62</a:t>
                </a:r>
                <a:endParaRPr lang="en-US" sz="1400" b="1" noProof="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43E434EF-EEB0-9BE2-9C69-97CF46D5047C}"/>
                </a:ext>
              </a:extLst>
            </p:cNvPr>
            <p:cNvSpPr txBox="1"/>
            <p:nvPr/>
          </p:nvSpPr>
          <p:spPr>
            <a:xfrm>
              <a:off x="1087648" y="1105802"/>
              <a:ext cx="97994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noProof="0" dirty="0">
                  <a:solidFill>
                    <a:schemeClr val="bg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6 items</a:t>
              </a:r>
              <a:endParaRPr lang="en-US" sz="1400" b="1" noProof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4F6C3E0E-29A3-8D72-A02D-837AA9C443F7}"/>
              </a:ext>
            </a:extLst>
          </p:cNvPr>
          <p:cNvGrpSpPr/>
          <p:nvPr/>
        </p:nvGrpSpPr>
        <p:grpSpPr>
          <a:xfrm>
            <a:off x="4750265" y="2069463"/>
            <a:ext cx="2679039" cy="307779"/>
            <a:chOff x="5503390" y="1087688"/>
            <a:chExt cx="2679039" cy="307779"/>
          </a:xfrm>
        </p:grpSpPr>
        <p:grpSp>
          <p:nvGrpSpPr>
            <p:cNvPr id="27" name="Grupo 26">
              <a:extLst>
                <a:ext uri="{FF2B5EF4-FFF2-40B4-BE49-F238E27FC236}">
                  <a16:creationId xmlns:a16="http://schemas.microsoft.com/office/drawing/2014/main" id="{98C486B7-E6C2-A0C6-0A50-1F7E8FFA3449}"/>
                </a:ext>
              </a:extLst>
            </p:cNvPr>
            <p:cNvGrpSpPr/>
            <p:nvPr/>
          </p:nvGrpSpPr>
          <p:grpSpPr>
            <a:xfrm>
              <a:off x="6483335" y="1087689"/>
              <a:ext cx="1699094" cy="307778"/>
              <a:chOff x="6483335" y="1087689"/>
              <a:chExt cx="1699094" cy="307778"/>
            </a:xfrm>
          </p:grpSpPr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29933D0D-CADD-2013-AB46-AFF0FD238B75}"/>
                  </a:ext>
                </a:extLst>
              </p:cNvPr>
              <p:cNvSpPr txBox="1"/>
              <p:nvPr/>
            </p:nvSpPr>
            <p:spPr>
              <a:xfrm>
                <a:off x="6483335" y="1087690"/>
                <a:ext cx="8495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noProof="0" dirty="0">
                    <a:solidFill>
                      <a:schemeClr val="bg1"/>
                    </a:solidFill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ω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= </a:t>
                </a:r>
                <a:r>
                  <a:rPr lang="en-US" sz="1400" b="1" noProof="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.65</a:t>
                </a:r>
                <a:endParaRPr lang="en-US" sz="1400" b="1" noProof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364AAEC8-3981-E6D4-1291-59A21788F565}"/>
                  </a:ext>
                </a:extLst>
              </p:cNvPr>
              <p:cNvSpPr txBox="1"/>
              <p:nvPr/>
            </p:nvSpPr>
            <p:spPr>
              <a:xfrm>
                <a:off x="7332882" y="1087689"/>
                <a:ext cx="8495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 = </a:t>
                </a:r>
                <a:r>
                  <a:rPr lang="en-US" sz="1400" b="1" noProof="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45</a:t>
                </a:r>
                <a:endParaRPr lang="en-US" sz="1400" b="1" noProof="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1C89C22E-4E18-2BBC-C2D3-0D0B0A2A4403}"/>
                </a:ext>
              </a:extLst>
            </p:cNvPr>
            <p:cNvSpPr txBox="1"/>
            <p:nvPr/>
          </p:nvSpPr>
          <p:spPr>
            <a:xfrm>
              <a:off x="5503390" y="1087688"/>
              <a:ext cx="97994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noProof="0" dirty="0">
                  <a:solidFill>
                    <a:schemeClr val="bg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14 items</a:t>
              </a:r>
              <a:endParaRPr lang="en-US" sz="1400" b="1" noProof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A4875733-7F23-DF01-F66D-4C29155770B9}"/>
              </a:ext>
            </a:extLst>
          </p:cNvPr>
          <p:cNvGrpSpPr/>
          <p:nvPr/>
        </p:nvGrpSpPr>
        <p:grpSpPr>
          <a:xfrm>
            <a:off x="8776746" y="2065781"/>
            <a:ext cx="2679039" cy="307779"/>
            <a:chOff x="9274860" y="1087688"/>
            <a:chExt cx="2679039" cy="307779"/>
          </a:xfrm>
        </p:grpSpPr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9CF92B4A-E92F-88AC-8028-C88F853AEBA5}"/>
                </a:ext>
              </a:extLst>
            </p:cNvPr>
            <p:cNvGrpSpPr/>
            <p:nvPr/>
          </p:nvGrpSpPr>
          <p:grpSpPr>
            <a:xfrm>
              <a:off x="10254805" y="1087689"/>
              <a:ext cx="1699094" cy="307778"/>
              <a:chOff x="10254805" y="1087689"/>
              <a:chExt cx="1699094" cy="307778"/>
            </a:xfrm>
          </p:grpSpPr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B3637570-8E05-B414-AAEE-762E7696F92D}"/>
                  </a:ext>
                </a:extLst>
              </p:cNvPr>
              <p:cNvSpPr txBox="1"/>
              <p:nvPr/>
            </p:nvSpPr>
            <p:spPr>
              <a:xfrm>
                <a:off x="10254805" y="1087690"/>
                <a:ext cx="8495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noProof="0" dirty="0">
                    <a:solidFill>
                      <a:schemeClr val="bg1"/>
                    </a:solidFill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ω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Georgia" panose="02040502050405020303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= </a:t>
                </a:r>
                <a:r>
                  <a:rPr lang="en-US" sz="1400" b="1" noProof="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79</a:t>
                </a:r>
                <a:endParaRPr lang="en-US" sz="1400" b="1" noProof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C6725330-58E0-327E-F767-F836AB530897}"/>
                  </a:ext>
                </a:extLst>
              </p:cNvPr>
              <p:cNvSpPr txBox="1"/>
              <p:nvPr/>
            </p:nvSpPr>
            <p:spPr>
              <a:xfrm>
                <a:off x="11104352" y="1087689"/>
                <a:ext cx="8495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D = </a:t>
                </a:r>
                <a:r>
                  <a:rPr lang="en-US" sz="1400" b="1" noProof="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</a:rPr>
                  <a:t>.4</a:t>
                </a:r>
                <a:r>
                  <a:rPr lang="en-US" sz="1400" b="1" noProof="0" dirty="0"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6</a:t>
                </a:r>
                <a:endParaRPr lang="en-US" sz="1400" b="1" noProof="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6AEFC7AF-068C-AEE1-1EF9-9FE3FB194C3D}"/>
                </a:ext>
              </a:extLst>
            </p:cNvPr>
            <p:cNvSpPr txBox="1"/>
            <p:nvPr/>
          </p:nvSpPr>
          <p:spPr>
            <a:xfrm>
              <a:off x="9274860" y="1087688"/>
              <a:ext cx="97994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noProof="0" dirty="0">
                  <a:solidFill>
                    <a:schemeClr val="bg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15 items</a:t>
              </a:r>
              <a:endParaRPr lang="en-US" sz="1400" b="1" noProof="0" dirty="0">
                <a:solidFill>
                  <a:schemeClr val="bg1"/>
                </a:solidFill>
              </a:endParaRPr>
            </a:p>
          </p:txBody>
        </p:sp>
      </p:grpSp>
      <p:sp>
        <p:nvSpPr>
          <p:cNvPr id="36" name="Marcador de número de diapositiva 7">
            <a:extLst>
              <a:ext uri="{FF2B5EF4-FFF2-40B4-BE49-F238E27FC236}">
                <a16:creationId xmlns:a16="http://schemas.microsoft.com/office/drawing/2014/main" id="{D8486C01-B2E8-385B-6939-AEF7864AD65D}"/>
              </a:ext>
            </a:extLst>
          </p:cNvPr>
          <p:cNvSpPr txBox="1">
            <a:spLocks/>
          </p:cNvSpPr>
          <p:nvPr/>
        </p:nvSpPr>
        <p:spPr>
          <a:xfrm>
            <a:off x="9900458" y="6451318"/>
            <a:ext cx="1312025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/>
              <a:t>9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382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FF"/>
      </a:dk1>
      <a:lt1>
        <a:srgbClr val="0E2841"/>
      </a:lt1>
      <a:dk2>
        <a:srgbClr val="FFFF00"/>
      </a:dk2>
      <a:lt2>
        <a:srgbClr val="0E2841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1353</Words>
  <Application>Microsoft Office PowerPoint</Application>
  <PresentationFormat>Panorámica</PresentationFormat>
  <Paragraphs>269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</vt:lpstr>
      <vt:lpstr>Georgia</vt:lpstr>
      <vt:lpstr>Times New Roman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PiXELPAELLA</dc:creator>
  <cp:lastModifiedBy>DANIEL LOPEZ ARENAS</cp:lastModifiedBy>
  <cp:revision>4</cp:revision>
  <dcterms:created xsi:type="dcterms:W3CDTF">2025-06-21T22:23:49Z</dcterms:created>
  <dcterms:modified xsi:type="dcterms:W3CDTF">2025-07-07T17:00:54Z</dcterms:modified>
</cp:coreProperties>
</file>