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696" r:id="rId4"/>
    <p:sldId id="736" r:id="rId5"/>
    <p:sldId id="699" r:id="rId6"/>
    <p:sldId id="765" r:id="rId7"/>
    <p:sldId id="772" r:id="rId8"/>
    <p:sldId id="723" r:id="rId9"/>
    <p:sldId id="768" r:id="rId10"/>
    <p:sldId id="766" r:id="rId11"/>
    <p:sldId id="773" r:id="rId12"/>
    <p:sldId id="757" r:id="rId13"/>
    <p:sldId id="774" r:id="rId14"/>
    <p:sldId id="405" r:id="rId15"/>
    <p:sldId id="331" r:id="rId16"/>
  </p:sldIdLst>
  <p:sldSz cx="12192000" cy="6858000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orient="horz" pos="527" userDrawn="1">
          <p15:clr>
            <a:srgbClr val="A4A3A4"/>
          </p15:clr>
        </p15:guide>
        <p15:guide id="18" orient="horz" pos="3566" userDrawn="1">
          <p15:clr>
            <a:srgbClr val="A4A3A4"/>
          </p15:clr>
        </p15:guide>
        <p15:guide id="19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-Benutzer" initials="W" lastIdx="2" clrIdx="0">
    <p:extLst>
      <p:ext uri="{19B8F6BF-5375-455C-9EA6-DF929625EA0E}">
        <p15:presenceInfo xmlns:p15="http://schemas.microsoft.com/office/powerpoint/2012/main" userId="Windows-Benutzer" providerId="None"/>
      </p:ext>
    </p:extLst>
  </p:cmAuthor>
  <p:cmAuthor id="2" name="Marie-Ann Sengewald" initials="MS" lastIdx="12" clrIdx="1">
    <p:extLst>
      <p:ext uri="{19B8F6BF-5375-455C-9EA6-DF929625EA0E}">
        <p15:presenceInfo xmlns:p15="http://schemas.microsoft.com/office/powerpoint/2012/main" userId="f1c52309f2567f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CBE"/>
    <a:srgbClr val="606061"/>
    <a:srgbClr val="FFFFFF"/>
    <a:srgbClr val="E7E7E9"/>
    <a:srgbClr val="009FE3"/>
    <a:srgbClr val="000E37"/>
    <a:srgbClr val="ADC0E5"/>
    <a:srgbClr val="FFE5F3"/>
    <a:srgbClr val="00B05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5773" autoAdjust="0"/>
  </p:normalViewPr>
  <p:slideViewPr>
    <p:cSldViewPr snapToObjects="1">
      <p:cViewPr varScale="1">
        <p:scale>
          <a:sx n="75" d="100"/>
          <a:sy n="75" d="100"/>
        </p:scale>
        <p:origin x="654" y="60"/>
      </p:cViewPr>
      <p:guideLst>
        <p:guide orient="horz" pos="527"/>
        <p:guide orient="horz" pos="356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1" d="100"/>
          <a:sy n="91" d="100"/>
        </p:scale>
        <p:origin x="36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58756-7191-D34B-B8A6-F3D4A13EA6FA}" type="datetimeFigureOut">
              <a:rPr lang="de-DE" smtClean="0"/>
              <a:pPr/>
              <a:t>20.07.2025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E91DD-9AEE-8649-9DA3-F2070A8AB8C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071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2CC9B-525A-45CB-9FFD-19F078EAE71C}" type="datetimeFigureOut">
              <a:rPr lang="de-DE" smtClean="0"/>
              <a:pPr/>
              <a:t>20.07.2025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241D0-D907-4878-8561-FCB3270E8D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433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46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F7B01-2BF6-DF35-3A6F-E2656CB76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164ACA6-DB4D-2838-FF51-65EEE26B9A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CF08273-B952-B6C9-BD31-3B661E3F0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C35A11-AF84-E165-0F80-836E63074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199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Dis(any): </a:t>
            </a:r>
            <a:r>
              <a:rPr lang="de-DE" dirty="0"/>
              <a:t>0.04 </a:t>
            </a:r>
            <a:r>
              <a:rPr lang="de-DE" dirty="0" err="1"/>
              <a:t>to</a:t>
            </a:r>
            <a:r>
              <a:rPr lang="de-DE" dirty="0"/>
              <a:t> 0.34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42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161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3221B-502A-5768-F683-518357F81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51614DC-9B82-608D-84ED-DC91CFAF1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D8636BB-961D-0FA6-682A-F520EE712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651104-FA47-F66E-B0E7-E71EF9C18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36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  More and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Interventions</a:t>
            </a:r>
            <a:r>
              <a:rPr lang="de-DE" dirty="0"/>
              <a:t> in digital </a:t>
            </a:r>
            <a:r>
              <a:rPr lang="de-DE" dirty="0" err="1"/>
              <a:t>contexts</a:t>
            </a:r>
            <a:r>
              <a:rPr lang="de-DE" dirty="0"/>
              <a:t> – such </a:t>
            </a:r>
            <a:r>
              <a:rPr lang="de-DE" dirty="0" err="1"/>
              <a:t>as</a:t>
            </a:r>
            <a:r>
              <a:rPr lang="de-DE" dirty="0"/>
              <a:t> Learning Apps.</a:t>
            </a:r>
          </a:p>
          <a:p>
            <a:pPr marL="171450" indent="-171450">
              <a:buFontTx/>
              <a:buChar char="-"/>
            </a:pPr>
            <a:r>
              <a:rPr lang="de-DE" dirty="0"/>
              <a:t>Use Case </a:t>
            </a:r>
            <a:r>
              <a:rPr lang="de-DE" dirty="0" err="1"/>
              <a:t>with</a:t>
            </a:r>
            <a:r>
              <a:rPr lang="de-DE" dirty="0"/>
              <a:t> a well-</a:t>
            </a:r>
            <a:r>
              <a:rPr lang="de-DE" dirty="0" err="1"/>
              <a:t>constructed</a:t>
            </a:r>
            <a:r>
              <a:rPr lang="de-DE" dirty="0"/>
              <a:t> App-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Involving</a:t>
            </a:r>
            <a:r>
              <a:rPr lang="de-DE" dirty="0"/>
              <a:t> 717 </a:t>
            </a:r>
            <a:r>
              <a:rPr lang="de-DE" dirty="0" err="1"/>
              <a:t>students</a:t>
            </a:r>
            <a:r>
              <a:rPr lang="de-DE" dirty="0"/>
              <a:t> in 2nd grade – RCT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(</a:t>
            </a:r>
            <a:r>
              <a:rPr lang="de-DE" dirty="0" err="1"/>
              <a:t>math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)</a:t>
            </a:r>
          </a:p>
          <a:p>
            <a:pPr marL="171450" indent="-171450">
              <a:buFontTx/>
              <a:buChar char="-"/>
            </a:pPr>
            <a:r>
              <a:rPr lang="de-DE" dirty="0"/>
              <a:t>Lasting </a:t>
            </a:r>
            <a:r>
              <a:rPr lang="de-DE" dirty="0" err="1"/>
              <a:t>effects</a:t>
            </a:r>
            <a:r>
              <a:rPr lang="de-DE" dirty="0"/>
              <a:t> in </a:t>
            </a:r>
            <a:r>
              <a:rPr lang="de-DE" dirty="0" err="1"/>
              <a:t>word</a:t>
            </a:r>
            <a:r>
              <a:rPr lang="de-DE" dirty="0"/>
              <a:t> </a:t>
            </a:r>
            <a:r>
              <a:rPr lang="de-DE" dirty="0" err="1"/>
              <a:t>knowlege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87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Investigate</a:t>
            </a:r>
            <a:r>
              <a:rPr lang="de-DE" dirty="0"/>
              <a:t> not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whether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on 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effective</a:t>
            </a:r>
            <a:r>
              <a:rPr lang="de-DE" dirty="0"/>
              <a:t>, but </a:t>
            </a: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heterogeneity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/>
              <a:t>Using</a:t>
            </a:r>
            <a:r>
              <a:rPr lang="de-DE" dirty="0"/>
              <a:t> RCT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differential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= </a:t>
            </a:r>
            <a:r>
              <a:rPr lang="de-DE" dirty="0" err="1"/>
              <a:t>estimating</a:t>
            </a:r>
            <a:r>
              <a:rPr lang="de-DE" dirty="0"/>
              <a:t> </a:t>
            </a:r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effects</a:t>
            </a:r>
            <a:r>
              <a:rPr lang="de-DE" dirty="0"/>
              <a:t> in </a:t>
            </a:r>
            <a:r>
              <a:rPr lang="de-DE" dirty="0" err="1"/>
              <a:t>relation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baseline</a:t>
            </a:r>
            <a:r>
              <a:rPr lang="de-DE" dirty="0"/>
              <a:t> </a:t>
            </a:r>
            <a:r>
              <a:rPr lang="de-DE" dirty="0" err="1"/>
              <a:t>characteristics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Different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bias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efficieny</a:t>
            </a:r>
            <a:r>
              <a:rPr lang="de-DE" dirty="0"/>
              <a:t> and </a:t>
            </a:r>
            <a:r>
              <a:rPr lang="de-DE" dirty="0" err="1"/>
              <a:t>accuracy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causal</a:t>
            </a:r>
            <a:r>
              <a:rPr lang="de-DE" dirty="0"/>
              <a:t> </a:t>
            </a:r>
            <a:r>
              <a:rPr lang="de-DE" dirty="0" err="1"/>
              <a:t>effects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Include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strategies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 and </a:t>
            </a:r>
            <a:r>
              <a:rPr lang="de-DE" dirty="0" err="1"/>
              <a:t>investigate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benefit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77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0E7C6-37A6-408D-6843-5CD06FF34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21D087A-9405-732E-C5F8-A864657E0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4CCF03F-C244-CC99-7AD9-74FB73136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Items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negative) </a:t>
            </a:r>
            <a:r>
              <a:rPr lang="de-DE" dirty="0" err="1"/>
              <a:t>discriminations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excluded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D963D4-36D5-AA60-94B4-7EA84D801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92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F534D-42A9-6D3E-48E2-2AFE16C5F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FC7808B-B377-F603-0575-91A849045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71ED790-5725-5E0C-7C00-06FF68D7C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7244EE-5198-EDCE-7B2C-FBFC6F3FC4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595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FCF60-56DD-D0E8-4913-84702AF4F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0FF4486-3A1E-1AAC-C68B-AFF272DB18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86860E4-599D-16B6-F90A-C09C9D3C5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 (between -0.17 and 0.59) 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52A177-6268-B111-488A-315351DF9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41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6E810-6EA1-C44A-39B1-7DEFFD79D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D69281A-3A79-DA5E-167A-C2F4B929D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681EFA6-0F5A-15CE-5FE9-5275DF4DF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9010E2-B260-AB5B-3BBF-FE9CB16B0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24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E99FD-79CF-81D3-2BB0-A0D5E4516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092650D-9876-5246-595C-25A22C1835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>
                <a:extLst>
                  <a:ext uri="{FF2B5EF4-FFF2-40B4-BE49-F238E27FC236}">
                    <a16:creationId xmlns:a16="http://schemas.microsoft.com/office/drawing/2014/main" id="{CBFFC596-5BFF-8C43-499E-A1F36A8A5E1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de-DE" dirty="0"/>
                  <a:t>Model </a:t>
                </a:r>
                <a:r>
                  <a:rPr lang="de-DE" dirty="0" err="1"/>
                  <a:t>for</a:t>
                </a:r>
                <a:r>
                  <a:rPr lang="de-DE" dirty="0"/>
                  <a:t> item </a:t>
                </a:r>
                <a:r>
                  <a:rPr lang="de-DE" dirty="0" err="1"/>
                  <a:t>responses</a:t>
                </a:r>
                <a:r>
                  <a:rPr lang="de-DE" dirty="0"/>
                  <a:t> = </a:t>
                </a:r>
                <a:r>
                  <a:rPr lang="de-DE" dirty="0" err="1"/>
                  <a:t>predicting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solve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item</a:t>
                </a:r>
              </a:p>
              <a:p>
                <a:pPr marL="171450" indent="-171450">
                  <a:buFont typeface="Wingdings" panose="05000000000000000000" pitchFamily="2" charset="2"/>
                  <a:buChar char="à"/>
                </a:pPr>
                <a:r>
                  <a:rPr lang="de-DE" dirty="0">
                    <a:sym typeface="Wingdings" panose="05000000000000000000" pitchFamily="2" charset="2"/>
                  </a:rPr>
                  <a:t>c = </a:t>
                </a:r>
                <a:r>
                  <a:rPr lang="de-DE" dirty="0" err="1">
                    <a:sym typeface="Wingdings" panose="05000000000000000000" pitchFamily="2" charset="2"/>
                  </a:rPr>
                  <a:t>common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guessing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parameter</a:t>
                </a:r>
                <a:r>
                  <a:rPr lang="de-DE" dirty="0">
                    <a:sym typeface="Wingdings" panose="05000000000000000000" pitchFamily="2" charset="2"/>
                  </a:rPr>
                  <a:t> in </a:t>
                </a:r>
                <a:r>
                  <a:rPr lang="de-DE" dirty="0" err="1">
                    <a:sym typeface="Wingdings" panose="05000000000000000000" pitchFamily="2" charset="2"/>
                  </a:rPr>
                  <a:t>case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of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disengaged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responses</a:t>
                </a:r>
                <a:endParaRPr lang="de-DE" dirty="0">
                  <a:sym typeface="Wingdings" panose="05000000000000000000" pitchFamily="2" charset="2"/>
                </a:endParaRPr>
              </a:p>
              <a:p>
                <a:pPr marL="171450" indent="-171450">
                  <a:buFont typeface="Wingdings" panose="05000000000000000000" pitchFamily="2" charset="2"/>
                  <a:buChar char="à"/>
                </a:pPr>
                <a:r>
                  <a:rPr lang="de-DE" dirty="0" err="1">
                    <a:sym typeface="Wingdings" panose="05000000000000000000" pitchFamily="2" charset="2"/>
                  </a:rPr>
                  <a:t>person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ability</a:t>
                </a:r>
                <a:r>
                  <a:rPr lang="de-DE" dirty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>
                    <a:sym typeface="Wingdings" panose="05000000000000000000" pitchFamily="2" charset="2"/>
                  </a:rPr>
                  <a:t>) and item </a:t>
                </a:r>
                <a:r>
                  <a:rPr lang="de-DE" dirty="0" err="1">
                    <a:sym typeface="Wingdings" panose="05000000000000000000" pitchFamily="2" charset="2"/>
                  </a:rPr>
                  <a:t>parameters</a:t>
                </a:r>
                <a:r>
                  <a:rPr lang="de-DE" baseline="0" dirty="0">
                    <a:sym typeface="Wingdings" panose="05000000000000000000" pitchFamily="2" charset="2"/>
                  </a:rPr>
                  <a:t> (</a:t>
                </a:r>
                <a:r>
                  <a:rPr lang="de-DE" baseline="0" dirty="0" err="1">
                    <a:sym typeface="Wingdings" panose="05000000000000000000" pitchFamily="2" charset="2"/>
                  </a:rPr>
                  <a:t>difficulty</a:t>
                </a:r>
                <a:r>
                  <a:rPr lang="de-DE" baseline="0" dirty="0">
                    <a:sym typeface="Wingdings" panose="05000000000000000000" pitchFamily="2" charset="2"/>
                  </a:rPr>
                  <a:t> and </a:t>
                </a:r>
                <a:r>
                  <a:rPr lang="de-DE" baseline="0" dirty="0" err="1">
                    <a:sym typeface="Wingdings" panose="05000000000000000000" pitchFamily="2" charset="2"/>
                  </a:rPr>
                  <a:t>discrimination</a:t>
                </a:r>
                <a:r>
                  <a:rPr lang="de-DE" baseline="0" dirty="0">
                    <a:sym typeface="Wingdings" panose="05000000000000000000" pitchFamily="2" charset="2"/>
                  </a:rPr>
                  <a:t>?)</a:t>
                </a:r>
              </a:p>
              <a:p>
                <a:pPr marL="171450" indent="-171450">
                  <a:buFont typeface="Wingdings" panose="05000000000000000000" pitchFamily="2" charset="2"/>
                  <a:buChar char="à"/>
                </a:pPr>
                <a:endParaRPr lang="de-DE" baseline="0" dirty="0">
                  <a:sym typeface="Wingdings" panose="05000000000000000000" pitchFamily="2" charset="2"/>
                </a:endParaRPr>
              </a:p>
              <a:p>
                <a:r>
                  <a:rPr lang="de-DE" sz="1200" b="0" i="0" u="none" strike="noStrike" baseline="0" dirty="0"/>
                  <a:t>Model </a:t>
                </a:r>
                <a:r>
                  <a:rPr lang="de-DE" sz="1200" b="0" i="0" u="none" strike="noStrike" baseline="0" dirty="0" err="1"/>
                  <a:t>for</a:t>
                </a:r>
                <a:r>
                  <a:rPr lang="de-DE" sz="1200" b="0" i="0" u="none" strike="noStrike" baseline="0" dirty="0"/>
                  <a:t> </a:t>
                </a:r>
                <a:r>
                  <a:rPr lang="de-DE" sz="1200" b="0" i="0" u="none" strike="noStrike" baseline="0" dirty="0" err="1"/>
                  <a:t>response</a:t>
                </a:r>
                <a:r>
                  <a:rPr lang="de-DE" sz="1200" b="0" i="0" u="none" strike="noStrike" baseline="0" dirty="0"/>
                  <a:t> </a:t>
                </a:r>
                <a:r>
                  <a:rPr lang="de-DE" sz="1200" b="0" i="0" u="none" strike="noStrike" baseline="0" dirty="0" err="1"/>
                  <a:t>times</a:t>
                </a:r>
                <a:r>
                  <a:rPr lang="de-DE" sz="1200" b="0" i="0" u="none" strike="noStrike" baseline="0" dirty="0"/>
                  <a:t> = lognormal </a:t>
                </a:r>
                <a:r>
                  <a:rPr lang="de-DE" sz="1200" b="0" i="0" u="none" strike="noStrike" baseline="0" dirty="0" err="1"/>
                  <a:t>distribution</a:t>
                </a:r>
                <a:r>
                  <a:rPr lang="de-DE" sz="1200" b="0" i="0" u="none" strike="noStrike" baseline="0" dirty="0"/>
                  <a:t> </a:t>
                </a:r>
              </a:p>
              <a:p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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person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average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speed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u="none" strike="noStrike" baseline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1200" b="0" i="1" u="none" strike="noStrike" baseline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de-DE" sz="1200" b="0" i="1" u="none" strike="noStrike" baseline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) and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variance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across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items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200" b="0" i="1" u="none" strike="noStrike" baseline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de-DE" sz="1200" b="0" i="1" u="none" strike="noStrike" baseline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𝜎</m:t>
                        </m:r>
                      </m:e>
                      <m:sup>
                        <m:r>
                          <a:rPr lang="de-DE" sz="1200" b="0" i="1" u="none" strike="noStrike" baseline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) =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no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relation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to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person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ability</a:t>
                </a:r>
                <a:endParaRPr lang="de-DE" sz="1200" b="0" i="0" u="none" strike="noStrike" baseline="0" dirty="0"/>
              </a:p>
              <a:p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person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(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working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)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speed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parameter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u="none" strike="noStrike" baseline="0" dirty="0" err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1200" b="0" i="1" u="none" strike="noStrike" baseline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𝜏</m:t>
                        </m:r>
                      </m:e>
                      <m:sub>
                        <m:r>
                          <a:rPr lang="de-DE" sz="1200" b="0" i="1" u="none" strike="noStrike" baseline="0" dirty="0" err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) and item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speed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parameter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u="none" strike="noStrike" baseline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1200" b="0" i="1" u="none" strike="noStrike" baseline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de-DE" sz="1200" b="0" i="1" u="none" strike="noStrike" baseline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</m:sSub>
                    <m:r>
                      <a:rPr lang="de-DE" sz="1200" b="0" i="1" u="none" strike="noStrike" baseline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de-DE" sz="1200" b="0" i="1" u="none" strike="noStrike" baseline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1200" b="0" i="1" u="none" strike="noStrike" baseline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de-DE" sz="1200" b="0" i="1" u="none" strike="noStrike" baseline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sub>
                    </m:sSub>
                    <m:r>
                      <a:rPr lang="de-DE" sz="1200" b="0" i="1" u="none" strike="noStrike" baseline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</m:oMath>
                </a14:m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offset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parameter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for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longer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response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times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) =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relation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to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person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ability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due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to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a multivariate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distribution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for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estimating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the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model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parameters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. </a:t>
                </a:r>
                <a:endParaRPr lang="de-DE" sz="1200" b="0" i="0" u="none" strike="noStrike" baseline="0" dirty="0"/>
              </a:p>
              <a:p>
                <a:pPr marL="171450" indent="-171450">
                  <a:buFont typeface="Wingdings" panose="05000000000000000000" pitchFamily="2" charset="2"/>
                  <a:buChar char="à"/>
                </a:pPr>
                <a:endParaRPr lang="de-DE" baseline="0" dirty="0">
                  <a:sym typeface="Wingdings" panose="05000000000000000000" pitchFamily="2" charset="2"/>
                </a:endParaRPr>
              </a:p>
              <a:p>
                <a:pPr marL="0" indent="0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en-US" sz="1200" noProof="0" dirty="0"/>
                  <a:t>Both information are used for estimating the latent classes of engaged and disengaged response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200" noProof="0" dirty="0">
                    <a:sym typeface="Wingdings" panose="05000000000000000000" pitchFamily="2" charset="2"/>
                  </a:rPr>
                  <a:t>latent class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2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∆</m:t>
                        </m:r>
                      </m:e>
                      <m:sub>
                        <m:r>
                          <a:rPr lang="en-US" sz="12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200" noProof="0" dirty="0">
                    <a:sym typeface="Wingdings" panose="05000000000000000000" pitchFamily="2" charset="2"/>
                  </a:rPr>
                  <a:t> for each response (each person and item).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200" noProof="0" dirty="0">
                    <a:sym typeface="Wingdings" panose="05000000000000000000" pitchFamily="2" charset="2"/>
                  </a:rPr>
                  <a:t>Then can be summarized in person engagement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200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𝜙</m:t>
                        </m:r>
                      </m:e>
                      <m:sub>
                        <m:r>
                          <a:rPr lang="en-US" sz="1200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noProof="0" dirty="0">
                    <a:sym typeface="Wingdings" panose="05000000000000000000" pitchFamily="2" charset="2"/>
                  </a:rPr>
                  <a:t> and item engagement difficulty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200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𝜄</m:t>
                        </m:r>
                      </m:e>
                      <m:sub>
                        <m:r>
                          <a:rPr lang="en-US" sz="1200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</m:sSub>
                    <m:r>
                      <a:rPr lang="en-US" sz="1200" b="0" i="1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de-DE" baseline="0" dirty="0">
                  <a:sym typeface="Wingdings" panose="05000000000000000000" pitchFamily="2" charset="2"/>
                </a:endParaRPr>
              </a:p>
              <a:p>
                <a:pPr marL="171450" indent="-171450">
                  <a:buFont typeface="Wingdings" panose="05000000000000000000" pitchFamily="2" charset="2"/>
                  <a:buChar char="à"/>
                </a:pPr>
                <a:endParaRPr lang="de-DE" baseline="0" dirty="0">
                  <a:sym typeface="Wingdings" panose="05000000000000000000" pitchFamily="2" charset="2"/>
                </a:endParaRPr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3" name="Notizenplatzhalter 2">
                <a:extLst>
                  <a:ext uri="{FF2B5EF4-FFF2-40B4-BE49-F238E27FC236}">
                    <a16:creationId xmlns:a16="http://schemas.microsoft.com/office/drawing/2014/main" id="{CBFFC596-5BFF-8C43-499E-A1F36A8A5E1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de-DE" dirty="0"/>
                  <a:t>Model </a:t>
                </a:r>
                <a:r>
                  <a:rPr lang="de-DE" dirty="0" err="1"/>
                  <a:t>for</a:t>
                </a:r>
                <a:r>
                  <a:rPr lang="de-DE" dirty="0"/>
                  <a:t> item </a:t>
                </a:r>
                <a:r>
                  <a:rPr lang="de-DE" dirty="0" err="1"/>
                  <a:t>responses</a:t>
                </a:r>
                <a:r>
                  <a:rPr lang="de-DE" dirty="0"/>
                  <a:t> = </a:t>
                </a:r>
                <a:r>
                  <a:rPr lang="de-DE" dirty="0" err="1"/>
                  <a:t>predicting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solve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item</a:t>
                </a:r>
              </a:p>
              <a:p>
                <a:pPr marL="171450" indent="-171450">
                  <a:buFont typeface="Wingdings" panose="05000000000000000000" pitchFamily="2" charset="2"/>
                  <a:buChar char="à"/>
                </a:pPr>
                <a:r>
                  <a:rPr lang="de-DE" dirty="0">
                    <a:sym typeface="Wingdings" panose="05000000000000000000" pitchFamily="2" charset="2"/>
                  </a:rPr>
                  <a:t>c = </a:t>
                </a:r>
                <a:r>
                  <a:rPr lang="de-DE" dirty="0" err="1">
                    <a:sym typeface="Wingdings" panose="05000000000000000000" pitchFamily="2" charset="2"/>
                  </a:rPr>
                  <a:t>common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guessing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parameter</a:t>
                </a:r>
                <a:r>
                  <a:rPr lang="de-DE" dirty="0">
                    <a:sym typeface="Wingdings" panose="05000000000000000000" pitchFamily="2" charset="2"/>
                  </a:rPr>
                  <a:t> in </a:t>
                </a:r>
                <a:r>
                  <a:rPr lang="de-DE" dirty="0" err="1">
                    <a:sym typeface="Wingdings" panose="05000000000000000000" pitchFamily="2" charset="2"/>
                  </a:rPr>
                  <a:t>case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of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disengaged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responses</a:t>
                </a:r>
                <a:endParaRPr lang="de-DE" dirty="0">
                  <a:sym typeface="Wingdings" panose="05000000000000000000" pitchFamily="2" charset="2"/>
                </a:endParaRPr>
              </a:p>
              <a:p>
                <a:pPr marL="171450" indent="-171450">
                  <a:buFont typeface="Wingdings" panose="05000000000000000000" pitchFamily="2" charset="2"/>
                  <a:buChar char="à"/>
                </a:pPr>
                <a:r>
                  <a:rPr lang="de-DE" dirty="0" err="1">
                    <a:sym typeface="Wingdings" panose="05000000000000000000" pitchFamily="2" charset="2"/>
                  </a:rPr>
                  <a:t>person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ability</a:t>
                </a:r>
                <a:r>
                  <a:rPr lang="de-DE" dirty="0">
                    <a:sym typeface="Wingdings" panose="05000000000000000000" pitchFamily="2" charset="2"/>
                  </a:rPr>
                  <a:t> (</a:t>
                </a:r>
                <a:r>
                  <a:rPr lang="de-DE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𝜃_𝑖</a:t>
                </a:r>
                <a:r>
                  <a:rPr lang="de-DE" dirty="0">
                    <a:sym typeface="Wingdings" panose="05000000000000000000" pitchFamily="2" charset="2"/>
                  </a:rPr>
                  <a:t>) and item </a:t>
                </a:r>
                <a:r>
                  <a:rPr lang="de-DE" dirty="0" err="1">
                    <a:sym typeface="Wingdings" panose="05000000000000000000" pitchFamily="2" charset="2"/>
                  </a:rPr>
                  <a:t>parameters</a:t>
                </a:r>
                <a:r>
                  <a:rPr lang="de-DE" baseline="0" dirty="0">
                    <a:sym typeface="Wingdings" panose="05000000000000000000" pitchFamily="2" charset="2"/>
                  </a:rPr>
                  <a:t> (</a:t>
                </a:r>
                <a:r>
                  <a:rPr lang="de-DE" baseline="0" dirty="0" err="1">
                    <a:sym typeface="Wingdings" panose="05000000000000000000" pitchFamily="2" charset="2"/>
                  </a:rPr>
                  <a:t>difficulty</a:t>
                </a:r>
                <a:r>
                  <a:rPr lang="de-DE" baseline="0" dirty="0">
                    <a:sym typeface="Wingdings" panose="05000000000000000000" pitchFamily="2" charset="2"/>
                  </a:rPr>
                  <a:t> and </a:t>
                </a:r>
                <a:r>
                  <a:rPr lang="de-DE" baseline="0" dirty="0" err="1">
                    <a:sym typeface="Wingdings" panose="05000000000000000000" pitchFamily="2" charset="2"/>
                  </a:rPr>
                  <a:t>discrimination</a:t>
                </a:r>
                <a:r>
                  <a:rPr lang="de-DE" baseline="0" dirty="0">
                    <a:sym typeface="Wingdings" panose="05000000000000000000" pitchFamily="2" charset="2"/>
                  </a:rPr>
                  <a:t>?)</a:t>
                </a:r>
              </a:p>
              <a:p>
                <a:pPr marL="171450" indent="-171450">
                  <a:buFont typeface="Wingdings" panose="05000000000000000000" pitchFamily="2" charset="2"/>
                  <a:buChar char="à"/>
                </a:pPr>
                <a:endParaRPr lang="de-DE" baseline="0" dirty="0">
                  <a:sym typeface="Wingdings" panose="05000000000000000000" pitchFamily="2" charset="2"/>
                </a:endParaRPr>
              </a:p>
              <a:p>
                <a:r>
                  <a:rPr lang="de-DE" sz="1200" b="0" i="0" u="none" strike="noStrike" baseline="0" dirty="0"/>
                  <a:t>Model </a:t>
                </a:r>
                <a:r>
                  <a:rPr lang="de-DE" sz="1200" b="0" i="0" u="none" strike="noStrike" baseline="0" dirty="0" err="1"/>
                  <a:t>for</a:t>
                </a:r>
                <a:r>
                  <a:rPr lang="de-DE" sz="1200" b="0" i="0" u="none" strike="noStrike" baseline="0" dirty="0"/>
                  <a:t> </a:t>
                </a:r>
                <a:r>
                  <a:rPr lang="de-DE" sz="1200" b="0" i="0" u="none" strike="noStrike" baseline="0" dirty="0" err="1"/>
                  <a:t>response</a:t>
                </a:r>
                <a:r>
                  <a:rPr lang="de-DE" sz="1200" b="0" i="0" u="none" strike="noStrike" baseline="0" dirty="0"/>
                  <a:t> </a:t>
                </a:r>
                <a:r>
                  <a:rPr lang="de-DE" sz="1200" b="0" i="0" u="none" strike="noStrike" baseline="0" dirty="0" err="1"/>
                  <a:t>times</a:t>
                </a:r>
                <a:r>
                  <a:rPr lang="de-DE" sz="1200" b="0" i="0" u="none" strike="noStrike" baseline="0" dirty="0"/>
                  <a:t> = lognormal </a:t>
                </a:r>
                <a:r>
                  <a:rPr lang="de-DE" sz="1200" b="0" i="0" u="none" strike="noStrike" baseline="0" dirty="0" err="1"/>
                  <a:t>distribution</a:t>
                </a:r>
                <a:r>
                  <a:rPr lang="de-DE" sz="1200" b="0" i="0" u="none" strike="noStrike" baseline="0" dirty="0"/>
                  <a:t> </a:t>
                </a:r>
              </a:p>
              <a:p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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person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average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speed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(</a:t>
                </a:r>
                <a:r>
                  <a:rPr lang="de-DE" sz="1200" b="0" i="0" u="none" strike="noStrike" baseline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𝛽_𝐷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) and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variance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across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items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(</a:t>
                </a:r>
                <a:r>
                  <a:rPr lang="de-DE" sz="1200" b="0" i="0" u="none" strike="noStrike" baseline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𝜎^2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) =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no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relation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to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person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ability</a:t>
                </a:r>
                <a:endParaRPr lang="de-DE" sz="1200" b="0" i="0" u="none" strike="noStrike" baseline="0" dirty="0"/>
              </a:p>
              <a:p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person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(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working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)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speed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parameter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(</a:t>
                </a:r>
                <a:r>
                  <a:rPr lang="de-DE" sz="1200" b="0" i="0" u="none" strike="noStrike" baseline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𝜏</a:t>
                </a:r>
                <a:r>
                  <a:rPr lang="de-DE" sz="1200" b="0" i="0" u="none" strike="noStrike" baseline="0" dirty="0" err="1">
                    <a:latin typeface="Cambria Math" panose="02040503050406030204" pitchFamily="18" charset="0"/>
                    <a:sym typeface="Wingdings" panose="05000000000000000000" pitchFamily="2" charset="2"/>
                  </a:rPr>
                  <a:t>_𝑖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) and item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speed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parameter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(</a:t>
                </a:r>
                <a:r>
                  <a:rPr lang="de-DE" sz="1200" b="0" i="0" u="none" strike="noStrike" baseline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𝛽_𝑗=𝛽_𝐷+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offset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parameter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for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longer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response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times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) =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relation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to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person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ability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due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to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a multivariate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distribution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for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estimating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the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model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 </a:t>
                </a:r>
                <a:r>
                  <a:rPr lang="de-DE" sz="1200" b="0" i="0" u="none" strike="noStrike" baseline="0" dirty="0" err="1">
                    <a:sym typeface="Wingdings" panose="05000000000000000000" pitchFamily="2" charset="2"/>
                  </a:rPr>
                  <a:t>parameters</a:t>
                </a:r>
                <a:r>
                  <a:rPr lang="de-DE" sz="1200" b="0" i="0" u="none" strike="noStrike" baseline="0" dirty="0">
                    <a:sym typeface="Wingdings" panose="05000000000000000000" pitchFamily="2" charset="2"/>
                  </a:rPr>
                  <a:t>. </a:t>
                </a:r>
                <a:endParaRPr lang="de-DE" sz="1200" b="0" i="0" u="none" strike="noStrike" baseline="0" dirty="0"/>
              </a:p>
              <a:p>
                <a:pPr marL="171450" indent="-171450">
                  <a:buFont typeface="Wingdings" panose="05000000000000000000" pitchFamily="2" charset="2"/>
                  <a:buChar char="à"/>
                </a:pPr>
                <a:endParaRPr lang="de-DE" baseline="0" dirty="0">
                  <a:sym typeface="Wingdings" panose="05000000000000000000" pitchFamily="2" charset="2"/>
                </a:endParaRPr>
              </a:p>
              <a:p>
                <a:pPr marL="0" indent="0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en-US" sz="1200" noProof="0" dirty="0"/>
                  <a:t>Both information are used for estimating the latent classes of engaged and disengaged response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200" noProof="0" dirty="0">
                    <a:sym typeface="Wingdings" panose="05000000000000000000" pitchFamily="2" charset="2"/>
                  </a:rPr>
                  <a:t>latent class probability </a:t>
                </a:r>
                <a:r>
                  <a:rPr lang="en-US" sz="1200" i="0" noProof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∆</a:t>
                </a:r>
                <a:r>
                  <a:rPr lang="en-US" sz="1200" b="0" i="0" noProof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_𝑖𝑗</a:t>
                </a:r>
                <a:r>
                  <a:rPr lang="en-US" sz="1200" noProof="0" dirty="0">
                    <a:sym typeface="Wingdings" panose="05000000000000000000" pitchFamily="2" charset="2"/>
                  </a:rPr>
                  <a:t> for each response (each person and item).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200" noProof="0" dirty="0">
                    <a:sym typeface="Wingdings" panose="05000000000000000000" pitchFamily="2" charset="2"/>
                  </a:rPr>
                  <a:t>Then can be summarized in person engagement </a:t>
                </a:r>
                <a:r>
                  <a:rPr lang="en-US" sz="1200" b="0" i="0" noProof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𝜙_𝑖</a:t>
                </a:r>
                <a:r>
                  <a:rPr lang="en-US" sz="1200" noProof="0" dirty="0">
                    <a:sym typeface="Wingdings" panose="05000000000000000000" pitchFamily="2" charset="2"/>
                  </a:rPr>
                  <a:t> and item engagement difficulty </a:t>
                </a:r>
                <a:r>
                  <a:rPr lang="en-US" sz="1200" b="0" i="0" noProof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𝜄_𝑗  </a:t>
                </a:r>
                <a:endParaRPr lang="de-DE" baseline="0" dirty="0">
                  <a:sym typeface="Wingdings" panose="05000000000000000000" pitchFamily="2" charset="2"/>
                </a:endParaRPr>
              </a:p>
              <a:p>
                <a:pPr marL="171450" indent="-171450">
                  <a:buFont typeface="Wingdings" panose="05000000000000000000" pitchFamily="2" charset="2"/>
                  <a:buChar char="à"/>
                </a:pPr>
                <a:endParaRPr lang="de-DE" baseline="0" dirty="0">
                  <a:sym typeface="Wingdings" panose="05000000000000000000" pitchFamily="2" charset="2"/>
                </a:endParaRPr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endParaRPr lang="de-DE" dirty="0"/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D66692-4066-AC18-2BF3-4B4E03C165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736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Here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 </a:t>
            </a:r>
            <a:r>
              <a:rPr lang="de-DE" dirty="0" err="1"/>
              <a:t>arises</a:t>
            </a:r>
            <a:r>
              <a:rPr lang="de-DE" dirty="0"/>
              <a:t> –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 plausible </a:t>
            </a:r>
            <a:r>
              <a:rPr lang="de-DE" dirty="0" err="1"/>
              <a:t>indicator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disengagement</a:t>
            </a:r>
            <a:r>
              <a:rPr lang="de-DE" dirty="0"/>
              <a:t> at a </a:t>
            </a:r>
            <a:r>
              <a:rPr lang="de-DE" dirty="0" err="1"/>
              <a:t>person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?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41D0-D907-4878-8561-FCB3270E8D6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04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72" b="14838"/>
          <a:stretch/>
        </p:blipFill>
        <p:spPr>
          <a:xfrm>
            <a:off x="371364" y="371890"/>
            <a:ext cx="4863180" cy="5258849"/>
          </a:xfrm>
          <a:custGeom>
            <a:avLst/>
            <a:gdLst>
              <a:gd name="connsiteX0" fmla="*/ 408385 w 4863180"/>
              <a:gd name="connsiteY0" fmla="*/ 3993214 h 5258849"/>
              <a:gd name="connsiteX1" fmla="*/ 408385 w 4863180"/>
              <a:gd name="connsiteY1" fmla="*/ 4425262 h 5258849"/>
              <a:gd name="connsiteX2" fmla="*/ 660413 w 4863180"/>
              <a:gd name="connsiteY2" fmla="*/ 4425262 h 5258849"/>
              <a:gd name="connsiteX3" fmla="*/ 660413 w 4863180"/>
              <a:gd name="connsiteY3" fmla="*/ 3993214 h 5258849"/>
              <a:gd name="connsiteX4" fmla="*/ 3212072 w 4863180"/>
              <a:gd name="connsiteY4" fmla="*/ 3973432 h 5258849"/>
              <a:gd name="connsiteX5" fmla="*/ 3212072 w 4863180"/>
              <a:gd name="connsiteY5" fmla="*/ 4517052 h 5258849"/>
              <a:gd name="connsiteX6" fmla="*/ 3744415 w 4863180"/>
              <a:gd name="connsiteY6" fmla="*/ 4517052 h 5258849"/>
              <a:gd name="connsiteX7" fmla="*/ 3744415 w 4863180"/>
              <a:gd name="connsiteY7" fmla="*/ 3973432 h 5258849"/>
              <a:gd name="connsiteX8" fmla="*/ 846094 w 4863180"/>
              <a:gd name="connsiteY8" fmla="*/ 3701622 h 5258849"/>
              <a:gd name="connsiteX9" fmla="*/ 846094 w 4863180"/>
              <a:gd name="connsiteY9" fmla="*/ 4245242 h 5258849"/>
              <a:gd name="connsiteX10" fmla="*/ 972108 w 4863180"/>
              <a:gd name="connsiteY10" fmla="*/ 4245242 h 5258849"/>
              <a:gd name="connsiteX11" fmla="*/ 972108 w 4863180"/>
              <a:gd name="connsiteY11" fmla="*/ 3701622 h 5258849"/>
              <a:gd name="connsiteX12" fmla="*/ 0 w 4863180"/>
              <a:gd name="connsiteY12" fmla="*/ 0 h 5258849"/>
              <a:gd name="connsiteX13" fmla="*/ 4863180 w 4863180"/>
              <a:gd name="connsiteY13" fmla="*/ 0 h 5258849"/>
              <a:gd name="connsiteX14" fmla="*/ 4863180 w 4863180"/>
              <a:gd name="connsiteY14" fmla="*/ 5258849 h 5258849"/>
              <a:gd name="connsiteX15" fmla="*/ 0 w 4863180"/>
              <a:gd name="connsiteY15" fmla="*/ 5258849 h 525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63180" h="5258849">
                <a:moveTo>
                  <a:pt x="408385" y="3993214"/>
                </a:moveTo>
                <a:lnTo>
                  <a:pt x="408385" y="4425262"/>
                </a:lnTo>
                <a:lnTo>
                  <a:pt x="660413" y="4425262"/>
                </a:lnTo>
                <a:lnTo>
                  <a:pt x="660413" y="3993214"/>
                </a:lnTo>
                <a:close/>
                <a:moveTo>
                  <a:pt x="3212072" y="3973432"/>
                </a:moveTo>
                <a:lnTo>
                  <a:pt x="3212072" y="4517052"/>
                </a:lnTo>
                <a:lnTo>
                  <a:pt x="3744415" y="4517052"/>
                </a:lnTo>
                <a:lnTo>
                  <a:pt x="3744415" y="3973432"/>
                </a:lnTo>
                <a:close/>
                <a:moveTo>
                  <a:pt x="846094" y="3701622"/>
                </a:moveTo>
                <a:lnTo>
                  <a:pt x="846094" y="4245242"/>
                </a:lnTo>
                <a:lnTo>
                  <a:pt x="972108" y="4245242"/>
                </a:lnTo>
                <a:lnTo>
                  <a:pt x="972108" y="3701622"/>
                </a:lnTo>
                <a:close/>
                <a:moveTo>
                  <a:pt x="0" y="0"/>
                </a:moveTo>
                <a:lnTo>
                  <a:pt x="4863180" y="0"/>
                </a:lnTo>
                <a:lnTo>
                  <a:pt x="4863180" y="5258849"/>
                </a:lnTo>
                <a:lnTo>
                  <a:pt x="0" y="5258849"/>
                </a:lnTo>
                <a:close/>
              </a:path>
            </a:pathLst>
          </a:cu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59496" y="5635310"/>
            <a:ext cx="5296508" cy="914096"/>
          </a:xfrm>
        </p:spPr>
        <p:txBody>
          <a:bodyPr anchor="b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Veranstaltungsname | Ort</a:t>
            </a:r>
            <a:br>
              <a:rPr lang="de-DE" dirty="0"/>
            </a:br>
            <a:r>
              <a:rPr lang="de-DE" dirty="0"/>
              <a:t>31.02.2020</a:t>
            </a:r>
            <a:br>
              <a:rPr lang="de-DE" dirty="0"/>
            </a:br>
            <a:r>
              <a:rPr lang="de-DE" dirty="0"/>
              <a:t>Prof. Dr. Maxi Mustermann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38"/>
          <a:stretch/>
        </p:blipFill>
        <p:spPr>
          <a:xfrm>
            <a:off x="2863661" y="369546"/>
            <a:ext cx="8963025" cy="52588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7555" y="1232756"/>
            <a:ext cx="6516000" cy="1872208"/>
          </a:xfrm>
          <a:solidFill>
            <a:schemeClr val="bg1"/>
          </a:solidFill>
        </p:spPr>
        <p:txBody>
          <a:bodyPr vert="horz" lIns="324000" tIns="0" rIns="0" bIns="0" rtlCol="0" anchor="ctr" anchorCtr="0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de-DE" sz="3100" b="1" kern="0" spc="1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/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614" y="5273178"/>
            <a:ext cx="1989558" cy="14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69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7446" userDrawn="1">
          <p15:clr>
            <a:srgbClr val="FBAE40"/>
          </p15:clr>
        </p15:guide>
        <p15:guide id="5" orient="horz" pos="356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Agenda-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96" y="374651"/>
            <a:ext cx="5323982" cy="56515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b="1" cap="all" dirty="0"/>
            </a:lvl1pPr>
          </a:lstStyle>
          <a:p>
            <a:pPr marL="0" lvl="0"/>
            <a:r>
              <a:rPr lang="de-DE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2211" y="1231900"/>
            <a:ext cx="5318502" cy="4429125"/>
          </a:xfrm>
        </p:spPr>
        <p:txBody>
          <a:bodyPr tIns="0" rIns="0" bIns="0">
            <a:normAutofit/>
          </a:bodyPr>
          <a:lstStyle>
            <a:lvl1pPr marL="360000" indent="-360000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Thema 1</a:t>
            </a:r>
          </a:p>
          <a:p>
            <a:pPr lvl="0"/>
            <a:r>
              <a:rPr lang="de-DE" dirty="0"/>
              <a:t>Thema 2</a:t>
            </a:r>
          </a:p>
          <a:p>
            <a:pPr lvl="0"/>
            <a:r>
              <a:rPr lang="de-DE" dirty="0"/>
              <a:t>Thema 3</a:t>
            </a:r>
          </a:p>
          <a:p>
            <a:pPr lvl="0"/>
            <a:r>
              <a:rPr lang="de-DE" dirty="0"/>
              <a:t>Thema 4</a:t>
            </a:r>
          </a:p>
          <a:p>
            <a:pPr lvl="0"/>
            <a:r>
              <a:rPr lang="de-DE" dirty="0"/>
              <a:t>Thema 5</a:t>
            </a:r>
          </a:p>
          <a:p>
            <a:pPr marL="808038" lvl="1" indent="-3635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  <a:p>
            <a:pPr marL="1257300" lvl="2" indent="-3429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tabLst/>
            </a:pPr>
            <a:r>
              <a:rPr lang="de-DE" dirty="0"/>
              <a:t>Dritte Ebene</a:t>
            </a:r>
          </a:p>
          <a:p>
            <a:pPr lvl="0"/>
            <a:endParaRPr lang="de-DE" dirty="0"/>
          </a:p>
        </p:txBody>
      </p:sp>
      <p:cxnSp>
        <p:nvCxnSpPr>
          <p:cNvPr id="13" name="Gerade Verbindung 8"/>
          <p:cNvCxnSpPr/>
          <p:nvPr userDrawn="1"/>
        </p:nvCxnSpPr>
        <p:spPr>
          <a:xfrm>
            <a:off x="377178" y="6197984"/>
            <a:ext cx="532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Prof. Dr. Vorname Nachname </a:t>
            </a:r>
            <a:r>
              <a:rPr lang="de-DE" sz="800" b="0" dirty="0"/>
              <a:t>| Leibniz Institute </a:t>
            </a:r>
            <a:r>
              <a:rPr lang="de-DE" sz="800" b="0" dirty="0" err="1"/>
              <a:t>for</a:t>
            </a:r>
            <a:r>
              <a:rPr lang="de-DE" sz="800" b="0" dirty="0"/>
              <a:t> Educational </a:t>
            </a:r>
            <a:r>
              <a:rPr lang="de-DE" sz="800" b="0" dirty="0" err="1"/>
              <a:t>Trajectories</a:t>
            </a:r>
            <a:r>
              <a:rPr lang="de-DE" sz="800" b="0" baseline="0" dirty="0"/>
              <a:t> </a:t>
            </a:r>
            <a:r>
              <a:rPr lang="de-DE" sz="800" baseline="0" dirty="0"/>
              <a:t>| Wilhelmsplatz 3 | 96047 Bamberg | Germany</a:t>
            </a:r>
          </a:p>
          <a:p>
            <a:r>
              <a:rPr lang="de-DE" sz="800" baseline="0" dirty="0"/>
              <a:t>Phone: +49 951 863-3400 | vorname.nachname@lifbi.de | www.lifbi.de</a:t>
            </a:r>
            <a:endParaRPr lang="de-DE" sz="800" dirty="0"/>
          </a:p>
        </p:txBody>
      </p:sp>
      <p:sp>
        <p:nvSpPr>
          <p:cNvPr id="18" name="Ellipse 17"/>
          <p:cNvSpPr/>
          <p:nvPr userDrawn="1"/>
        </p:nvSpPr>
        <p:spPr>
          <a:xfrm>
            <a:off x="-24640" y="6194361"/>
            <a:ext cx="360000" cy="360000"/>
          </a:xfrm>
          <a:prstGeom prst="ellipse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50" t="38324" r="20050" b="39101"/>
          <a:stretch/>
        </p:blipFill>
        <p:spPr>
          <a:xfrm>
            <a:off x="10382859" y="5633284"/>
            <a:ext cx="1654949" cy="8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1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3591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7423">
          <p15:clr>
            <a:srgbClr val="FBAE40"/>
          </p15:clr>
        </p15:guide>
        <p15:guide id="6" orient="horz" pos="356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Agenda-Inhalt-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8"/>
          <a:stretch/>
        </p:blipFill>
        <p:spPr>
          <a:xfrm>
            <a:off x="5807968" y="0"/>
            <a:ext cx="6391651" cy="68661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96" y="374651"/>
            <a:ext cx="5323982" cy="56515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b="1" cap="all" dirty="0"/>
            </a:lvl1pPr>
          </a:lstStyle>
          <a:p>
            <a:pPr marL="0" lvl="0"/>
            <a:r>
              <a:rPr lang="de-DE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2211" y="1231900"/>
            <a:ext cx="5318502" cy="4429125"/>
          </a:xfrm>
        </p:spPr>
        <p:txBody>
          <a:bodyPr tIns="0" rIns="0" bIns="0">
            <a:normAutofit/>
          </a:bodyPr>
          <a:lstStyle>
            <a:lvl1pPr marL="360000" indent="-360000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Thema 1</a:t>
            </a:r>
          </a:p>
          <a:p>
            <a:pPr lvl="0"/>
            <a:r>
              <a:rPr lang="de-DE" dirty="0"/>
              <a:t>Thema 2</a:t>
            </a:r>
          </a:p>
          <a:p>
            <a:pPr lvl="0"/>
            <a:r>
              <a:rPr lang="de-DE" dirty="0"/>
              <a:t>Thema 3</a:t>
            </a:r>
          </a:p>
          <a:p>
            <a:pPr lvl="0"/>
            <a:r>
              <a:rPr lang="de-DE" dirty="0"/>
              <a:t>Thema 4</a:t>
            </a:r>
          </a:p>
          <a:p>
            <a:pPr lvl="0"/>
            <a:r>
              <a:rPr lang="de-DE" dirty="0"/>
              <a:t>Thema 5</a:t>
            </a:r>
          </a:p>
          <a:p>
            <a:pPr marL="808038" lvl="1" indent="-3635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  <a:p>
            <a:pPr marL="1257300" lvl="2" indent="-3429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tabLst/>
            </a:pPr>
            <a:r>
              <a:rPr lang="de-DE" dirty="0"/>
              <a:t>Dritte Ebene</a:t>
            </a:r>
          </a:p>
          <a:p>
            <a:pPr lvl="0"/>
            <a:endParaRPr lang="de-DE" dirty="0"/>
          </a:p>
        </p:txBody>
      </p:sp>
      <p:cxnSp>
        <p:nvCxnSpPr>
          <p:cNvPr id="13" name="Gerade Verbindung 8"/>
          <p:cNvCxnSpPr/>
          <p:nvPr userDrawn="1"/>
        </p:nvCxnSpPr>
        <p:spPr>
          <a:xfrm>
            <a:off x="377178" y="6197984"/>
            <a:ext cx="532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50" t="38324" r="20050" b="39101"/>
          <a:stretch/>
        </p:blipFill>
        <p:spPr>
          <a:xfrm>
            <a:off x="10382859" y="5633284"/>
            <a:ext cx="1654949" cy="882228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88000"/>
              </a:prst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057CDD4-8CF8-830C-D966-26F907133810}"/>
              </a:ext>
            </a:extLst>
          </p:cNvPr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Marie-Ann Sengewald </a:t>
            </a:r>
            <a:r>
              <a:rPr lang="de-DE" sz="800" b="0" dirty="0"/>
              <a:t>|</a:t>
            </a:r>
            <a:r>
              <a:rPr lang="de-DE" sz="800" b="0" baseline="0" dirty="0"/>
              <a:t> </a:t>
            </a:r>
            <a:r>
              <a:rPr lang="de-DE" sz="800" baseline="0" dirty="0"/>
              <a:t>marie.sengewald@lifbi.de </a:t>
            </a:r>
          </a:p>
          <a:p>
            <a:r>
              <a:rPr lang="de-DE" sz="800" b="0" dirty="0"/>
              <a:t>Leibniz Institute </a:t>
            </a:r>
            <a:r>
              <a:rPr lang="de-DE" sz="800" b="0" dirty="0" err="1"/>
              <a:t>for</a:t>
            </a:r>
            <a:r>
              <a:rPr lang="de-DE" sz="800" b="0" dirty="0"/>
              <a:t> Educational </a:t>
            </a:r>
            <a:r>
              <a:rPr lang="de-DE" sz="800" b="0" dirty="0" err="1"/>
              <a:t>Trajectories</a:t>
            </a:r>
            <a:r>
              <a:rPr lang="de-DE" sz="800" b="0" baseline="0" dirty="0"/>
              <a:t> </a:t>
            </a:r>
            <a:r>
              <a:rPr lang="de-DE" sz="800" baseline="0" dirty="0"/>
              <a:t>| Wilhelmsplatz 3 | 96047 Bamberg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984840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3591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7423">
          <p15:clr>
            <a:srgbClr val="FBAE40"/>
          </p15:clr>
        </p15:guide>
        <p15:guide id="6" orient="horz" pos="356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Agenda-alternativ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5351" y="374651"/>
            <a:ext cx="9742900" cy="7596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b="1" cap="all" dirty="0"/>
            </a:lvl1pPr>
          </a:lstStyle>
          <a:p>
            <a:pPr lvl="0"/>
            <a:r>
              <a:rPr lang="de-DE" dirty="0"/>
              <a:t>AGENDA – ALTERNATIV OHNE BILD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5351" y="1231900"/>
            <a:ext cx="9729827" cy="4429125"/>
          </a:xfrm>
        </p:spPr>
        <p:txBody>
          <a:bodyPr tIns="0" rIns="0" bIns="0">
            <a:normAutofit/>
          </a:bodyPr>
          <a:lstStyle>
            <a:lvl1pPr marL="361950" indent="-3619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lang="de-D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63538"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Symbol" panose="05050102010706020507" pitchFamily="18" charset="2"/>
              <a:buChar char="-"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Thema 1</a:t>
            </a:r>
          </a:p>
          <a:p>
            <a:pPr lvl="0"/>
            <a:r>
              <a:rPr lang="de-DE" dirty="0"/>
              <a:t>Thema 2</a:t>
            </a:r>
          </a:p>
          <a:p>
            <a:pPr lvl="0"/>
            <a:r>
              <a:rPr lang="de-DE" dirty="0"/>
              <a:t>Thema 3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Ellipse 11"/>
          <p:cNvSpPr/>
          <p:nvPr userDrawn="1"/>
        </p:nvSpPr>
        <p:spPr>
          <a:xfrm>
            <a:off x="-24640" y="6194361"/>
            <a:ext cx="360000" cy="360000"/>
          </a:xfrm>
          <a:prstGeom prst="ellipse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cxnSp>
        <p:nvCxnSpPr>
          <p:cNvPr id="15" name="Gerade Verbindung 8"/>
          <p:cNvCxnSpPr/>
          <p:nvPr userDrawn="1"/>
        </p:nvCxnSpPr>
        <p:spPr>
          <a:xfrm>
            <a:off x="377178" y="6197984"/>
            <a:ext cx="973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 userDrawn="1"/>
        </p:nvSpPr>
        <p:spPr>
          <a:xfrm>
            <a:off x="9539114" y="6293141"/>
            <a:ext cx="5760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98E9551-F356-4D08-8D9A-588DFB5D70DD}" type="slidenum">
              <a:rPr lang="de-DE" sz="800" smtClean="0"/>
              <a:t>‹Nr.›</a:t>
            </a:fld>
            <a:endParaRPr lang="de-DE" sz="80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735" y="5606642"/>
            <a:ext cx="1696513" cy="9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/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Prof. Dr. Vorname Nachname </a:t>
            </a:r>
            <a:r>
              <a:rPr lang="de-DE" sz="800" b="0" dirty="0"/>
              <a:t>| Leibniz Institute </a:t>
            </a:r>
            <a:r>
              <a:rPr lang="de-DE" sz="800" b="0" dirty="0" err="1"/>
              <a:t>for</a:t>
            </a:r>
            <a:r>
              <a:rPr lang="de-DE" sz="800" b="0" dirty="0"/>
              <a:t> Educational </a:t>
            </a:r>
            <a:r>
              <a:rPr lang="de-DE" sz="800" b="0" dirty="0" err="1"/>
              <a:t>Trajectories</a:t>
            </a:r>
            <a:r>
              <a:rPr lang="de-DE" sz="800" b="0" baseline="0" dirty="0"/>
              <a:t> </a:t>
            </a:r>
            <a:r>
              <a:rPr lang="de-DE" sz="800" baseline="0" dirty="0"/>
              <a:t>| Wilhelmsplatz 3 | 96047 Bamberg | Germany</a:t>
            </a:r>
          </a:p>
          <a:p>
            <a:r>
              <a:rPr lang="de-DE" sz="800" baseline="0" dirty="0"/>
              <a:t>Phone: +49 951 863-3400 | vorname.nachname@lifbi.de | www.lifbi.de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4860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orient="horz" pos="232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6380">
          <p15:clr>
            <a:srgbClr val="FBAE40"/>
          </p15:clr>
        </p15:guide>
        <p15:guide id="6" orient="horz" pos="356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Zwischen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3"/>
          <a:stretch/>
        </p:blipFill>
        <p:spPr>
          <a:xfrm>
            <a:off x="-240704" y="818366"/>
            <a:ext cx="10084312" cy="4842882"/>
          </a:xfrm>
          <a:prstGeom prst="roundRect">
            <a:avLst>
              <a:gd name="adj" fmla="val 4668"/>
            </a:avLst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Abgerundetes Rechteck 4"/>
          <p:cNvSpPr/>
          <p:nvPr userDrawn="1"/>
        </p:nvSpPr>
        <p:spPr>
          <a:xfrm>
            <a:off x="-240705" y="818637"/>
            <a:ext cx="10084313" cy="4842388"/>
          </a:xfrm>
          <a:prstGeom prst="roundRect">
            <a:avLst>
              <a:gd name="adj" fmla="val 4471"/>
            </a:avLst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484" y="1988840"/>
            <a:ext cx="7975135" cy="3348372"/>
          </a:xfrm>
        </p:spPr>
        <p:txBody>
          <a:bodyPr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Wingdings" charset="2"/>
              <a:buNone/>
              <a:defRPr lang="de-DE" sz="6000" b="1" kern="1200" dirty="0">
                <a:solidFill>
                  <a:schemeClr val="bg1"/>
                </a:solidFill>
                <a:effectLst>
                  <a:outerShdw blurRad="127000" dist="127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735" y="5606642"/>
            <a:ext cx="1696513" cy="9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414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2">
          <p15:clr>
            <a:srgbClr val="FBAE40"/>
          </p15:clr>
        </p15:guide>
        <p15:guide id="2" orient="horz" pos="754">
          <p15:clr>
            <a:srgbClr val="FBAE40"/>
          </p15:clr>
        </p15:guide>
        <p15:guide id="3" pos="592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Standard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96" y="378939"/>
            <a:ext cx="9733981" cy="759600"/>
          </a:xfrm>
        </p:spPr>
        <p:txBody>
          <a:bodyPr anchor="t" anchorCtr="0">
            <a:noAutofit/>
          </a:bodyPr>
          <a:lstStyle>
            <a:lvl1pPr marL="0" indent="0" algn="l">
              <a:defRPr sz="2400" b="1" cap="all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87332" y="1231899"/>
            <a:ext cx="9727845" cy="4429125"/>
          </a:xfrm>
        </p:spPr>
        <p:txBody>
          <a:bodyPr rIns="0">
            <a:normAutofit/>
          </a:bodyPr>
          <a:lstStyle>
            <a:lvl1pPr marL="273050" indent="-273050">
              <a:buFont typeface="Wingdings" charset="2"/>
              <a:buChar char="§"/>
              <a:tabLst/>
              <a:defRPr sz="2000" baseline="0">
                <a:solidFill>
                  <a:schemeClr val="tx1"/>
                </a:solidFill>
              </a:defRPr>
            </a:lvl1pPr>
            <a:lvl2pPr marL="539750" indent="-266700"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2pPr>
            <a:lvl3pPr marL="806450" indent="-247650"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1079500" indent="-266700">
              <a:buFont typeface="Symbol" panose="05050102010706020507" pitchFamily="18" charset="2"/>
              <a:buChar char="-"/>
              <a:tabLst/>
              <a:defRPr sz="1700">
                <a:solidFill>
                  <a:schemeClr val="tx1"/>
                </a:solidFill>
              </a:defRPr>
            </a:lvl4pPr>
            <a:lvl5pPr marL="1346200" indent="-273050"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77178" y="6197984"/>
            <a:ext cx="973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 userDrawn="1"/>
        </p:nvSpPr>
        <p:spPr>
          <a:xfrm>
            <a:off x="9539114" y="6293141"/>
            <a:ext cx="5760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98E9551-F356-4D08-8D9A-588DFB5D70DD}" type="slidenum">
              <a:rPr lang="de-DE" sz="800" smtClean="0"/>
              <a:t>‹Nr.›</a:t>
            </a:fld>
            <a:endParaRPr lang="de-DE" sz="80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735" y="5606642"/>
            <a:ext cx="1696513" cy="9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A9E5037-DC6E-926A-DC66-95B9FF06ECE5}"/>
              </a:ext>
            </a:extLst>
          </p:cNvPr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Marie-Ann Sengewald </a:t>
            </a:r>
            <a:r>
              <a:rPr lang="de-DE" sz="800" b="0" dirty="0"/>
              <a:t>|</a:t>
            </a:r>
            <a:r>
              <a:rPr lang="de-DE" sz="800" b="0" baseline="0" dirty="0"/>
              <a:t> </a:t>
            </a:r>
            <a:r>
              <a:rPr lang="de-DE" sz="800" baseline="0" dirty="0"/>
              <a:t>marie.sengewald@lifbi.de </a:t>
            </a:r>
          </a:p>
          <a:p>
            <a:r>
              <a:rPr lang="de-DE" sz="800" b="0" dirty="0"/>
              <a:t>Leibniz Institute </a:t>
            </a:r>
            <a:r>
              <a:rPr lang="de-DE" sz="800" b="0" dirty="0" err="1"/>
              <a:t>for</a:t>
            </a:r>
            <a:r>
              <a:rPr lang="de-DE" sz="800" b="0" dirty="0"/>
              <a:t> Educational </a:t>
            </a:r>
            <a:r>
              <a:rPr lang="de-DE" sz="800" b="0" dirty="0" err="1"/>
              <a:t>Trajectories</a:t>
            </a:r>
            <a:r>
              <a:rPr lang="de-DE" sz="800" b="0" baseline="0" dirty="0"/>
              <a:t> </a:t>
            </a:r>
            <a:r>
              <a:rPr lang="de-DE" sz="800" baseline="0" dirty="0"/>
              <a:t>| Wilhelmsplatz 3 | 96047 Bamberg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945664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380">
          <p15:clr>
            <a:srgbClr val="FBAE40"/>
          </p15:clr>
        </p15:guide>
        <p15:guide id="6" orient="horz" pos="356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Zwei Inh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0"/>
          </p:nvPr>
        </p:nvSpPr>
        <p:spPr>
          <a:xfrm>
            <a:off x="6348028" y="1232756"/>
            <a:ext cx="5472496" cy="4283807"/>
          </a:xfrm>
        </p:spPr>
        <p:txBody>
          <a:bodyPr>
            <a:normAutofit/>
          </a:bodyPr>
          <a:lstStyle>
            <a:lvl1pPr>
              <a:defRPr sz="2000"/>
            </a:lvl1pPr>
            <a:lvl2pPr marL="590550" indent="-266700">
              <a:buFont typeface="Symbol" panose="05050102010706020507" pitchFamily="18" charset="2"/>
              <a:buChar char="-"/>
              <a:defRPr sz="1700"/>
            </a:lvl2pPr>
            <a:lvl3pPr>
              <a:defRPr sz="1700"/>
            </a:lvl3pPr>
            <a:lvl4pPr marL="1257300" indent="-266700">
              <a:buFont typeface="Symbol" panose="05050102010706020507" pitchFamily="18" charset="2"/>
              <a:buChar char="-"/>
              <a:defRPr sz="1700"/>
            </a:lvl4pPr>
            <a:lvl5pPr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itel 3"/>
          <p:cNvSpPr>
            <a:spLocks noGrp="1"/>
          </p:cNvSpPr>
          <p:nvPr>
            <p:ph type="title" hasCustomPrompt="1"/>
          </p:nvPr>
        </p:nvSpPr>
        <p:spPr>
          <a:xfrm>
            <a:off x="385351" y="378941"/>
            <a:ext cx="11435174" cy="75889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b="1" cap="all"/>
            </a:lvl1pPr>
          </a:lstStyle>
          <a:p>
            <a:pPr marL="0" lvl="0"/>
            <a:r>
              <a:rPr lang="de-DE" dirty="0"/>
              <a:t>Folientitel</a:t>
            </a:r>
          </a:p>
        </p:txBody>
      </p:sp>
      <p:sp>
        <p:nvSpPr>
          <p:cNvPr id="20" name="Inhaltsplatzhalter 11"/>
          <p:cNvSpPr>
            <a:spLocks noGrp="1"/>
          </p:cNvSpPr>
          <p:nvPr>
            <p:ph sz="quarter" idx="11"/>
          </p:nvPr>
        </p:nvSpPr>
        <p:spPr>
          <a:xfrm>
            <a:off x="385350" y="1236480"/>
            <a:ext cx="5472000" cy="4283807"/>
          </a:xfrm>
        </p:spPr>
        <p:txBody>
          <a:bodyPr>
            <a:normAutofit/>
          </a:bodyPr>
          <a:lstStyle>
            <a:lvl1pPr>
              <a:defRPr sz="2000"/>
            </a:lvl1pPr>
            <a:lvl2pPr marL="590550" indent="-266700">
              <a:buFont typeface="Symbol" panose="05050102010706020507" pitchFamily="18" charset="2"/>
              <a:buChar char="-"/>
              <a:defRPr sz="1700"/>
            </a:lvl2pPr>
            <a:lvl3pPr>
              <a:defRPr sz="1700"/>
            </a:lvl3pPr>
            <a:lvl4pPr marL="1257300" indent="-266700">
              <a:buFont typeface="Symbol" panose="05050102010706020507" pitchFamily="18" charset="2"/>
              <a:buChar char="-"/>
              <a:defRPr sz="1700"/>
            </a:lvl4pPr>
            <a:lvl5pPr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Ellipse 14"/>
          <p:cNvSpPr/>
          <p:nvPr userDrawn="1"/>
        </p:nvSpPr>
        <p:spPr>
          <a:xfrm>
            <a:off x="-24640" y="6194361"/>
            <a:ext cx="360000" cy="360000"/>
          </a:xfrm>
          <a:prstGeom prst="ellipse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cxnSp>
        <p:nvCxnSpPr>
          <p:cNvPr id="18" name="Gerade Verbindung 8"/>
          <p:cNvCxnSpPr/>
          <p:nvPr userDrawn="1"/>
        </p:nvCxnSpPr>
        <p:spPr>
          <a:xfrm>
            <a:off x="377178" y="6197984"/>
            <a:ext cx="973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 userDrawn="1"/>
        </p:nvSpPr>
        <p:spPr>
          <a:xfrm>
            <a:off x="9539114" y="6293141"/>
            <a:ext cx="5760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98E9551-F356-4D08-8D9A-588DFB5D70DD}" type="slidenum">
              <a:rPr lang="de-DE" sz="800" smtClean="0"/>
              <a:t>‹Nr.›</a:t>
            </a:fld>
            <a:endParaRPr lang="de-DE" sz="80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735" y="5606642"/>
            <a:ext cx="1696513" cy="9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/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Prof. Dr. Vorname Nachname </a:t>
            </a:r>
            <a:r>
              <a:rPr lang="de-DE" sz="800" b="0" dirty="0"/>
              <a:t>| Leibniz Institute </a:t>
            </a:r>
            <a:r>
              <a:rPr lang="de-DE" sz="800" b="0" dirty="0" err="1"/>
              <a:t>for</a:t>
            </a:r>
            <a:r>
              <a:rPr lang="de-DE" sz="800" b="0" dirty="0"/>
              <a:t> Educational </a:t>
            </a:r>
            <a:r>
              <a:rPr lang="de-DE" sz="800" b="0" dirty="0" err="1"/>
              <a:t>Trajectories</a:t>
            </a:r>
            <a:r>
              <a:rPr lang="de-DE" sz="800" b="0" baseline="0" dirty="0"/>
              <a:t> </a:t>
            </a:r>
            <a:r>
              <a:rPr lang="de-DE" sz="800" baseline="0" dirty="0"/>
              <a:t>| Wilhelmsplatz 3 | 96047 Bamberg | Germany</a:t>
            </a:r>
          </a:p>
          <a:p>
            <a:r>
              <a:rPr lang="de-DE" sz="800" baseline="0" dirty="0"/>
              <a:t>Phone: +49 951 863-3400 | vorname.nachname@lifbi.de | www.lifbi.de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387074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347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_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"/>
          <a:stretch/>
        </p:blipFill>
        <p:spPr>
          <a:xfrm>
            <a:off x="6106728" y="-25664"/>
            <a:ext cx="6217963" cy="68985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5465" y="381001"/>
            <a:ext cx="5134259" cy="2304985"/>
          </a:xfrm>
        </p:spPr>
        <p:txBody>
          <a:bodyPr lIns="108000" tIns="0" bIns="0" anchor="t" anchorCtr="0">
            <a:no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2400" b="1" cap="all" spc="0" baseline="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VIELEN DANK FÜR IHRE AUFMERKSAMKEIT! 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3554226" y="4890097"/>
            <a:ext cx="21747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000" dirty="0"/>
              <a:t>Wilhelmsplatz 3</a:t>
            </a:r>
          </a:p>
          <a:p>
            <a:pPr lvl="0"/>
            <a:r>
              <a:rPr lang="de-DE" sz="1000" dirty="0"/>
              <a:t>96047 Bamberg | Germany</a:t>
            </a:r>
          </a:p>
          <a:p>
            <a:pPr lvl="0"/>
            <a:endParaRPr lang="de-DE" sz="500" dirty="0"/>
          </a:p>
          <a:p>
            <a:pPr lvl="0"/>
            <a:r>
              <a:rPr lang="de-DE" sz="1000" dirty="0"/>
              <a:t>www.lifbi.de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132" y="3340238"/>
            <a:ext cx="2598710" cy="15109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6920840-D968-3D32-2C47-21549218FF95}"/>
              </a:ext>
            </a:extLst>
          </p:cNvPr>
          <p:cNvSpPr txBox="1"/>
          <p:nvPr userDrawn="1"/>
        </p:nvSpPr>
        <p:spPr>
          <a:xfrm>
            <a:off x="3554226" y="5391506"/>
            <a:ext cx="21747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lvl="0">
              <a:defRPr sz="850"/>
            </a:lvl1pPr>
          </a:lstStyle>
          <a:p>
            <a:pPr lvl="0"/>
            <a:endParaRPr lang="de-DE" sz="1000" dirty="0"/>
          </a:p>
          <a:p>
            <a:pPr lvl="0"/>
            <a:r>
              <a:rPr lang="de-DE" sz="1000" dirty="0"/>
              <a:t>Marie-Ann Sengewald</a:t>
            </a:r>
          </a:p>
          <a:p>
            <a:pPr lvl="0"/>
            <a:r>
              <a:rPr lang="de-DE" sz="1000" dirty="0"/>
              <a:t>marie.sengewald@lifbi.de</a:t>
            </a:r>
          </a:p>
        </p:txBody>
      </p:sp>
    </p:spTree>
    <p:extLst>
      <p:ext uri="{BB962C8B-B14F-4D97-AF65-F5344CB8AC3E}">
        <p14:creationId xmlns:p14="http://schemas.microsoft.com/office/powerpoint/2010/main" val="2583545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orient="horz" pos="232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460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_Agenda-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96" y="374651"/>
            <a:ext cx="5323982" cy="56515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b="1" cap="all" dirty="0"/>
            </a:lvl1pPr>
          </a:lstStyle>
          <a:p>
            <a:pPr marL="0" lvl="0"/>
            <a:r>
              <a:rPr lang="de-DE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2211" y="1231900"/>
            <a:ext cx="5318502" cy="4429125"/>
          </a:xfrm>
        </p:spPr>
        <p:txBody>
          <a:bodyPr tIns="0" rIns="0" bIns="0">
            <a:normAutofit/>
          </a:bodyPr>
          <a:lstStyle>
            <a:lvl1pPr marL="360000" indent="-360000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Thema 1</a:t>
            </a:r>
          </a:p>
          <a:p>
            <a:pPr lvl="0"/>
            <a:r>
              <a:rPr lang="de-DE" dirty="0"/>
              <a:t>Thema 2</a:t>
            </a:r>
          </a:p>
          <a:p>
            <a:pPr lvl="0"/>
            <a:r>
              <a:rPr lang="de-DE" dirty="0"/>
              <a:t>Thema 3</a:t>
            </a:r>
          </a:p>
          <a:p>
            <a:pPr lvl="0"/>
            <a:r>
              <a:rPr lang="de-DE" dirty="0"/>
              <a:t>Thema 4</a:t>
            </a:r>
          </a:p>
          <a:p>
            <a:pPr lvl="0"/>
            <a:r>
              <a:rPr lang="de-DE" dirty="0"/>
              <a:t>Thema 5</a:t>
            </a:r>
          </a:p>
        </p:txBody>
      </p:sp>
      <p:cxnSp>
        <p:nvCxnSpPr>
          <p:cNvPr id="13" name="Gerade Verbindung 8"/>
          <p:cNvCxnSpPr/>
          <p:nvPr userDrawn="1"/>
        </p:nvCxnSpPr>
        <p:spPr>
          <a:xfrm>
            <a:off x="377178" y="6197984"/>
            <a:ext cx="532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Prof. Dr. Vorname Nachname </a:t>
            </a:r>
            <a:r>
              <a:rPr lang="de-DE" sz="800" b="0" dirty="0"/>
              <a:t>| Leibniz-Institut</a:t>
            </a:r>
            <a:r>
              <a:rPr lang="de-DE" sz="800" b="0" baseline="0" dirty="0"/>
              <a:t> für Bildungsverläufe </a:t>
            </a:r>
            <a:r>
              <a:rPr lang="de-DE" sz="800" baseline="0" dirty="0"/>
              <a:t>| Wilhelmsplatz 3 | 96047 Bamberg</a:t>
            </a:r>
          </a:p>
          <a:p>
            <a:r>
              <a:rPr lang="de-DE" sz="800" baseline="0" dirty="0"/>
              <a:t>Telefon: +49 951 863-3400 | vorname.nachname@lifbi.de | www.lifbi.de</a:t>
            </a:r>
            <a:endParaRPr lang="de-DE" sz="800" dirty="0"/>
          </a:p>
        </p:txBody>
      </p:sp>
      <p:sp>
        <p:nvSpPr>
          <p:cNvPr id="18" name="Ellipse 17"/>
          <p:cNvSpPr/>
          <p:nvPr userDrawn="1"/>
        </p:nvSpPr>
        <p:spPr>
          <a:xfrm>
            <a:off x="-24640" y="6194361"/>
            <a:ext cx="360000" cy="360000"/>
          </a:xfrm>
          <a:prstGeom prst="ellipse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658" y="5533708"/>
            <a:ext cx="1524532" cy="11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8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3591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pos="7423" userDrawn="1">
          <p15:clr>
            <a:srgbClr val="FBAE40"/>
          </p15:clr>
        </p15:guide>
        <p15:guide id="6" orient="horz" pos="356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_Agenda-Inhalt-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96" y="374651"/>
            <a:ext cx="5323982" cy="56515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b="1" cap="all" dirty="0"/>
            </a:lvl1pPr>
          </a:lstStyle>
          <a:p>
            <a:pPr marL="0" lvl="0"/>
            <a:r>
              <a:rPr lang="de-DE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2211" y="1231900"/>
            <a:ext cx="5318502" cy="4429125"/>
          </a:xfrm>
        </p:spPr>
        <p:txBody>
          <a:bodyPr tIns="0" rIns="0" bIns="0">
            <a:normAutofit/>
          </a:bodyPr>
          <a:lstStyle>
            <a:lvl1pPr marL="360000" indent="-360000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Tx/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Thema 1</a:t>
            </a:r>
          </a:p>
          <a:p>
            <a:pPr lvl="0"/>
            <a:r>
              <a:rPr lang="de-DE" dirty="0"/>
              <a:t>Thema 2</a:t>
            </a:r>
          </a:p>
          <a:p>
            <a:pPr lvl="0"/>
            <a:r>
              <a:rPr lang="de-DE" dirty="0"/>
              <a:t>Thema 3</a:t>
            </a:r>
          </a:p>
          <a:p>
            <a:pPr lvl="0"/>
            <a:r>
              <a:rPr lang="de-DE" dirty="0"/>
              <a:t>Thema 4</a:t>
            </a:r>
          </a:p>
          <a:p>
            <a:pPr lvl="0"/>
            <a:r>
              <a:rPr lang="de-DE" dirty="0"/>
              <a:t>Thema 5</a:t>
            </a:r>
          </a:p>
          <a:p>
            <a:pPr marL="808038" lvl="1" indent="-3635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  <a:p>
            <a:pPr marL="1257300" lvl="2" indent="-3429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tabLst/>
            </a:pPr>
            <a:r>
              <a:rPr lang="de-DE" dirty="0"/>
              <a:t>Dritte Ebene</a:t>
            </a:r>
          </a:p>
          <a:p>
            <a:pPr lvl="0"/>
            <a:endParaRPr lang="de-DE" dirty="0"/>
          </a:p>
        </p:txBody>
      </p:sp>
      <p:cxnSp>
        <p:nvCxnSpPr>
          <p:cNvPr id="13" name="Gerade Verbindung 8"/>
          <p:cNvCxnSpPr/>
          <p:nvPr userDrawn="1"/>
        </p:nvCxnSpPr>
        <p:spPr>
          <a:xfrm>
            <a:off x="377178" y="6197984"/>
            <a:ext cx="532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 userDrawn="1"/>
        </p:nvSpPr>
        <p:spPr>
          <a:xfrm>
            <a:off x="-24640" y="6194361"/>
            <a:ext cx="360000" cy="360000"/>
          </a:xfrm>
          <a:prstGeom prst="ellipse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8"/>
          <a:stretch/>
        </p:blipFill>
        <p:spPr>
          <a:xfrm>
            <a:off x="5807968" y="0"/>
            <a:ext cx="6391651" cy="686618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658" y="5533708"/>
            <a:ext cx="1524532" cy="11124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88000"/>
              </a:prstClr>
            </a:outerShdw>
          </a:effectLst>
        </p:spPr>
      </p:pic>
      <p:sp>
        <p:nvSpPr>
          <p:cNvPr id="9" name="Textfeld 8"/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Prof. Dr. Vorname Nachname </a:t>
            </a:r>
            <a:r>
              <a:rPr lang="de-DE" sz="800" b="0" dirty="0"/>
              <a:t>| Leibniz-Institut</a:t>
            </a:r>
            <a:r>
              <a:rPr lang="de-DE" sz="800" b="0" baseline="0" dirty="0"/>
              <a:t> für Bildungsverläufe </a:t>
            </a:r>
            <a:r>
              <a:rPr lang="de-DE" sz="800" baseline="0" dirty="0"/>
              <a:t>| Wilhelmsplatz 3 | 96047 Bamberg</a:t>
            </a:r>
          </a:p>
          <a:p>
            <a:r>
              <a:rPr lang="de-DE" sz="800" baseline="0" dirty="0"/>
              <a:t>Telefon: +49 951 863-3400 | vorname.nachname@lifbi.de | www.lifbi.de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195354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3591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7423">
          <p15:clr>
            <a:srgbClr val="FBAE40"/>
          </p15:clr>
        </p15:guide>
        <p15:guide id="6" orient="horz" pos="35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_Agenda-alternativ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5351" y="374651"/>
            <a:ext cx="9742900" cy="756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b="1" cap="all" dirty="0"/>
            </a:lvl1pPr>
          </a:lstStyle>
          <a:p>
            <a:pPr lvl="0"/>
            <a:r>
              <a:rPr lang="de-DE" dirty="0"/>
              <a:t>AGENDA – ALTERNATIV OHNE BILD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5351" y="1231900"/>
            <a:ext cx="9729827" cy="4429125"/>
          </a:xfrm>
        </p:spPr>
        <p:txBody>
          <a:bodyPr tIns="0" rIns="0" bIns="0">
            <a:normAutofit/>
          </a:bodyPr>
          <a:lstStyle>
            <a:lvl1pPr marL="361950" indent="-3619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lang="de-D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Symbol" panose="05050102010706020507" pitchFamily="18" charset="2"/>
              <a:buChar char="-"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Thema 1</a:t>
            </a:r>
          </a:p>
          <a:p>
            <a:pPr lvl="0"/>
            <a:r>
              <a:rPr lang="de-DE" dirty="0"/>
              <a:t>Thema 2</a:t>
            </a:r>
          </a:p>
          <a:p>
            <a:pPr lvl="0"/>
            <a:r>
              <a:rPr lang="de-DE" dirty="0"/>
              <a:t>Thema 3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Ellipse 11"/>
          <p:cNvSpPr/>
          <p:nvPr userDrawn="1"/>
        </p:nvSpPr>
        <p:spPr>
          <a:xfrm>
            <a:off x="-24640" y="6194361"/>
            <a:ext cx="360000" cy="360000"/>
          </a:xfrm>
          <a:prstGeom prst="ellipse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cxnSp>
        <p:nvCxnSpPr>
          <p:cNvPr id="15" name="Gerade Verbindung 8"/>
          <p:cNvCxnSpPr/>
          <p:nvPr userDrawn="1"/>
        </p:nvCxnSpPr>
        <p:spPr>
          <a:xfrm>
            <a:off x="377178" y="6197984"/>
            <a:ext cx="973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Prof.</a:t>
            </a:r>
            <a:r>
              <a:rPr lang="de-DE" sz="800" b="1" baseline="0" dirty="0"/>
              <a:t> Dr. </a:t>
            </a:r>
            <a:r>
              <a:rPr lang="de-DE" sz="800" b="1" dirty="0"/>
              <a:t>Vorname Nachname </a:t>
            </a:r>
            <a:r>
              <a:rPr lang="de-DE" sz="800" b="0" dirty="0"/>
              <a:t>| Leibniz-Institut</a:t>
            </a:r>
            <a:r>
              <a:rPr lang="de-DE" sz="800" b="0" baseline="0" dirty="0"/>
              <a:t> für Bildungsverläufe </a:t>
            </a:r>
            <a:r>
              <a:rPr lang="de-DE" sz="800" baseline="0" dirty="0"/>
              <a:t>| Wilhelmsplatz 3 | 96047 Bamberg</a:t>
            </a:r>
          </a:p>
          <a:p>
            <a:r>
              <a:rPr lang="de-DE" sz="800" baseline="0" dirty="0"/>
              <a:t>Telefon: +49 951 863-3400 | vorname.nachname@lifbi.de | www.lifbi.de</a:t>
            </a:r>
            <a:endParaRPr lang="de-DE" sz="800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9539114" y="6293141"/>
            <a:ext cx="5760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98E9551-F356-4D08-8D9A-588DFB5D70DD}" type="slidenum">
              <a:rPr lang="de-DE" sz="800" smtClean="0"/>
              <a:t>‹Nr.›</a:t>
            </a:fld>
            <a:endParaRPr lang="de-DE" sz="80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420" y="5532103"/>
            <a:ext cx="1525409" cy="11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84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7446" userDrawn="1">
          <p15:clr>
            <a:srgbClr val="FBAE40"/>
          </p15:clr>
        </p15:guide>
        <p15:guide id="5" pos="6380" userDrawn="1">
          <p15:clr>
            <a:srgbClr val="FBAE40"/>
          </p15:clr>
        </p15:guide>
        <p15:guide id="6" orient="horz" pos="356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_Zwischen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3"/>
          <a:stretch/>
        </p:blipFill>
        <p:spPr>
          <a:xfrm>
            <a:off x="-240704" y="818366"/>
            <a:ext cx="10084312" cy="4842882"/>
          </a:xfrm>
          <a:prstGeom prst="roundRect">
            <a:avLst>
              <a:gd name="adj" fmla="val 4668"/>
            </a:avLst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Abgerundetes Rechteck 4"/>
          <p:cNvSpPr/>
          <p:nvPr userDrawn="1"/>
        </p:nvSpPr>
        <p:spPr>
          <a:xfrm>
            <a:off x="-240705" y="818637"/>
            <a:ext cx="10084313" cy="4842388"/>
          </a:xfrm>
          <a:prstGeom prst="roundRect">
            <a:avLst>
              <a:gd name="adj" fmla="val 4471"/>
            </a:avLst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484" y="1988840"/>
            <a:ext cx="7975135" cy="3348372"/>
          </a:xfrm>
        </p:spPr>
        <p:txBody>
          <a:bodyPr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Wingdings" charset="2"/>
              <a:buNone/>
              <a:defRPr lang="de-DE" sz="6000" b="1" kern="1200" dirty="0">
                <a:solidFill>
                  <a:schemeClr val="bg1"/>
                </a:solidFill>
                <a:effectLst>
                  <a:outerShdw blurRad="127000" dist="127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420" y="5532103"/>
            <a:ext cx="1525409" cy="11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43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362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4" pos="592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_Standard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196" y="372004"/>
            <a:ext cx="9733981" cy="756000"/>
          </a:xfrm>
        </p:spPr>
        <p:txBody>
          <a:bodyPr anchor="t" anchorCtr="0">
            <a:noAutofit/>
          </a:bodyPr>
          <a:lstStyle>
            <a:lvl1pPr marL="0" indent="0" algn="l">
              <a:defRPr sz="2400" b="1" cap="all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87332" y="1231899"/>
            <a:ext cx="9727845" cy="4429125"/>
          </a:xfrm>
        </p:spPr>
        <p:txBody>
          <a:bodyPr rIns="0">
            <a:normAutofit/>
          </a:bodyPr>
          <a:lstStyle>
            <a:lvl1pPr marL="273050" indent="-273050">
              <a:buFont typeface="Wingdings" charset="2"/>
              <a:buChar char="§"/>
              <a:tabLst/>
              <a:defRPr sz="2000" baseline="0">
                <a:solidFill>
                  <a:schemeClr val="tx1"/>
                </a:solidFill>
              </a:defRPr>
            </a:lvl1pPr>
            <a:lvl2pPr marL="539750" indent="-266700"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2pPr>
            <a:lvl3pPr marL="806450" indent="-247650">
              <a:buFont typeface="Wingdings" panose="05000000000000000000" pitchFamily="2" charset="2"/>
              <a:buChar char="§"/>
              <a:defRPr sz="1700">
                <a:solidFill>
                  <a:schemeClr val="tx1"/>
                </a:solidFill>
              </a:defRPr>
            </a:lvl3pPr>
            <a:lvl4pPr marL="1079500" indent="-266700">
              <a:buFont typeface="Symbol" panose="05050102010706020507" pitchFamily="18" charset="2"/>
              <a:buChar char="-"/>
              <a:tabLst/>
              <a:defRPr sz="1700">
                <a:solidFill>
                  <a:schemeClr val="tx1"/>
                </a:solidFill>
              </a:defRPr>
            </a:lvl4pPr>
            <a:lvl5pPr marL="1346200" indent="-273050">
              <a:buFont typeface="Wingdings" panose="05000000000000000000" pitchFamily="2" charset="2"/>
              <a:buChar char="§"/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77178" y="6197984"/>
            <a:ext cx="973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Prof. Dr. Vorname Nachname </a:t>
            </a:r>
            <a:r>
              <a:rPr lang="de-DE" sz="800" b="0" dirty="0"/>
              <a:t>| Leibniz-Institut</a:t>
            </a:r>
            <a:r>
              <a:rPr lang="de-DE" sz="800" b="0" baseline="0" dirty="0"/>
              <a:t> für Bildungsverläufe </a:t>
            </a:r>
            <a:r>
              <a:rPr lang="de-DE" sz="800" baseline="0" dirty="0"/>
              <a:t>| Wilhelmsplatz 3 | 96047 Bamberg</a:t>
            </a:r>
          </a:p>
          <a:p>
            <a:r>
              <a:rPr lang="de-DE" sz="800" baseline="0" dirty="0"/>
              <a:t>Telefon: +49 951 863-3400 | vorname.nachname@lifbi.de | www.lifbi.de</a:t>
            </a:r>
            <a:endParaRPr lang="de-DE" sz="800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9539114" y="6293141"/>
            <a:ext cx="5760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98E9551-F356-4D08-8D9A-588DFB5D70DD}" type="slidenum">
              <a:rPr lang="de-DE" sz="800" smtClean="0"/>
              <a:t>‹Nr.›</a:t>
            </a:fld>
            <a:endParaRPr lang="de-DE" sz="800" dirty="0"/>
          </a:p>
        </p:txBody>
      </p:sp>
      <p:sp>
        <p:nvSpPr>
          <p:cNvPr id="4" name="Ellipse 3"/>
          <p:cNvSpPr/>
          <p:nvPr userDrawn="1"/>
        </p:nvSpPr>
        <p:spPr>
          <a:xfrm>
            <a:off x="-24640" y="6194361"/>
            <a:ext cx="360000" cy="360000"/>
          </a:xfrm>
          <a:prstGeom prst="ellipse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420" y="5532103"/>
            <a:ext cx="1525409" cy="11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4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pos="6380" userDrawn="1">
          <p15:clr>
            <a:srgbClr val="FBAE40"/>
          </p15:clr>
        </p15:guide>
        <p15:guide id="6" orient="horz" pos="356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_Zwei Inh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0"/>
          </p:nvPr>
        </p:nvSpPr>
        <p:spPr>
          <a:xfrm>
            <a:off x="6348525" y="1240862"/>
            <a:ext cx="5472000" cy="4283807"/>
          </a:xfrm>
        </p:spPr>
        <p:txBody>
          <a:bodyPr>
            <a:normAutofit/>
          </a:bodyPr>
          <a:lstStyle>
            <a:lvl1pPr>
              <a:defRPr sz="2000"/>
            </a:lvl1pPr>
            <a:lvl2pPr marL="590550" indent="-266700">
              <a:buFont typeface="Symbol" panose="05050102010706020507" pitchFamily="18" charset="2"/>
              <a:buChar char="-"/>
              <a:defRPr sz="1700"/>
            </a:lvl2pPr>
            <a:lvl3pPr>
              <a:defRPr sz="1700"/>
            </a:lvl3pPr>
            <a:lvl4pPr marL="1257300" indent="-266700">
              <a:buFont typeface="Symbol" panose="05050102010706020507" pitchFamily="18" charset="2"/>
              <a:buChar char="-"/>
              <a:defRPr sz="1700"/>
            </a:lvl4pPr>
            <a:lvl5pPr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itel 3"/>
          <p:cNvSpPr>
            <a:spLocks noGrp="1"/>
          </p:cNvSpPr>
          <p:nvPr>
            <p:ph type="title" hasCustomPrompt="1"/>
          </p:nvPr>
        </p:nvSpPr>
        <p:spPr>
          <a:xfrm>
            <a:off x="385351" y="381836"/>
            <a:ext cx="11435174" cy="756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400" b="1" cap="all"/>
            </a:lvl1pPr>
          </a:lstStyle>
          <a:p>
            <a:pPr marL="0" lvl="0"/>
            <a:r>
              <a:rPr lang="de-DE" dirty="0"/>
              <a:t>Folientitel</a:t>
            </a:r>
          </a:p>
        </p:txBody>
      </p:sp>
      <p:sp>
        <p:nvSpPr>
          <p:cNvPr id="20" name="Inhaltsplatzhalter 11"/>
          <p:cNvSpPr>
            <a:spLocks noGrp="1"/>
          </p:cNvSpPr>
          <p:nvPr>
            <p:ph sz="quarter" idx="11"/>
          </p:nvPr>
        </p:nvSpPr>
        <p:spPr>
          <a:xfrm>
            <a:off x="385350" y="1236480"/>
            <a:ext cx="5472000" cy="4283807"/>
          </a:xfrm>
        </p:spPr>
        <p:txBody>
          <a:bodyPr>
            <a:normAutofit/>
          </a:bodyPr>
          <a:lstStyle>
            <a:lvl1pPr>
              <a:defRPr sz="2000"/>
            </a:lvl1pPr>
            <a:lvl2pPr marL="590550" indent="-266700">
              <a:buFont typeface="Symbol" panose="05050102010706020507" pitchFamily="18" charset="2"/>
              <a:buChar char="-"/>
              <a:defRPr sz="1700"/>
            </a:lvl2pPr>
            <a:lvl3pPr>
              <a:defRPr sz="1700"/>
            </a:lvl3pPr>
            <a:lvl4pPr marL="1257300" indent="-266700">
              <a:buFont typeface="Symbol" panose="05050102010706020507" pitchFamily="18" charset="2"/>
              <a:buChar char="-"/>
              <a:defRPr sz="1700"/>
            </a:lvl4pPr>
            <a:lvl5pPr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Ellipse 14"/>
          <p:cNvSpPr/>
          <p:nvPr userDrawn="1"/>
        </p:nvSpPr>
        <p:spPr>
          <a:xfrm>
            <a:off x="-24640" y="6194361"/>
            <a:ext cx="360000" cy="360000"/>
          </a:xfrm>
          <a:prstGeom prst="ellipse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cxnSp>
        <p:nvCxnSpPr>
          <p:cNvPr id="18" name="Gerade Verbindung 8"/>
          <p:cNvCxnSpPr/>
          <p:nvPr userDrawn="1"/>
        </p:nvCxnSpPr>
        <p:spPr>
          <a:xfrm>
            <a:off x="377178" y="6197984"/>
            <a:ext cx="973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 userDrawn="1"/>
        </p:nvSpPr>
        <p:spPr>
          <a:xfrm>
            <a:off x="385350" y="6276040"/>
            <a:ext cx="74350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b="1" dirty="0"/>
              <a:t>Prof. Dr. Vorname Nachname </a:t>
            </a:r>
            <a:r>
              <a:rPr lang="de-DE" sz="800" b="0" dirty="0"/>
              <a:t>| Leibniz-Institut</a:t>
            </a:r>
            <a:r>
              <a:rPr lang="de-DE" sz="800" b="0" baseline="0" dirty="0"/>
              <a:t> für Bildungsverläufe </a:t>
            </a:r>
            <a:r>
              <a:rPr lang="de-DE" sz="800" baseline="0" dirty="0"/>
              <a:t>| Wilhelmsplatz 3 | 96047 Bamberg</a:t>
            </a:r>
          </a:p>
          <a:p>
            <a:r>
              <a:rPr lang="de-DE" sz="800" baseline="0" dirty="0"/>
              <a:t>Telefon: +49 951 863-3400 | vorname.nachname@lifbi.de | www.lifbi.de</a:t>
            </a:r>
            <a:endParaRPr lang="de-DE" sz="800" dirty="0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9539114" y="6293141"/>
            <a:ext cx="5760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498E9551-F356-4D08-8D9A-588DFB5D70DD}" type="slidenum">
              <a:rPr lang="de-DE" sz="800" smtClean="0"/>
              <a:t>‹Nr.›</a:t>
            </a:fld>
            <a:endParaRPr lang="de-DE" sz="80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420" y="5532103"/>
            <a:ext cx="1525409" cy="11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41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347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_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"/>
          <a:stretch/>
        </p:blipFill>
        <p:spPr>
          <a:xfrm>
            <a:off x="6106728" y="-25664"/>
            <a:ext cx="6217963" cy="68985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5465" y="381001"/>
            <a:ext cx="5134259" cy="2304985"/>
          </a:xfrm>
        </p:spPr>
        <p:txBody>
          <a:bodyPr lIns="108000" tIns="0" bIns="0" anchor="t" anchorCtr="0">
            <a:no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2400" b="1" cap="all" spc="0" baseline="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VIELEN DANK FÜR IHRE AUFMERKSAMKEIT! 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3554226" y="4890097"/>
            <a:ext cx="21747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000" dirty="0"/>
              <a:t>Wilhelmsplatz 3</a:t>
            </a:r>
          </a:p>
          <a:p>
            <a:pPr lvl="0"/>
            <a:r>
              <a:rPr lang="de-DE" sz="1000" dirty="0"/>
              <a:t>96047 Bamberg</a:t>
            </a:r>
          </a:p>
          <a:p>
            <a:pPr lvl="0"/>
            <a:endParaRPr lang="de-DE" sz="500" dirty="0"/>
          </a:p>
          <a:p>
            <a:pPr lvl="0"/>
            <a:r>
              <a:rPr lang="de-DE" sz="1000" dirty="0"/>
              <a:t>www.lifbi.de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3554226" y="5622809"/>
            <a:ext cx="21747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lvl="0">
              <a:defRPr sz="850"/>
            </a:lvl1pPr>
          </a:lstStyle>
          <a:p>
            <a:pPr lvl="0"/>
            <a:r>
              <a:rPr lang="de-DE" sz="1000" dirty="0"/>
              <a:t>Prof. Dr. Maxi Mustermensch</a:t>
            </a:r>
          </a:p>
          <a:p>
            <a:pPr marL="0" lvl="0" algn="l" defTabSz="914400" rtl="0" eaLnBrk="1" latinLnBrk="0" hangingPunct="1"/>
            <a:endParaRPr lang="de-DE" sz="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1000" dirty="0"/>
              <a:t>Telefon: +49 951 863-XXXX</a:t>
            </a:r>
          </a:p>
          <a:p>
            <a:pPr lvl="0"/>
            <a:r>
              <a:rPr lang="de-DE" sz="1000" dirty="0"/>
              <a:t>vorname.nachname@lifbi.de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430" y="3246884"/>
            <a:ext cx="2320046" cy="1692860"/>
          </a:xfrm>
          <a:prstGeom prst="rect">
            <a:avLst/>
          </a:prstGeom>
        </p:spPr>
      </p:pic>
      <p:sp>
        <p:nvSpPr>
          <p:cNvPr id="16" name="Freihandform 15"/>
          <p:cNvSpPr/>
          <p:nvPr userDrawn="1"/>
        </p:nvSpPr>
        <p:spPr>
          <a:xfrm rot="335810">
            <a:off x="3205804" y="6323059"/>
            <a:ext cx="309984" cy="259796"/>
          </a:xfrm>
          <a:custGeom>
            <a:avLst/>
            <a:gdLst>
              <a:gd name="connsiteX0" fmla="*/ 2215502 w 3319872"/>
              <a:gd name="connsiteY0" fmla="*/ 21272 h 3019793"/>
              <a:gd name="connsiteX1" fmla="*/ 2716857 w 3319872"/>
              <a:gd name="connsiteY1" fmla="*/ 167626 h 3019793"/>
              <a:gd name="connsiteX2" fmla="*/ 2766291 w 3319872"/>
              <a:gd name="connsiteY2" fmla="*/ 210870 h 3019793"/>
              <a:gd name="connsiteX3" fmla="*/ 2835547 w 3319872"/>
              <a:gd name="connsiteY3" fmla="*/ 190965 h 3019793"/>
              <a:gd name="connsiteX4" fmla="*/ 3201230 w 3319872"/>
              <a:gd name="connsiteY4" fmla="*/ 0 h 3019793"/>
              <a:gd name="connsiteX5" fmla="*/ 2981907 w 3319872"/>
              <a:gd name="connsiteY5" fmla="*/ 366036 h 3019793"/>
              <a:gd name="connsiteX6" fmla="*/ 2941887 w 3319872"/>
              <a:gd name="connsiteY6" fmla="*/ 405568 h 3019793"/>
              <a:gd name="connsiteX7" fmla="*/ 2947619 w 3319872"/>
              <a:gd name="connsiteY7" fmla="*/ 428233 h 3019793"/>
              <a:gd name="connsiteX8" fmla="*/ 3070801 w 3319872"/>
              <a:gd name="connsiteY8" fmla="*/ 391764 h 3019793"/>
              <a:gd name="connsiteX9" fmla="*/ 3319872 w 3319872"/>
              <a:gd name="connsiteY9" fmla="*/ 276896 h 3019793"/>
              <a:gd name="connsiteX10" fmla="*/ 3012624 w 3319872"/>
              <a:gd name="connsiteY10" fmla="*/ 661443 h 3019793"/>
              <a:gd name="connsiteX11" fmla="*/ 3001045 w 3319872"/>
              <a:gd name="connsiteY11" fmla="*/ 671309 h 3019793"/>
              <a:gd name="connsiteX12" fmla="*/ 3005968 w 3319872"/>
              <a:gd name="connsiteY12" fmla="*/ 696308 h 3019793"/>
              <a:gd name="connsiteX13" fmla="*/ 3005993 w 3319872"/>
              <a:gd name="connsiteY13" fmla="*/ 723232 h 3019793"/>
              <a:gd name="connsiteX14" fmla="*/ 3013649 w 3319872"/>
              <a:gd name="connsiteY14" fmla="*/ 774699 h 3019793"/>
              <a:gd name="connsiteX15" fmla="*/ 1195084 w 3319872"/>
              <a:gd name="connsiteY15" fmla="*/ 3010072 h 3019793"/>
              <a:gd name="connsiteX16" fmla="*/ 208973 w 3319872"/>
              <a:gd name="connsiteY16" fmla="*/ 2858417 h 3019793"/>
              <a:gd name="connsiteX17" fmla="*/ 109025 w 3319872"/>
              <a:gd name="connsiteY17" fmla="*/ 2809832 h 3019793"/>
              <a:gd name="connsiteX18" fmla="*/ 270390 w 3319872"/>
              <a:gd name="connsiteY18" fmla="*/ 2785671 h 3019793"/>
              <a:gd name="connsiteX19" fmla="*/ 997666 w 3319872"/>
              <a:gd name="connsiteY19" fmla="*/ 2454250 h 3019793"/>
              <a:gd name="connsiteX20" fmla="*/ 1080938 w 3319872"/>
              <a:gd name="connsiteY20" fmla="*/ 2385308 h 3019793"/>
              <a:gd name="connsiteX21" fmla="*/ 1017342 w 3319872"/>
              <a:gd name="connsiteY21" fmla="*/ 2386718 h 3019793"/>
              <a:gd name="connsiteX22" fmla="*/ 369642 w 3319872"/>
              <a:gd name="connsiteY22" fmla="*/ 1976853 h 3019793"/>
              <a:gd name="connsiteX23" fmla="*/ 362166 w 3319872"/>
              <a:gd name="connsiteY23" fmla="*/ 1959103 h 3019793"/>
              <a:gd name="connsiteX24" fmla="*/ 470274 w 3319872"/>
              <a:gd name="connsiteY24" fmla="*/ 1953993 h 3019793"/>
              <a:gd name="connsiteX25" fmla="*/ 651125 w 3319872"/>
              <a:gd name="connsiteY25" fmla="*/ 1929326 h 3019793"/>
              <a:gd name="connsiteX26" fmla="*/ 726634 w 3319872"/>
              <a:gd name="connsiteY26" fmla="*/ 1913120 h 3019793"/>
              <a:gd name="connsiteX27" fmla="*/ 589592 w 3319872"/>
              <a:gd name="connsiteY27" fmla="*/ 1887510 h 3019793"/>
              <a:gd name="connsiteX28" fmla="*/ 34610 w 3319872"/>
              <a:gd name="connsiteY28" fmla="*/ 1287544 h 3019793"/>
              <a:gd name="connsiteX29" fmla="*/ 30908 w 3319872"/>
              <a:gd name="connsiteY29" fmla="*/ 1262732 h 3019793"/>
              <a:gd name="connsiteX30" fmla="*/ 125699 w 3319872"/>
              <a:gd name="connsiteY30" fmla="*/ 1287257 h 3019793"/>
              <a:gd name="connsiteX31" fmla="*/ 298938 w 3319872"/>
              <a:gd name="connsiteY31" fmla="*/ 1316374 h 3019793"/>
              <a:gd name="connsiteX32" fmla="*/ 371154 w 3319872"/>
              <a:gd name="connsiteY32" fmla="*/ 1323002 h 3019793"/>
              <a:gd name="connsiteX33" fmla="*/ 287175 w 3319872"/>
              <a:gd name="connsiteY33" fmla="*/ 1266509 h 3019793"/>
              <a:gd name="connsiteX34" fmla="*/ 3804 w 3319872"/>
              <a:gd name="connsiteY34" fmla="*/ 735732 h 3019793"/>
              <a:gd name="connsiteX35" fmla="*/ 35445 w 3319872"/>
              <a:gd name="connsiteY35" fmla="*/ 425164 h 3019793"/>
              <a:gd name="connsiteX36" fmla="*/ 42023 w 3319872"/>
              <a:gd name="connsiteY36" fmla="*/ 409587 h 3019793"/>
              <a:gd name="connsiteX37" fmla="*/ 87295 w 3319872"/>
              <a:gd name="connsiteY37" fmla="*/ 450546 h 3019793"/>
              <a:gd name="connsiteX38" fmla="*/ 1343100 w 3319872"/>
              <a:gd name="connsiteY38" fmla="*/ 976743 h 3019793"/>
              <a:gd name="connsiteX39" fmla="*/ 1498040 w 3319872"/>
              <a:gd name="connsiteY39" fmla="*/ 985083 h 3019793"/>
              <a:gd name="connsiteX40" fmla="*/ 1497912 w 3319872"/>
              <a:gd name="connsiteY40" fmla="*/ 985386 h 3019793"/>
              <a:gd name="connsiteX41" fmla="*/ 1587062 w 3319872"/>
              <a:gd name="connsiteY41" fmla="*/ 986875 h 3019793"/>
              <a:gd name="connsiteX42" fmla="*/ 1600579 w 3319872"/>
              <a:gd name="connsiteY42" fmla="*/ 986109 h 3019793"/>
              <a:gd name="connsiteX43" fmla="*/ 1600412 w 3319872"/>
              <a:gd name="connsiteY43" fmla="*/ 985700 h 3019793"/>
              <a:gd name="connsiteX44" fmla="*/ 1571116 w 3319872"/>
              <a:gd name="connsiteY44" fmla="*/ 836917 h 3019793"/>
              <a:gd name="connsiteX45" fmla="*/ 2215502 w 3319872"/>
              <a:gd name="connsiteY45" fmla="*/ 21272 h 301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319872" h="3019793">
                <a:moveTo>
                  <a:pt x="2215502" y="21272"/>
                </a:moveTo>
                <a:cubicBezTo>
                  <a:pt x="2401232" y="3071"/>
                  <a:pt x="2577663" y="59808"/>
                  <a:pt x="2716857" y="167626"/>
                </a:cubicBezTo>
                <a:lnTo>
                  <a:pt x="2766291" y="210870"/>
                </a:lnTo>
                <a:lnTo>
                  <a:pt x="2835547" y="190965"/>
                </a:lnTo>
                <a:cubicBezTo>
                  <a:pt x="2971922" y="143889"/>
                  <a:pt x="3082357" y="81357"/>
                  <a:pt x="3201230" y="0"/>
                </a:cubicBezTo>
                <a:cubicBezTo>
                  <a:pt x="3125784" y="209662"/>
                  <a:pt x="3072266" y="275759"/>
                  <a:pt x="2981907" y="366036"/>
                </a:cubicBezTo>
                <a:lnTo>
                  <a:pt x="2941887" y="405568"/>
                </a:lnTo>
                <a:lnTo>
                  <a:pt x="2947619" y="428233"/>
                </a:lnTo>
                <a:lnTo>
                  <a:pt x="3070801" y="391764"/>
                </a:lnTo>
                <a:cubicBezTo>
                  <a:pt x="3156099" y="361436"/>
                  <a:pt x="3235711" y="323147"/>
                  <a:pt x="3319872" y="276896"/>
                </a:cubicBezTo>
                <a:cubicBezTo>
                  <a:pt x="3201887" y="483533"/>
                  <a:pt x="3144088" y="547987"/>
                  <a:pt x="3012624" y="661443"/>
                </a:cubicBezTo>
                <a:lnTo>
                  <a:pt x="3001045" y="671309"/>
                </a:lnTo>
                <a:lnTo>
                  <a:pt x="3005968" y="696308"/>
                </a:lnTo>
                <a:lnTo>
                  <a:pt x="3005993" y="723232"/>
                </a:lnTo>
                <a:lnTo>
                  <a:pt x="3013649" y="774699"/>
                </a:lnTo>
                <a:cubicBezTo>
                  <a:pt x="3123926" y="1900032"/>
                  <a:pt x="2309726" y="2900842"/>
                  <a:pt x="1195084" y="3010072"/>
                </a:cubicBezTo>
                <a:cubicBezTo>
                  <a:pt x="846759" y="3044206"/>
                  <a:pt x="510313" y="2987233"/>
                  <a:pt x="208973" y="2858417"/>
                </a:cubicBezTo>
                <a:lnTo>
                  <a:pt x="109025" y="2809832"/>
                </a:lnTo>
                <a:lnTo>
                  <a:pt x="270390" y="2785671"/>
                </a:lnTo>
                <a:cubicBezTo>
                  <a:pt x="541565" y="2730741"/>
                  <a:pt x="788273" y="2615004"/>
                  <a:pt x="997666" y="2454250"/>
                </a:cubicBezTo>
                <a:lnTo>
                  <a:pt x="1080938" y="2385308"/>
                </a:lnTo>
                <a:lnTo>
                  <a:pt x="1017342" y="2386718"/>
                </a:lnTo>
                <a:cubicBezTo>
                  <a:pt x="741318" y="2371815"/>
                  <a:pt x="497647" y="2212380"/>
                  <a:pt x="369642" y="1976853"/>
                </a:cubicBezTo>
                <a:lnTo>
                  <a:pt x="362166" y="1959103"/>
                </a:lnTo>
                <a:lnTo>
                  <a:pt x="470274" y="1953993"/>
                </a:lnTo>
                <a:cubicBezTo>
                  <a:pt x="531352" y="1948008"/>
                  <a:pt x="591661" y="1939754"/>
                  <a:pt x="651125" y="1929326"/>
                </a:cubicBezTo>
                <a:lnTo>
                  <a:pt x="726634" y="1913120"/>
                </a:lnTo>
                <a:lnTo>
                  <a:pt x="589592" y="1887510"/>
                </a:lnTo>
                <a:cubicBezTo>
                  <a:pt x="312807" y="1808543"/>
                  <a:pt x="93656" y="1580495"/>
                  <a:pt x="34610" y="1287544"/>
                </a:cubicBezTo>
                <a:lnTo>
                  <a:pt x="30908" y="1262732"/>
                </a:lnTo>
                <a:lnTo>
                  <a:pt x="125699" y="1287257"/>
                </a:lnTo>
                <a:cubicBezTo>
                  <a:pt x="182796" y="1299060"/>
                  <a:pt x="240572" y="1308791"/>
                  <a:pt x="298938" y="1316374"/>
                </a:cubicBezTo>
                <a:lnTo>
                  <a:pt x="371154" y="1323002"/>
                </a:lnTo>
                <a:lnTo>
                  <a:pt x="287175" y="1266509"/>
                </a:lnTo>
                <a:cubicBezTo>
                  <a:pt x="131716" y="1138799"/>
                  <a:pt x="24976" y="951784"/>
                  <a:pt x="3804" y="735732"/>
                </a:cubicBezTo>
                <a:cubicBezTo>
                  <a:pt x="-6782" y="627706"/>
                  <a:pt x="5026" y="522648"/>
                  <a:pt x="35445" y="425164"/>
                </a:cubicBezTo>
                <a:lnTo>
                  <a:pt x="42023" y="409587"/>
                </a:lnTo>
                <a:lnTo>
                  <a:pt x="87295" y="450546"/>
                </a:lnTo>
                <a:cubicBezTo>
                  <a:pt x="438883" y="739377"/>
                  <a:pt x="873111" y="927612"/>
                  <a:pt x="1343100" y="976743"/>
                </a:cubicBezTo>
                <a:lnTo>
                  <a:pt x="1498040" y="985083"/>
                </a:lnTo>
                <a:lnTo>
                  <a:pt x="1497912" y="985386"/>
                </a:lnTo>
                <a:lnTo>
                  <a:pt x="1587062" y="986875"/>
                </a:lnTo>
                <a:lnTo>
                  <a:pt x="1600579" y="986109"/>
                </a:lnTo>
                <a:lnTo>
                  <a:pt x="1600412" y="985700"/>
                </a:lnTo>
                <a:cubicBezTo>
                  <a:pt x="1586100" y="938117"/>
                  <a:pt x="1576159" y="888371"/>
                  <a:pt x="1571116" y="836917"/>
                </a:cubicBezTo>
                <a:cubicBezTo>
                  <a:pt x="1530778" y="425276"/>
                  <a:pt x="1819279" y="60099"/>
                  <a:pt x="2215502" y="21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7" name="Rechteck 16"/>
          <p:cNvSpPr/>
          <p:nvPr userDrawn="1"/>
        </p:nvSpPr>
        <p:spPr>
          <a:xfrm>
            <a:off x="3554226" y="6322152"/>
            <a:ext cx="26404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twitter.com/</a:t>
            </a:r>
            <a:r>
              <a:rPr lang="de-DE" sz="1050" dirty="0" err="1"/>
              <a:t>LIfBi_Bamberg</a:t>
            </a:r>
            <a:endParaRPr lang="de-DE" sz="1050" dirty="0"/>
          </a:p>
        </p:txBody>
      </p:sp>
      <p:sp>
        <p:nvSpPr>
          <p:cNvPr id="10" name="Pfeil nach rechts 9"/>
          <p:cNvSpPr/>
          <p:nvPr userDrawn="1"/>
        </p:nvSpPr>
        <p:spPr>
          <a:xfrm>
            <a:off x="-49606" y="4797152"/>
            <a:ext cx="3180122" cy="1934890"/>
          </a:xfrm>
          <a:prstGeom prst="rightArrow">
            <a:avLst/>
          </a:prstGeom>
          <a:solidFill>
            <a:srgbClr val="66FF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Bitte Name, Durchwahl und E-Mail-Adresse individualisieren.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Wenn</a:t>
            </a:r>
            <a:r>
              <a:rPr lang="de-DE" sz="1200" baseline="0" dirty="0">
                <a:solidFill>
                  <a:schemeClr val="tx1"/>
                </a:solidFill>
              </a:rPr>
              <a:t> vorhanden und gewünscht, </a:t>
            </a:r>
            <a:br>
              <a:rPr lang="de-DE" sz="1200" baseline="0" dirty="0">
                <a:solidFill>
                  <a:schemeClr val="tx1"/>
                </a:solidFill>
              </a:rPr>
            </a:br>
            <a:r>
              <a:rPr lang="de-DE" sz="1200" baseline="0" dirty="0">
                <a:solidFill>
                  <a:schemeClr val="tx1"/>
                </a:solidFill>
              </a:rPr>
              <a:t>persönlichen Twitter-Account </a:t>
            </a:r>
            <a:br>
              <a:rPr lang="de-DE" sz="1200" baseline="0" dirty="0">
                <a:solidFill>
                  <a:schemeClr val="tx1"/>
                </a:solidFill>
              </a:rPr>
            </a:br>
            <a:r>
              <a:rPr lang="de-DE" sz="1200" baseline="0" dirty="0">
                <a:solidFill>
                  <a:schemeClr val="tx1"/>
                </a:solidFill>
              </a:rPr>
              <a:t>in Zeile darunter ergänzen.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0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744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72" b="14838"/>
          <a:stretch/>
        </p:blipFill>
        <p:spPr>
          <a:xfrm>
            <a:off x="371364" y="371890"/>
            <a:ext cx="4863180" cy="5258849"/>
          </a:xfrm>
          <a:custGeom>
            <a:avLst/>
            <a:gdLst>
              <a:gd name="connsiteX0" fmla="*/ 408385 w 4863180"/>
              <a:gd name="connsiteY0" fmla="*/ 3993214 h 5258849"/>
              <a:gd name="connsiteX1" fmla="*/ 408385 w 4863180"/>
              <a:gd name="connsiteY1" fmla="*/ 4425262 h 5258849"/>
              <a:gd name="connsiteX2" fmla="*/ 660413 w 4863180"/>
              <a:gd name="connsiteY2" fmla="*/ 4425262 h 5258849"/>
              <a:gd name="connsiteX3" fmla="*/ 660413 w 4863180"/>
              <a:gd name="connsiteY3" fmla="*/ 3993214 h 5258849"/>
              <a:gd name="connsiteX4" fmla="*/ 3212072 w 4863180"/>
              <a:gd name="connsiteY4" fmla="*/ 3973432 h 5258849"/>
              <a:gd name="connsiteX5" fmla="*/ 3212072 w 4863180"/>
              <a:gd name="connsiteY5" fmla="*/ 4517052 h 5258849"/>
              <a:gd name="connsiteX6" fmla="*/ 3744415 w 4863180"/>
              <a:gd name="connsiteY6" fmla="*/ 4517052 h 5258849"/>
              <a:gd name="connsiteX7" fmla="*/ 3744415 w 4863180"/>
              <a:gd name="connsiteY7" fmla="*/ 3973432 h 5258849"/>
              <a:gd name="connsiteX8" fmla="*/ 846094 w 4863180"/>
              <a:gd name="connsiteY8" fmla="*/ 3701622 h 5258849"/>
              <a:gd name="connsiteX9" fmla="*/ 846094 w 4863180"/>
              <a:gd name="connsiteY9" fmla="*/ 4245242 h 5258849"/>
              <a:gd name="connsiteX10" fmla="*/ 972108 w 4863180"/>
              <a:gd name="connsiteY10" fmla="*/ 4245242 h 5258849"/>
              <a:gd name="connsiteX11" fmla="*/ 972108 w 4863180"/>
              <a:gd name="connsiteY11" fmla="*/ 3701622 h 5258849"/>
              <a:gd name="connsiteX12" fmla="*/ 0 w 4863180"/>
              <a:gd name="connsiteY12" fmla="*/ 0 h 5258849"/>
              <a:gd name="connsiteX13" fmla="*/ 4863180 w 4863180"/>
              <a:gd name="connsiteY13" fmla="*/ 0 h 5258849"/>
              <a:gd name="connsiteX14" fmla="*/ 4863180 w 4863180"/>
              <a:gd name="connsiteY14" fmla="*/ 5258849 h 5258849"/>
              <a:gd name="connsiteX15" fmla="*/ 0 w 4863180"/>
              <a:gd name="connsiteY15" fmla="*/ 5258849 h 525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63180" h="5258849">
                <a:moveTo>
                  <a:pt x="408385" y="3993214"/>
                </a:moveTo>
                <a:lnTo>
                  <a:pt x="408385" y="4425262"/>
                </a:lnTo>
                <a:lnTo>
                  <a:pt x="660413" y="4425262"/>
                </a:lnTo>
                <a:lnTo>
                  <a:pt x="660413" y="3993214"/>
                </a:lnTo>
                <a:close/>
                <a:moveTo>
                  <a:pt x="3212072" y="3973432"/>
                </a:moveTo>
                <a:lnTo>
                  <a:pt x="3212072" y="4517052"/>
                </a:lnTo>
                <a:lnTo>
                  <a:pt x="3744415" y="4517052"/>
                </a:lnTo>
                <a:lnTo>
                  <a:pt x="3744415" y="3973432"/>
                </a:lnTo>
                <a:close/>
                <a:moveTo>
                  <a:pt x="846094" y="3701622"/>
                </a:moveTo>
                <a:lnTo>
                  <a:pt x="846094" y="4245242"/>
                </a:lnTo>
                <a:lnTo>
                  <a:pt x="972108" y="4245242"/>
                </a:lnTo>
                <a:lnTo>
                  <a:pt x="972108" y="3701622"/>
                </a:lnTo>
                <a:close/>
                <a:moveTo>
                  <a:pt x="0" y="0"/>
                </a:moveTo>
                <a:lnTo>
                  <a:pt x="4863180" y="0"/>
                </a:lnTo>
                <a:lnTo>
                  <a:pt x="4863180" y="5258849"/>
                </a:lnTo>
                <a:lnTo>
                  <a:pt x="0" y="5258849"/>
                </a:lnTo>
                <a:close/>
              </a:path>
            </a:pathLst>
          </a:cu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59496" y="5635310"/>
            <a:ext cx="5296508" cy="914096"/>
          </a:xfrm>
        </p:spPr>
        <p:txBody>
          <a:bodyPr anchor="b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Veranstaltungsname | Ort</a:t>
            </a:r>
            <a:br>
              <a:rPr lang="de-DE" dirty="0"/>
            </a:br>
            <a:r>
              <a:rPr lang="de-DE" dirty="0"/>
              <a:t>02/29/2020</a:t>
            </a:r>
            <a:br>
              <a:rPr lang="de-DE" dirty="0"/>
            </a:br>
            <a:r>
              <a:rPr lang="de-DE" dirty="0"/>
              <a:t>Prof. Dr. Maxi Mustermann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38"/>
          <a:stretch/>
        </p:blipFill>
        <p:spPr>
          <a:xfrm>
            <a:off x="2863661" y="369546"/>
            <a:ext cx="8963025" cy="52588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7555" y="1232756"/>
            <a:ext cx="6516000" cy="1872208"/>
          </a:xfrm>
          <a:solidFill>
            <a:schemeClr val="bg1"/>
          </a:solidFill>
        </p:spPr>
        <p:txBody>
          <a:bodyPr vert="horz" lIns="324000" tIns="0" rIns="0" bIns="0" rtlCol="0" anchor="ctr" anchorCtr="0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de-DE" sz="3100" b="1" kern="0" spc="1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/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080" y="5360013"/>
            <a:ext cx="2166218" cy="1259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546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orient="horz" pos="232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orient="horz" pos="356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4341" y="274638"/>
            <a:ext cx="11138059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5667" y="1600201"/>
            <a:ext cx="11116733" cy="4177900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4363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86" r:id="rId3"/>
    <p:sldLayoutId id="2147483661" r:id="rId4"/>
    <p:sldLayoutId id="2147483684" r:id="rId5"/>
    <p:sldLayoutId id="2147483650" r:id="rId6"/>
    <p:sldLayoutId id="2147483660" r:id="rId7"/>
    <p:sldLayoutId id="2147483653" r:id="rId8"/>
    <p:sldLayoutId id="2147483681" r:id="rId9"/>
    <p:sldLayoutId id="2147483678" r:id="rId10"/>
    <p:sldLayoutId id="2147483685" r:id="rId11"/>
    <p:sldLayoutId id="2147483682" r:id="rId12"/>
    <p:sldLayoutId id="2147483696" r:id="rId13"/>
    <p:sldLayoutId id="2147483679" r:id="rId14"/>
    <p:sldLayoutId id="2147483680" r:id="rId15"/>
    <p:sldLayoutId id="2147483677" r:id="rId16"/>
    <p:sldLayoutId id="2147483697" r:id="rId17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54000" algn="l" defTabSz="9144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0550" indent="-266700" algn="l" defTabSz="9144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0350" algn="l" defTabSz="914400" rtl="0" eaLnBrk="1" latinLnBrk="0" hangingPunct="1">
        <a:spcBef>
          <a:spcPct val="20000"/>
        </a:spcBef>
        <a:buFont typeface="Wingdings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66700" algn="l" defTabSz="9144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6700" algn="l" defTabSz="914400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18" Type="http://schemas.openxmlformats.org/officeDocument/2006/relationships/image" Target="../media/image142.png"/><Relationship Id="rId3" Type="http://schemas.openxmlformats.org/officeDocument/2006/relationships/image" Target="../media/image1260.png"/><Relationship Id="rId21" Type="http://schemas.openxmlformats.org/officeDocument/2006/relationships/image" Target="../media/image145.png"/><Relationship Id="rId34" Type="http://schemas.openxmlformats.org/officeDocument/2006/relationships/image" Target="../media/image76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3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0.png"/><Relationship Id="rId20" Type="http://schemas.openxmlformats.org/officeDocument/2006/relationships/image" Target="../media/image1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24" Type="http://schemas.openxmlformats.org/officeDocument/2006/relationships/image" Target="../media/image148.png"/><Relationship Id="rId32" Type="http://schemas.openxmlformats.org/officeDocument/2006/relationships/image" Target="../media/image74.png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23" Type="http://schemas.openxmlformats.org/officeDocument/2006/relationships/image" Target="../media/image147.png"/><Relationship Id="rId36" Type="http://schemas.openxmlformats.org/officeDocument/2006/relationships/image" Target="../media/image78.png"/><Relationship Id="rId10" Type="http://schemas.openxmlformats.org/officeDocument/2006/relationships/image" Target="../media/image134.png"/><Relationship Id="rId19" Type="http://schemas.openxmlformats.org/officeDocument/2006/relationships/image" Target="../media/image143.png"/><Relationship Id="rId31" Type="http://schemas.openxmlformats.org/officeDocument/2006/relationships/image" Target="../media/image155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Relationship Id="rId22" Type="http://schemas.openxmlformats.org/officeDocument/2006/relationships/image" Target="../media/image146.png"/><Relationship Id="rId30" Type="http://schemas.openxmlformats.org/officeDocument/2006/relationships/image" Target="../media/image154.png"/><Relationship Id="rId35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emf"/><Relationship Id="rId5" Type="http://schemas.openxmlformats.org/officeDocument/2006/relationships/image" Target="../media/image71.png"/><Relationship Id="rId4" Type="http://schemas.openxmlformats.org/officeDocument/2006/relationships/image" Target="../media/image7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37/edu0000688" TargetMode="External"/><Relationship Id="rId3" Type="http://schemas.openxmlformats.org/officeDocument/2006/relationships/hyperlink" Target="https://10.0.4.56/08957347.2016.1171766" TargetMode="External"/><Relationship Id="rId7" Type="http://schemas.openxmlformats.org/officeDocument/2006/relationships/hyperlink" Target="https://doi.org/10.1007/s11336-019-09665-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oi.org/10.1037/met0000489" TargetMode="External"/><Relationship Id="rId5" Type="http://schemas.openxmlformats.org/officeDocument/2006/relationships/hyperlink" Target="https://doi.org/10.1080/00273171.2016.1151334" TargetMode="External"/><Relationship Id="rId10" Type="http://schemas.openxmlformats.org/officeDocument/2006/relationships/hyperlink" Target="https://psycnet.apa.org/doi/10.1111/emip.12165" TargetMode="External"/><Relationship Id="rId4" Type="http://schemas.openxmlformats.org/officeDocument/2006/relationships/hyperlink" Target="https://psycnet.apa.org/doi/10.1016/j.compedu.2023.104966" TargetMode="External"/><Relationship Id="rId9" Type="http://schemas.openxmlformats.org/officeDocument/2006/relationships/hyperlink" Target="https://doi.org/10.1111/bmsp.1218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4075FF85-E27A-259A-1A69-66CA96E93828}"/>
              </a:ext>
            </a:extLst>
          </p:cNvPr>
          <p:cNvSpPr txBox="1">
            <a:spLocks/>
          </p:cNvSpPr>
          <p:nvPr/>
        </p:nvSpPr>
        <p:spPr>
          <a:xfrm>
            <a:off x="3752849" y="3038475"/>
            <a:ext cx="8439151" cy="1390649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Symposium: Advances in Investigating Response </a:t>
            </a:r>
            <a:r>
              <a:rPr lang="en-GB" sz="2400" b="1" dirty="0" err="1"/>
              <a:t>Behavior</a:t>
            </a:r>
            <a:endParaRPr lang="de-DE" sz="2400" dirty="0"/>
          </a:p>
          <a:p>
            <a:endParaRPr lang="en-US" b="1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365D0AF-360A-2AAB-2A97-18AC0C66969E}"/>
              </a:ext>
            </a:extLst>
          </p:cNvPr>
          <p:cNvSpPr txBox="1">
            <a:spLocks/>
          </p:cNvSpPr>
          <p:nvPr/>
        </p:nvSpPr>
        <p:spPr>
          <a:xfrm>
            <a:off x="3752850" y="3749673"/>
            <a:ext cx="8439150" cy="476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Marie-Ann Sengewald</a:t>
            </a:r>
            <a:r>
              <a:rPr lang="en-GB" sz="2400" baseline="30000" dirty="0"/>
              <a:t> </a:t>
            </a:r>
            <a:r>
              <a:rPr lang="en-GB" sz="2400" dirty="0"/>
              <a:t>&amp; Esther Ulitzsch </a:t>
            </a:r>
            <a:endParaRPr lang="en-US" sz="16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0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24C11-1C83-E6AF-3DB5-DD06C8B60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96907-FF1B-7AFE-58DE-E928BC1B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4. </a:t>
            </a:r>
            <a:r>
              <a:rPr lang="en-US" dirty="0"/>
              <a:t>Benefits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5">
                <a:extLst>
                  <a:ext uri="{FF2B5EF4-FFF2-40B4-BE49-F238E27FC236}">
                    <a16:creationId xmlns:a16="http://schemas.microsoft.com/office/drawing/2014/main" id="{F718BCFD-91EF-CEF3-C868-A27BCCE99B84}"/>
                  </a:ext>
                </a:extLst>
              </p:cNvPr>
              <p:cNvSpPr txBox="1"/>
              <p:nvPr/>
            </p:nvSpPr>
            <p:spPr>
              <a:xfrm>
                <a:off x="1055175" y="2785931"/>
                <a:ext cx="69640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3" name="TextBox 5">
                <a:extLst>
                  <a:ext uri="{FF2B5EF4-FFF2-40B4-BE49-F238E27FC236}">
                    <a16:creationId xmlns:a16="http://schemas.microsoft.com/office/drawing/2014/main" id="{F718BCFD-91EF-CEF3-C868-A27BCCE99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75" y="2785931"/>
                <a:ext cx="69640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FF8C732-34BE-8741-4037-059C3D8C9D72}"/>
              </a:ext>
            </a:extLst>
          </p:cNvPr>
          <p:cNvCxnSpPr>
            <a:cxnSpLocks/>
            <a:stCxn id="8" idx="2"/>
            <a:endCxn id="5" idx="3"/>
          </p:cNvCxnSpPr>
          <p:nvPr/>
        </p:nvCxnSpPr>
        <p:spPr bwMode="auto">
          <a:xfrm flipH="1">
            <a:off x="1751580" y="3334407"/>
            <a:ext cx="546296" cy="68771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47609572-27B3-7DB2-3BDB-B2A68A0C8A15}"/>
                  </a:ext>
                </a:extLst>
              </p:cNvPr>
              <p:cNvSpPr txBox="1"/>
              <p:nvPr/>
            </p:nvSpPr>
            <p:spPr>
              <a:xfrm>
                <a:off x="1055175" y="3852845"/>
                <a:ext cx="69640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261</m:t>
                          </m:r>
                        </m:sub>
                      </m:sSub>
                    </m:oMath>
                  </m:oMathPara>
                </a14:m>
                <a:endParaRPr lang="en-US" sz="1050" i="1" noProof="0" dirty="0"/>
              </a:p>
            </p:txBody>
          </p:sp>
        </mc:Choice>
        <mc:Fallback xmlns="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47609572-27B3-7DB2-3BDB-B2A68A0C8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75" y="3852845"/>
                <a:ext cx="69640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3840628-B829-97E8-5E34-94195C478168}"/>
              </a:ext>
            </a:extLst>
          </p:cNvPr>
          <p:cNvCxnSpPr>
            <a:cxnSpLocks/>
            <a:stCxn id="8" idx="2"/>
            <a:endCxn id="3" idx="3"/>
          </p:cNvCxnSpPr>
          <p:nvPr/>
        </p:nvCxnSpPr>
        <p:spPr bwMode="auto">
          <a:xfrm flipH="1" flipV="1">
            <a:off x="1751580" y="2955208"/>
            <a:ext cx="546296" cy="3791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4559A8B-8066-291C-0565-12F2A510077E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flipH="1">
            <a:off x="1751580" y="3334407"/>
            <a:ext cx="546296" cy="29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1">
            <a:extLst>
              <a:ext uri="{FF2B5EF4-FFF2-40B4-BE49-F238E27FC236}">
                <a16:creationId xmlns:a16="http://schemas.microsoft.com/office/drawing/2014/main" id="{E5E9A4B6-0FC4-7F52-9358-64B14B68BE78}"/>
              </a:ext>
            </a:extLst>
          </p:cNvPr>
          <p:cNvSpPr/>
          <p:nvPr/>
        </p:nvSpPr>
        <p:spPr>
          <a:xfrm>
            <a:off x="2297876" y="3077072"/>
            <a:ext cx="627817" cy="51467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BABBE27C-69B4-1597-0AB8-AE6C99D0FE4A}"/>
                  </a:ext>
                </a:extLst>
              </p:cNvPr>
              <p:cNvSpPr/>
              <p:nvPr/>
            </p:nvSpPr>
            <p:spPr>
              <a:xfrm>
                <a:off x="2339404" y="3157520"/>
                <a:ext cx="39120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noProof="0" smtClean="0">
                          <a:latin typeface="Cambria Math" panose="02040503050406030204" pitchFamily="18" charset="0"/>
                        </a:rPr>
                        <m:t>𝑃𝑟𝑒</m:t>
                      </m:r>
                    </m:oMath>
                  </m:oMathPara>
                </a14:m>
                <a:endParaRPr lang="en-US" sz="1600" noProof="0" dirty="0"/>
              </a:p>
            </p:txBody>
          </p:sp>
        </mc:Choice>
        <mc:Fallback xmlns=""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BABBE27C-69B4-1597-0AB8-AE6C99D0FE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404" y="3157520"/>
                <a:ext cx="391206" cy="338554"/>
              </a:xfrm>
              <a:prstGeom prst="rect">
                <a:avLst/>
              </a:prstGeom>
              <a:blipFill>
                <a:blip r:embed="rId5"/>
                <a:stretch>
                  <a:fillRect r="-218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DAF93D85-4CF4-95A2-3A7C-553783C50892}"/>
                  </a:ext>
                </a:extLst>
              </p:cNvPr>
              <p:cNvSpPr txBox="1"/>
              <p:nvPr/>
            </p:nvSpPr>
            <p:spPr>
              <a:xfrm>
                <a:off x="1055175" y="3168053"/>
                <a:ext cx="69640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DAF93D85-4CF4-95A2-3A7C-553783C50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75" y="3168053"/>
                <a:ext cx="69640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>
            <a:extLst>
              <a:ext uri="{FF2B5EF4-FFF2-40B4-BE49-F238E27FC236}">
                <a16:creationId xmlns:a16="http://schemas.microsoft.com/office/drawing/2014/main" id="{BD5C5CB8-25B8-F8F3-516A-12E0B6272009}"/>
              </a:ext>
            </a:extLst>
          </p:cNvPr>
          <p:cNvSpPr txBox="1"/>
          <p:nvPr/>
        </p:nvSpPr>
        <p:spPr>
          <a:xfrm rot="5400000">
            <a:off x="1174753" y="3490089"/>
            <a:ext cx="66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…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3223CF1-7084-9C62-23FC-2A1CD8AF0742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7362" y="2897887"/>
            <a:ext cx="65625" cy="1694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EA7F39D9-0A69-8C04-7641-115D21AF31D4}"/>
                  </a:ext>
                </a:extLst>
              </p:cNvPr>
              <p:cNvSpPr txBox="1"/>
              <p:nvPr/>
            </p:nvSpPr>
            <p:spPr>
              <a:xfrm>
                <a:off x="4976440" y="2769522"/>
                <a:ext cx="69640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EA7F39D9-0A69-8C04-7641-115D21AF3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440" y="2769522"/>
                <a:ext cx="69640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52FCE8B3-82D0-00BE-F32D-E9DF23E51E75}"/>
              </a:ext>
            </a:extLst>
          </p:cNvPr>
          <p:cNvCxnSpPr>
            <a:cxnSpLocks/>
            <a:stCxn id="18" idx="6"/>
            <a:endCxn id="15" idx="1"/>
          </p:cNvCxnSpPr>
          <p:nvPr/>
        </p:nvCxnSpPr>
        <p:spPr bwMode="auto">
          <a:xfrm>
            <a:off x="4481608" y="3326202"/>
            <a:ext cx="494832" cy="6795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C3759DD2-595D-9908-5D62-D7DA8B6289DF}"/>
                  </a:ext>
                </a:extLst>
              </p:cNvPr>
              <p:cNvSpPr txBox="1"/>
              <p:nvPr/>
            </p:nvSpPr>
            <p:spPr>
              <a:xfrm>
                <a:off x="4976440" y="3836436"/>
                <a:ext cx="69640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263</m:t>
                          </m:r>
                        </m:sub>
                      </m:sSub>
                    </m:oMath>
                  </m:oMathPara>
                </a14:m>
                <a:endParaRPr lang="en-US" sz="1050" i="1" noProof="0" dirty="0"/>
              </a:p>
            </p:txBody>
          </p:sp>
        </mc:Choice>
        <mc:Fallback xmlns=""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C3759DD2-595D-9908-5D62-D7DA8B628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440" y="3836436"/>
                <a:ext cx="696405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3B54DB1-DC18-5D0C-7D0F-B09037199297}"/>
              </a:ext>
            </a:extLst>
          </p:cNvPr>
          <p:cNvCxnSpPr>
            <a:cxnSpLocks/>
            <a:stCxn id="18" idx="6"/>
            <a:endCxn id="13" idx="1"/>
          </p:cNvCxnSpPr>
          <p:nvPr/>
        </p:nvCxnSpPr>
        <p:spPr bwMode="auto">
          <a:xfrm flipV="1">
            <a:off x="4481608" y="2938799"/>
            <a:ext cx="494832" cy="38740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6CF9FA2-C9C5-131A-DBB4-15348EB9C78C}"/>
              </a:ext>
            </a:extLst>
          </p:cNvPr>
          <p:cNvCxnSpPr>
            <a:cxnSpLocks/>
            <a:stCxn id="18" idx="6"/>
            <a:endCxn id="19" idx="1"/>
          </p:cNvCxnSpPr>
          <p:nvPr/>
        </p:nvCxnSpPr>
        <p:spPr bwMode="auto">
          <a:xfrm flipV="1">
            <a:off x="4481608" y="3320921"/>
            <a:ext cx="494832" cy="528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1">
            <a:extLst>
              <a:ext uri="{FF2B5EF4-FFF2-40B4-BE49-F238E27FC236}">
                <a16:creationId xmlns:a16="http://schemas.microsoft.com/office/drawing/2014/main" id="{A50688BD-27F1-5A8C-36D5-91AE88D7B06F}"/>
              </a:ext>
            </a:extLst>
          </p:cNvPr>
          <p:cNvSpPr/>
          <p:nvPr/>
        </p:nvSpPr>
        <p:spPr>
          <a:xfrm>
            <a:off x="3876832" y="3077071"/>
            <a:ext cx="604776" cy="498261"/>
          </a:xfrm>
          <a:prstGeom prst="ellipse">
            <a:avLst/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D0DB111B-C0F8-70B3-4ADC-86BF0DCC3039}"/>
                  </a:ext>
                </a:extLst>
              </p:cNvPr>
              <p:cNvSpPr txBox="1"/>
              <p:nvPr/>
            </p:nvSpPr>
            <p:spPr>
              <a:xfrm>
                <a:off x="4976440" y="3151644"/>
                <a:ext cx="69640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D0DB111B-C0F8-70B3-4ADC-86BF0DCC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440" y="3151644"/>
                <a:ext cx="69640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>
            <a:extLst>
              <a:ext uri="{FF2B5EF4-FFF2-40B4-BE49-F238E27FC236}">
                <a16:creationId xmlns:a16="http://schemas.microsoft.com/office/drawing/2014/main" id="{72FB33FA-D3B8-0AD3-CF51-2D6636369DF8}"/>
              </a:ext>
            </a:extLst>
          </p:cNvPr>
          <p:cNvSpPr txBox="1"/>
          <p:nvPr/>
        </p:nvSpPr>
        <p:spPr>
          <a:xfrm rot="5400000">
            <a:off x="4993066" y="3473680"/>
            <a:ext cx="66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…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F332445E-6BD0-CB48-E6AD-3670BAAE1036}"/>
              </a:ext>
            </a:extLst>
          </p:cNvPr>
          <p:cNvCxnSpPr>
            <a:cxnSpLocks/>
            <a:stCxn id="8" idx="6"/>
            <a:endCxn id="18" idx="2"/>
          </p:cNvCxnSpPr>
          <p:nvPr/>
        </p:nvCxnSpPr>
        <p:spPr bwMode="auto">
          <a:xfrm flipV="1">
            <a:off x="2925693" y="3326202"/>
            <a:ext cx="951139" cy="820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9">
                <a:extLst>
                  <a:ext uri="{FF2B5EF4-FFF2-40B4-BE49-F238E27FC236}">
                    <a16:creationId xmlns:a16="http://schemas.microsoft.com/office/drawing/2014/main" id="{C0562E56-494C-FE68-D24C-4521989D7C8A}"/>
                  </a:ext>
                </a:extLst>
              </p:cNvPr>
              <p:cNvSpPr/>
              <p:nvPr/>
            </p:nvSpPr>
            <p:spPr>
              <a:xfrm>
                <a:off x="3898895" y="3143114"/>
                <a:ext cx="18978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noProof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1600" b="0" i="1" noProof="0" smtClean="0">
                          <a:latin typeface="Cambria Math" panose="02040503050406030204" pitchFamily="18" charset="0"/>
                        </a:rPr>
                        <m:t>𝑢𝑝</m:t>
                      </m:r>
                    </m:oMath>
                  </m:oMathPara>
                </a14:m>
                <a:endParaRPr lang="en-US" sz="1600" noProof="0" dirty="0"/>
              </a:p>
            </p:txBody>
          </p:sp>
        </mc:Choice>
        <mc:Fallback xmlns="">
          <p:sp>
            <p:nvSpPr>
              <p:cNvPr id="22" name="Rectangle 9">
                <a:extLst>
                  <a:ext uri="{FF2B5EF4-FFF2-40B4-BE49-F238E27FC236}">
                    <a16:creationId xmlns:a16="http://schemas.microsoft.com/office/drawing/2014/main" id="{C0562E56-494C-FE68-D24C-4521989D7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895" y="3143114"/>
                <a:ext cx="189785" cy="338554"/>
              </a:xfrm>
              <a:prstGeom prst="rect">
                <a:avLst/>
              </a:prstGeom>
              <a:blipFill>
                <a:blip r:embed="rId10"/>
                <a:stretch>
                  <a:fillRect r="-170968" b="-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feld 64">
            <a:extLst>
              <a:ext uri="{FF2B5EF4-FFF2-40B4-BE49-F238E27FC236}">
                <a16:creationId xmlns:a16="http://schemas.microsoft.com/office/drawing/2014/main" id="{F27795DC-125F-60D2-EE64-D9F8F7CA2E48}"/>
              </a:ext>
            </a:extLst>
          </p:cNvPr>
          <p:cNvSpPr txBox="1"/>
          <p:nvPr/>
        </p:nvSpPr>
        <p:spPr>
          <a:xfrm>
            <a:off x="6276129" y="2132856"/>
            <a:ext cx="4666261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Treatment Group X = 1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D6612C78-0F6B-27AA-31D9-90E279D8EF28}"/>
              </a:ext>
            </a:extLst>
          </p:cNvPr>
          <p:cNvSpPr txBox="1"/>
          <p:nvPr/>
        </p:nvSpPr>
        <p:spPr>
          <a:xfrm>
            <a:off x="1055175" y="2154094"/>
            <a:ext cx="461767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Active Control Group X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5">
                <a:extLst>
                  <a:ext uri="{FF2B5EF4-FFF2-40B4-BE49-F238E27FC236}">
                    <a16:creationId xmlns:a16="http://schemas.microsoft.com/office/drawing/2014/main" id="{4087349D-B278-D6CD-853C-545B2C311444}"/>
                  </a:ext>
                </a:extLst>
              </p:cNvPr>
              <p:cNvSpPr txBox="1"/>
              <p:nvPr/>
            </p:nvSpPr>
            <p:spPr>
              <a:xfrm>
                <a:off x="6277621" y="2774143"/>
                <a:ext cx="71995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67" name="TextBox 5">
                <a:extLst>
                  <a:ext uri="{FF2B5EF4-FFF2-40B4-BE49-F238E27FC236}">
                    <a16:creationId xmlns:a16="http://schemas.microsoft.com/office/drawing/2014/main" id="{4087349D-B278-D6CD-853C-545B2C311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621" y="2774143"/>
                <a:ext cx="719955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97885CF1-281A-DC34-9438-89E25725D03C}"/>
              </a:ext>
            </a:extLst>
          </p:cNvPr>
          <p:cNvCxnSpPr>
            <a:cxnSpLocks/>
            <a:stCxn id="72" idx="2"/>
            <a:endCxn id="69" idx="3"/>
          </p:cNvCxnSpPr>
          <p:nvPr/>
        </p:nvCxnSpPr>
        <p:spPr bwMode="auto">
          <a:xfrm flipH="1">
            <a:off x="6997576" y="3322619"/>
            <a:ext cx="546296" cy="68771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5">
                <a:extLst>
                  <a:ext uri="{FF2B5EF4-FFF2-40B4-BE49-F238E27FC236}">
                    <a16:creationId xmlns:a16="http://schemas.microsoft.com/office/drawing/2014/main" id="{2E9F9255-1DAC-F3E2-3F91-3E99F7917B3A}"/>
                  </a:ext>
                </a:extLst>
              </p:cNvPr>
              <p:cNvSpPr txBox="1"/>
              <p:nvPr/>
            </p:nvSpPr>
            <p:spPr>
              <a:xfrm>
                <a:off x="6277621" y="3841057"/>
                <a:ext cx="71995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261</m:t>
                          </m:r>
                        </m:sub>
                      </m:sSub>
                    </m:oMath>
                  </m:oMathPara>
                </a14:m>
                <a:endParaRPr lang="en-US" sz="1050" i="1" noProof="0" dirty="0"/>
              </a:p>
            </p:txBody>
          </p:sp>
        </mc:Choice>
        <mc:Fallback xmlns="">
          <p:sp>
            <p:nvSpPr>
              <p:cNvPr id="69" name="TextBox 5">
                <a:extLst>
                  <a:ext uri="{FF2B5EF4-FFF2-40B4-BE49-F238E27FC236}">
                    <a16:creationId xmlns:a16="http://schemas.microsoft.com/office/drawing/2014/main" id="{2E9F9255-1DAC-F3E2-3F91-3E99F7917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621" y="3841057"/>
                <a:ext cx="719955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3E2695E5-47A1-6E2A-6D11-99B5B1196531}"/>
              </a:ext>
            </a:extLst>
          </p:cNvPr>
          <p:cNvCxnSpPr>
            <a:cxnSpLocks/>
            <a:stCxn id="72" idx="2"/>
            <a:endCxn id="67" idx="3"/>
          </p:cNvCxnSpPr>
          <p:nvPr/>
        </p:nvCxnSpPr>
        <p:spPr bwMode="auto">
          <a:xfrm flipH="1" flipV="1">
            <a:off x="6997576" y="2943420"/>
            <a:ext cx="546296" cy="3791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AC0FA1CE-DDD1-3B00-1285-55EE8FD06DCD}"/>
              </a:ext>
            </a:extLst>
          </p:cNvPr>
          <p:cNvCxnSpPr>
            <a:cxnSpLocks/>
            <a:stCxn id="72" idx="2"/>
            <a:endCxn id="74" idx="3"/>
          </p:cNvCxnSpPr>
          <p:nvPr/>
        </p:nvCxnSpPr>
        <p:spPr bwMode="auto">
          <a:xfrm flipH="1">
            <a:off x="6997576" y="3322619"/>
            <a:ext cx="546296" cy="29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11">
            <a:extLst>
              <a:ext uri="{FF2B5EF4-FFF2-40B4-BE49-F238E27FC236}">
                <a16:creationId xmlns:a16="http://schemas.microsoft.com/office/drawing/2014/main" id="{B71C6B05-E72C-73A6-8FBF-E8A817773033}"/>
              </a:ext>
            </a:extLst>
          </p:cNvPr>
          <p:cNvSpPr/>
          <p:nvPr/>
        </p:nvSpPr>
        <p:spPr>
          <a:xfrm>
            <a:off x="7543872" y="3065284"/>
            <a:ext cx="627817" cy="51467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9">
                <a:extLst>
                  <a:ext uri="{FF2B5EF4-FFF2-40B4-BE49-F238E27FC236}">
                    <a16:creationId xmlns:a16="http://schemas.microsoft.com/office/drawing/2014/main" id="{C99347F8-10B6-8055-33D6-D8EC39A86AB3}"/>
                  </a:ext>
                </a:extLst>
              </p:cNvPr>
              <p:cNvSpPr/>
              <p:nvPr/>
            </p:nvSpPr>
            <p:spPr>
              <a:xfrm>
                <a:off x="7585400" y="3145732"/>
                <a:ext cx="39120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noProof="0" smtClean="0">
                          <a:latin typeface="Cambria Math" panose="02040503050406030204" pitchFamily="18" charset="0"/>
                        </a:rPr>
                        <m:t>𝑃𝑟𝑒</m:t>
                      </m:r>
                    </m:oMath>
                  </m:oMathPara>
                </a14:m>
                <a:endParaRPr lang="en-US" sz="1600" noProof="0" dirty="0"/>
              </a:p>
            </p:txBody>
          </p:sp>
        </mc:Choice>
        <mc:Fallback xmlns="">
          <p:sp>
            <p:nvSpPr>
              <p:cNvPr id="73" name="Rectangle 9">
                <a:extLst>
                  <a:ext uri="{FF2B5EF4-FFF2-40B4-BE49-F238E27FC236}">
                    <a16:creationId xmlns:a16="http://schemas.microsoft.com/office/drawing/2014/main" id="{C99347F8-10B6-8055-33D6-D8EC39A86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400" y="3145732"/>
                <a:ext cx="391206" cy="338554"/>
              </a:xfrm>
              <a:prstGeom prst="rect">
                <a:avLst/>
              </a:prstGeom>
              <a:blipFill>
                <a:blip r:embed="rId13"/>
                <a:stretch>
                  <a:fillRect r="-234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5">
                <a:extLst>
                  <a:ext uri="{FF2B5EF4-FFF2-40B4-BE49-F238E27FC236}">
                    <a16:creationId xmlns:a16="http://schemas.microsoft.com/office/drawing/2014/main" id="{0763D339-862C-42D8-082D-7EF0E14B6114}"/>
                  </a:ext>
                </a:extLst>
              </p:cNvPr>
              <p:cNvSpPr txBox="1"/>
              <p:nvPr/>
            </p:nvSpPr>
            <p:spPr>
              <a:xfrm>
                <a:off x="6277621" y="3156265"/>
                <a:ext cx="71995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74" name="TextBox 5">
                <a:extLst>
                  <a:ext uri="{FF2B5EF4-FFF2-40B4-BE49-F238E27FC236}">
                    <a16:creationId xmlns:a16="http://schemas.microsoft.com/office/drawing/2014/main" id="{0763D339-862C-42D8-082D-7EF0E14B6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621" y="3156265"/>
                <a:ext cx="719955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feld 74">
            <a:extLst>
              <a:ext uri="{FF2B5EF4-FFF2-40B4-BE49-F238E27FC236}">
                <a16:creationId xmlns:a16="http://schemas.microsoft.com/office/drawing/2014/main" id="{BAFAD568-DFC4-6560-D6F4-EBD83FFE4ED1}"/>
              </a:ext>
            </a:extLst>
          </p:cNvPr>
          <p:cNvSpPr txBox="1"/>
          <p:nvPr/>
        </p:nvSpPr>
        <p:spPr>
          <a:xfrm rot="5400000">
            <a:off x="6420749" y="3478301"/>
            <a:ext cx="66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…</a:t>
            </a:r>
          </a:p>
        </p:txBody>
      </p: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2C7801F2-75AD-A26E-0163-3571ED58D341}"/>
              </a:ext>
            </a:extLst>
          </p:cNvPr>
          <p:cNvCxnSpPr>
            <a:cxnSpLocks/>
          </p:cNvCxnSpPr>
          <p:nvPr/>
        </p:nvCxnSpPr>
        <p:spPr bwMode="auto">
          <a:xfrm flipH="1">
            <a:off x="9563358" y="2886099"/>
            <a:ext cx="65625" cy="1694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5">
                <a:extLst>
                  <a:ext uri="{FF2B5EF4-FFF2-40B4-BE49-F238E27FC236}">
                    <a16:creationId xmlns:a16="http://schemas.microsoft.com/office/drawing/2014/main" id="{070EF8AD-C71F-DF61-F944-9F535608C8B9}"/>
                  </a:ext>
                </a:extLst>
              </p:cNvPr>
              <p:cNvSpPr txBox="1"/>
              <p:nvPr/>
            </p:nvSpPr>
            <p:spPr>
              <a:xfrm>
                <a:off x="10222436" y="2757734"/>
                <a:ext cx="71995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77" name="TextBox 5">
                <a:extLst>
                  <a:ext uri="{FF2B5EF4-FFF2-40B4-BE49-F238E27FC236}">
                    <a16:creationId xmlns:a16="http://schemas.microsoft.com/office/drawing/2014/main" id="{070EF8AD-C71F-DF61-F944-9F535608C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436" y="2757734"/>
                <a:ext cx="719955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3E01122A-55B0-50B1-FB93-ED198F4104A4}"/>
              </a:ext>
            </a:extLst>
          </p:cNvPr>
          <p:cNvCxnSpPr>
            <a:cxnSpLocks/>
            <a:stCxn id="83" idx="6"/>
            <a:endCxn id="80" idx="1"/>
          </p:cNvCxnSpPr>
          <p:nvPr/>
        </p:nvCxnSpPr>
        <p:spPr bwMode="auto">
          <a:xfrm>
            <a:off x="9727604" y="3314414"/>
            <a:ext cx="494832" cy="6795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5">
                <a:extLst>
                  <a:ext uri="{FF2B5EF4-FFF2-40B4-BE49-F238E27FC236}">
                    <a16:creationId xmlns:a16="http://schemas.microsoft.com/office/drawing/2014/main" id="{15FF7B15-1F55-ADCD-A622-6C33F03BD076}"/>
                  </a:ext>
                </a:extLst>
              </p:cNvPr>
              <p:cNvSpPr txBox="1"/>
              <p:nvPr/>
            </p:nvSpPr>
            <p:spPr>
              <a:xfrm>
                <a:off x="10222436" y="3824648"/>
                <a:ext cx="71995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263</m:t>
                          </m:r>
                        </m:sub>
                      </m:sSub>
                    </m:oMath>
                  </m:oMathPara>
                </a14:m>
                <a:endParaRPr lang="en-US" sz="1050" i="1" noProof="0" dirty="0"/>
              </a:p>
            </p:txBody>
          </p:sp>
        </mc:Choice>
        <mc:Fallback xmlns="">
          <p:sp>
            <p:nvSpPr>
              <p:cNvPr id="80" name="TextBox 5">
                <a:extLst>
                  <a:ext uri="{FF2B5EF4-FFF2-40B4-BE49-F238E27FC236}">
                    <a16:creationId xmlns:a16="http://schemas.microsoft.com/office/drawing/2014/main" id="{15FF7B15-1F55-ADCD-A622-6C33F03BD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436" y="3824648"/>
                <a:ext cx="719955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B1978CF8-BBEC-144A-7C8E-1A78E45A04BF}"/>
              </a:ext>
            </a:extLst>
          </p:cNvPr>
          <p:cNvCxnSpPr>
            <a:cxnSpLocks/>
            <a:stCxn id="83" idx="6"/>
            <a:endCxn id="77" idx="1"/>
          </p:cNvCxnSpPr>
          <p:nvPr/>
        </p:nvCxnSpPr>
        <p:spPr bwMode="auto">
          <a:xfrm flipV="1">
            <a:off x="9727604" y="2927011"/>
            <a:ext cx="494832" cy="38740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039DBCED-80B2-D03E-AB72-A63133791684}"/>
              </a:ext>
            </a:extLst>
          </p:cNvPr>
          <p:cNvCxnSpPr>
            <a:cxnSpLocks/>
            <a:stCxn id="83" idx="6"/>
            <a:endCxn id="84" idx="1"/>
          </p:cNvCxnSpPr>
          <p:nvPr/>
        </p:nvCxnSpPr>
        <p:spPr bwMode="auto">
          <a:xfrm flipV="1">
            <a:off x="9727604" y="3309133"/>
            <a:ext cx="494832" cy="528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11">
            <a:extLst>
              <a:ext uri="{FF2B5EF4-FFF2-40B4-BE49-F238E27FC236}">
                <a16:creationId xmlns:a16="http://schemas.microsoft.com/office/drawing/2014/main" id="{BAABBD72-530B-98CD-1C4A-F3661620F675}"/>
              </a:ext>
            </a:extLst>
          </p:cNvPr>
          <p:cNvSpPr/>
          <p:nvPr/>
        </p:nvSpPr>
        <p:spPr>
          <a:xfrm>
            <a:off x="9122828" y="3065283"/>
            <a:ext cx="604776" cy="498261"/>
          </a:xfrm>
          <a:prstGeom prst="ellipse">
            <a:avLst/>
          </a:prstGeom>
          <a:solidFill>
            <a:schemeClr val="bg1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5">
                <a:extLst>
                  <a:ext uri="{FF2B5EF4-FFF2-40B4-BE49-F238E27FC236}">
                    <a16:creationId xmlns:a16="http://schemas.microsoft.com/office/drawing/2014/main" id="{A3D621B5-AAFB-E32E-C4F6-2C8B0A5C53F1}"/>
                  </a:ext>
                </a:extLst>
              </p:cNvPr>
              <p:cNvSpPr txBox="1"/>
              <p:nvPr/>
            </p:nvSpPr>
            <p:spPr>
              <a:xfrm>
                <a:off x="10222436" y="3139856"/>
                <a:ext cx="71995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84" name="TextBox 5">
                <a:extLst>
                  <a:ext uri="{FF2B5EF4-FFF2-40B4-BE49-F238E27FC236}">
                    <a16:creationId xmlns:a16="http://schemas.microsoft.com/office/drawing/2014/main" id="{A3D621B5-AAFB-E32E-C4F6-2C8B0A5C5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436" y="3139856"/>
                <a:ext cx="719955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feld 84">
            <a:extLst>
              <a:ext uri="{FF2B5EF4-FFF2-40B4-BE49-F238E27FC236}">
                <a16:creationId xmlns:a16="http://schemas.microsoft.com/office/drawing/2014/main" id="{2CF9A64A-E966-0A4A-E463-6495AB3DADE5}"/>
              </a:ext>
            </a:extLst>
          </p:cNvPr>
          <p:cNvSpPr txBox="1"/>
          <p:nvPr/>
        </p:nvSpPr>
        <p:spPr>
          <a:xfrm rot="5400000">
            <a:off x="10239062" y="3461892"/>
            <a:ext cx="66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…</a:t>
            </a:r>
          </a:p>
        </p:txBody>
      </p: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C120B66E-D5C8-DE2F-5A4B-D603887EBB54}"/>
              </a:ext>
            </a:extLst>
          </p:cNvPr>
          <p:cNvCxnSpPr>
            <a:cxnSpLocks/>
            <a:stCxn id="72" idx="6"/>
            <a:endCxn id="83" idx="2"/>
          </p:cNvCxnSpPr>
          <p:nvPr/>
        </p:nvCxnSpPr>
        <p:spPr bwMode="auto">
          <a:xfrm flipV="1">
            <a:off x="8171689" y="3314414"/>
            <a:ext cx="951139" cy="820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9">
                <a:extLst>
                  <a:ext uri="{FF2B5EF4-FFF2-40B4-BE49-F238E27FC236}">
                    <a16:creationId xmlns:a16="http://schemas.microsoft.com/office/drawing/2014/main" id="{DCD49DC3-5D72-5BD9-56B4-A27EC88AE725}"/>
                  </a:ext>
                </a:extLst>
              </p:cNvPr>
              <p:cNvSpPr/>
              <p:nvPr/>
            </p:nvSpPr>
            <p:spPr>
              <a:xfrm>
                <a:off x="9144891" y="3131326"/>
                <a:ext cx="18978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noProof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1600" b="0" i="1" noProof="0" smtClean="0">
                          <a:latin typeface="Cambria Math" panose="02040503050406030204" pitchFamily="18" charset="0"/>
                        </a:rPr>
                        <m:t>𝑢𝑝</m:t>
                      </m:r>
                    </m:oMath>
                  </m:oMathPara>
                </a14:m>
                <a:endParaRPr lang="en-US" sz="1600" noProof="0" dirty="0"/>
              </a:p>
            </p:txBody>
          </p:sp>
        </mc:Choice>
        <mc:Fallback xmlns="">
          <p:sp>
            <p:nvSpPr>
              <p:cNvPr id="87" name="Rectangle 9">
                <a:extLst>
                  <a:ext uri="{FF2B5EF4-FFF2-40B4-BE49-F238E27FC236}">
                    <a16:creationId xmlns:a16="http://schemas.microsoft.com/office/drawing/2014/main" id="{DCD49DC3-5D72-5BD9-56B4-A27EC88AE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891" y="3131326"/>
                <a:ext cx="189785" cy="338554"/>
              </a:xfrm>
              <a:prstGeom prst="rect">
                <a:avLst/>
              </a:prstGeom>
              <a:blipFill>
                <a:blip r:embed="rId18"/>
                <a:stretch>
                  <a:fillRect r="-170968" b="-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feld 87">
                <a:extLst>
                  <a:ext uri="{FF2B5EF4-FFF2-40B4-BE49-F238E27FC236}">
                    <a16:creationId xmlns:a16="http://schemas.microsoft.com/office/drawing/2014/main" id="{19B410CA-EB38-FDBF-152B-A98DCD1B9AC4}"/>
                  </a:ext>
                </a:extLst>
              </p:cNvPr>
              <p:cNvSpPr txBox="1"/>
              <p:nvPr/>
            </p:nvSpPr>
            <p:spPr>
              <a:xfrm>
                <a:off x="3016181" y="2979455"/>
                <a:ext cx="6643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noProof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8" name="Textfeld 87">
                <a:extLst>
                  <a:ext uri="{FF2B5EF4-FFF2-40B4-BE49-F238E27FC236}">
                    <a16:creationId xmlns:a16="http://schemas.microsoft.com/office/drawing/2014/main" id="{19B410CA-EB38-FDBF-152B-A98DCD1B9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181" y="2979455"/>
                <a:ext cx="664300" cy="276999"/>
              </a:xfrm>
              <a:prstGeom prst="rect">
                <a:avLst/>
              </a:prstGeom>
              <a:blipFill>
                <a:blip r:embed="rId19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feld 88">
                <a:extLst>
                  <a:ext uri="{FF2B5EF4-FFF2-40B4-BE49-F238E27FC236}">
                    <a16:creationId xmlns:a16="http://schemas.microsoft.com/office/drawing/2014/main" id="{1B167353-7FC8-22AD-D9AF-5539DC6E0171}"/>
                  </a:ext>
                </a:extLst>
              </p:cNvPr>
              <p:cNvSpPr txBox="1"/>
              <p:nvPr/>
            </p:nvSpPr>
            <p:spPr>
              <a:xfrm>
                <a:off x="8284127" y="2974421"/>
                <a:ext cx="6643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noProof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9" name="Textfeld 88">
                <a:extLst>
                  <a:ext uri="{FF2B5EF4-FFF2-40B4-BE49-F238E27FC236}">
                    <a16:creationId xmlns:a16="http://schemas.microsoft.com/office/drawing/2014/main" id="{1B167353-7FC8-22AD-D9AF-5539DC6E0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127" y="2974421"/>
                <a:ext cx="664300" cy="276999"/>
              </a:xfrm>
              <a:prstGeom prst="rect">
                <a:avLst/>
              </a:prstGeom>
              <a:blipFill>
                <a:blip r:embed="rId20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85B9862C-7CE4-9581-35DF-4120F198F122}"/>
                  </a:ext>
                </a:extLst>
              </p:cNvPr>
              <p:cNvSpPr txBox="1"/>
              <p:nvPr/>
            </p:nvSpPr>
            <p:spPr>
              <a:xfrm>
                <a:off x="3721894" y="2728567"/>
                <a:ext cx="6643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noProof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85B9862C-7CE4-9581-35DF-4120F198F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894" y="2728567"/>
                <a:ext cx="664300" cy="276999"/>
              </a:xfrm>
              <a:prstGeom prst="rect">
                <a:avLst/>
              </a:prstGeom>
              <a:blipFill>
                <a:blip r:embed="rId21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feld 90">
                <a:extLst>
                  <a:ext uri="{FF2B5EF4-FFF2-40B4-BE49-F238E27FC236}">
                    <a16:creationId xmlns:a16="http://schemas.microsoft.com/office/drawing/2014/main" id="{97427FC4-89D7-E33E-1363-640C6F70083C}"/>
                  </a:ext>
                </a:extLst>
              </p:cNvPr>
              <p:cNvSpPr txBox="1"/>
              <p:nvPr/>
            </p:nvSpPr>
            <p:spPr>
              <a:xfrm>
                <a:off x="8923743" y="2747599"/>
                <a:ext cx="6643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noProof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1" name="Textfeld 90">
                <a:extLst>
                  <a:ext uri="{FF2B5EF4-FFF2-40B4-BE49-F238E27FC236}">
                    <a16:creationId xmlns:a16="http://schemas.microsoft.com/office/drawing/2014/main" id="{97427FC4-89D7-E33E-1363-640C6F700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743" y="2747599"/>
                <a:ext cx="664300" cy="276999"/>
              </a:xfrm>
              <a:prstGeom prst="rect">
                <a:avLst/>
              </a:prstGeom>
              <a:blipFill>
                <a:blip r:embed="rId22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id="{908BB3F1-6888-F7EE-FC55-994A1603882B}"/>
                  </a:ext>
                </a:extLst>
              </p:cNvPr>
              <p:cNvSpPr txBox="1"/>
              <p:nvPr/>
            </p:nvSpPr>
            <p:spPr>
              <a:xfrm>
                <a:off x="2287658" y="3841057"/>
                <a:ext cx="606170" cy="3385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noProof="0" smtClean="0">
                          <a:latin typeface="Cambria Math" panose="02040503050406030204" pitchFamily="18" charset="0"/>
                        </a:rPr>
                        <m:t>𝐷𝑖𝑠</m:t>
                      </m:r>
                    </m:oMath>
                  </m:oMathPara>
                </a14:m>
                <a:endParaRPr lang="en-US" sz="1050" i="1" noProof="0" dirty="0"/>
              </a:p>
            </p:txBody>
          </p:sp>
        </mc:Choice>
        <mc:Fallback xmlns=""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id="{908BB3F1-6888-F7EE-FC55-994A16038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658" y="3841057"/>
                <a:ext cx="606170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9FB6F53B-715E-4EF2-696D-C3E4B2E436AF}"/>
              </a:ext>
            </a:extLst>
          </p:cNvPr>
          <p:cNvCxnSpPr>
            <a:cxnSpLocks/>
            <a:stCxn id="23" idx="3"/>
            <a:endCxn id="18" idx="3"/>
          </p:cNvCxnSpPr>
          <p:nvPr/>
        </p:nvCxnSpPr>
        <p:spPr bwMode="auto">
          <a:xfrm flipV="1">
            <a:off x="2893828" y="3502363"/>
            <a:ext cx="1071571" cy="50797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Verbinder: gekrümmt 24">
            <a:extLst>
              <a:ext uri="{FF2B5EF4-FFF2-40B4-BE49-F238E27FC236}">
                <a16:creationId xmlns:a16="http://schemas.microsoft.com/office/drawing/2014/main" id="{C4B08B4E-18FE-CE85-4AE8-925DF583584D}"/>
              </a:ext>
            </a:extLst>
          </p:cNvPr>
          <p:cNvCxnSpPr>
            <a:cxnSpLocks/>
            <a:stCxn id="8" idx="2"/>
            <a:endCxn id="23" idx="1"/>
          </p:cNvCxnSpPr>
          <p:nvPr/>
        </p:nvCxnSpPr>
        <p:spPr>
          <a:xfrm rot="10800000" flipV="1">
            <a:off x="2287658" y="3334406"/>
            <a:ext cx="10218" cy="675927"/>
          </a:xfrm>
          <a:prstGeom prst="curvedConnector3">
            <a:avLst>
              <a:gd name="adj1" fmla="val 2337228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5">
                <a:extLst>
                  <a:ext uri="{FF2B5EF4-FFF2-40B4-BE49-F238E27FC236}">
                    <a16:creationId xmlns:a16="http://schemas.microsoft.com/office/drawing/2014/main" id="{80313A05-3DEE-D521-1C42-651848660661}"/>
                  </a:ext>
                </a:extLst>
              </p:cNvPr>
              <p:cNvSpPr txBox="1"/>
              <p:nvPr/>
            </p:nvSpPr>
            <p:spPr>
              <a:xfrm>
                <a:off x="7593528" y="3841057"/>
                <a:ext cx="578161" cy="3385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noProof="0" smtClean="0">
                          <a:latin typeface="Cambria Math" panose="02040503050406030204" pitchFamily="18" charset="0"/>
                        </a:rPr>
                        <m:t>𝐷𝑖𝑠</m:t>
                      </m:r>
                    </m:oMath>
                  </m:oMathPara>
                </a14:m>
                <a:endParaRPr lang="en-US" sz="1050" i="1" noProof="0" dirty="0"/>
              </a:p>
            </p:txBody>
          </p:sp>
        </mc:Choice>
        <mc:Fallback xmlns="">
          <p:sp>
            <p:nvSpPr>
              <p:cNvPr id="26" name="TextBox 5">
                <a:extLst>
                  <a:ext uri="{FF2B5EF4-FFF2-40B4-BE49-F238E27FC236}">
                    <a16:creationId xmlns:a16="http://schemas.microsoft.com/office/drawing/2014/main" id="{80313A05-3DEE-D521-1C42-651848660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528" y="3841057"/>
                <a:ext cx="578161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27589302-6DC1-234E-2F02-C42033E06C44}"/>
              </a:ext>
            </a:extLst>
          </p:cNvPr>
          <p:cNvCxnSpPr>
            <a:cxnSpLocks/>
            <a:stCxn id="26" idx="3"/>
            <a:endCxn id="83" idx="3"/>
          </p:cNvCxnSpPr>
          <p:nvPr/>
        </p:nvCxnSpPr>
        <p:spPr bwMode="auto">
          <a:xfrm flipV="1">
            <a:off x="8171689" y="3490575"/>
            <a:ext cx="1039706" cy="51975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Verbinder: gekrümmt 27">
            <a:extLst>
              <a:ext uri="{FF2B5EF4-FFF2-40B4-BE49-F238E27FC236}">
                <a16:creationId xmlns:a16="http://schemas.microsoft.com/office/drawing/2014/main" id="{0B858A3E-553C-4F91-02CF-7A8B199BB705}"/>
              </a:ext>
            </a:extLst>
          </p:cNvPr>
          <p:cNvCxnSpPr>
            <a:cxnSpLocks/>
            <a:stCxn id="72" idx="2"/>
            <a:endCxn id="26" idx="1"/>
          </p:cNvCxnSpPr>
          <p:nvPr/>
        </p:nvCxnSpPr>
        <p:spPr>
          <a:xfrm rot="10800000" flipH="1" flipV="1">
            <a:off x="7543872" y="3322618"/>
            <a:ext cx="49656" cy="687715"/>
          </a:xfrm>
          <a:prstGeom prst="curvedConnector3">
            <a:avLst>
              <a:gd name="adj1" fmla="val -460367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4C57849C-EF8D-A1F9-7318-DB0547E2CD15}"/>
                  </a:ext>
                </a:extLst>
              </p:cNvPr>
              <p:cNvSpPr txBox="1"/>
              <p:nvPr/>
            </p:nvSpPr>
            <p:spPr>
              <a:xfrm>
                <a:off x="2998886" y="3408854"/>
                <a:ext cx="6643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noProof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4C57849C-EF8D-A1F9-7318-DB0547E2C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86" y="3408854"/>
                <a:ext cx="664300" cy="276999"/>
              </a:xfrm>
              <a:prstGeom prst="rect">
                <a:avLst/>
              </a:prstGeom>
              <a:blipFill>
                <a:blip r:embed="rId3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F34137BF-1E89-F693-8611-3992180F0304}"/>
                  </a:ext>
                </a:extLst>
              </p:cNvPr>
              <p:cNvSpPr txBox="1"/>
              <p:nvPr/>
            </p:nvSpPr>
            <p:spPr>
              <a:xfrm>
                <a:off x="8286851" y="3403820"/>
                <a:ext cx="6643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noProof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F34137BF-1E89-F693-8611-3992180F0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851" y="3403820"/>
                <a:ext cx="664300" cy="276999"/>
              </a:xfrm>
              <a:prstGeom prst="rect">
                <a:avLst/>
              </a:prstGeom>
              <a:blipFill>
                <a:blip r:embed="rId31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28">
            <a:extLst>
              <a:ext uri="{FF2B5EF4-FFF2-40B4-BE49-F238E27FC236}">
                <a16:creationId xmlns:a16="http://schemas.microsoft.com/office/drawing/2014/main" id="{4DD144CE-2AF4-0CE6-475C-E1054C89EFF9}"/>
              </a:ext>
            </a:extLst>
          </p:cNvPr>
          <p:cNvSpPr txBox="1"/>
          <p:nvPr/>
        </p:nvSpPr>
        <p:spPr>
          <a:xfrm>
            <a:off x="637891" y="1052736"/>
            <a:ext cx="1078670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noProof="0" dirty="0"/>
              <a:t>Correcting for </a:t>
            </a:r>
            <a:r>
              <a:rPr lang="en-US" sz="2000" u="sng" dirty="0"/>
              <a:t>Disengaged Responses</a:t>
            </a:r>
          </a:p>
          <a:p>
            <a:endParaRPr lang="en-US" sz="1050" u="sng" noProof="0" dirty="0"/>
          </a:p>
          <a:p>
            <a:r>
              <a:rPr lang="en-US" sz="2000" dirty="0">
                <a:sym typeface="Wingdings" panose="05000000000000000000" pitchFamily="2" charset="2"/>
              </a:rPr>
              <a:t> Data Quality by imputing disengaged responses + Person Indicator for Pretest Disengagement </a:t>
            </a:r>
            <a:endParaRPr lang="en-US" sz="20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BE712776-6343-C028-ADE5-837B311F9C00}"/>
                  </a:ext>
                </a:extLst>
              </p:cNvPr>
              <p:cNvSpPr txBox="1"/>
              <p:nvPr/>
            </p:nvSpPr>
            <p:spPr>
              <a:xfrm>
                <a:off x="958684" y="4546240"/>
                <a:ext cx="9983707" cy="1277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Wingdings" charset="2"/>
                  <a:buNone/>
                </a:pPr>
                <a:endParaRPr lang="en-US" sz="200" i="1" noProof="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noProof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 noProof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i="1" noProof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de-DE" b="0" i="1" noProof="0" smtClean="0">
                              <a:latin typeface="Cambria Math" panose="02040503050406030204" pitchFamily="18" charset="0"/>
                            </a:rPr>
                            <m:t>𝑢𝑝</m:t>
                          </m:r>
                        </m:e>
                        <m:e>
                          <m:r>
                            <a:rPr lang="en-US" i="1" noProof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i="1" noProof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b="0" i="1" noProof="0" smtClean="0">
                              <a:latin typeface="Cambria Math" panose="02040503050406030204" pitchFamily="18" charset="0"/>
                            </a:rPr>
                            <m:t>𝑃𝑟𝑒</m:t>
                          </m:r>
                          <m:r>
                            <a:rPr lang="de-DE" b="0" i="1" noProof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noProof="0" smtClean="0">
                              <a:latin typeface="Cambria Math" panose="02040503050406030204" pitchFamily="18" charset="0"/>
                            </a:rPr>
                            <m:t>𝐷𝑖𝑠</m:t>
                          </m:r>
                        </m:e>
                      </m:d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noProof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noProof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i="1" noProof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noProof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i="1" noProof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sz="1800" i="1" noProof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 noProof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noProof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i="1" noProof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1800" b="0" i="1" noProof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𝑃𝑟𝑒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𝐷𝑖𝑠</m:t>
                      </m:r>
                      <m:r>
                        <a:rPr lang="de-DE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+</m:t>
                      </m:r>
                      <m:sSub>
                        <m:sSubPr>
                          <m:ctrlPr>
                            <a:rPr lang="en-US" sz="180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80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180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sz="180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</m:sSub>
                      <m:r>
                        <a:rPr lang="en-US" sz="1800" i="1" noProof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1800" b="0" i="1" noProof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𝑃𝑟𝑒</m:t>
                      </m:r>
                      <m:sSub>
                        <m:sSubPr>
                          <m:ctrlPr>
                            <a:rPr lang="en-US" sz="180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800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80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sz="180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</m:sSub>
                      <m:r>
                        <a:rPr lang="en-US" sz="1800" b="0" i="1" noProof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DE" sz="1800" b="0" i="1" noProof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𝐷𝑖𝑠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</m:sSub>
                      <m:r>
                        <a:rPr lang="en-US" sz="1800" i="1" noProof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i="1" noProof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𝜁</m:t>
                      </m:r>
                    </m:oMath>
                  </m:oMathPara>
                </a14:m>
                <a:endParaRPr lang="en-US" sz="1800" noProof="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      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𝑃𝑟𝑒</m:t>
                        </m:r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𝐷𝑖𝑠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</m:t>
                    </m:r>
                    <m:r>
                      <a:rPr lang="de-DE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                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𝑃𝑟𝑒</m:t>
                        </m:r>
                        <m:r>
                          <a:rPr lang="de-DE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de-DE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𝐷𝑖𝑠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</m:sSub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a:rPr lang="de-DE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𝜁</m:t>
                    </m:r>
                  </m:oMath>
                </a14:m>
                <a:endParaRPr lang="en-US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1800" noProof="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BE712776-6343-C028-ADE5-837B311F9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84" y="4546240"/>
                <a:ext cx="9983707" cy="127727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D16DB211-38F9-0B31-D023-A40842CC7C06}"/>
                  </a:ext>
                </a:extLst>
              </p:cNvPr>
              <p:cNvSpPr txBox="1"/>
              <p:nvPr/>
            </p:nvSpPr>
            <p:spPr>
              <a:xfrm>
                <a:off x="8690381" y="5640501"/>
                <a:ext cx="12846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𝑃𝑟𝑒</m:t>
                          </m:r>
                          <m:r>
                            <a:rPr lang="de-DE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de-DE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𝐷𝑖𝑠</m:t>
                          </m:r>
                        </m:e>
                      </m:d>
                    </m:oMath>
                  </m:oMathPara>
                </a14:m>
                <a:endParaRPr lang="en-US" noProof="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D16DB211-38F9-0B31-D023-A40842CC7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81" y="5640501"/>
                <a:ext cx="1284639" cy="369332"/>
              </a:xfrm>
              <a:prstGeom prst="rect">
                <a:avLst/>
              </a:prstGeom>
              <a:blipFill>
                <a:blip r:embed="rId33"/>
                <a:stretch>
                  <a:fillRect r="-24762"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ACC7918D-B7C7-59C2-B2E3-EDA8A92D24C9}"/>
                  </a:ext>
                </a:extLst>
              </p:cNvPr>
              <p:cNvSpPr txBox="1"/>
              <p:nvPr/>
            </p:nvSpPr>
            <p:spPr>
              <a:xfrm>
                <a:off x="5248186" y="5640501"/>
                <a:ext cx="35418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Conditional</a:t>
                </a:r>
                <a:r>
                  <a:rPr lang="en-US" sz="1800" b="1" i="0" noProof="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treatment effects (</a:t>
                </a:r>
                <a14:m>
                  <m:oMath xmlns:m="http://schemas.openxmlformats.org/officeDocument/2006/math">
                    <m:r>
                      <a:rPr lang="de-DE" sz="1800" b="1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1800" b="1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1800" b="1" i="0" noProof="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b="1" noProof="0" dirty="0"/>
              </a:p>
            </p:txBody>
          </p:sp>
        </mc:Choice>
        <mc:Fallback xmlns="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ACC7918D-B7C7-59C2-B2E3-EDA8A92D2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186" y="5640501"/>
                <a:ext cx="3541824" cy="369332"/>
              </a:xfrm>
              <a:prstGeom prst="rect">
                <a:avLst/>
              </a:prstGeom>
              <a:blipFill>
                <a:blip r:embed="rId34"/>
                <a:stretch>
                  <a:fillRect l="-344" t="-8197" r="-344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3581A8E6-B8F9-A881-32FD-A8E5E1FF9C3C}"/>
                  </a:ext>
                </a:extLst>
              </p:cNvPr>
              <p:cNvSpPr txBox="1"/>
              <p:nvPr/>
            </p:nvSpPr>
            <p:spPr>
              <a:xfrm>
                <a:off x="307642" y="5646227"/>
                <a:ext cx="33238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noProof="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Average</a:t>
                </a:r>
                <a:r>
                  <a:rPr lang="en-US" sz="1800" b="1" i="0" noProof="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treatment effect (</a:t>
                </a:r>
                <a14:m>
                  <m:oMath xmlns:m="http://schemas.openxmlformats.org/officeDocument/2006/math">
                    <m:r>
                      <a:rPr lang="en-US" sz="1800" b="1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𝑨𝑬</m:t>
                    </m:r>
                  </m:oMath>
                </a14:m>
                <a:r>
                  <a:rPr lang="en-US" sz="1800" b="1" i="0" noProof="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b="1" noProof="0" dirty="0"/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3581A8E6-B8F9-A881-32FD-A8E5E1FF9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42" y="5646227"/>
                <a:ext cx="3323845" cy="369332"/>
              </a:xfrm>
              <a:prstGeom prst="rect">
                <a:avLst/>
              </a:prstGeom>
              <a:blipFill>
                <a:blip r:embed="rId3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EB6D0D78-01CA-8BD0-C6B0-6C8570BDA30C}"/>
                  </a:ext>
                </a:extLst>
              </p:cNvPr>
              <p:cNvSpPr txBox="1"/>
              <p:nvPr/>
            </p:nvSpPr>
            <p:spPr>
              <a:xfrm>
                <a:off x="3359696" y="5640889"/>
                <a:ext cx="12846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noProof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noProof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noProof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 noProof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noProof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noProof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𝑃𝑟𝑒</m:t>
                              </m:r>
                              <m:r>
                                <a:rPr lang="de-DE" b="0" i="1" noProof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de-DE" b="0" i="1" noProof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𝐷𝑖𝑠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noProof="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EB6D0D78-01CA-8BD0-C6B0-6C8570BDA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5640889"/>
                <a:ext cx="1284639" cy="369332"/>
              </a:xfrm>
              <a:prstGeom prst="rect">
                <a:avLst/>
              </a:prstGeom>
              <a:blipFill>
                <a:blip r:embed="rId36"/>
                <a:stretch>
                  <a:fillRect r="-43128"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07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16F95-7C53-C110-8E40-A418A83F9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F2BE3-EAD6-40F1-22D3-354B8E9D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96" y="378939"/>
            <a:ext cx="10732318" cy="759600"/>
          </a:xfrm>
        </p:spPr>
        <p:txBody>
          <a:bodyPr/>
          <a:lstStyle/>
          <a:p>
            <a:r>
              <a:rPr lang="en-US" dirty="0"/>
              <a:t>4. Benefits</a:t>
            </a:r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Inhaltsplatzhalter 3">
                <a:extLst>
                  <a:ext uri="{FF2B5EF4-FFF2-40B4-BE49-F238E27FC236}">
                    <a16:creationId xmlns:a16="http://schemas.microsoft.com/office/drawing/2014/main" id="{78DC0D39-A2FE-D61D-C817-689B615E2A6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42616852"/>
                  </p:ext>
                </p:extLst>
              </p:nvPr>
            </p:nvGraphicFramePr>
            <p:xfrm>
              <a:off x="758565" y="2132856"/>
              <a:ext cx="99459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1599">
                      <a:extLst>
                        <a:ext uri="{9D8B030D-6E8A-4147-A177-3AD203B41FA5}">
                          <a16:colId xmlns:a16="http://schemas.microsoft.com/office/drawing/2014/main" val="2159073578"/>
                        </a:ext>
                      </a:extLst>
                    </a:gridCol>
                    <a:gridCol w="2459852">
                      <a:extLst>
                        <a:ext uri="{9D8B030D-6E8A-4147-A177-3AD203B41FA5}">
                          <a16:colId xmlns:a16="http://schemas.microsoft.com/office/drawing/2014/main" val="905940694"/>
                        </a:ext>
                      </a:extLst>
                    </a:gridCol>
                    <a:gridCol w="2013078">
                      <a:extLst>
                        <a:ext uri="{9D8B030D-6E8A-4147-A177-3AD203B41FA5}">
                          <a16:colId xmlns:a16="http://schemas.microsoft.com/office/drawing/2014/main" val="2791956683"/>
                        </a:ext>
                      </a:extLst>
                    </a:gridCol>
                    <a:gridCol w="2451419">
                      <a:extLst>
                        <a:ext uri="{9D8B030D-6E8A-4147-A177-3AD203B41FA5}">
                          <a16:colId xmlns:a16="http://schemas.microsoft.com/office/drawing/2014/main" val="9848301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Covariates 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AE Estimate (SE)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Sign. 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Effect size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9720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Pretest (</a:t>
                          </a:r>
                          <a14:m>
                            <m:oMath xmlns:m="http://schemas.openxmlformats.org/officeDocument/2006/math">
                              <m:r>
                                <a:rPr lang="en-US" i="1" noProof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i="1" noProof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noProof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b="0" i="1" noProof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𝐶𝑈𝑀𝑃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0.147 (0.065)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0.024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0.254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50227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Pretest (</a:t>
                          </a:r>
                          <a14:m>
                            <m:oMath xmlns:m="http://schemas.openxmlformats.org/officeDocument/2006/math">
                              <m:r>
                                <a:rPr lang="en-US" i="1" noProof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i="1" noProof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noProof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b="0" i="1" noProof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𝐶𝑈𝑀𝑃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) + Dis(any)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0.149 (0.065)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0.022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0.258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51598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Pretest (</a:t>
                          </a:r>
                          <a14:m>
                            <m:oMath xmlns:m="http://schemas.openxmlformats.org/officeDocument/2006/math">
                              <m:r>
                                <a:rPr lang="en-US" i="1" noProof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i="1" noProof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noProof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b="0" i="1" noProof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𝐶𝑈𝑀𝑃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) + Dis(10%)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0.159 (0.064)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0.013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0.277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1838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Inhaltsplatzhalter 3">
                <a:extLst>
                  <a:ext uri="{FF2B5EF4-FFF2-40B4-BE49-F238E27FC236}">
                    <a16:creationId xmlns:a16="http://schemas.microsoft.com/office/drawing/2014/main" id="{78DC0D39-A2FE-D61D-C817-689B615E2A6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42616852"/>
                  </p:ext>
                </p:extLst>
              </p:nvPr>
            </p:nvGraphicFramePr>
            <p:xfrm>
              <a:off x="758565" y="2132856"/>
              <a:ext cx="994594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1599">
                      <a:extLst>
                        <a:ext uri="{9D8B030D-6E8A-4147-A177-3AD203B41FA5}">
                          <a16:colId xmlns:a16="http://schemas.microsoft.com/office/drawing/2014/main" val="2159073578"/>
                        </a:ext>
                      </a:extLst>
                    </a:gridCol>
                    <a:gridCol w="2459852">
                      <a:extLst>
                        <a:ext uri="{9D8B030D-6E8A-4147-A177-3AD203B41FA5}">
                          <a16:colId xmlns:a16="http://schemas.microsoft.com/office/drawing/2014/main" val="905940694"/>
                        </a:ext>
                      </a:extLst>
                    </a:gridCol>
                    <a:gridCol w="2013078">
                      <a:extLst>
                        <a:ext uri="{9D8B030D-6E8A-4147-A177-3AD203B41FA5}">
                          <a16:colId xmlns:a16="http://schemas.microsoft.com/office/drawing/2014/main" val="2791956683"/>
                        </a:ext>
                      </a:extLst>
                    </a:gridCol>
                    <a:gridCol w="2451419">
                      <a:extLst>
                        <a:ext uri="{9D8B030D-6E8A-4147-A177-3AD203B41FA5}">
                          <a16:colId xmlns:a16="http://schemas.microsoft.com/office/drawing/2014/main" val="9848301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Covariates 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AE Estimate (SE)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Sign. 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Effect size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9720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" t="-106452" r="-229637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0.147 (0.065)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0.024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0.254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50227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" t="-209836" r="-229637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0.149 (0.065)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0.022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0.258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51598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" t="-309836" r="-22963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0.159 (0.064)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0.013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0.277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1838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DAD98938-65D8-5E5F-333A-53C709C84101}"/>
              </a:ext>
            </a:extLst>
          </p:cNvPr>
          <p:cNvSpPr txBox="1"/>
          <p:nvPr/>
        </p:nvSpPr>
        <p:spPr>
          <a:xfrm>
            <a:off x="637891" y="1052736"/>
            <a:ext cx="10786701" cy="86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/>
              <a:t>Correcting for Disengaged Responses</a:t>
            </a:r>
          </a:p>
          <a:p>
            <a:endParaRPr lang="en-US" sz="1050" u="sng" dirty="0"/>
          </a:p>
          <a:p>
            <a:r>
              <a:rPr lang="en-US" sz="2000" dirty="0">
                <a:sym typeface="Wingdings" panose="05000000000000000000" pitchFamily="2" charset="2"/>
              </a:rPr>
              <a:t> Data Quality by imputing disengaged responses + Person Indicator for Pretest Disengagement </a:t>
            </a:r>
            <a:endParaRPr lang="en-US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47612-49D5-A485-8AB3-E98DE317C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52" y="3789040"/>
            <a:ext cx="3482556" cy="20972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4AE6B68-780C-862B-D0CA-F3032CEAD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596" y="3790280"/>
            <a:ext cx="3482556" cy="209723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1ED40C0-4832-23B9-127A-41715BCE5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767" y="3790279"/>
            <a:ext cx="3482555" cy="20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5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BF366-2C06-96B7-D4D1-E88A9518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Benefits</a:t>
            </a:r>
            <a:endParaRPr lang="en-US" noProof="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094EAFD-FF7C-9A32-835E-318B78CDC915}"/>
              </a:ext>
            </a:extLst>
          </p:cNvPr>
          <p:cNvSpPr/>
          <p:nvPr/>
        </p:nvSpPr>
        <p:spPr>
          <a:xfrm>
            <a:off x="3625139" y="3386267"/>
            <a:ext cx="64807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AD4DADA2-0C58-223F-D92A-52EA6C95FC99}"/>
                  </a:ext>
                </a:extLst>
              </p:cNvPr>
              <p:cNvSpPr txBox="1"/>
              <p:nvPr/>
            </p:nvSpPr>
            <p:spPr>
              <a:xfrm>
                <a:off x="1650601" y="1995280"/>
                <a:ext cx="33593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Pretest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𝐶𝑈𝑀𝑃</m:t>
                        </m:r>
                      </m:sub>
                    </m:sSub>
                  </m:oMath>
                </a14:m>
                <a:r>
                  <a:rPr lang="en-US" dirty="0"/>
                  <a:t>) + Dis(any) </a:t>
                </a:r>
                <a:endParaRPr lang="de-DE" dirty="0"/>
              </a:p>
            </p:txBody>
          </p:sp>
        </mc:Choice>
        <mc:Fallback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AD4DADA2-0C58-223F-D92A-52EA6C95F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601" y="1995280"/>
                <a:ext cx="3359320" cy="369332"/>
              </a:xfrm>
              <a:prstGeom prst="rect">
                <a:avLst/>
              </a:prstGeom>
              <a:blipFill>
                <a:blip r:embed="rId3"/>
                <a:stretch>
                  <a:fillRect l="-1633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6928E764-8128-6BA1-1C53-CC606B8F9A3B}"/>
              </a:ext>
            </a:extLst>
          </p:cNvPr>
          <p:cNvSpPr/>
          <p:nvPr/>
        </p:nvSpPr>
        <p:spPr>
          <a:xfrm>
            <a:off x="3766156" y="4706758"/>
            <a:ext cx="507055" cy="686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118973B-BB6C-0776-4954-628731F9A16C}"/>
              </a:ext>
            </a:extLst>
          </p:cNvPr>
          <p:cNvSpPr txBox="1"/>
          <p:nvPr/>
        </p:nvSpPr>
        <p:spPr>
          <a:xfrm>
            <a:off x="579959" y="5038276"/>
            <a:ext cx="97339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Substantial variation of treatment effects in relation to the </a:t>
            </a:r>
            <a:r>
              <a:rPr lang="en-US" i="1" dirty="0"/>
              <a:t>Disengagement Indicators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Amount of Disengagement is most likely relevant (any disengaged response vs. 10% of the items)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8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4425DED-478C-8177-E109-EE017993F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771" y="2458107"/>
            <a:ext cx="4136134" cy="2490822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0E104812-330D-7B62-4FB0-A87A5AD8E831}"/>
              </a:ext>
            </a:extLst>
          </p:cNvPr>
          <p:cNvSpPr txBox="1"/>
          <p:nvPr/>
        </p:nvSpPr>
        <p:spPr>
          <a:xfrm>
            <a:off x="637891" y="1052736"/>
            <a:ext cx="10786701" cy="86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/>
              <a:t>Correcting for Disengaged Responses</a:t>
            </a:r>
          </a:p>
          <a:p>
            <a:endParaRPr lang="en-US" sz="1050" u="sng" dirty="0"/>
          </a:p>
          <a:p>
            <a:r>
              <a:rPr lang="en-US" sz="2000" dirty="0">
                <a:sym typeface="Wingdings" panose="05000000000000000000" pitchFamily="2" charset="2"/>
              </a:rPr>
              <a:t> Data Quality by imputing disengaged responses + Person Indicator for Pretest Disengagement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2DF22C17-F729-E574-86D9-0347C750FE73}"/>
                  </a:ext>
                </a:extLst>
              </p:cNvPr>
              <p:cNvSpPr txBox="1"/>
              <p:nvPr/>
            </p:nvSpPr>
            <p:spPr>
              <a:xfrm>
                <a:off x="5663952" y="1957031"/>
                <a:ext cx="33593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Pretest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𝐶𝑈𝑀𝑃</m:t>
                        </m:r>
                      </m:sub>
                    </m:sSub>
                  </m:oMath>
                </a14:m>
                <a:r>
                  <a:rPr lang="en-US" dirty="0"/>
                  <a:t>) + Dis(10%) </a:t>
                </a:r>
                <a:endParaRPr lang="de-DE" dirty="0"/>
              </a:p>
            </p:txBody>
          </p:sp>
        </mc:Choice>
        <mc:Fallback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2DF22C17-F729-E574-86D9-0347C750F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1957031"/>
                <a:ext cx="3359320" cy="369332"/>
              </a:xfrm>
              <a:prstGeom prst="rect">
                <a:avLst/>
              </a:prstGeom>
              <a:blipFill>
                <a:blip r:embed="rId5"/>
                <a:stretch>
                  <a:fillRect l="-1452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fik 24">
            <a:extLst>
              <a:ext uri="{FF2B5EF4-FFF2-40B4-BE49-F238E27FC236}">
                <a16:creationId xmlns:a16="http://schemas.microsoft.com/office/drawing/2014/main" id="{1DFB39C2-E9C0-D638-CD4C-2CD3BA13B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279" y="2458106"/>
            <a:ext cx="4136134" cy="249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4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5EB74-D919-E0D9-4B8C-3824935A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</a:t>
            </a:r>
            <a:r>
              <a:rPr lang="de-DE" dirty="0" err="1"/>
              <a:t>Discussion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3667F7-D9BC-57FF-77D5-FB5EA29144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7332" y="1231899"/>
            <a:ext cx="4944813" cy="4429125"/>
          </a:xfrm>
        </p:spPr>
        <p:txBody>
          <a:bodyPr/>
          <a:lstStyle/>
          <a:p>
            <a:r>
              <a:rPr lang="en-US" dirty="0"/>
              <a:t>More insights about intervention effects, allowing more targeted treatment decisions</a:t>
            </a:r>
          </a:p>
          <a:p>
            <a:endParaRPr lang="en-US" sz="1000" dirty="0"/>
          </a:p>
          <a:p>
            <a:r>
              <a:rPr lang="en-US" dirty="0"/>
              <a:t>Disengagement indicators for each response</a:t>
            </a:r>
          </a:p>
          <a:p>
            <a:pPr lvl="1"/>
            <a:r>
              <a:rPr lang="en-US" dirty="0"/>
              <a:t>fallible information in CUMP</a:t>
            </a:r>
          </a:p>
          <a:p>
            <a:pPr lvl="1"/>
            <a:r>
              <a:rPr lang="en-US" dirty="0"/>
              <a:t>latent modeling strategies, but complete model is computational challenging</a:t>
            </a:r>
          </a:p>
          <a:p>
            <a:endParaRPr lang="de-DE" sz="1000" dirty="0"/>
          </a:p>
          <a:p>
            <a:r>
              <a:rPr lang="de-DE" dirty="0"/>
              <a:t>Person </a:t>
            </a:r>
            <a:r>
              <a:rPr lang="de-DE" dirty="0" err="1"/>
              <a:t>disengagement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items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classification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cutt</a:t>
            </a:r>
            <a:r>
              <a:rPr lang="de-DE" dirty="0"/>
              <a:t>-off</a:t>
            </a:r>
          </a:p>
          <a:p>
            <a:pPr lvl="1"/>
            <a:r>
              <a:rPr lang="de-DE" dirty="0" err="1"/>
              <a:t>continous</a:t>
            </a:r>
            <a:r>
              <a:rPr lang="de-DE" dirty="0"/>
              <a:t> </a:t>
            </a:r>
            <a:r>
              <a:rPr lang="de-DE" dirty="0" err="1"/>
              <a:t>indicator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functional</a:t>
            </a:r>
            <a:r>
              <a:rPr lang="de-DE" dirty="0"/>
              <a:t> form </a:t>
            </a:r>
            <a:r>
              <a:rPr lang="de-DE" dirty="0" err="1"/>
              <a:t>assumptions</a:t>
            </a:r>
            <a:endParaRPr lang="de-DE" dirty="0"/>
          </a:p>
          <a:p>
            <a:pPr marL="273050" lvl="1" indent="0">
              <a:buNone/>
            </a:pPr>
            <a:endParaRPr lang="de-DE" sz="1000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</a:rPr>
              <a:t>Practical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benefits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case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future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research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optimal </a:t>
            </a:r>
            <a:r>
              <a:rPr lang="de-DE" dirty="0" err="1">
                <a:sym typeface="Wingdings" panose="05000000000000000000" pitchFamily="2" charset="2"/>
              </a:rPr>
              <a:t>modeling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strategies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7317EB7-83C9-BF8A-9D7D-D7424BCB27ED}"/>
              </a:ext>
            </a:extLst>
          </p:cNvPr>
          <p:cNvSpPr txBox="1"/>
          <p:nvPr/>
        </p:nvSpPr>
        <p:spPr>
          <a:xfrm>
            <a:off x="6240016" y="1484784"/>
            <a:ext cx="497856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en-US" sz="2000" noProof="0" dirty="0"/>
              <a:t>Latent Mixture Model (Ulitzsch et al., 2020)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F7D269F-2E19-4683-D681-26E6874C05DB}"/>
              </a:ext>
            </a:extLst>
          </p:cNvPr>
          <p:cNvGrpSpPr/>
          <p:nvPr/>
        </p:nvGrpSpPr>
        <p:grpSpPr>
          <a:xfrm>
            <a:off x="5897660" y="1932379"/>
            <a:ext cx="5742956" cy="2507929"/>
            <a:chOff x="6023993" y="2580451"/>
            <a:chExt cx="5742956" cy="2507929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7FED438-2B7F-2C1B-F527-B75B45746981}"/>
                </a:ext>
              </a:extLst>
            </p:cNvPr>
            <p:cNvSpPr/>
            <p:nvPr/>
          </p:nvSpPr>
          <p:spPr>
            <a:xfrm>
              <a:off x="6023993" y="3212976"/>
              <a:ext cx="2736302" cy="1510250"/>
            </a:xfrm>
            <a:prstGeom prst="rect">
              <a:avLst/>
            </a:prstGeom>
            <a:solidFill>
              <a:srgbClr val="E7E7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7FDC18F-AB00-7441-AF23-693FF6897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8920" b="67447"/>
            <a:stretch>
              <a:fillRect/>
            </a:stretch>
          </p:blipFill>
          <p:spPr>
            <a:xfrm>
              <a:off x="8760296" y="2580451"/>
              <a:ext cx="3006653" cy="1006293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A0E45017-8CA9-E296-4B5B-AEDB3DCC0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7004" r="49385" b="68236"/>
            <a:stretch>
              <a:fillRect/>
            </a:stretch>
          </p:blipFill>
          <p:spPr>
            <a:xfrm>
              <a:off x="7032104" y="2591105"/>
              <a:ext cx="1728192" cy="981911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9C4E9DC-72E5-2862-C51D-1D46CF6B0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1617" t="51529" r="48706" b="26578"/>
            <a:stretch>
              <a:fillRect/>
            </a:stretch>
          </p:blipFill>
          <p:spPr>
            <a:xfrm>
              <a:off x="6685208" y="3570893"/>
              <a:ext cx="1440160" cy="676777"/>
            </a:xfrm>
            <a:prstGeom prst="rect">
              <a:avLst/>
            </a:prstGeom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54E63C1-C842-6103-991C-B295DD42DF51}"/>
                </a:ext>
              </a:extLst>
            </p:cNvPr>
            <p:cNvSpPr/>
            <p:nvPr/>
          </p:nvSpPr>
          <p:spPr>
            <a:xfrm>
              <a:off x="7032104" y="3297697"/>
              <a:ext cx="720075" cy="28904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129EE1C-3AE9-369F-D879-986ED2D8C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4779" t="76897" r="55544" b="-294"/>
            <a:stretch>
              <a:fillRect/>
            </a:stretch>
          </p:blipFill>
          <p:spPr>
            <a:xfrm>
              <a:off x="6636326" y="4365104"/>
              <a:ext cx="1440160" cy="723276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55465DCB-9394-CDA7-98A7-9D96F2137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8920" t="50744" b="400"/>
            <a:stretch>
              <a:fillRect/>
            </a:stretch>
          </p:blipFill>
          <p:spPr>
            <a:xfrm>
              <a:off x="8760296" y="3570893"/>
              <a:ext cx="3006653" cy="1510250"/>
            </a:xfrm>
            <a:prstGeom prst="rect">
              <a:avLst/>
            </a:prstGeom>
          </p:spPr>
        </p:pic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C188EF13-D4EA-521E-1E60-4B964AD27B98}"/>
                </a:ext>
              </a:extLst>
            </p:cNvPr>
            <p:cNvSpPr/>
            <p:nvPr/>
          </p:nvSpPr>
          <p:spPr>
            <a:xfrm>
              <a:off x="9750726" y="3284984"/>
              <a:ext cx="720079" cy="28803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B2197C85-6A06-CA5E-E338-A58B43EF5BF4}"/>
                  </a:ext>
                </a:extLst>
              </p:cNvPr>
              <p:cNvSpPr txBox="1"/>
              <p:nvPr/>
            </p:nvSpPr>
            <p:spPr>
              <a:xfrm>
                <a:off x="5869958" y="4483611"/>
                <a:ext cx="5204612" cy="74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800" noProof="0" dirty="0">
                    <a:solidFill>
                      <a:srgbClr val="1B1B1B"/>
                    </a:solidFill>
                  </a:rPr>
                  <a:t>Speed and ability model </a:t>
                </a:r>
                <a:r>
                  <a:rPr lang="en-US" dirty="0">
                    <a:solidFill>
                      <a:srgbClr val="1B1B1B"/>
                    </a:solidFill>
                  </a:rPr>
                  <a:t>for classifying </a:t>
                </a:r>
                <a:r>
                  <a:rPr lang="en-US" sz="1800" noProof="0" dirty="0">
                    <a:solidFill>
                      <a:srgbClr val="1B1B1B"/>
                    </a:solidFill>
                  </a:rPr>
                  <a:t>engagement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ym typeface="Wingdings" panose="05000000000000000000" pitchFamily="2" charset="2"/>
                  </a:rPr>
                  <a:t> posterior latent class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B2197C85-6A06-CA5E-E338-A58B43EF5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958" y="4483611"/>
                <a:ext cx="5204612" cy="745589"/>
              </a:xfrm>
              <a:prstGeom prst="rect">
                <a:avLst/>
              </a:prstGeom>
              <a:blipFill>
                <a:blip r:embed="rId3"/>
                <a:stretch>
                  <a:fillRect l="-1054" t="-4918" b="-90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8472497-0787-FC56-CB58-561FA1593530}"/>
              </a:ext>
            </a:extLst>
          </p:cNvPr>
          <p:cNvCxnSpPr/>
          <p:nvPr/>
        </p:nvCxnSpPr>
        <p:spPr>
          <a:xfrm>
            <a:off x="8633962" y="2564904"/>
            <a:ext cx="1" cy="1510250"/>
          </a:xfrm>
          <a:prstGeom prst="line">
            <a:avLst/>
          </a:prstGeom>
          <a:ln w="9525">
            <a:solidFill>
              <a:srgbClr val="BCBCB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18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4;p17">
            <a:extLst>
              <a:ext uri="{FF2B5EF4-FFF2-40B4-BE49-F238E27FC236}">
                <a16:creationId xmlns:a16="http://schemas.microsoft.com/office/drawing/2014/main" id="{D3C1B13B-62CD-CB2C-4E43-6993EE6EE81A}"/>
              </a:ext>
            </a:extLst>
          </p:cNvPr>
          <p:cNvSpPr txBox="1"/>
          <p:nvPr/>
        </p:nvSpPr>
        <p:spPr>
          <a:xfrm>
            <a:off x="695400" y="476672"/>
            <a:ext cx="568882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600" spc="-1" noProof="0" dirty="0">
                <a:solidFill>
                  <a:srgbClr val="009FE3"/>
                </a:solidFill>
                <a:latin typeface="Brush Script MT"/>
                <a:ea typeface="DejaVu Sans"/>
              </a:rPr>
              <a:t>Tank you for your interest!</a:t>
            </a:r>
          </a:p>
        </p:txBody>
      </p:sp>
    </p:spTree>
    <p:extLst>
      <p:ext uri="{BB962C8B-B14F-4D97-AF65-F5344CB8AC3E}">
        <p14:creationId xmlns:p14="http://schemas.microsoft.com/office/powerpoint/2010/main" val="50263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DC556-F711-44BB-7237-31E49464D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15FA9-CA30-CB53-3D11-61559AA9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References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0321096-7E4C-9EB6-25B3-1632B1EA41F4}"/>
              </a:ext>
            </a:extLst>
          </p:cNvPr>
          <p:cNvSpPr txBox="1"/>
          <p:nvPr/>
        </p:nvSpPr>
        <p:spPr>
          <a:xfrm>
            <a:off x="643428" y="1700808"/>
            <a:ext cx="10585176" cy="6649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-468000">
              <a:spcAft>
                <a:spcPts val="600"/>
              </a:spcAft>
              <a:buNone/>
            </a:pPr>
            <a:r>
              <a:rPr lang="en-US" sz="1100" dirty="0">
                <a:ea typeface="Calibri" panose="020F0502020204030204" pitchFamily="34" charset="0"/>
              </a:rPr>
              <a:t>Aiken, L. S., &amp; West, S. G. (1991). Multiple regression: Testing and interpreting interactions. Newbury Park, CA: Sage.</a:t>
            </a:r>
          </a:p>
          <a:p>
            <a:pPr marL="288000" indent="-468000">
              <a:spcAft>
                <a:spcPts val="600"/>
              </a:spcAft>
              <a:buNone/>
            </a:pPr>
            <a:r>
              <a:rPr lang="en-US" sz="1100" dirty="0"/>
              <a:t>Guo, H., Rios, J. A., Haberman, S., Liu, O. L., Wang, J., and Paek, I. (2016). A new procedure for detection of students’ rapid guessing responses using response time. </a:t>
            </a:r>
            <a:r>
              <a:rPr lang="en-US" sz="1100" i="1" dirty="0"/>
              <a:t>Appl. Meas. Educ.</a:t>
            </a:r>
            <a:r>
              <a:rPr lang="en-US" sz="1100" dirty="0"/>
              <a:t> 29, 173–183. </a:t>
            </a:r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https://10.1080/08957347.2016.1171766</a:t>
            </a:r>
            <a:r>
              <a:rPr lang="en-US" sz="1100" dirty="0"/>
              <a:t>  </a:t>
            </a:r>
            <a:endParaRPr lang="en-US" sz="1100" dirty="0">
              <a:ea typeface="Calibri" panose="020F0502020204030204" pitchFamily="34" charset="0"/>
            </a:endParaRPr>
          </a:p>
          <a:p>
            <a:pPr marL="288000" indent="-468000">
              <a:spcAft>
                <a:spcPts val="600"/>
              </a:spcAft>
              <a:buNone/>
            </a:pPr>
            <a:r>
              <a:rPr lang="en-US" sz="1100" noProof="0" dirty="0">
                <a:effectLst/>
                <a:ea typeface="Calibri" panose="020F0502020204030204" pitchFamily="34" charset="0"/>
              </a:rPr>
              <a:t>Kristensen, Jarl Kleppe; Torkildsen, Janne von Koss &amp; Andersson, Björn (2024). Repeated mistakes in app-based language learning: Persistence and relation to learning gains. Computers &amp; Education.</a:t>
            </a:r>
            <a:r>
              <a:rPr lang="en-US" sz="1100" i="1" noProof="0" dirty="0">
                <a:effectLst/>
                <a:ea typeface="Calibri" panose="020F0502020204030204" pitchFamily="34" charset="0"/>
              </a:rPr>
              <a:t> 210,</a:t>
            </a:r>
            <a:r>
              <a:rPr lang="en-US" sz="1100" noProof="0" dirty="0">
                <a:effectLst/>
                <a:ea typeface="Calibri" panose="020F0502020204030204" pitchFamily="34" charset="0"/>
              </a:rPr>
              <a:t> 1–14. </a:t>
            </a:r>
            <a:r>
              <a:rPr lang="en-US" sz="1100" strike="noStrike" noProof="0" dirty="0">
                <a:effectLst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https://doi.org/10.1016/j.compedu.2023.104966</a:t>
            </a:r>
            <a:endParaRPr lang="en-US" sz="1100" noProof="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8000" indent="-468000">
              <a:spcAft>
                <a:spcPts val="600"/>
              </a:spcAft>
              <a:buNone/>
            </a:pPr>
            <a:r>
              <a:rPr lang="en-US" sz="1100" noProof="0" dirty="0"/>
              <a:t>Mayer, A., </a:t>
            </a:r>
            <a:r>
              <a:rPr lang="en-US" sz="1100" noProof="0" dirty="0" err="1"/>
              <a:t>Dietzfelbinger</a:t>
            </a:r>
            <a:r>
              <a:rPr lang="en-US" sz="1100" noProof="0" dirty="0"/>
              <a:t>, L., Rosseel, Y., &amp; Steyer (2016). The </a:t>
            </a:r>
            <a:r>
              <a:rPr lang="en-US" sz="1100" noProof="0" dirty="0" err="1"/>
              <a:t>EffectLiteR</a:t>
            </a:r>
            <a:r>
              <a:rPr lang="en-US" sz="1100" noProof="0" dirty="0"/>
              <a:t> approach for analyzing average and conditional effects. </a:t>
            </a:r>
            <a:r>
              <a:rPr lang="en-US" sz="1100" i="1" noProof="0" dirty="0"/>
              <a:t>Multivariate Behavioral Research</a:t>
            </a:r>
            <a:r>
              <a:rPr lang="en-US" sz="1100" noProof="0" dirty="0"/>
              <a:t>. </a:t>
            </a:r>
            <a:r>
              <a:rPr lang="en-US" sz="1100" i="1" noProof="0" dirty="0"/>
              <a:t>51</a:t>
            </a:r>
            <a:r>
              <a:rPr lang="en-US" sz="1100" noProof="0" dirty="0"/>
              <a:t>(2-3), 374–91. </a:t>
            </a:r>
            <a:r>
              <a:rPr lang="en-US" sz="1100" noProof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https://doi.org/10.1080/00273171.2016.1151334</a:t>
            </a:r>
            <a:endParaRPr lang="en-US" sz="1100" noProof="0" dirty="0"/>
          </a:p>
          <a:p>
            <a:pPr marL="288000" indent="-468000">
              <a:spcAft>
                <a:spcPts val="600"/>
              </a:spcAft>
              <a:buNone/>
            </a:pPr>
            <a:r>
              <a:rPr lang="en-US" sz="1100" noProof="0" dirty="0">
                <a:effectLst/>
                <a:ea typeface="Calibri" panose="020F0502020204030204" pitchFamily="34" charset="0"/>
              </a:rPr>
              <a:t>Sengewald, M.-A., &amp; Mayer, A. </a:t>
            </a:r>
            <a:r>
              <a:rPr lang="en-US" sz="1100" noProof="0">
                <a:effectLst/>
                <a:ea typeface="Calibri" panose="020F0502020204030204" pitchFamily="34" charset="0"/>
              </a:rPr>
              <a:t>(2024). </a:t>
            </a:r>
            <a:r>
              <a:rPr lang="en-US" sz="1100" noProof="0" dirty="0">
                <a:effectLst/>
                <a:ea typeface="Calibri" panose="020F0502020204030204" pitchFamily="34" charset="0"/>
              </a:rPr>
              <a:t>Causal effect analysis in nonrandomized data with latent variables and categorical indicators: The implementation and benefits of </a:t>
            </a:r>
            <a:r>
              <a:rPr lang="en-US" sz="1100" noProof="0" dirty="0" err="1">
                <a:effectLst/>
                <a:ea typeface="Calibri" panose="020F0502020204030204" pitchFamily="34" charset="0"/>
              </a:rPr>
              <a:t>EffectLiteR</a:t>
            </a:r>
            <a:r>
              <a:rPr lang="en-US" sz="1100" noProof="0" dirty="0">
                <a:effectLst/>
                <a:ea typeface="Calibri" panose="020F0502020204030204" pitchFamily="34" charset="0"/>
              </a:rPr>
              <a:t>. </a:t>
            </a:r>
            <a:r>
              <a:rPr lang="en-US" sz="1100" i="1" noProof="0" dirty="0">
                <a:effectLst/>
                <a:ea typeface="Calibri" panose="020F0502020204030204" pitchFamily="34" charset="0"/>
              </a:rPr>
              <a:t>Psychological Method</a:t>
            </a:r>
            <a:r>
              <a:rPr lang="en-US" sz="1100" noProof="0" dirty="0">
                <a:effectLst/>
                <a:ea typeface="Calibri" panose="020F0502020204030204" pitchFamily="34" charset="0"/>
              </a:rPr>
              <a:t>, </a:t>
            </a:r>
            <a:r>
              <a:rPr lang="en-US" sz="1100" i="1" noProof="0" dirty="0">
                <a:effectLst/>
                <a:ea typeface="Calibri" panose="020F0502020204030204" pitchFamily="34" charset="0"/>
              </a:rPr>
              <a:t>29</a:t>
            </a:r>
            <a:r>
              <a:rPr lang="en-US" sz="1100" noProof="0" dirty="0">
                <a:effectLst/>
                <a:ea typeface="Calibri" panose="020F0502020204030204" pitchFamily="34" charset="0"/>
              </a:rPr>
              <a:t>(2), 287–307. </a:t>
            </a:r>
            <a:r>
              <a:rPr lang="en-US" sz="1100" u="none" strike="noStrike" noProof="0" dirty="0">
                <a:effectLst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https://doi.org/10.1037/met0000489</a:t>
            </a:r>
            <a:endParaRPr lang="en-US" sz="1100" dirty="0">
              <a:ea typeface="Calibri" panose="020F0502020204030204" pitchFamily="34" charset="0"/>
            </a:endParaRPr>
          </a:p>
          <a:p>
            <a:pPr marL="288000" indent="-468000">
              <a:spcAft>
                <a:spcPts val="600"/>
              </a:spcAft>
              <a:buNone/>
            </a:pPr>
            <a:r>
              <a:rPr lang="en-US" sz="1100" dirty="0"/>
              <a:t>Sengewald, M.-A., &amp; Pohl, S. (2019). Compensation and amplification of attenuation bias in causal effect estimates. </a:t>
            </a:r>
            <a:r>
              <a:rPr lang="de-DE" sz="1100" i="1" dirty="0" err="1"/>
              <a:t>Psychometrika</a:t>
            </a:r>
            <a:r>
              <a:rPr lang="de-DE" sz="1100" dirty="0"/>
              <a:t>, </a:t>
            </a:r>
            <a:r>
              <a:rPr lang="de-DE" sz="1100" i="1" dirty="0"/>
              <a:t>84</a:t>
            </a:r>
            <a:r>
              <a:rPr lang="de-DE" sz="1100" dirty="0"/>
              <a:t>(2), 589–610. </a:t>
            </a:r>
            <a:r>
              <a:rPr lang="de-DE" sz="11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https://doi.org/10.1007/s11336-019-09665-6</a:t>
            </a:r>
            <a:endParaRPr lang="en-US" sz="1100" u="none" strike="noStrike" noProof="0" dirty="0">
              <a:ea typeface="Calibri" panose="020F0502020204030204" pitchFamily="34" charset="0"/>
            </a:endParaRPr>
          </a:p>
          <a:p>
            <a:pPr marL="288000" indent="-468000">
              <a:spcAft>
                <a:spcPts val="600"/>
              </a:spcAft>
              <a:buNone/>
            </a:pPr>
            <a:r>
              <a:rPr lang="en-US" sz="1100" noProof="0" dirty="0">
                <a:effectLst/>
                <a:ea typeface="Calibri" panose="020F0502020204030204" pitchFamily="34" charset="0"/>
              </a:rPr>
              <a:t>Torkildsen, Janne von Koss; Bratlie, Siri Steffensen; Kristensen, Jarl Kleppe; Gustafsson, Jan-Eric; Lyster, Solveig Alma Halaas, Snow, Catherine, Charles Hulme, Riikka-Maija Mononen, Kari-Anne B. Næss, Anita López-Pedersen, Ona </a:t>
            </a:r>
            <a:r>
              <a:rPr lang="en-US" sz="1100" noProof="0" dirty="0" err="1">
                <a:effectLst/>
                <a:ea typeface="Calibri" panose="020F0502020204030204" pitchFamily="34" charset="0"/>
              </a:rPr>
              <a:t>Bø</a:t>
            </a:r>
            <a:r>
              <a:rPr lang="en-US" sz="1100" noProof="0" dirty="0">
                <a:effectLst/>
                <a:ea typeface="Calibri" panose="020F0502020204030204" pitchFamily="34" charset="0"/>
              </a:rPr>
              <a:t> Wie, &amp; Bente </a:t>
            </a:r>
            <a:r>
              <a:rPr lang="en-US" sz="1100" noProof="0" dirty="0" err="1">
                <a:effectLst/>
                <a:ea typeface="Calibri" panose="020F0502020204030204" pitchFamily="34" charset="0"/>
              </a:rPr>
              <a:t>Hagtvet</a:t>
            </a:r>
            <a:r>
              <a:rPr lang="en-US" sz="1100" noProof="0" dirty="0">
                <a:effectLst/>
                <a:ea typeface="Calibri" panose="020F0502020204030204" pitchFamily="34" charset="0"/>
              </a:rPr>
              <a:t> (2021). App-based morphological training produces lasting effects on word knowledge in primary school children: A randomized controlled trial. </a:t>
            </a:r>
            <a:r>
              <a:rPr lang="en-US" sz="1100" i="1" noProof="0" dirty="0">
                <a:effectLst/>
                <a:ea typeface="Calibri" panose="020F0502020204030204" pitchFamily="34" charset="0"/>
              </a:rPr>
              <a:t>Journal of Educational Psychology</a:t>
            </a:r>
            <a:r>
              <a:rPr lang="en-US" sz="1100" noProof="0" dirty="0">
                <a:effectLst/>
                <a:ea typeface="Calibri" panose="020F0502020204030204" pitchFamily="34" charset="0"/>
              </a:rPr>
              <a:t>, </a:t>
            </a:r>
            <a:r>
              <a:rPr lang="en-US" sz="1100" i="1" noProof="0" dirty="0">
                <a:effectLst/>
                <a:ea typeface="Calibri" panose="020F0502020204030204" pitchFamily="34" charset="0"/>
              </a:rPr>
              <a:t>114</a:t>
            </a:r>
            <a:r>
              <a:rPr lang="en-US" sz="1100" noProof="0" dirty="0">
                <a:effectLst/>
                <a:ea typeface="Calibri" panose="020F0502020204030204" pitchFamily="34" charset="0"/>
              </a:rPr>
              <a:t>(4), 833–854. </a:t>
            </a:r>
            <a:r>
              <a:rPr lang="en-US" sz="1100" strike="noStrike" noProof="0" dirty="0">
                <a:effectLst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https://doi.org/10.1037/edu0000688</a:t>
            </a:r>
            <a:endParaRPr lang="en-US" sz="1100" strike="noStrike" dirty="0">
              <a:effectLst/>
              <a:ea typeface="Calibri" panose="020F0502020204030204" pitchFamily="34" charset="0"/>
            </a:endParaRPr>
          </a:p>
          <a:p>
            <a:pPr marL="288000" indent="-468000">
              <a:spcAft>
                <a:spcPts val="600"/>
              </a:spcAft>
              <a:buNone/>
            </a:pPr>
            <a:r>
              <a:rPr lang="de-DE" sz="1100" dirty="0"/>
              <a:t>Ulitzsch, E., von </a:t>
            </a:r>
            <a:r>
              <a:rPr lang="de-DE" sz="1100" dirty="0" err="1"/>
              <a:t>Davier</a:t>
            </a:r>
            <a:r>
              <a:rPr lang="de-DE" sz="1100" dirty="0"/>
              <a:t>, M., &amp; Pohl, S. (2020). </a:t>
            </a:r>
            <a:r>
              <a:rPr lang="en-US" sz="1100" dirty="0"/>
              <a:t>A hierarchical latent response model for inferences about examinee engagement in terms of guessing and item‐level non‐response. </a:t>
            </a:r>
            <a:r>
              <a:rPr lang="en-US" sz="1100" i="1" dirty="0"/>
              <a:t>British Journal of Mathematical and Statistical Psychology</a:t>
            </a:r>
            <a:r>
              <a:rPr lang="en-US" sz="1100" dirty="0"/>
              <a:t>, </a:t>
            </a:r>
            <a:r>
              <a:rPr lang="en-US" sz="1100" i="1" dirty="0"/>
              <a:t>73</a:t>
            </a:r>
            <a:r>
              <a:rPr lang="en-US" sz="1100" dirty="0"/>
              <a:t>, 83-112. </a:t>
            </a:r>
            <a:r>
              <a:rPr lang="en-US" sz="11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https://doi.org/10.1111/bmsp.12188</a:t>
            </a:r>
            <a:endParaRPr lang="en-US" sz="1100" dirty="0"/>
          </a:p>
          <a:p>
            <a:pPr marL="288000" indent="-468000">
              <a:spcAft>
                <a:spcPts val="600"/>
              </a:spcAft>
              <a:buNone/>
            </a:pPr>
            <a:r>
              <a:rPr lang="en-US" sz="1100" dirty="0"/>
              <a:t>Wise, S. L. (2017). Rapid‐guessing behavior: Its identification, interpretation, and implications. </a:t>
            </a:r>
            <a:r>
              <a:rPr lang="en-US" sz="1100" i="1" dirty="0"/>
              <a:t>Educational Measurement: Issues and Practice</a:t>
            </a:r>
            <a:r>
              <a:rPr lang="en-US" sz="1100" dirty="0"/>
              <a:t>, </a:t>
            </a:r>
            <a:r>
              <a:rPr lang="en-US" sz="1100" i="1" dirty="0"/>
              <a:t>36</a:t>
            </a:r>
            <a:r>
              <a:rPr lang="en-US" sz="1100" dirty="0"/>
              <a:t>(4), 52-61. </a:t>
            </a:r>
            <a:r>
              <a:rPr lang="en-US" sz="11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https://doi.org/10.1111/emip.12165</a:t>
            </a:r>
            <a:endParaRPr lang="de-DE" sz="1100" dirty="0"/>
          </a:p>
          <a:p>
            <a:pPr marL="288000" indent="-468000">
              <a:spcAft>
                <a:spcPts val="600"/>
              </a:spcAft>
              <a:buNone/>
            </a:pPr>
            <a:endParaRPr lang="de-DE" sz="1000" dirty="0"/>
          </a:p>
          <a:p>
            <a:pPr marL="288000" indent="-468000">
              <a:spcAft>
                <a:spcPts val="1200"/>
              </a:spcAft>
              <a:buNone/>
            </a:pPr>
            <a:endParaRPr lang="en-US" sz="1050" noProof="0" dirty="0"/>
          </a:p>
          <a:p>
            <a:pPr marL="226695" indent="-226695">
              <a:spcAft>
                <a:spcPts val="800"/>
              </a:spcAft>
            </a:pPr>
            <a:endParaRPr lang="en-US" sz="1800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6695" indent="-226695">
              <a:spcAft>
                <a:spcPts val="800"/>
              </a:spcAft>
            </a:pPr>
            <a:endParaRPr lang="en-US" sz="1800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6695" indent="-226695">
              <a:spcAft>
                <a:spcPts val="800"/>
              </a:spcAft>
            </a:pPr>
            <a:endParaRPr lang="en-US" sz="1800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 indent="-226695">
              <a:lnSpc>
                <a:spcPct val="200000"/>
              </a:lnSpc>
              <a:spcAft>
                <a:spcPts val="800"/>
              </a:spcAft>
            </a:pPr>
            <a:endParaRPr lang="en-US" sz="1800" kern="1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 indent="-226695">
              <a:lnSpc>
                <a:spcPct val="200000"/>
              </a:lnSpc>
              <a:spcAft>
                <a:spcPts val="800"/>
              </a:spcAft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216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CFA279F5-06D7-280C-4B5C-988AFF3AEB02}"/>
              </a:ext>
            </a:extLst>
          </p:cNvPr>
          <p:cNvSpPr/>
          <p:nvPr/>
        </p:nvSpPr>
        <p:spPr>
          <a:xfrm>
            <a:off x="873724" y="1473339"/>
            <a:ext cx="10434527" cy="15956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14422" y="1846825"/>
            <a:ext cx="10153129" cy="1519860"/>
          </a:xfrm>
        </p:spPr>
        <p:txBody>
          <a:bodyPr>
            <a:noAutofit/>
          </a:bodyPr>
          <a:lstStyle/>
          <a:p>
            <a:pPr fontAlgn="base">
              <a:spcAft>
                <a:spcPts val="3000"/>
              </a:spcAft>
            </a:pPr>
            <a:r>
              <a:rPr lang="en-US" sz="2400" noProof="0" dirty="0"/>
              <a:t>Benefits of Process Data for Evaluating the Differential Effectiveness of App-Based Treatments</a:t>
            </a:r>
            <a:br>
              <a:rPr lang="en-US" sz="2400" noProof="0" dirty="0"/>
            </a:br>
            <a:br>
              <a:rPr lang="en-US" sz="2400" noProof="0" dirty="0"/>
            </a:br>
            <a:r>
              <a:rPr lang="en-US" sz="1800" b="0" noProof="0" dirty="0">
                <a:effectLst/>
                <a:latin typeface="+mn-lt"/>
                <a:ea typeface="Times New Roman" panose="02020603050405020304" pitchFamily="18" charset="0"/>
              </a:rPr>
              <a:t>Marie-Ann Sengewald, Janne v. K. Torkildsen, Jarl K. Kristensen, &amp; Esther Ulitzsch</a:t>
            </a:r>
            <a:br>
              <a:rPr lang="en-US" sz="1800" b="0" noProof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2400" noProof="0" dirty="0">
                <a:latin typeface="+mn-lt"/>
              </a:rPr>
              <a:t> </a:t>
            </a:r>
            <a:endParaRPr lang="en-US" sz="4000" i="0" noProof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507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1761ABB3-7441-C35E-6041-ABE53BA99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13" y="857634"/>
            <a:ext cx="2308227" cy="1248713"/>
          </a:xfrm>
          <a:prstGeom prst="rect">
            <a:avLst/>
          </a:prstGeom>
        </p:spPr>
      </p:pic>
      <p:pic>
        <p:nvPicPr>
          <p:cNvPr id="1028" name="Picture 4" descr="The Vocabulary Learning Challenge (VLC) - Department of Special Needs  Education">
            <a:extLst>
              <a:ext uri="{FF2B5EF4-FFF2-40B4-BE49-F238E27FC236}">
                <a16:creationId xmlns:a16="http://schemas.microsoft.com/office/drawing/2014/main" id="{ACFD1E8A-4DAE-3C90-FB44-EECE17877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217660"/>
            <a:ext cx="2308227" cy="1438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9BAAFD-D9DE-4750-5B20-340C3FE99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880" y="230705"/>
            <a:ext cx="7034939" cy="3234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7308C60-A3C7-13EC-0DFA-575A607FF0A4}"/>
                  </a:ext>
                </a:extLst>
              </p:cNvPr>
              <p:cNvSpPr txBox="1"/>
              <p:nvPr/>
            </p:nvSpPr>
            <p:spPr>
              <a:xfrm>
                <a:off x="6127216" y="4432157"/>
                <a:ext cx="186600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noProof="0" dirty="0"/>
                  <a:t>Morphological Training</a:t>
                </a:r>
                <a:endParaRPr lang="en-US" sz="1600" noProof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noProof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noProof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800" noProof="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7308C60-A3C7-13EC-0DFA-575A607F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16" y="4432157"/>
                <a:ext cx="1866007" cy="923330"/>
              </a:xfrm>
              <a:prstGeom prst="rect">
                <a:avLst/>
              </a:prstGeom>
              <a:blipFill>
                <a:blip r:embed="rId6"/>
                <a:stretch>
                  <a:fillRect t="-32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C0736C3-10F7-B35F-FEBA-29148E7DF85A}"/>
                  </a:ext>
                </a:extLst>
              </p:cNvPr>
              <p:cNvSpPr txBox="1"/>
              <p:nvPr/>
            </p:nvSpPr>
            <p:spPr>
              <a:xfrm>
                <a:off x="9565579" y="4432157"/>
                <a:ext cx="11381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noProof="0" dirty="0"/>
                  <a:t>Active Control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noProof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noProof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noProof="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C0736C3-10F7-B35F-FEBA-29148E7DF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579" y="4432157"/>
                <a:ext cx="1138186" cy="923330"/>
              </a:xfrm>
              <a:prstGeom prst="rect">
                <a:avLst/>
              </a:prstGeom>
              <a:blipFill>
                <a:blip r:embed="rId7"/>
                <a:stretch>
                  <a:fillRect t="-32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01A690D-66C4-A60A-0836-543FA1CD722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8623553" y="4833687"/>
            <a:ext cx="797419" cy="569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2FDF6259-B1CC-ECB6-3EEA-DC0F7D32967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7836797" y="4833687"/>
            <a:ext cx="786756" cy="569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3ADF3777-B1B6-521C-A62C-FEDC0F97C4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544" t="19506" r="57472" b="31727"/>
          <a:stretch/>
        </p:blipFill>
        <p:spPr>
          <a:xfrm>
            <a:off x="8029833" y="3768862"/>
            <a:ext cx="1403335" cy="106775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3604CC07-507A-4B87-6FAA-3153A4B6EB60}"/>
              </a:ext>
            </a:extLst>
          </p:cNvPr>
          <p:cNvSpPr txBox="1"/>
          <p:nvPr/>
        </p:nvSpPr>
        <p:spPr>
          <a:xfrm>
            <a:off x="7123097" y="5403062"/>
            <a:ext cx="14273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366 students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306BD4D-CC5F-85A8-14D4-358486036818}"/>
              </a:ext>
            </a:extLst>
          </p:cNvPr>
          <p:cNvSpPr txBox="1"/>
          <p:nvPr/>
        </p:nvSpPr>
        <p:spPr>
          <a:xfrm>
            <a:off x="8707272" y="5403062"/>
            <a:ext cx="1427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351 students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6356A91C-FEE5-2FEF-F5E2-80BC6F6240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2" y="3773446"/>
            <a:ext cx="4832413" cy="2208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BDFAE66-0081-CA2B-F3E5-E5AF14AF76D6}"/>
              </a:ext>
            </a:extLst>
          </p:cNvPr>
          <p:cNvSpPr txBox="1"/>
          <p:nvPr/>
        </p:nvSpPr>
        <p:spPr>
          <a:xfrm>
            <a:off x="313908" y="2777965"/>
            <a:ext cx="42705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noProof="0" dirty="0">
                <a:effectLst/>
                <a:ea typeface="SimSun" panose="02010600030101010101" pitchFamily="2" charset="-122"/>
              </a:rPr>
              <a:t>The students help Captain Morph collect stardust by solving tasks about morphemes and morphologically complex words</a:t>
            </a:r>
            <a:endParaRPr lang="en-US" noProof="0" dirty="0"/>
          </a:p>
        </p:txBody>
      </p:sp>
      <p:pic>
        <p:nvPicPr>
          <p:cNvPr id="7" name="Picture 2" descr="Illustrationphoto of Captain Morph">
            <a:extLst>
              <a:ext uri="{FF2B5EF4-FFF2-40B4-BE49-F238E27FC236}">
                <a16:creationId xmlns:a16="http://schemas.microsoft.com/office/drawing/2014/main" id="{B421B279-84BE-1DF0-F04F-37DFB17A0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9" t="7815" r="26075" b="-2968"/>
          <a:stretch/>
        </p:blipFill>
        <p:spPr bwMode="auto">
          <a:xfrm>
            <a:off x="4463535" y="2705814"/>
            <a:ext cx="826224" cy="97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07C2FF1-851D-D6A2-B1BE-97368018A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96" y="378939"/>
            <a:ext cx="9733981" cy="759600"/>
          </a:xfrm>
        </p:spPr>
        <p:txBody>
          <a:bodyPr/>
          <a:lstStyle/>
          <a:p>
            <a:r>
              <a:rPr lang="en-US" noProof="0"/>
              <a:t>Use Case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2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66EFB116-F0A1-5276-888C-F3F5F732B5CE}"/>
              </a:ext>
            </a:extLst>
          </p:cNvPr>
          <p:cNvSpPr/>
          <p:nvPr/>
        </p:nvSpPr>
        <p:spPr>
          <a:xfrm>
            <a:off x="4762767" y="1848346"/>
            <a:ext cx="2425457" cy="1595936"/>
          </a:xfrm>
          <a:prstGeom prst="ellipse">
            <a:avLst/>
          </a:prstGeom>
          <a:solidFill>
            <a:schemeClr val="bg1">
              <a:lumMod val="6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240F015-A84C-E87D-EF4A-CA6D8205FD14}"/>
              </a:ext>
            </a:extLst>
          </p:cNvPr>
          <p:cNvSpPr/>
          <p:nvPr/>
        </p:nvSpPr>
        <p:spPr>
          <a:xfrm>
            <a:off x="5686767" y="2868326"/>
            <a:ext cx="2425457" cy="1595936"/>
          </a:xfrm>
          <a:prstGeom prst="ellipse">
            <a:avLst/>
          </a:prstGeom>
          <a:solidFill>
            <a:srgbClr val="009FE3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4B47187-3535-5DEA-90ED-44275E836319}"/>
              </a:ext>
            </a:extLst>
          </p:cNvPr>
          <p:cNvSpPr/>
          <p:nvPr/>
        </p:nvSpPr>
        <p:spPr>
          <a:xfrm>
            <a:off x="3826663" y="2868326"/>
            <a:ext cx="2425457" cy="1595936"/>
          </a:xfrm>
          <a:prstGeom prst="ellipse">
            <a:avLst/>
          </a:prstGeom>
          <a:solidFill>
            <a:schemeClr val="bg1">
              <a:lumMod val="6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92CE43-D515-62B2-5C3B-278AF207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Overview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7363A5D-1379-9E02-CFDB-503C1F493692}"/>
              </a:ext>
            </a:extLst>
          </p:cNvPr>
          <p:cNvSpPr txBox="1"/>
          <p:nvPr/>
        </p:nvSpPr>
        <p:spPr>
          <a:xfrm>
            <a:off x="4906783" y="216044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0" dirty="0"/>
              <a:t>Causal Effect Analysis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3B3768F-B2A9-92D3-CB30-428C3918B14B}"/>
              </a:ext>
            </a:extLst>
          </p:cNvPr>
          <p:cNvSpPr txBox="1"/>
          <p:nvPr/>
        </p:nvSpPr>
        <p:spPr>
          <a:xfrm>
            <a:off x="3773093" y="337351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0" dirty="0"/>
              <a:t>Psychometric</a:t>
            </a:r>
          </a:p>
          <a:p>
            <a:pPr algn="ctr"/>
            <a:r>
              <a:rPr lang="en-US" sz="2000" b="1" noProof="0" dirty="0"/>
              <a:t>Analysis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CDA76C3-9A44-E45A-F983-BCF4C28D242C}"/>
              </a:ext>
            </a:extLst>
          </p:cNvPr>
          <p:cNvSpPr txBox="1"/>
          <p:nvPr/>
        </p:nvSpPr>
        <p:spPr>
          <a:xfrm>
            <a:off x="6096000" y="337351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0" dirty="0"/>
              <a:t>Response Time Analysis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222EC2-C93E-9E86-D41D-A82492911C55}"/>
              </a:ext>
            </a:extLst>
          </p:cNvPr>
          <p:cNvSpPr txBox="1"/>
          <p:nvPr/>
        </p:nvSpPr>
        <p:spPr>
          <a:xfrm>
            <a:off x="478291" y="1009118"/>
            <a:ext cx="1094521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b="1" noProof="0" dirty="0"/>
              <a:t>Who benefits most from the treatment?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noProof="0" dirty="0"/>
              <a:t>Differential effect analysis for investigating the variation of treatment effects in relation to baseline characteristics.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2618B01-2E38-DB13-5317-466AB719A41F}"/>
              </a:ext>
            </a:extLst>
          </p:cNvPr>
          <p:cNvSpPr txBox="1"/>
          <p:nvPr/>
        </p:nvSpPr>
        <p:spPr>
          <a:xfrm>
            <a:off x="381196" y="4793957"/>
            <a:ext cx="11187412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b="1" noProof="0" dirty="0"/>
              <a:t>How informative is process data in digital assessments?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noProof="0" dirty="0"/>
              <a:t>Additional information to enhance data quality, but possibly also to inform substantive analyses.</a:t>
            </a:r>
          </a:p>
        </p:txBody>
      </p:sp>
    </p:spTree>
    <p:extLst>
      <p:ext uri="{BB962C8B-B14F-4D97-AF65-F5344CB8AC3E}">
        <p14:creationId xmlns:p14="http://schemas.microsoft.com/office/powerpoint/2010/main" val="123900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84CA9-4A22-B760-34EF-8D315FEEA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DC975-7875-767F-649D-CF18D8C38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1. Psychometric Analysis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83E0EB8-C07D-5728-23A2-78F359B6E7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358" y="1004640"/>
            <a:ext cx="11253284" cy="4714731"/>
          </a:xfrm>
        </p:spPr>
        <p:txBody>
          <a:bodyPr/>
          <a:lstStyle/>
          <a:p>
            <a:pPr marL="0" indent="0">
              <a:buNone/>
            </a:pPr>
            <a:r>
              <a:rPr lang="en-US" u="sng" noProof="0" dirty="0"/>
              <a:t>Receptive Word Knowledge Test</a:t>
            </a:r>
          </a:p>
          <a:p>
            <a:pPr marL="0" indent="0">
              <a:buNone/>
            </a:pPr>
            <a:endParaRPr lang="en-US" sz="1400" noProof="0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21A34271-D164-9590-0BBB-5396D36387B7}"/>
              </a:ext>
            </a:extLst>
          </p:cNvPr>
          <p:cNvSpPr txBox="1">
            <a:spLocks/>
          </p:cNvSpPr>
          <p:nvPr/>
        </p:nvSpPr>
        <p:spPr>
          <a:xfrm>
            <a:off x="405872" y="2097967"/>
            <a:ext cx="10515600" cy="81046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66700" indent="-2540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0550" indent="-2667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03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667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2667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 dirty="0">
                <a:sym typeface="Wingdings" panose="05000000000000000000" pitchFamily="2" charset="2"/>
              </a:rPr>
              <a:t>Unidimensional model for the 26 </a:t>
            </a:r>
            <a:r>
              <a:rPr lang="en-US" dirty="0">
                <a:sym typeface="Wingdings" panose="05000000000000000000" pitchFamily="2" charset="2"/>
              </a:rPr>
              <a:t>dichotomous items </a:t>
            </a:r>
            <a:r>
              <a:rPr lang="en-US" noProof="0" dirty="0">
                <a:sym typeface="Wingdings" panose="05000000000000000000" pitchFamily="2" charset="2"/>
              </a:rPr>
              <a:t>(</a:t>
            </a:r>
            <a:r>
              <a:rPr lang="en-US" kern="1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Kristensen et al., 2023</a:t>
            </a:r>
            <a:r>
              <a:rPr lang="en-US" noProof="0" dirty="0">
                <a:sym typeface="Wingdings" panose="05000000000000000000" pitchFamily="2" charset="2"/>
              </a:rPr>
              <a:t>)</a:t>
            </a:r>
          </a:p>
          <a:p>
            <a:pPr marL="0" indent="0">
              <a:buFont typeface="Wingdings" charset="2"/>
              <a:buNone/>
            </a:pPr>
            <a:r>
              <a:rPr lang="en-US" noProof="0" dirty="0">
                <a:solidFill>
                  <a:schemeClr val="accent1"/>
                </a:solidFill>
                <a:sym typeface="Wingdings" panose="05000000000000000000" pitchFamily="2" charset="2"/>
              </a:rPr>
              <a:t>Two group model with strong measurement invariance (equal loadings &amp; thresholds between groups)</a:t>
            </a:r>
            <a:endParaRPr lang="en-US" sz="2400" noProof="0" dirty="0">
              <a:sym typeface="Wingdings" panose="05000000000000000000" pitchFamily="2" charset="2"/>
            </a:endParaRPr>
          </a:p>
          <a:p>
            <a:endParaRPr lang="en-US" sz="2400" noProof="0" dirty="0">
              <a:sym typeface="Wingdings" panose="05000000000000000000" pitchFamily="2" charset="2"/>
            </a:endParaRPr>
          </a:p>
          <a:p>
            <a:endParaRPr lang="en-US" sz="2400" noProof="0" dirty="0">
              <a:sym typeface="Wingdings" panose="05000000000000000000" pitchFamily="2" charset="2"/>
            </a:endParaRPr>
          </a:p>
          <a:p>
            <a:endParaRPr lang="en-US" sz="2400" noProof="0" dirty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elle 17">
                <a:extLst>
                  <a:ext uri="{FF2B5EF4-FFF2-40B4-BE49-F238E27FC236}">
                    <a16:creationId xmlns:a16="http://schemas.microsoft.com/office/drawing/2014/main" id="{F8AC9F79-6CB9-5333-812D-0DA1D598CC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359901"/>
                  </p:ext>
                </p:extLst>
              </p:nvPr>
            </p:nvGraphicFramePr>
            <p:xfrm>
              <a:off x="2983488" y="3299822"/>
              <a:ext cx="8200849" cy="1532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9702">
                      <a:extLst>
                        <a:ext uri="{9D8B030D-6E8A-4147-A177-3AD203B41FA5}">
                          <a16:colId xmlns:a16="http://schemas.microsoft.com/office/drawing/2014/main" val="1311599289"/>
                        </a:ext>
                      </a:extLst>
                    </a:gridCol>
                    <a:gridCol w="866112">
                      <a:extLst>
                        <a:ext uri="{9D8B030D-6E8A-4147-A177-3AD203B41FA5}">
                          <a16:colId xmlns:a16="http://schemas.microsoft.com/office/drawing/2014/main" val="902258985"/>
                        </a:ext>
                      </a:extLst>
                    </a:gridCol>
                    <a:gridCol w="874269">
                      <a:extLst>
                        <a:ext uri="{9D8B030D-6E8A-4147-A177-3AD203B41FA5}">
                          <a16:colId xmlns:a16="http://schemas.microsoft.com/office/drawing/2014/main" val="371970000"/>
                        </a:ext>
                      </a:extLst>
                    </a:gridCol>
                    <a:gridCol w="869715">
                      <a:extLst>
                        <a:ext uri="{9D8B030D-6E8A-4147-A177-3AD203B41FA5}">
                          <a16:colId xmlns:a16="http://schemas.microsoft.com/office/drawing/2014/main" val="478878353"/>
                        </a:ext>
                      </a:extLst>
                    </a:gridCol>
                    <a:gridCol w="797239">
                      <a:extLst>
                        <a:ext uri="{9D8B030D-6E8A-4147-A177-3AD203B41FA5}">
                          <a16:colId xmlns:a16="http://schemas.microsoft.com/office/drawing/2014/main" val="1010476722"/>
                        </a:ext>
                      </a:extLst>
                    </a:gridCol>
                    <a:gridCol w="652286">
                      <a:extLst>
                        <a:ext uri="{9D8B030D-6E8A-4147-A177-3AD203B41FA5}">
                          <a16:colId xmlns:a16="http://schemas.microsoft.com/office/drawing/2014/main" val="3190620197"/>
                        </a:ext>
                      </a:extLst>
                    </a:gridCol>
                    <a:gridCol w="724763">
                      <a:extLst>
                        <a:ext uri="{9D8B030D-6E8A-4147-A177-3AD203B41FA5}">
                          <a16:colId xmlns:a16="http://schemas.microsoft.com/office/drawing/2014/main" val="2985928943"/>
                        </a:ext>
                      </a:extLst>
                    </a:gridCol>
                    <a:gridCol w="2246763">
                      <a:extLst>
                        <a:ext uri="{9D8B030D-6E8A-4147-A177-3AD203B41FA5}">
                          <a16:colId xmlns:a16="http://schemas.microsoft.com/office/drawing/2014/main" val="3381706077"/>
                        </a:ext>
                      </a:extLst>
                    </a:gridCol>
                  </a:tblGrid>
                  <a:tr h="7096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noProof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b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noProof="0" dirty="0">
                              <a:solidFill>
                                <a:schemeClr val="tx1"/>
                              </a:solidFill>
                            </a:rPr>
                            <a:t>RMSEA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noProof="0" dirty="0">
                              <a:solidFill>
                                <a:schemeClr val="tx1"/>
                              </a:solidFill>
                            </a:rPr>
                            <a:t>RMSEA lower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noProof="0" dirty="0">
                              <a:solidFill>
                                <a:schemeClr val="tx1"/>
                              </a:solidFill>
                            </a:rPr>
                            <a:t>RMSEA upper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noProof="0" dirty="0">
                              <a:solidFill>
                                <a:schemeClr val="tx1"/>
                              </a:solidFill>
                            </a:rPr>
                            <a:t>SRMR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noProof="0" dirty="0">
                              <a:solidFill>
                                <a:schemeClr val="tx1"/>
                              </a:solidFill>
                            </a:rPr>
                            <a:t>CFI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noProof="0" dirty="0">
                              <a:solidFill>
                                <a:schemeClr val="tx1"/>
                              </a:solidFill>
                            </a:rPr>
                            <a:t>TLI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b="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𝑑𝑓</m:t>
                                  </m:r>
                                </m:e>
                              </m:d>
                              <m:r>
                                <a:rPr lang="en-US" b="0" i="1" noProof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b="0" noProof="0" dirty="0">
                              <a:solidFill>
                                <a:schemeClr val="tx1"/>
                              </a:solidFill>
                            </a:rPr>
                            <a:t> p-value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44129882"/>
                      </a:ext>
                    </a:extLst>
                  </a:tr>
                  <a:tr h="411173"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Pretest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0.006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0.018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.996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0.996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629.191(622) = .412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10823080"/>
                      </a:ext>
                    </a:extLst>
                  </a:tr>
                  <a:tr h="411173"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Follow up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0.074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1.00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1.008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564.747(622) = .951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14091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elle 17">
                <a:extLst>
                  <a:ext uri="{FF2B5EF4-FFF2-40B4-BE49-F238E27FC236}">
                    <a16:creationId xmlns:a16="http://schemas.microsoft.com/office/drawing/2014/main" id="{F8AC9F79-6CB9-5333-812D-0DA1D598CC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359901"/>
                  </p:ext>
                </p:extLst>
              </p:nvPr>
            </p:nvGraphicFramePr>
            <p:xfrm>
              <a:off x="2983488" y="3299822"/>
              <a:ext cx="8200849" cy="1532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9702">
                      <a:extLst>
                        <a:ext uri="{9D8B030D-6E8A-4147-A177-3AD203B41FA5}">
                          <a16:colId xmlns:a16="http://schemas.microsoft.com/office/drawing/2014/main" val="1311599289"/>
                        </a:ext>
                      </a:extLst>
                    </a:gridCol>
                    <a:gridCol w="866112">
                      <a:extLst>
                        <a:ext uri="{9D8B030D-6E8A-4147-A177-3AD203B41FA5}">
                          <a16:colId xmlns:a16="http://schemas.microsoft.com/office/drawing/2014/main" val="902258985"/>
                        </a:ext>
                      </a:extLst>
                    </a:gridCol>
                    <a:gridCol w="874269">
                      <a:extLst>
                        <a:ext uri="{9D8B030D-6E8A-4147-A177-3AD203B41FA5}">
                          <a16:colId xmlns:a16="http://schemas.microsoft.com/office/drawing/2014/main" val="371970000"/>
                        </a:ext>
                      </a:extLst>
                    </a:gridCol>
                    <a:gridCol w="869715">
                      <a:extLst>
                        <a:ext uri="{9D8B030D-6E8A-4147-A177-3AD203B41FA5}">
                          <a16:colId xmlns:a16="http://schemas.microsoft.com/office/drawing/2014/main" val="478878353"/>
                        </a:ext>
                      </a:extLst>
                    </a:gridCol>
                    <a:gridCol w="797239">
                      <a:extLst>
                        <a:ext uri="{9D8B030D-6E8A-4147-A177-3AD203B41FA5}">
                          <a16:colId xmlns:a16="http://schemas.microsoft.com/office/drawing/2014/main" val="1010476722"/>
                        </a:ext>
                      </a:extLst>
                    </a:gridCol>
                    <a:gridCol w="652286">
                      <a:extLst>
                        <a:ext uri="{9D8B030D-6E8A-4147-A177-3AD203B41FA5}">
                          <a16:colId xmlns:a16="http://schemas.microsoft.com/office/drawing/2014/main" val="3190620197"/>
                        </a:ext>
                      </a:extLst>
                    </a:gridCol>
                    <a:gridCol w="724763">
                      <a:extLst>
                        <a:ext uri="{9D8B030D-6E8A-4147-A177-3AD203B41FA5}">
                          <a16:colId xmlns:a16="http://schemas.microsoft.com/office/drawing/2014/main" val="2985928943"/>
                        </a:ext>
                      </a:extLst>
                    </a:gridCol>
                    <a:gridCol w="2246763">
                      <a:extLst>
                        <a:ext uri="{9D8B030D-6E8A-4147-A177-3AD203B41FA5}">
                          <a16:colId xmlns:a16="http://schemas.microsoft.com/office/drawing/2014/main" val="3381706077"/>
                        </a:ext>
                      </a:extLst>
                    </a:gridCol>
                  </a:tblGrid>
                  <a:tr h="7096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noProof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b="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noProof="0" dirty="0">
                              <a:solidFill>
                                <a:schemeClr val="tx1"/>
                              </a:solidFill>
                            </a:rPr>
                            <a:t>RMSEA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noProof="0" dirty="0">
                              <a:solidFill>
                                <a:schemeClr val="tx1"/>
                              </a:solidFill>
                            </a:rPr>
                            <a:t>RMSEA lower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noProof="0" dirty="0">
                              <a:solidFill>
                                <a:schemeClr val="tx1"/>
                              </a:solidFill>
                            </a:rPr>
                            <a:t>RMSEA upper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noProof="0" dirty="0">
                              <a:solidFill>
                                <a:schemeClr val="tx1"/>
                              </a:solidFill>
                            </a:rPr>
                            <a:t>SRMR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noProof="0" dirty="0">
                              <a:solidFill>
                                <a:schemeClr val="tx1"/>
                              </a:solidFill>
                            </a:rPr>
                            <a:t>CFI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noProof="0" dirty="0">
                              <a:solidFill>
                                <a:schemeClr val="tx1"/>
                              </a:solidFill>
                            </a:rPr>
                            <a:t>TLI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5041" t="-4274" r="-542" b="-1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4129882"/>
                      </a:ext>
                    </a:extLst>
                  </a:tr>
                  <a:tr h="411173"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Pretest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0.006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0.018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.996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0.996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629.191(622) = .412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10823080"/>
                      </a:ext>
                    </a:extLst>
                  </a:tr>
                  <a:tr h="411173"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Follow up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0.000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0.074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1.00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1.008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>
                              <a:solidFill>
                                <a:schemeClr val="tx1"/>
                              </a:solidFill>
                            </a:rPr>
                            <a:t>564.747(622) = .951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14091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10CA2436-BCC7-80E2-E30B-7C60883B84DC}"/>
                  </a:ext>
                </a:extLst>
              </p:cNvPr>
              <p:cNvSpPr txBox="1"/>
              <p:nvPr/>
            </p:nvSpPr>
            <p:spPr>
              <a:xfrm>
                <a:off x="459916" y="3804614"/>
                <a:ext cx="787511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10CA2436-BCC7-80E2-E30B-7C60883B8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16" y="3804614"/>
                <a:ext cx="7875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6A66E73A-068C-C36B-CADA-839B0D8FCC92}"/>
              </a:ext>
            </a:extLst>
          </p:cNvPr>
          <p:cNvCxnSpPr>
            <a:cxnSpLocks/>
            <a:stCxn id="24" idx="2"/>
            <a:endCxn id="21" idx="3"/>
          </p:cNvCxnSpPr>
          <p:nvPr/>
        </p:nvCxnSpPr>
        <p:spPr bwMode="auto">
          <a:xfrm flipH="1">
            <a:off x="1247427" y="4353090"/>
            <a:ext cx="546296" cy="5972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5">
                <a:extLst>
                  <a:ext uri="{FF2B5EF4-FFF2-40B4-BE49-F238E27FC236}">
                    <a16:creationId xmlns:a16="http://schemas.microsoft.com/office/drawing/2014/main" id="{CA018A5E-2E00-1448-5A54-E3A45F736C97}"/>
                  </a:ext>
                </a:extLst>
              </p:cNvPr>
              <p:cNvSpPr txBox="1"/>
              <p:nvPr/>
            </p:nvSpPr>
            <p:spPr>
              <a:xfrm>
                <a:off x="459916" y="4781092"/>
                <a:ext cx="787511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26</m:t>
                          </m:r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050" i="1" noProof="0" dirty="0"/>
              </a:p>
            </p:txBody>
          </p:sp>
        </mc:Choice>
        <mc:Fallback xmlns="">
          <p:sp>
            <p:nvSpPr>
              <p:cNvPr id="21" name="TextBox 5">
                <a:extLst>
                  <a:ext uri="{FF2B5EF4-FFF2-40B4-BE49-F238E27FC236}">
                    <a16:creationId xmlns:a16="http://schemas.microsoft.com/office/drawing/2014/main" id="{CA018A5E-2E00-1448-5A54-E3A45F736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16" y="4781092"/>
                <a:ext cx="787511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A4D02ECF-0FAD-FA7C-1AB9-B8514643673D}"/>
              </a:ext>
            </a:extLst>
          </p:cNvPr>
          <p:cNvCxnSpPr>
            <a:cxnSpLocks/>
            <a:stCxn id="24" idx="2"/>
            <a:endCxn id="19" idx="3"/>
          </p:cNvCxnSpPr>
          <p:nvPr/>
        </p:nvCxnSpPr>
        <p:spPr bwMode="auto">
          <a:xfrm flipH="1" flipV="1">
            <a:off x="1247427" y="3973891"/>
            <a:ext cx="546296" cy="3791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29EC914-75DF-5D50-4961-311096E372B7}"/>
              </a:ext>
            </a:extLst>
          </p:cNvPr>
          <p:cNvCxnSpPr>
            <a:cxnSpLocks/>
            <a:stCxn id="24" idx="2"/>
            <a:endCxn id="26" idx="3"/>
          </p:cNvCxnSpPr>
          <p:nvPr/>
        </p:nvCxnSpPr>
        <p:spPr bwMode="auto">
          <a:xfrm flipH="1">
            <a:off x="1247427" y="4353090"/>
            <a:ext cx="546296" cy="29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11">
            <a:extLst>
              <a:ext uri="{FF2B5EF4-FFF2-40B4-BE49-F238E27FC236}">
                <a16:creationId xmlns:a16="http://schemas.microsoft.com/office/drawing/2014/main" id="{C7C80F30-F0E0-B326-DE87-40EDDA03CF5D}"/>
              </a:ext>
            </a:extLst>
          </p:cNvPr>
          <p:cNvSpPr/>
          <p:nvPr/>
        </p:nvSpPr>
        <p:spPr>
          <a:xfrm>
            <a:off x="1793723" y="4095755"/>
            <a:ext cx="627817" cy="51467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9">
                <a:extLst>
                  <a:ext uri="{FF2B5EF4-FFF2-40B4-BE49-F238E27FC236}">
                    <a16:creationId xmlns:a16="http://schemas.microsoft.com/office/drawing/2014/main" id="{283CB5C3-A2B3-A065-D90D-5417ED8C66F5}"/>
                  </a:ext>
                </a:extLst>
              </p:cNvPr>
              <p:cNvSpPr/>
              <p:nvPr/>
            </p:nvSpPr>
            <p:spPr>
              <a:xfrm>
                <a:off x="1835251" y="4176202"/>
                <a:ext cx="5862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0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600" b="0" i="1" noProof="0" dirty="0"/>
              </a:p>
            </p:txBody>
          </p:sp>
        </mc:Choice>
        <mc:Fallback xmlns="">
          <p:sp>
            <p:nvSpPr>
              <p:cNvPr id="25" name="Rectangle 9">
                <a:extLst>
                  <a:ext uri="{FF2B5EF4-FFF2-40B4-BE49-F238E27FC236}">
                    <a16:creationId xmlns:a16="http://schemas.microsoft.com/office/drawing/2014/main" id="{283CB5C3-A2B3-A065-D90D-5417ED8C6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251" y="4176202"/>
                <a:ext cx="586290" cy="338554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5">
                <a:extLst>
                  <a:ext uri="{FF2B5EF4-FFF2-40B4-BE49-F238E27FC236}">
                    <a16:creationId xmlns:a16="http://schemas.microsoft.com/office/drawing/2014/main" id="{B4614707-A367-53B4-ABC5-1321D8868A9C}"/>
                  </a:ext>
                </a:extLst>
              </p:cNvPr>
              <p:cNvSpPr txBox="1"/>
              <p:nvPr/>
            </p:nvSpPr>
            <p:spPr>
              <a:xfrm>
                <a:off x="459916" y="4186736"/>
                <a:ext cx="787511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26" name="TextBox 5">
                <a:extLst>
                  <a:ext uri="{FF2B5EF4-FFF2-40B4-BE49-F238E27FC236}">
                    <a16:creationId xmlns:a16="http://schemas.microsoft.com/office/drawing/2014/main" id="{B4614707-A367-53B4-ABC5-1321D8868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16" y="4186736"/>
                <a:ext cx="78751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>
            <a:extLst>
              <a:ext uri="{FF2B5EF4-FFF2-40B4-BE49-F238E27FC236}">
                <a16:creationId xmlns:a16="http://schemas.microsoft.com/office/drawing/2014/main" id="{80AF1FF6-3BEA-77BC-BB12-AC8E3EB231FB}"/>
              </a:ext>
            </a:extLst>
          </p:cNvPr>
          <p:cNvSpPr txBox="1"/>
          <p:nvPr/>
        </p:nvSpPr>
        <p:spPr>
          <a:xfrm rot="5400000">
            <a:off x="670600" y="4475179"/>
            <a:ext cx="66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C2C684A1-DF16-BC5D-D963-6C48C392B620}"/>
                  </a:ext>
                </a:extLst>
              </p:cNvPr>
              <p:cNvSpPr txBox="1"/>
              <p:nvPr/>
            </p:nvSpPr>
            <p:spPr>
              <a:xfrm>
                <a:off x="459916" y="3199201"/>
                <a:ext cx="1961624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noProof="0" dirty="0"/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C2C684A1-DF16-BC5D-D963-6C48C392B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16" y="3199201"/>
                <a:ext cx="196162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B73CF58-F945-6C04-87B8-4A47734384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872" y="5251238"/>
                <a:ext cx="10515600" cy="8104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66700" indent="-2540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0550" indent="-2667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95350" indent="-26035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57300" indent="-2667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12900" indent="-2667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noProof="0" dirty="0">
                    <a:sym typeface="Wingdings" panose="05000000000000000000" pitchFamily="2" charset="2"/>
                  </a:rPr>
                  <a:t>Good reliability in both treatment groups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b>
                        <m:r>
                          <a:rPr lang="en-US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𝑥𝑡</m:t>
                        </m:r>
                      </m:sub>
                    </m:sSub>
                    <m:r>
                      <a:rPr lang="en-US" b="0" i="1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noProof="0" dirty="0">
                    <a:sym typeface="Wingdings" panose="05000000000000000000" pitchFamily="2" charset="2"/>
                  </a:rPr>
                  <a:t>estimates for ordinal scale; </a:t>
                </a:r>
                <a:r>
                  <a:rPr lang="en-US" noProof="0" dirty="0"/>
                  <a:t>Green &amp; Yang, 2009</a:t>
                </a:r>
                <a:r>
                  <a:rPr lang="en-US" noProof="0" dirty="0">
                    <a:sym typeface="Wingdings" panose="05000000000000000000" pitchFamily="2" charset="2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b="0" noProof="0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b>
                        <m:r>
                          <a:rPr lang="en-US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01</m:t>
                        </m:r>
                      </m:sub>
                    </m:sSub>
                    <m:r>
                      <a:rPr lang="en-US" b="0" i="1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=.721 &amp; </m:t>
                    </m:r>
                    <m:sSub>
                      <m:sSubPr>
                        <m:ctrlPr>
                          <a:rPr lang="en-US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b>
                        <m:r>
                          <a:rPr lang="en-US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  <m:r>
                          <a:rPr lang="en-US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i="1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=.714</m:t>
                    </m:r>
                    <m:r>
                      <a:rPr lang="en-US" b="0" i="1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; </m:t>
                    </m:r>
                    <m:sSub>
                      <m:sSubPr>
                        <m:ctrlPr>
                          <a:rPr lang="en-US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b>
                        <m:r>
                          <a:rPr lang="en-US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03</m:t>
                        </m:r>
                      </m:sub>
                    </m:sSub>
                    <m:r>
                      <a:rPr lang="en-US" i="1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.847 &amp;</m:t>
                    </m:r>
                    <m:sSub>
                      <m:sSubPr>
                        <m:ctrlPr>
                          <a:rPr lang="en-US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b>
                        <m:r>
                          <a:rPr lang="en-US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  <m:r>
                          <a:rPr lang="en-US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  <m:r>
                      <a:rPr lang="en-US" i="1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=.8</m:t>
                    </m:r>
                    <m:r>
                      <a:rPr lang="en-US" b="0" i="1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66</m:t>
                    </m:r>
                  </m:oMath>
                </a14:m>
                <a:endParaRPr lang="en-US" noProof="0" dirty="0">
                  <a:sym typeface="Wingdings" panose="05000000000000000000" pitchFamily="2" charset="2"/>
                </a:endParaRPr>
              </a:p>
              <a:p>
                <a:endParaRPr lang="en-US" noProof="0" dirty="0">
                  <a:sym typeface="Wingdings" panose="05000000000000000000" pitchFamily="2" charset="2"/>
                </a:endParaRPr>
              </a:p>
              <a:p>
                <a:endParaRPr lang="en-US" noProof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B73CF58-F945-6C04-87B8-4A4773438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72" y="5251238"/>
                <a:ext cx="10515600" cy="810467"/>
              </a:xfrm>
              <a:prstGeom prst="rect">
                <a:avLst/>
              </a:prstGeom>
              <a:blipFill>
                <a:blip r:embed="rId9"/>
                <a:stretch>
                  <a:fillRect l="-638" t="-3759" b="-67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95BA95B-4AB0-9BD9-7E07-54AABE780D0A}"/>
              </a:ext>
            </a:extLst>
          </p:cNvPr>
          <p:cNvGrpSpPr/>
          <p:nvPr/>
        </p:nvGrpSpPr>
        <p:grpSpPr>
          <a:xfrm>
            <a:off x="565978" y="1462293"/>
            <a:ext cx="11156664" cy="603894"/>
            <a:chOff x="565979" y="1374231"/>
            <a:chExt cx="10125774" cy="603894"/>
          </a:xfrm>
        </p:grpSpPr>
        <p:sp>
          <p:nvSpPr>
            <p:cNvPr id="4" name="Pfeil: Chevron 3">
              <a:extLst>
                <a:ext uri="{FF2B5EF4-FFF2-40B4-BE49-F238E27FC236}">
                  <a16:creationId xmlns:a16="http://schemas.microsoft.com/office/drawing/2014/main" id="{8193C9E5-DCC5-235F-80AC-E5F558B30DCA}"/>
                </a:ext>
              </a:extLst>
            </p:cNvPr>
            <p:cNvSpPr/>
            <p:nvPr/>
          </p:nvSpPr>
          <p:spPr>
            <a:xfrm>
              <a:off x="8352860" y="1480397"/>
              <a:ext cx="2266885" cy="355394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" name="Pfeil: Chevron 4">
              <a:extLst>
                <a:ext uri="{FF2B5EF4-FFF2-40B4-BE49-F238E27FC236}">
                  <a16:creationId xmlns:a16="http://schemas.microsoft.com/office/drawing/2014/main" id="{EE2E61DC-32F3-7E59-B33F-20800009227C}"/>
                </a:ext>
              </a:extLst>
            </p:cNvPr>
            <p:cNvSpPr/>
            <p:nvPr/>
          </p:nvSpPr>
          <p:spPr>
            <a:xfrm>
              <a:off x="4320412" y="1457213"/>
              <a:ext cx="2101966" cy="378624"/>
            </a:xfrm>
            <a:prstGeom prst="chevron">
              <a:avLst/>
            </a:prstGeom>
            <a:solidFill>
              <a:srgbClr val="009FE3">
                <a:alpha val="2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" name="Pfeil: Fünfeck 5">
              <a:extLst>
                <a:ext uri="{FF2B5EF4-FFF2-40B4-BE49-F238E27FC236}">
                  <a16:creationId xmlns:a16="http://schemas.microsoft.com/office/drawing/2014/main" id="{EE14DEAA-2BDD-32DC-025E-53D3EA09E57F}"/>
                </a:ext>
              </a:extLst>
            </p:cNvPr>
            <p:cNvSpPr/>
            <p:nvPr/>
          </p:nvSpPr>
          <p:spPr>
            <a:xfrm>
              <a:off x="565979" y="1457213"/>
              <a:ext cx="1795624" cy="360040"/>
            </a:xfrm>
            <a:prstGeom prst="homeP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4CD7F6E-2F03-1C6C-66B6-318D53E74AB1}"/>
                </a:ext>
              </a:extLst>
            </p:cNvPr>
            <p:cNvSpPr/>
            <p:nvPr/>
          </p:nvSpPr>
          <p:spPr>
            <a:xfrm>
              <a:off x="2448204" y="1457213"/>
              <a:ext cx="1800200" cy="360040"/>
            </a:xfrm>
            <a:prstGeom prst="rect">
              <a:avLst/>
            </a:prstGeom>
            <a:solidFill>
              <a:srgbClr val="009FE3">
                <a:alpha val="2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077BB564-F268-AB5E-5F00-F6F18360384F}"/>
                    </a:ext>
                  </a:extLst>
                </p:cNvPr>
                <p:cNvSpPr txBox="1"/>
                <p:nvPr/>
              </p:nvSpPr>
              <p:spPr>
                <a:xfrm>
                  <a:off x="638345" y="1447921"/>
                  <a:ext cx="16266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𝑃𝑟𝑒𝑡𝑒𝑠𝑡</m:t>
                        </m:r>
                      </m:oMath>
                    </m:oMathPara>
                  </a14:m>
                  <a:endParaRPr lang="en-US" noProof="0" dirty="0"/>
                </a:p>
              </p:txBody>
            </p:sp>
          </mc:Choice>
          <mc:Fallback xmlns=""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077BB564-F268-AB5E-5F00-F6F1836038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345" y="1447921"/>
                  <a:ext cx="162663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9BE09EB-C03D-E102-D334-8943581F8163}"/>
                </a:ext>
              </a:extLst>
            </p:cNvPr>
            <p:cNvSpPr txBox="1"/>
            <p:nvPr/>
          </p:nvSpPr>
          <p:spPr>
            <a:xfrm>
              <a:off x="2539717" y="1457213"/>
              <a:ext cx="17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0" dirty="0"/>
                <a:t>8-week Training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37BC4DFE-C7B8-E14D-EFA0-6A6F1BDA284E}"/>
                </a:ext>
              </a:extLst>
            </p:cNvPr>
            <p:cNvSpPr/>
            <p:nvPr/>
          </p:nvSpPr>
          <p:spPr>
            <a:xfrm>
              <a:off x="6479077" y="1466504"/>
              <a:ext cx="1800200" cy="376359"/>
            </a:xfrm>
            <a:prstGeom prst="rect">
              <a:avLst/>
            </a:prstGeom>
            <a:solidFill>
              <a:srgbClr val="009FE3">
                <a:alpha val="2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5083C65-C918-AB04-2A30-76F2FDAB7A47}"/>
                </a:ext>
              </a:extLst>
            </p:cNvPr>
            <p:cNvSpPr txBox="1"/>
            <p:nvPr/>
          </p:nvSpPr>
          <p:spPr>
            <a:xfrm>
              <a:off x="6570590" y="1466505"/>
              <a:ext cx="17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0" dirty="0"/>
                <a:t>6-month Break</a:t>
              </a:r>
            </a:p>
          </p:txBody>
        </p:sp>
        <p:sp>
          <p:nvSpPr>
            <p:cNvPr id="13" name="Pfeil: Fünfeck 12">
              <a:extLst>
                <a:ext uri="{FF2B5EF4-FFF2-40B4-BE49-F238E27FC236}">
                  <a16:creationId xmlns:a16="http://schemas.microsoft.com/office/drawing/2014/main" id="{57806AE1-8E72-3E22-3226-54E895B0E38A}"/>
                </a:ext>
              </a:extLst>
            </p:cNvPr>
            <p:cNvSpPr/>
            <p:nvPr/>
          </p:nvSpPr>
          <p:spPr>
            <a:xfrm>
              <a:off x="10267543" y="1475751"/>
              <a:ext cx="311242" cy="360040"/>
            </a:xfrm>
            <a:prstGeom prst="homePlat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Pfeil: Fünfeck 13">
              <a:extLst>
                <a:ext uri="{FF2B5EF4-FFF2-40B4-BE49-F238E27FC236}">
                  <a16:creationId xmlns:a16="http://schemas.microsoft.com/office/drawing/2014/main" id="{75230BFA-9354-F26C-C64A-B1E741074FDF}"/>
                </a:ext>
              </a:extLst>
            </p:cNvPr>
            <p:cNvSpPr/>
            <p:nvPr/>
          </p:nvSpPr>
          <p:spPr>
            <a:xfrm>
              <a:off x="10290359" y="1374231"/>
              <a:ext cx="401394" cy="603894"/>
            </a:xfrm>
            <a:prstGeom prst="homePlat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3EAC4E05-9A36-3902-6458-C6BB28C9E5F9}"/>
                    </a:ext>
                  </a:extLst>
                </p:cNvPr>
                <p:cNvSpPr txBox="1"/>
                <p:nvPr/>
              </p:nvSpPr>
              <p:spPr>
                <a:xfrm>
                  <a:off x="4649845" y="1447921"/>
                  <a:ext cx="13640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𝑃𝑜𝑠𝑡𝑡𝑒𝑠𝑡</m:t>
                        </m:r>
                      </m:oMath>
                    </m:oMathPara>
                  </a14:m>
                  <a:endParaRPr lang="en-US" noProof="0" dirty="0"/>
                </a:p>
              </p:txBody>
            </p:sp>
          </mc:Choice>
          <mc:Fallback xmlns=""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3EAC4E05-9A36-3902-6458-C6BB28C9E5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9845" y="1447921"/>
                  <a:ext cx="136407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A364B196-A4CC-7F46-0505-6237EA53DB5F}"/>
                    </a:ext>
                  </a:extLst>
                </p:cNvPr>
                <p:cNvSpPr txBox="1"/>
                <p:nvPr/>
              </p:nvSpPr>
              <p:spPr>
                <a:xfrm>
                  <a:off x="8716976" y="1485043"/>
                  <a:ext cx="13640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𝐹𝑜𝑙𝑙𝑜𝑤</m:t>
                        </m:r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𝑢𝑝</m:t>
                        </m:r>
                      </m:oMath>
                    </m:oMathPara>
                  </a14:m>
                  <a:endParaRPr lang="en-US" noProof="0" dirty="0"/>
                </a:p>
              </p:txBody>
            </p:sp>
          </mc:Choice>
          <mc:Fallback xmlns=""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A364B196-A4CC-7F46-0505-6237EA53DB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6976" y="1485043"/>
                  <a:ext cx="1364076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262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42C41-1CD3-0869-7AE1-D81DF3B36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BE79B-B3B1-27FC-BC32-80085DF5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2. Causal Effect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id="{A5AC1DA0-1734-FBE9-4548-4DF5988047F3}"/>
                  </a:ext>
                </a:extLst>
              </p:cNvPr>
              <p:cNvSpPr txBox="1"/>
              <p:nvPr/>
            </p:nvSpPr>
            <p:spPr>
              <a:xfrm>
                <a:off x="1055175" y="2641915"/>
                <a:ext cx="69640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id="{A5AC1DA0-1734-FBE9-4548-4DF598804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75" y="2641915"/>
                <a:ext cx="69640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50D56A9-41F0-36BF-D648-4C424FBB9700}"/>
              </a:ext>
            </a:extLst>
          </p:cNvPr>
          <p:cNvCxnSpPr>
            <a:cxnSpLocks/>
            <a:stCxn id="28" idx="2"/>
            <a:endCxn id="25" idx="3"/>
          </p:cNvCxnSpPr>
          <p:nvPr/>
        </p:nvCxnSpPr>
        <p:spPr bwMode="auto">
          <a:xfrm flipH="1">
            <a:off x="1751580" y="3190391"/>
            <a:ext cx="546296" cy="68771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>
                <a:extLst>
                  <a:ext uri="{FF2B5EF4-FFF2-40B4-BE49-F238E27FC236}">
                    <a16:creationId xmlns:a16="http://schemas.microsoft.com/office/drawing/2014/main" id="{6033A538-BAA1-F2CA-7472-C38672715DC0}"/>
                  </a:ext>
                </a:extLst>
              </p:cNvPr>
              <p:cNvSpPr txBox="1"/>
              <p:nvPr/>
            </p:nvSpPr>
            <p:spPr>
              <a:xfrm>
                <a:off x="1055175" y="3708829"/>
                <a:ext cx="69640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261</m:t>
                          </m:r>
                        </m:sub>
                      </m:sSub>
                    </m:oMath>
                  </m:oMathPara>
                </a14:m>
                <a:endParaRPr lang="en-US" sz="1050" i="1" noProof="0" dirty="0"/>
              </a:p>
            </p:txBody>
          </p:sp>
        </mc:Choice>
        <mc:Fallback xmlns="">
          <p:sp>
            <p:nvSpPr>
              <p:cNvPr id="25" name="TextBox 5">
                <a:extLst>
                  <a:ext uri="{FF2B5EF4-FFF2-40B4-BE49-F238E27FC236}">
                    <a16:creationId xmlns:a16="http://schemas.microsoft.com/office/drawing/2014/main" id="{6033A538-BAA1-F2CA-7472-C38672715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75" y="3708829"/>
                <a:ext cx="69640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1709065B-D618-81A6-3AEF-282AD5602C5C}"/>
              </a:ext>
            </a:extLst>
          </p:cNvPr>
          <p:cNvCxnSpPr>
            <a:cxnSpLocks/>
            <a:stCxn id="28" idx="2"/>
            <a:endCxn id="23" idx="3"/>
          </p:cNvCxnSpPr>
          <p:nvPr/>
        </p:nvCxnSpPr>
        <p:spPr bwMode="auto">
          <a:xfrm flipH="1" flipV="1">
            <a:off x="1751580" y="2811192"/>
            <a:ext cx="546296" cy="3791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D8BE8399-584B-50B1-4A32-789475E57A9F}"/>
              </a:ext>
            </a:extLst>
          </p:cNvPr>
          <p:cNvCxnSpPr>
            <a:cxnSpLocks/>
            <a:stCxn id="28" idx="2"/>
            <a:endCxn id="30" idx="3"/>
          </p:cNvCxnSpPr>
          <p:nvPr/>
        </p:nvCxnSpPr>
        <p:spPr bwMode="auto">
          <a:xfrm flipH="1">
            <a:off x="1751580" y="3190391"/>
            <a:ext cx="546296" cy="29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11">
            <a:extLst>
              <a:ext uri="{FF2B5EF4-FFF2-40B4-BE49-F238E27FC236}">
                <a16:creationId xmlns:a16="http://schemas.microsoft.com/office/drawing/2014/main" id="{D0D9B9D9-6C53-A7FE-5922-5CFB830A3AF5}"/>
              </a:ext>
            </a:extLst>
          </p:cNvPr>
          <p:cNvSpPr/>
          <p:nvPr/>
        </p:nvSpPr>
        <p:spPr>
          <a:xfrm>
            <a:off x="2297876" y="2933056"/>
            <a:ext cx="627817" cy="51467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44ECC60A-3877-90E7-A7BB-2466B95D33A8}"/>
                  </a:ext>
                </a:extLst>
              </p:cNvPr>
              <p:cNvSpPr/>
              <p:nvPr/>
            </p:nvSpPr>
            <p:spPr>
              <a:xfrm>
                <a:off x="2339404" y="3013504"/>
                <a:ext cx="39120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noProof="0" smtClean="0">
                          <a:latin typeface="Cambria Math" panose="02040503050406030204" pitchFamily="18" charset="0"/>
                        </a:rPr>
                        <m:t>𝑃𝑟𝑒</m:t>
                      </m:r>
                    </m:oMath>
                  </m:oMathPara>
                </a14:m>
                <a:endParaRPr lang="en-US" sz="1600" noProof="0" dirty="0"/>
              </a:p>
            </p:txBody>
          </p:sp>
        </mc:Choice>
        <mc:Fallback xmlns="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44ECC60A-3877-90E7-A7BB-2466B95D3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404" y="3013504"/>
                <a:ext cx="391206" cy="338554"/>
              </a:xfrm>
              <a:prstGeom prst="rect">
                <a:avLst/>
              </a:prstGeom>
              <a:blipFill>
                <a:blip r:embed="rId5"/>
                <a:stretch>
                  <a:fillRect r="-218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">
                <a:extLst>
                  <a:ext uri="{FF2B5EF4-FFF2-40B4-BE49-F238E27FC236}">
                    <a16:creationId xmlns:a16="http://schemas.microsoft.com/office/drawing/2014/main" id="{5D7B4153-B7BD-F5F6-E228-057EB73837ED}"/>
                  </a:ext>
                </a:extLst>
              </p:cNvPr>
              <p:cNvSpPr txBox="1"/>
              <p:nvPr/>
            </p:nvSpPr>
            <p:spPr>
              <a:xfrm>
                <a:off x="1055175" y="3024037"/>
                <a:ext cx="69640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30" name="TextBox 5">
                <a:extLst>
                  <a:ext uri="{FF2B5EF4-FFF2-40B4-BE49-F238E27FC236}">
                    <a16:creationId xmlns:a16="http://schemas.microsoft.com/office/drawing/2014/main" id="{5D7B4153-B7BD-F5F6-E228-057EB7383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75" y="3024037"/>
                <a:ext cx="69640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feld 30">
            <a:extLst>
              <a:ext uri="{FF2B5EF4-FFF2-40B4-BE49-F238E27FC236}">
                <a16:creationId xmlns:a16="http://schemas.microsoft.com/office/drawing/2014/main" id="{054B22D7-76CB-6546-B817-909965CB9FE2}"/>
              </a:ext>
            </a:extLst>
          </p:cNvPr>
          <p:cNvSpPr txBox="1"/>
          <p:nvPr/>
        </p:nvSpPr>
        <p:spPr>
          <a:xfrm rot="5400000">
            <a:off x="1174753" y="3346073"/>
            <a:ext cx="66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…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3E9AD078-DF4D-ACAD-7919-47DA21DA717E}"/>
              </a:ext>
            </a:extLst>
          </p:cNvPr>
          <p:cNvCxnSpPr>
            <a:cxnSpLocks/>
          </p:cNvCxnSpPr>
          <p:nvPr/>
        </p:nvCxnSpPr>
        <p:spPr bwMode="auto">
          <a:xfrm flipH="1">
            <a:off x="4317362" y="2753871"/>
            <a:ext cx="65625" cy="1694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5">
                <a:extLst>
                  <a:ext uri="{FF2B5EF4-FFF2-40B4-BE49-F238E27FC236}">
                    <a16:creationId xmlns:a16="http://schemas.microsoft.com/office/drawing/2014/main" id="{E0FC090D-FF1A-C680-D075-632EE00D9FF5}"/>
                  </a:ext>
                </a:extLst>
              </p:cNvPr>
              <p:cNvSpPr txBox="1"/>
              <p:nvPr/>
            </p:nvSpPr>
            <p:spPr>
              <a:xfrm>
                <a:off x="4976440" y="2625506"/>
                <a:ext cx="69640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33" name="TextBox 5">
                <a:extLst>
                  <a:ext uri="{FF2B5EF4-FFF2-40B4-BE49-F238E27FC236}">
                    <a16:creationId xmlns:a16="http://schemas.microsoft.com/office/drawing/2014/main" id="{E0FC090D-FF1A-C680-D075-632EE00D9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440" y="2625506"/>
                <a:ext cx="69640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D0860BCD-C5F5-B18B-FEC5-CB7C610B7BA7}"/>
              </a:ext>
            </a:extLst>
          </p:cNvPr>
          <p:cNvCxnSpPr>
            <a:cxnSpLocks/>
            <a:stCxn id="38" idx="6"/>
            <a:endCxn id="35" idx="1"/>
          </p:cNvCxnSpPr>
          <p:nvPr/>
        </p:nvCxnSpPr>
        <p:spPr bwMode="auto">
          <a:xfrm>
            <a:off x="4481608" y="3182186"/>
            <a:ext cx="494832" cy="6795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5">
                <a:extLst>
                  <a:ext uri="{FF2B5EF4-FFF2-40B4-BE49-F238E27FC236}">
                    <a16:creationId xmlns:a16="http://schemas.microsoft.com/office/drawing/2014/main" id="{C3A37340-B633-2DCD-6EEE-C398AE7E1A7B}"/>
                  </a:ext>
                </a:extLst>
              </p:cNvPr>
              <p:cNvSpPr txBox="1"/>
              <p:nvPr/>
            </p:nvSpPr>
            <p:spPr>
              <a:xfrm>
                <a:off x="4976440" y="3692420"/>
                <a:ext cx="69640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263</m:t>
                          </m:r>
                        </m:sub>
                      </m:sSub>
                    </m:oMath>
                  </m:oMathPara>
                </a14:m>
                <a:endParaRPr lang="en-US" sz="1050" i="1" noProof="0" dirty="0"/>
              </a:p>
            </p:txBody>
          </p:sp>
        </mc:Choice>
        <mc:Fallback xmlns="">
          <p:sp>
            <p:nvSpPr>
              <p:cNvPr id="35" name="TextBox 5">
                <a:extLst>
                  <a:ext uri="{FF2B5EF4-FFF2-40B4-BE49-F238E27FC236}">
                    <a16:creationId xmlns:a16="http://schemas.microsoft.com/office/drawing/2014/main" id="{C3A37340-B633-2DCD-6EEE-C398AE7E1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440" y="3692420"/>
                <a:ext cx="696405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C4E0D19E-9083-A507-18D0-B4C7E91EDFF0}"/>
              </a:ext>
            </a:extLst>
          </p:cNvPr>
          <p:cNvCxnSpPr>
            <a:cxnSpLocks/>
            <a:stCxn id="38" idx="6"/>
            <a:endCxn id="33" idx="1"/>
          </p:cNvCxnSpPr>
          <p:nvPr/>
        </p:nvCxnSpPr>
        <p:spPr bwMode="auto">
          <a:xfrm flipV="1">
            <a:off x="4481608" y="2794783"/>
            <a:ext cx="494832" cy="38740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F88BFE61-7672-DF14-AA74-1D6147DC765A}"/>
              </a:ext>
            </a:extLst>
          </p:cNvPr>
          <p:cNvCxnSpPr>
            <a:cxnSpLocks/>
            <a:stCxn id="38" idx="6"/>
            <a:endCxn id="39" idx="1"/>
          </p:cNvCxnSpPr>
          <p:nvPr/>
        </p:nvCxnSpPr>
        <p:spPr bwMode="auto">
          <a:xfrm flipV="1">
            <a:off x="4481608" y="3176905"/>
            <a:ext cx="494832" cy="528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11">
            <a:extLst>
              <a:ext uri="{FF2B5EF4-FFF2-40B4-BE49-F238E27FC236}">
                <a16:creationId xmlns:a16="http://schemas.microsoft.com/office/drawing/2014/main" id="{9F52CE77-44EE-116B-E41E-C6835B9A6007}"/>
              </a:ext>
            </a:extLst>
          </p:cNvPr>
          <p:cNvSpPr/>
          <p:nvPr/>
        </p:nvSpPr>
        <p:spPr>
          <a:xfrm>
            <a:off x="3876832" y="2933055"/>
            <a:ext cx="604776" cy="4982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5">
                <a:extLst>
                  <a:ext uri="{FF2B5EF4-FFF2-40B4-BE49-F238E27FC236}">
                    <a16:creationId xmlns:a16="http://schemas.microsoft.com/office/drawing/2014/main" id="{6781BDD6-870D-0CD0-F9B1-EE5A8BBFEEE0}"/>
                  </a:ext>
                </a:extLst>
              </p:cNvPr>
              <p:cNvSpPr txBox="1"/>
              <p:nvPr/>
            </p:nvSpPr>
            <p:spPr>
              <a:xfrm>
                <a:off x="4976440" y="3007628"/>
                <a:ext cx="69640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39" name="TextBox 5">
                <a:extLst>
                  <a:ext uri="{FF2B5EF4-FFF2-40B4-BE49-F238E27FC236}">
                    <a16:creationId xmlns:a16="http://schemas.microsoft.com/office/drawing/2014/main" id="{6781BDD6-870D-0CD0-F9B1-EE5A8BBFE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440" y="3007628"/>
                <a:ext cx="69640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feld 39">
            <a:extLst>
              <a:ext uri="{FF2B5EF4-FFF2-40B4-BE49-F238E27FC236}">
                <a16:creationId xmlns:a16="http://schemas.microsoft.com/office/drawing/2014/main" id="{639E8190-49DF-AFA1-918A-301C11F73798}"/>
              </a:ext>
            </a:extLst>
          </p:cNvPr>
          <p:cNvSpPr txBox="1"/>
          <p:nvPr/>
        </p:nvSpPr>
        <p:spPr>
          <a:xfrm rot="5400000">
            <a:off x="4993066" y="3329664"/>
            <a:ext cx="66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…</a:t>
            </a: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D4FF0D6B-95B7-9F39-0580-9E231DC42516}"/>
              </a:ext>
            </a:extLst>
          </p:cNvPr>
          <p:cNvCxnSpPr>
            <a:cxnSpLocks/>
            <a:stCxn id="28" idx="6"/>
            <a:endCxn id="38" idx="2"/>
          </p:cNvCxnSpPr>
          <p:nvPr/>
        </p:nvCxnSpPr>
        <p:spPr bwMode="auto">
          <a:xfrm flipV="1">
            <a:off x="2925693" y="3182186"/>
            <a:ext cx="951139" cy="820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9">
                <a:extLst>
                  <a:ext uri="{FF2B5EF4-FFF2-40B4-BE49-F238E27FC236}">
                    <a16:creationId xmlns:a16="http://schemas.microsoft.com/office/drawing/2014/main" id="{08739303-C4FD-CCBF-D77F-E0B9DD81650B}"/>
                  </a:ext>
                </a:extLst>
              </p:cNvPr>
              <p:cNvSpPr/>
              <p:nvPr/>
            </p:nvSpPr>
            <p:spPr>
              <a:xfrm>
                <a:off x="3898895" y="2999098"/>
                <a:ext cx="18978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noProof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1600" b="0" i="1" noProof="0" smtClean="0">
                          <a:latin typeface="Cambria Math" panose="02040503050406030204" pitchFamily="18" charset="0"/>
                        </a:rPr>
                        <m:t>𝑢𝑝</m:t>
                      </m:r>
                    </m:oMath>
                  </m:oMathPara>
                </a14:m>
                <a:endParaRPr lang="en-US" sz="1600" noProof="0" dirty="0"/>
              </a:p>
            </p:txBody>
          </p:sp>
        </mc:Choice>
        <mc:Fallback xmlns="">
          <p:sp>
            <p:nvSpPr>
              <p:cNvPr id="42" name="Rectangle 9">
                <a:extLst>
                  <a:ext uri="{FF2B5EF4-FFF2-40B4-BE49-F238E27FC236}">
                    <a16:creationId xmlns:a16="http://schemas.microsoft.com/office/drawing/2014/main" id="{08739303-C4FD-CCBF-D77F-E0B9DD816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895" y="2999098"/>
                <a:ext cx="189785" cy="338554"/>
              </a:xfrm>
              <a:prstGeom prst="rect">
                <a:avLst/>
              </a:prstGeom>
              <a:blipFill>
                <a:blip r:embed="rId10"/>
                <a:stretch>
                  <a:fillRect r="-170968" b="-17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feld 42">
            <a:extLst>
              <a:ext uri="{FF2B5EF4-FFF2-40B4-BE49-F238E27FC236}">
                <a16:creationId xmlns:a16="http://schemas.microsoft.com/office/drawing/2014/main" id="{8E48D795-9183-E3FF-DCDC-966C88D1F61F}"/>
              </a:ext>
            </a:extLst>
          </p:cNvPr>
          <p:cNvSpPr txBox="1"/>
          <p:nvPr/>
        </p:nvSpPr>
        <p:spPr>
          <a:xfrm>
            <a:off x="6276129" y="1988840"/>
            <a:ext cx="4666261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Treatment Group X = 1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FE95809B-799C-254E-0B7B-85F20B0B04C1}"/>
              </a:ext>
            </a:extLst>
          </p:cNvPr>
          <p:cNvSpPr txBox="1"/>
          <p:nvPr/>
        </p:nvSpPr>
        <p:spPr>
          <a:xfrm>
            <a:off x="1055175" y="2010078"/>
            <a:ext cx="461767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Active Control Group X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5">
                <a:extLst>
                  <a:ext uri="{FF2B5EF4-FFF2-40B4-BE49-F238E27FC236}">
                    <a16:creationId xmlns:a16="http://schemas.microsoft.com/office/drawing/2014/main" id="{0DF2C77F-64BE-17E2-B934-769A353EB490}"/>
                  </a:ext>
                </a:extLst>
              </p:cNvPr>
              <p:cNvSpPr txBox="1"/>
              <p:nvPr/>
            </p:nvSpPr>
            <p:spPr>
              <a:xfrm>
                <a:off x="6277621" y="2630127"/>
                <a:ext cx="71995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45" name="TextBox 5">
                <a:extLst>
                  <a:ext uri="{FF2B5EF4-FFF2-40B4-BE49-F238E27FC236}">
                    <a16:creationId xmlns:a16="http://schemas.microsoft.com/office/drawing/2014/main" id="{0DF2C77F-64BE-17E2-B934-769A353E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621" y="2630127"/>
                <a:ext cx="719955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B76EBDBD-176B-F93F-F941-7A2E511D3ADC}"/>
              </a:ext>
            </a:extLst>
          </p:cNvPr>
          <p:cNvCxnSpPr>
            <a:cxnSpLocks/>
            <a:stCxn id="50" idx="2"/>
            <a:endCxn id="47" idx="3"/>
          </p:cNvCxnSpPr>
          <p:nvPr/>
        </p:nvCxnSpPr>
        <p:spPr bwMode="auto">
          <a:xfrm flipH="1">
            <a:off x="6997576" y="3178603"/>
            <a:ext cx="546296" cy="68771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5">
                <a:extLst>
                  <a:ext uri="{FF2B5EF4-FFF2-40B4-BE49-F238E27FC236}">
                    <a16:creationId xmlns:a16="http://schemas.microsoft.com/office/drawing/2014/main" id="{87910DB2-055E-1232-5FEA-4FD2AFFC1066}"/>
                  </a:ext>
                </a:extLst>
              </p:cNvPr>
              <p:cNvSpPr txBox="1"/>
              <p:nvPr/>
            </p:nvSpPr>
            <p:spPr>
              <a:xfrm>
                <a:off x="6277621" y="3697041"/>
                <a:ext cx="71995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261</m:t>
                          </m:r>
                        </m:sub>
                      </m:sSub>
                    </m:oMath>
                  </m:oMathPara>
                </a14:m>
                <a:endParaRPr lang="en-US" sz="1050" i="1" noProof="0" dirty="0"/>
              </a:p>
            </p:txBody>
          </p:sp>
        </mc:Choice>
        <mc:Fallback xmlns="">
          <p:sp>
            <p:nvSpPr>
              <p:cNvPr id="47" name="TextBox 5">
                <a:extLst>
                  <a:ext uri="{FF2B5EF4-FFF2-40B4-BE49-F238E27FC236}">
                    <a16:creationId xmlns:a16="http://schemas.microsoft.com/office/drawing/2014/main" id="{87910DB2-055E-1232-5FEA-4FD2AFFC1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621" y="3697041"/>
                <a:ext cx="719955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B580FF63-4EA4-D280-D3DC-A3808F868E75}"/>
              </a:ext>
            </a:extLst>
          </p:cNvPr>
          <p:cNvCxnSpPr>
            <a:cxnSpLocks/>
            <a:stCxn id="50" idx="2"/>
            <a:endCxn id="45" idx="3"/>
          </p:cNvCxnSpPr>
          <p:nvPr/>
        </p:nvCxnSpPr>
        <p:spPr bwMode="auto">
          <a:xfrm flipH="1" flipV="1">
            <a:off x="6997576" y="2799404"/>
            <a:ext cx="546296" cy="3791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33517523-F828-E669-707B-5176BC089DE4}"/>
              </a:ext>
            </a:extLst>
          </p:cNvPr>
          <p:cNvCxnSpPr>
            <a:cxnSpLocks/>
            <a:stCxn id="50" idx="2"/>
            <a:endCxn id="52" idx="3"/>
          </p:cNvCxnSpPr>
          <p:nvPr/>
        </p:nvCxnSpPr>
        <p:spPr bwMode="auto">
          <a:xfrm flipH="1">
            <a:off x="6997576" y="3178603"/>
            <a:ext cx="546296" cy="29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11">
            <a:extLst>
              <a:ext uri="{FF2B5EF4-FFF2-40B4-BE49-F238E27FC236}">
                <a16:creationId xmlns:a16="http://schemas.microsoft.com/office/drawing/2014/main" id="{00967D75-33F4-D2AD-A688-C6399D0F77DB}"/>
              </a:ext>
            </a:extLst>
          </p:cNvPr>
          <p:cNvSpPr/>
          <p:nvPr/>
        </p:nvSpPr>
        <p:spPr>
          <a:xfrm>
            <a:off x="7543872" y="2921268"/>
            <a:ext cx="627817" cy="51467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9">
                <a:extLst>
                  <a:ext uri="{FF2B5EF4-FFF2-40B4-BE49-F238E27FC236}">
                    <a16:creationId xmlns:a16="http://schemas.microsoft.com/office/drawing/2014/main" id="{37BACCAD-4F68-E2A5-9D05-8DD32B8C811B}"/>
                  </a:ext>
                </a:extLst>
              </p:cNvPr>
              <p:cNvSpPr/>
              <p:nvPr/>
            </p:nvSpPr>
            <p:spPr>
              <a:xfrm>
                <a:off x="7585400" y="3001716"/>
                <a:ext cx="39120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noProof="0" smtClean="0">
                          <a:latin typeface="Cambria Math" panose="02040503050406030204" pitchFamily="18" charset="0"/>
                        </a:rPr>
                        <m:t>𝑃𝑟𝑒</m:t>
                      </m:r>
                    </m:oMath>
                  </m:oMathPara>
                </a14:m>
                <a:endParaRPr lang="en-US" sz="1600" noProof="0" dirty="0"/>
              </a:p>
            </p:txBody>
          </p:sp>
        </mc:Choice>
        <mc:Fallback xmlns="">
          <p:sp>
            <p:nvSpPr>
              <p:cNvPr id="51" name="Rectangle 9">
                <a:extLst>
                  <a:ext uri="{FF2B5EF4-FFF2-40B4-BE49-F238E27FC236}">
                    <a16:creationId xmlns:a16="http://schemas.microsoft.com/office/drawing/2014/main" id="{37BACCAD-4F68-E2A5-9D05-8DD32B8C8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400" y="3001716"/>
                <a:ext cx="391206" cy="338554"/>
              </a:xfrm>
              <a:prstGeom prst="rect">
                <a:avLst/>
              </a:prstGeom>
              <a:blipFill>
                <a:blip r:embed="rId13"/>
                <a:stretch>
                  <a:fillRect r="-234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EC7D2213-08D9-00FB-5189-6D0646E6A9B3}"/>
                  </a:ext>
                </a:extLst>
              </p:cNvPr>
              <p:cNvSpPr txBox="1"/>
              <p:nvPr/>
            </p:nvSpPr>
            <p:spPr>
              <a:xfrm>
                <a:off x="6277621" y="3012249"/>
                <a:ext cx="71995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EC7D2213-08D9-00FB-5189-6D0646E6A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621" y="3012249"/>
                <a:ext cx="719955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feld 52">
            <a:extLst>
              <a:ext uri="{FF2B5EF4-FFF2-40B4-BE49-F238E27FC236}">
                <a16:creationId xmlns:a16="http://schemas.microsoft.com/office/drawing/2014/main" id="{DE25DAF9-22F1-C202-17BE-BF488FBD577E}"/>
              </a:ext>
            </a:extLst>
          </p:cNvPr>
          <p:cNvSpPr txBox="1"/>
          <p:nvPr/>
        </p:nvSpPr>
        <p:spPr>
          <a:xfrm rot="5400000">
            <a:off x="6420749" y="3334285"/>
            <a:ext cx="66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…</a:t>
            </a:r>
          </a:p>
        </p:txBody>
      </p: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9A6161F3-2A36-E034-E2A0-7FB209DD7CAC}"/>
              </a:ext>
            </a:extLst>
          </p:cNvPr>
          <p:cNvCxnSpPr>
            <a:cxnSpLocks/>
          </p:cNvCxnSpPr>
          <p:nvPr/>
        </p:nvCxnSpPr>
        <p:spPr bwMode="auto">
          <a:xfrm flipH="1">
            <a:off x="9563358" y="2742083"/>
            <a:ext cx="65625" cy="1694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">
                <a:extLst>
                  <a:ext uri="{FF2B5EF4-FFF2-40B4-BE49-F238E27FC236}">
                    <a16:creationId xmlns:a16="http://schemas.microsoft.com/office/drawing/2014/main" id="{B66FD6AE-98A1-0866-7A39-D61E00C7A0AC}"/>
                  </a:ext>
                </a:extLst>
              </p:cNvPr>
              <p:cNvSpPr txBox="1"/>
              <p:nvPr/>
            </p:nvSpPr>
            <p:spPr>
              <a:xfrm>
                <a:off x="10222436" y="2613718"/>
                <a:ext cx="71995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55" name="TextBox 5">
                <a:extLst>
                  <a:ext uri="{FF2B5EF4-FFF2-40B4-BE49-F238E27FC236}">
                    <a16:creationId xmlns:a16="http://schemas.microsoft.com/office/drawing/2014/main" id="{B66FD6AE-98A1-0866-7A39-D61E00C7A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436" y="2613718"/>
                <a:ext cx="719955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C0E41823-779B-76FB-4841-F511CA3B53C7}"/>
              </a:ext>
            </a:extLst>
          </p:cNvPr>
          <p:cNvCxnSpPr>
            <a:cxnSpLocks/>
            <a:stCxn id="60" idx="6"/>
            <a:endCxn id="57" idx="1"/>
          </p:cNvCxnSpPr>
          <p:nvPr/>
        </p:nvCxnSpPr>
        <p:spPr bwMode="auto">
          <a:xfrm>
            <a:off x="9727604" y="3170398"/>
            <a:ext cx="494832" cy="6795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">
                <a:extLst>
                  <a:ext uri="{FF2B5EF4-FFF2-40B4-BE49-F238E27FC236}">
                    <a16:creationId xmlns:a16="http://schemas.microsoft.com/office/drawing/2014/main" id="{7A5A8437-CA0E-4EF3-1E14-9C9C0A62FC8F}"/>
                  </a:ext>
                </a:extLst>
              </p:cNvPr>
              <p:cNvSpPr txBox="1"/>
              <p:nvPr/>
            </p:nvSpPr>
            <p:spPr>
              <a:xfrm>
                <a:off x="10222436" y="3680632"/>
                <a:ext cx="71995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263</m:t>
                          </m:r>
                        </m:sub>
                      </m:sSub>
                    </m:oMath>
                  </m:oMathPara>
                </a14:m>
                <a:endParaRPr lang="en-US" sz="1050" i="1" noProof="0" dirty="0"/>
              </a:p>
            </p:txBody>
          </p:sp>
        </mc:Choice>
        <mc:Fallback xmlns="">
          <p:sp>
            <p:nvSpPr>
              <p:cNvPr id="57" name="TextBox 5">
                <a:extLst>
                  <a:ext uri="{FF2B5EF4-FFF2-40B4-BE49-F238E27FC236}">
                    <a16:creationId xmlns:a16="http://schemas.microsoft.com/office/drawing/2014/main" id="{7A5A8437-CA0E-4EF3-1E14-9C9C0A62F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436" y="3680632"/>
                <a:ext cx="719955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3A028CA5-0718-302D-DA2B-E37A69558462}"/>
              </a:ext>
            </a:extLst>
          </p:cNvPr>
          <p:cNvCxnSpPr>
            <a:cxnSpLocks/>
            <a:stCxn id="60" idx="6"/>
            <a:endCxn id="55" idx="1"/>
          </p:cNvCxnSpPr>
          <p:nvPr/>
        </p:nvCxnSpPr>
        <p:spPr bwMode="auto">
          <a:xfrm flipV="1">
            <a:off x="9727604" y="2782995"/>
            <a:ext cx="494832" cy="38740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71008FD5-63EC-92E9-12FC-9C49F950CE4B}"/>
              </a:ext>
            </a:extLst>
          </p:cNvPr>
          <p:cNvCxnSpPr>
            <a:cxnSpLocks/>
            <a:stCxn id="60" idx="6"/>
            <a:endCxn id="61" idx="1"/>
          </p:cNvCxnSpPr>
          <p:nvPr/>
        </p:nvCxnSpPr>
        <p:spPr bwMode="auto">
          <a:xfrm flipV="1">
            <a:off x="9727604" y="3165117"/>
            <a:ext cx="494832" cy="528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11">
            <a:extLst>
              <a:ext uri="{FF2B5EF4-FFF2-40B4-BE49-F238E27FC236}">
                <a16:creationId xmlns:a16="http://schemas.microsoft.com/office/drawing/2014/main" id="{9965FA05-B279-FFC3-6A4C-36DABDB066B0}"/>
              </a:ext>
            </a:extLst>
          </p:cNvPr>
          <p:cNvSpPr/>
          <p:nvPr/>
        </p:nvSpPr>
        <p:spPr>
          <a:xfrm>
            <a:off x="9122828" y="2921267"/>
            <a:ext cx="604776" cy="4982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5">
                <a:extLst>
                  <a:ext uri="{FF2B5EF4-FFF2-40B4-BE49-F238E27FC236}">
                    <a16:creationId xmlns:a16="http://schemas.microsoft.com/office/drawing/2014/main" id="{2DAE95DD-2EA0-F1C2-76F8-FB74ABA1DDE1}"/>
                  </a:ext>
                </a:extLst>
              </p:cNvPr>
              <p:cNvSpPr txBox="1"/>
              <p:nvPr/>
            </p:nvSpPr>
            <p:spPr>
              <a:xfrm>
                <a:off x="10222436" y="2995840"/>
                <a:ext cx="719955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noProof="0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1600" i="1" noProof="0" dirty="0"/>
              </a:p>
            </p:txBody>
          </p:sp>
        </mc:Choice>
        <mc:Fallback xmlns="">
          <p:sp>
            <p:nvSpPr>
              <p:cNvPr id="61" name="TextBox 5">
                <a:extLst>
                  <a:ext uri="{FF2B5EF4-FFF2-40B4-BE49-F238E27FC236}">
                    <a16:creationId xmlns:a16="http://schemas.microsoft.com/office/drawing/2014/main" id="{2DAE95DD-2EA0-F1C2-76F8-FB74ABA1D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436" y="2995840"/>
                <a:ext cx="719955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feld 61">
            <a:extLst>
              <a:ext uri="{FF2B5EF4-FFF2-40B4-BE49-F238E27FC236}">
                <a16:creationId xmlns:a16="http://schemas.microsoft.com/office/drawing/2014/main" id="{C4BCFDB1-83E0-CDE5-5D29-1DC59B6B00C7}"/>
              </a:ext>
            </a:extLst>
          </p:cNvPr>
          <p:cNvSpPr txBox="1"/>
          <p:nvPr/>
        </p:nvSpPr>
        <p:spPr>
          <a:xfrm rot="5400000">
            <a:off x="10239062" y="3317876"/>
            <a:ext cx="66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…</a:t>
            </a: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FEF4939B-3195-566D-46DB-C7277E347877}"/>
              </a:ext>
            </a:extLst>
          </p:cNvPr>
          <p:cNvCxnSpPr>
            <a:cxnSpLocks/>
            <a:stCxn id="50" idx="6"/>
            <a:endCxn id="60" idx="2"/>
          </p:cNvCxnSpPr>
          <p:nvPr/>
        </p:nvCxnSpPr>
        <p:spPr bwMode="auto">
          <a:xfrm flipV="1">
            <a:off x="8171689" y="3170398"/>
            <a:ext cx="951139" cy="820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9">
                <a:extLst>
                  <a:ext uri="{FF2B5EF4-FFF2-40B4-BE49-F238E27FC236}">
                    <a16:creationId xmlns:a16="http://schemas.microsoft.com/office/drawing/2014/main" id="{4903FBB8-AFB8-CFC4-8EE0-77F5EF98D01D}"/>
                  </a:ext>
                </a:extLst>
              </p:cNvPr>
              <p:cNvSpPr/>
              <p:nvPr/>
            </p:nvSpPr>
            <p:spPr>
              <a:xfrm>
                <a:off x="9144891" y="2987310"/>
                <a:ext cx="18978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noProof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1600" b="0" i="1" noProof="0" smtClean="0">
                          <a:latin typeface="Cambria Math" panose="02040503050406030204" pitchFamily="18" charset="0"/>
                        </a:rPr>
                        <m:t>𝑢𝑝</m:t>
                      </m:r>
                    </m:oMath>
                  </m:oMathPara>
                </a14:m>
                <a:endParaRPr lang="en-US" sz="1600" noProof="0" dirty="0"/>
              </a:p>
            </p:txBody>
          </p:sp>
        </mc:Choice>
        <mc:Fallback xmlns="">
          <p:sp>
            <p:nvSpPr>
              <p:cNvPr id="64" name="Rectangle 9">
                <a:extLst>
                  <a:ext uri="{FF2B5EF4-FFF2-40B4-BE49-F238E27FC236}">
                    <a16:creationId xmlns:a16="http://schemas.microsoft.com/office/drawing/2014/main" id="{4903FBB8-AFB8-CFC4-8EE0-77F5EF98D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891" y="2987310"/>
                <a:ext cx="189785" cy="338554"/>
              </a:xfrm>
              <a:prstGeom prst="rect">
                <a:avLst/>
              </a:prstGeom>
              <a:blipFill>
                <a:blip r:embed="rId18"/>
                <a:stretch>
                  <a:fillRect r="-170968"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953C55F5-051D-5C8B-41D3-537ABC649BF9}"/>
                  </a:ext>
                </a:extLst>
              </p:cNvPr>
              <p:cNvSpPr txBox="1"/>
              <p:nvPr/>
            </p:nvSpPr>
            <p:spPr>
              <a:xfrm>
                <a:off x="3016181" y="2835439"/>
                <a:ext cx="6643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noProof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953C55F5-051D-5C8B-41D3-537ABC649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181" y="2835439"/>
                <a:ext cx="664300" cy="276999"/>
              </a:xfrm>
              <a:prstGeom prst="rect">
                <a:avLst/>
              </a:prstGeom>
              <a:blipFill>
                <a:blip r:embed="rId1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A0FF42E8-1B80-D842-62F3-8CFD7C8659EB}"/>
                  </a:ext>
                </a:extLst>
              </p:cNvPr>
              <p:cNvSpPr txBox="1"/>
              <p:nvPr/>
            </p:nvSpPr>
            <p:spPr>
              <a:xfrm>
                <a:off x="8284127" y="2830405"/>
                <a:ext cx="6643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noProof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A0FF42E8-1B80-D842-62F3-8CFD7C865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127" y="2830405"/>
                <a:ext cx="664300" cy="276999"/>
              </a:xfrm>
              <a:prstGeom prst="rect">
                <a:avLst/>
              </a:prstGeom>
              <a:blipFill>
                <a:blip r:embed="rId2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458C9E5-4E10-4476-7CE9-2CD7BE471C8A}"/>
                  </a:ext>
                </a:extLst>
              </p:cNvPr>
              <p:cNvSpPr txBox="1"/>
              <p:nvPr/>
            </p:nvSpPr>
            <p:spPr>
              <a:xfrm>
                <a:off x="3721894" y="2584551"/>
                <a:ext cx="6643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US" noProof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458C9E5-4E10-4476-7CE9-2CD7BE471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894" y="2584551"/>
                <a:ext cx="664300" cy="276999"/>
              </a:xfrm>
              <a:prstGeom prst="rect">
                <a:avLst/>
              </a:prstGeom>
              <a:blipFill>
                <a:blip r:embed="rId21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3451846E-49B6-9C02-D99F-481170D0046E}"/>
                  </a:ext>
                </a:extLst>
              </p:cNvPr>
              <p:cNvSpPr txBox="1"/>
              <p:nvPr/>
            </p:nvSpPr>
            <p:spPr>
              <a:xfrm>
                <a:off x="8923743" y="2603583"/>
                <a:ext cx="6643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noProof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noProof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3451846E-49B6-9C02-D99F-481170D00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743" y="2603583"/>
                <a:ext cx="664300" cy="276999"/>
              </a:xfrm>
              <a:prstGeom prst="rect">
                <a:avLst/>
              </a:prstGeom>
              <a:blipFill>
                <a:blip r:embed="rId2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91AD983D-433D-F84E-D6DE-4C4B8DA6F708}"/>
                  </a:ext>
                </a:extLst>
              </p:cNvPr>
              <p:cNvSpPr txBox="1"/>
              <p:nvPr/>
            </p:nvSpPr>
            <p:spPr>
              <a:xfrm>
                <a:off x="958684" y="4669745"/>
                <a:ext cx="9263751" cy="1277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Font typeface="Wingdings" charset="2"/>
                  <a:buNone/>
                </a:pPr>
                <a:endParaRPr lang="en-US" sz="200" i="1" noProof="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i="1" noProof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i="1" noProof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de-DE" b="0" i="1" noProof="0" smtClean="0">
                            <a:latin typeface="Cambria Math" panose="02040503050406030204" pitchFamily="18" charset="0"/>
                          </a:rPr>
                          <m:t>𝑢𝑝</m:t>
                        </m:r>
                      </m:e>
                      <m:e>
                        <m:r>
                          <a:rPr lang="en-US" i="1" noProof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i="1" noProof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b="0" i="1" noProof="0" smtClean="0">
                            <a:latin typeface="Cambria Math" panose="02040503050406030204" pitchFamily="18" charset="0"/>
                          </a:rPr>
                          <m:t>𝑃𝑟𝑒</m:t>
                        </m:r>
                      </m:e>
                    </m:d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sz="180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</m:t>
                    </m:r>
                  </m:oMath>
                </a14:m>
                <a:r>
                  <a:rPr lang="en-US" sz="1800" noProof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noProof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noProof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 noProof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</m:t>
                        </m:r>
                      </m:sub>
                    </m:sSub>
                    <m:r>
                      <a:rPr lang="en-US" sz="1800" i="1" noProof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noProof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noProof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 noProof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01</m:t>
                        </m:r>
                      </m:sub>
                    </m:sSub>
                    <m:r>
                      <a:rPr lang="en-US" sz="1800" b="0" i="1" noProof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𝑃𝑟𝑒</m:t>
                    </m:r>
                    <m:r>
                      <a:rPr lang="en-US" sz="1800" b="0" i="1" noProof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+</m:t>
                    </m:r>
                    <m:sSub>
                      <m:sSubPr>
                        <m:ctrlPr>
                          <a:rPr lang="en-US" sz="180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    </m:t>
                        </m:r>
                        <m:r>
                          <a:rPr lang="de-DE" sz="1800" b="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sz="1800" b="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180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n-US" sz="180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sz="180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</m:sSub>
                    <m:r>
                      <a:rPr lang="en-US" sz="1800" i="1" noProof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r>
                      <a:rPr lang="en-US" sz="1800" b="0" i="1" noProof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𝑃𝑟𝑒</m:t>
                    </m:r>
                    <m:sSub>
                      <m:sSubPr>
                        <m:ctrlPr>
                          <a:rPr lang="en-US" sz="180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800" b="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sz="180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</m:sSub>
                    <m:r>
                      <a:rPr lang="en-US" sz="1800" b="0" i="1" noProof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de-DE" sz="1800" b="0" i="1" noProof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a:rPr lang="en-US" sz="180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𝜁</m:t>
                    </m:r>
                  </m:oMath>
                </a14:m>
                <a:endParaRPr lang="en-US" sz="1800" noProof="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                    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𝑃𝑟𝑒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                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𝑃𝑟𝑒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</m:sSub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a:rPr lang="de-DE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𝜁</m:t>
                    </m:r>
                  </m:oMath>
                </a14:m>
                <a:endParaRPr lang="en-US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1800" noProof="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91AD983D-433D-F84E-D6DE-4C4B8DA6F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84" y="4669745"/>
                <a:ext cx="9263751" cy="127727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262C14F7-7049-FEE3-6E02-82631DC428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358" y="1196678"/>
            <a:ext cx="11253284" cy="864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noProof="0" dirty="0"/>
              <a:t>Treatment Effects</a:t>
            </a:r>
          </a:p>
          <a:p>
            <a:pPr marL="0" indent="0">
              <a:buNone/>
            </a:pPr>
            <a:r>
              <a:rPr lang="en-US" dirty="0"/>
              <a:t>Structural Equation Model in </a:t>
            </a:r>
            <a:r>
              <a:rPr lang="en-US" dirty="0" err="1"/>
              <a:t>lavaan</a:t>
            </a:r>
            <a:r>
              <a:rPr lang="en-US" dirty="0"/>
              <a:t> with </a:t>
            </a:r>
            <a:r>
              <a:rPr lang="en-US" dirty="0" err="1"/>
              <a:t>EffectLiteR</a:t>
            </a:r>
            <a:r>
              <a:rPr lang="en-US" dirty="0"/>
              <a:t> for moderated group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95061660-3ED4-071B-CB23-272820237B01}"/>
                  </a:ext>
                </a:extLst>
              </p:cNvPr>
              <p:cNvSpPr txBox="1"/>
              <p:nvPr/>
            </p:nvSpPr>
            <p:spPr>
              <a:xfrm>
                <a:off x="6122406" y="4221088"/>
                <a:ext cx="4572000" cy="464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i="1" noProof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noProof="0" dirty="0">
                    <a:solidFill>
                      <a:schemeClr val="accent5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noProof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r>
                      <a:rPr lang="en-US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r>
                      <a:rPr lang="en-US" i="1" noProof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noProof="0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95061660-3ED4-071B-CB23-272820237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406" y="4221088"/>
                <a:ext cx="4572000" cy="464166"/>
              </a:xfrm>
              <a:prstGeom prst="rect">
                <a:avLst/>
              </a:prstGeom>
              <a:blipFill>
                <a:blip r:embed="rId24"/>
                <a:stretch>
                  <a:fillRect l="-400" b="-103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7A52D27-14AA-F7AE-E0A6-0FDB76C6A6A4}"/>
                  </a:ext>
                </a:extLst>
              </p:cNvPr>
              <p:cNvSpPr txBox="1"/>
              <p:nvPr/>
            </p:nvSpPr>
            <p:spPr>
              <a:xfrm>
                <a:off x="3460439" y="4221088"/>
                <a:ext cx="2932246" cy="464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noProof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noProof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</m:t>
                        </m:r>
                      </m:sub>
                    </m:sSub>
                    <m:r>
                      <a:rPr lang="en-US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noProof="0" dirty="0">
                    <a:solidFill>
                      <a:srgbClr val="00B05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noProof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noProof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noProof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01</m:t>
                        </m:r>
                      </m:sub>
                    </m:sSub>
                    <m:r>
                      <a:rPr lang="en-US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noProof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noProof="0" dirty="0">
                    <a:solidFill>
                      <a:srgbClr val="00B05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7A52D27-14AA-F7AE-E0A6-0FDB76C6A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39" y="4221088"/>
                <a:ext cx="2932246" cy="464166"/>
              </a:xfrm>
              <a:prstGeom prst="rect">
                <a:avLst/>
              </a:prstGeom>
              <a:blipFill>
                <a:blip r:embed="rId25"/>
                <a:stretch>
                  <a:fillRect l="-624" b="-103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3F3B0A59-D8D3-BAB1-56BD-B1BC89965E11}"/>
                  </a:ext>
                </a:extLst>
              </p:cNvPr>
              <p:cNvSpPr txBox="1"/>
              <p:nvPr/>
            </p:nvSpPr>
            <p:spPr>
              <a:xfrm>
                <a:off x="8692356" y="5743464"/>
                <a:ext cx="12846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n-US" sz="180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𝑃𝑟𝑒</m:t>
                          </m:r>
                        </m:e>
                      </m:d>
                    </m:oMath>
                  </m:oMathPara>
                </a14:m>
                <a:endParaRPr lang="en-US" noProof="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3F3B0A59-D8D3-BAB1-56BD-B1BC89965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356" y="5743464"/>
                <a:ext cx="1284639" cy="369332"/>
              </a:xfrm>
              <a:prstGeom prst="rect">
                <a:avLst/>
              </a:prstGeom>
              <a:blipFill>
                <a:blip r:embed="rId2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A3F52EE0-7D61-467B-9BD4-6CCF87A1820D}"/>
                  </a:ext>
                </a:extLst>
              </p:cNvPr>
              <p:cNvSpPr txBox="1"/>
              <p:nvPr/>
            </p:nvSpPr>
            <p:spPr>
              <a:xfrm>
                <a:off x="5248186" y="5764006"/>
                <a:ext cx="35418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Conditional</a:t>
                </a:r>
                <a:r>
                  <a:rPr lang="en-US" sz="1800" b="1" i="0" noProof="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treatment effects (</a:t>
                </a:r>
                <a14:m>
                  <m:oMath xmlns:m="http://schemas.openxmlformats.org/officeDocument/2006/math">
                    <m:r>
                      <a:rPr lang="de-DE" sz="1800" b="1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1800" b="1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1800" b="1" i="0" noProof="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b="1" noProof="0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A3F52EE0-7D61-467B-9BD4-6CCF87A18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186" y="5764006"/>
                <a:ext cx="3541824" cy="369332"/>
              </a:xfrm>
              <a:prstGeom prst="rect">
                <a:avLst/>
              </a:prstGeom>
              <a:blipFill>
                <a:blip r:embed="rId27"/>
                <a:stretch>
                  <a:fillRect l="-344" t="-10000" r="-344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DCEBD2AE-EDF3-CD9A-5CDE-4FDE637007D8}"/>
                  </a:ext>
                </a:extLst>
              </p:cNvPr>
              <p:cNvSpPr txBox="1"/>
              <p:nvPr/>
            </p:nvSpPr>
            <p:spPr>
              <a:xfrm>
                <a:off x="307642" y="5769732"/>
                <a:ext cx="33238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noProof="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Average</a:t>
                </a:r>
                <a:r>
                  <a:rPr lang="en-US" sz="1800" b="1" i="0" noProof="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treatment effect (</a:t>
                </a:r>
                <a14:m>
                  <m:oMath xmlns:m="http://schemas.openxmlformats.org/officeDocument/2006/math">
                    <m:r>
                      <a:rPr lang="en-US" sz="1800" b="1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𝑨𝑬</m:t>
                    </m:r>
                  </m:oMath>
                </a14:m>
                <a:r>
                  <a:rPr lang="en-US" sz="1800" b="1" i="0" noProof="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b="1" noProof="0" dirty="0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DCEBD2AE-EDF3-CD9A-5CDE-4FDE63700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42" y="5769732"/>
                <a:ext cx="3323845" cy="369332"/>
              </a:xfrm>
              <a:prstGeom prst="rect">
                <a:avLst/>
              </a:prstGeom>
              <a:blipFill>
                <a:blip r:embed="rId2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294A27A7-B45C-5CD2-429F-09E27C941628}"/>
                  </a:ext>
                </a:extLst>
              </p:cNvPr>
              <p:cNvSpPr txBox="1"/>
              <p:nvPr/>
            </p:nvSpPr>
            <p:spPr>
              <a:xfrm>
                <a:off x="3562838" y="5764394"/>
                <a:ext cx="12846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1800" b="0" i="1" noProof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noProof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noProof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noProof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 noProof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noProof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noProof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𝑃𝑟𝑒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noProof="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294A27A7-B45C-5CD2-429F-09E27C941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838" y="5764394"/>
                <a:ext cx="1284639" cy="369332"/>
              </a:xfrm>
              <a:prstGeom prst="rect">
                <a:avLst/>
              </a:prstGeom>
              <a:blipFill>
                <a:blip r:embed="rId29"/>
                <a:stretch>
                  <a:fillRect r="-21801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83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0E32A-347C-9BDA-3D1C-1970FDD6D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B3BC8-1076-71E8-3BF5-561CC28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96" y="378939"/>
            <a:ext cx="10829804" cy="759600"/>
          </a:xfrm>
        </p:spPr>
        <p:txBody>
          <a:bodyPr/>
          <a:lstStyle/>
          <a:p>
            <a:r>
              <a:rPr lang="en-US" noProof="0" dirty="0"/>
              <a:t>2. Causal Effect Analysis</a:t>
            </a:r>
            <a:endParaRPr lang="en-US" noProof="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7974576C-EE55-E396-28F0-3EB83D7B8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80404"/>
              </p:ext>
            </p:extLst>
          </p:nvPr>
        </p:nvGraphicFramePr>
        <p:xfrm>
          <a:off x="387472" y="2342413"/>
          <a:ext cx="4817034" cy="123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872">
                  <a:extLst>
                    <a:ext uri="{9D8B030D-6E8A-4147-A177-3AD203B41FA5}">
                      <a16:colId xmlns:a16="http://schemas.microsoft.com/office/drawing/2014/main" val="3365417886"/>
                    </a:ext>
                  </a:extLst>
                </a:gridCol>
                <a:gridCol w="1186806">
                  <a:extLst>
                    <a:ext uri="{9D8B030D-6E8A-4147-A177-3AD203B41FA5}">
                      <a16:colId xmlns:a16="http://schemas.microsoft.com/office/drawing/2014/main" val="2159073578"/>
                    </a:ext>
                  </a:extLst>
                </a:gridCol>
                <a:gridCol w="1466054">
                  <a:extLst>
                    <a:ext uri="{9D8B030D-6E8A-4147-A177-3AD203B41FA5}">
                      <a16:colId xmlns:a16="http://schemas.microsoft.com/office/drawing/2014/main" val="905940694"/>
                    </a:ext>
                  </a:extLst>
                </a:gridCol>
                <a:gridCol w="907557">
                  <a:extLst>
                    <a:ext uri="{9D8B030D-6E8A-4147-A177-3AD203B41FA5}">
                      <a16:colId xmlns:a16="http://schemas.microsoft.com/office/drawing/2014/main" val="2791956683"/>
                    </a:ext>
                  </a:extLst>
                </a:gridCol>
                <a:gridCol w="876745">
                  <a:extLst>
                    <a:ext uri="{9D8B030D-6E8A-4147-A177-3AD203B41FA5}">
                      <a16:colId xmlns:a16="http://schemas.microsoft.com/office/drawing/2014/main" val="984830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Covariates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AE Est. (SE)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p-value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Effect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720502"/>
                  </a:ext>
                </a:extLst>
              </a:tr>
              <a:tr h="437768">
                <a:tc rowSpan="2"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latent</a:t>
                      </a: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0.163 (0.075)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0.029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0.264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349667"/>
                  </a:ext>
                </a:extLst>
              </a:tr>
              <a:tr h="426328">
                <a:tc vMerge="1">
                  <a:txBody>
                    <a:bodyPr/>
                    <a:lstStyle/>
                    <a:p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Pretest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0.165 (0.074)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0.026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0.269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282596"/>
                  </a:ext>
                </a:extLst>
              </a:tr>
            </a:tbl>
          </a:graphicData>
        </a:graphic>
      </p:graphicFrame>
      <p:sp>
        <p:nvSpPr>
          <p:cNvPr id="7" name="AutoShape 4">
            <a:extLst>
              <a:ext uri="{FF2B5EF4-FFF2-40B4-BE49-F238E27FC236}">
                <a16:creationId xmlns:a16="http://schemas.microsoft.com/office/drawing/2014/main" id="{6D8B0C7A-4340-5436-E5A9-020D83073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70FAC59-1ABD-678B-9ACB-CEFBEE3C0AFC}"/>
              </a:ext>
            </a:extLst>
          </p:cNvPr>
          <p:cNvSpPr txBox="1"/>
          <p:nvPr/>
        </p:nvSpPr>
        <p:spPr>
          <a:xfrm>
            <a:off x="381196" y="3720066"/>
            <a:ext cx="481703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Adding a covariates has little impact on the AE (randomized experiment)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Substantial variation of treatment effects in relation to the pretest ability </a:t>
            </a:r>
            <a:endParaRPr lang="en-US" sz="2000" noProof="0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noProof="0" dirty="0"/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5F6B6AFD-A13C-6BB0-E9E5-B6EC52D7B8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358" y="1196678"/>
            <a:ext cx="11253284" cy="759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noProof="0" dirty="0"/>
              <a:t>Treatment Effects</a:t>
            </a:r>
          </a:p>
          <a:p>
            <a:pPr marL="0" indent="0">
              <a:buNone/>
            </a:pPr>
            <a:r>
              <a:rPr lang="en-US" dirty="0"/>
              <a:t>Moderated group comparison with Structural Equation Models in </a:t>
            </a:r>
            <a:r>
              <a:rPr lang="en-US" dirty="0" err="1"/>
              <a:t>lavaan</a:t>
            </a:r>
            <a:r>
              <a:rPr lang="en-US" dirty="0"/>
              <a:t> &amp; </a:t>
            </a:r>
            <a:r>
              <a:rPr lang="en-US" dirty="0" err="1"/>
              <a:t>EffectLiteR</a:t>
            </a:r>
            <a:r>
              <a:rPr lang="en-US" dirty="0"/>
              <a:t> (Sengewald &amp; Mayer, 2024) 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F5C2D5-C8E5-E4D5-5ABF-71C18EDB6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880" y="2014418"/>
            <a:ext cx="6184647" cy="37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2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AE664-7A07-42D1-6AD9-AD780946C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D1D22A8-867F-DB35-CF2A-CAE87588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96" y="378939"/>
            <a:ext cx="10829804" cy="759600"/>
          </a:xfrm>
        </p:spPr>
        <p:txBody>
          <a:bodyPr/>
          <a:lstStyle/>
          <a:p>
            <a:r>
              <a:rPr lang="en-US" noProof="0" dirty="0"/>
              <a:t>3. Response Time Analysis</a:t>
            </a:r>
            <a:endParaRPr lang="en-US" noProof="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EED8CFE-A877-7EE8-352D-8F28FA8CB4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77" r="2276"/>
          <a:stretch/>
        </p:blipFill>
        <p:spPr>
          <a:xfrm>
            <a:off x="447229" y="1870887"/>
            <a:ext cx="9537203" cy="124348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045CEF4-BEBE-F751-89E0-37B408DE9CBE}"/>
              </a:ext>
            </a:extLst>
          </p:cNvPr>
          <p:cNvSpPr txBox="1"/>
          <p:nvPr/>
        </p:nvSpPr>
        <p:spPr>
          <a:xfrm>
            <a:off x="10128448" y="2138688"/>
            <a:ext cx="173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0" dirty="0"/>
              <a:t>56 responses</a:t>
            </a:r>
          </a:p>
          <a:p>
            <a:r>
              <a:rPr lang="en-US" sz="2000" noProof="0" dirty="0"/>
              <a:t>&gt; 120s (2min)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DE41FF4B-62A6-D801-F179-36DBF01E4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3031522"/>
            <a:ext cx="8280920" cy="2929059"/>
          </a:xfrm>
          <a:prstGeom prst="rect">
            <a:avLst/>
          </a:prstGeom>
        </p:spPr>
      </p:pic>
      <p:sp>
        <p:nvSpPr>
          <p:cNvPr id="31" name="Inhaltsplatzhalter 6">
            <a:extLst>
              <a:ext uri="{FF2B5EF4-FFF2-40B4-BE49-F238E27FC236}">
                <a16:creationId xmlns:a16="http://schemas.microsoft.com/office/drawing/2014/main" id="{A681E0BD-7E41-C324-CB0D-D66E3B6AEB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358" y="1196678"/>
            <a:ext cx="11253284" cy="759600"/>
          </a:xfrm>
        </p:spPr>
        <p:txBody>
          <a:bodyPr/>
          <a:lstStyle/>
          <a:p>
            <a:pPr marL="0" indent="0">
              <a:buNone/>
            </a:pPr>
            <a:r>
              <a:rPr lang="en-US" u="sng" noProof="0" dirty="0"/>
              <a:t>Identifying Disengaged Responses</a:t>
            </a:r>
          </a:p>
          <a:p>
            <a:pPr marL="0" indent="0">
              <a:buNone/>
            </a:pPr>
            <a:r>
              <a:rPr lang="en-US" noProof="0" dirty="0"/>
              <a:t>Very short response times indicate disengaged test taking </a:t>
            </a:r>
            <a:r>
              <a:rPr lang="en-US" sz="2000" noProof="0" dirty="0"/>
              <a:t>(e.g., Wise 2017)  </a:t>
            </a:r>
          </a:p>
        </p:txBody>
      </p:sp>
    </p:spTree>
    <p:extLst>
      <p:ext uri="{BB962C8B-B14F-4D97-AF65-F5344CB8AC3E}">
        <p14:creationId xmlns:p14="http://schemas.microsoft.com/office/powerpoint/2010/main" val="285146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7D3FB-EAA9-0081-554B-90B83E5D4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1589865-79AC-AFFC-B92B-BA022CD5A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96" y="378939"/>
            <a:ext cx="10829804" cy="759600"/>
          </a:xfrm>
        </p:spPr>
        <p:txBody>
          <a:bodyPr/>
          <a:lstStyle/>
          <a:p>
            <a:r>
              <a:rPr lang="en-US" noProof="0" dirty="0"/>
              <a:t>3. Response Time Analysis</a:t>
            </a:r>
            <a:endParaRPr lang="en-US" noProof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Inhaltsplatzhalter 6">
            <a:extLst>
              <a:ext uri="{FF2B5EF4-FFF2-40B4-BE49-F238E27FC236}">
                <a16:creationId xmlns:a16="http://schemas.microsoft.com/office/drawing/2014/main" id="{048ED8C0-E457-6F50-2509-FEB19339F8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358" y="1196678"/>
            <a:ext cx="11253284" cy="4824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Identifying Disengaged Responses</a:t>
            </a:r>
          </a:p>
          <a:p>
            <a:pPr marL="0" indent="0">
              <a:buNone/>
            </a:pPr>
            <a:r>
              <a:rPr lang="en-US" sz="2000" noProof="0" dirty="0"/>
              <a:t>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555878C-A3E3-C934-A086-839F2E4B52FA}"/>
              </a:ext>
            </a:extLst>
          </p:cNvPr>
          <p:cNvSpPr txBox="1"/>
          <p:nvPr/>
        </p:nvSpPr>
        <p:spPr>
          <a:xfrm>
            <a:off x="4583833" y="1073078"/>
            <a:ext cx="554461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en-US" sz="2000" noProof="0" dirty="0"/>
              <a:t>Cumulative Proportions Correct  (Guo et al. 2016)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2922D4-6C68-6306-2B80-52269044A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3140969"/>
            <a:ext cx="3096126" cy="2126256"/>
          </a:xfrm>
          <a:prstGeom prst="rect">
            <a:avLst/>
          </a:prstGeom>
        </p:spPr>
      </p:pic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90793877-C403-3471-A535-240D3BC84A15}"/>
              </a:ext>
            </a:extLst>
          </p:cNvPr>
          <p:cNvSpPr txBox="1">
            <a:spLocks/>
          </p:cNvSpPr>
          <p:nvPr/>
        </p:nvSpPr>
        <p:spPr>
          <a:xfrm>
            <a:off x="469358" y="1196678"/>
            <a:ext cx="11253284" cy="48246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3050" indent="-2730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67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476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67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30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A150238-2E6F-C51F-3047-D1D88F48F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744" y="3140968"/>
            <a:ext cx="3096127" cy="212625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6C573D6-CCB8-F2F5-DB8D-00D75F27E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140968"/>
            <a:ext cx="3096127" cy="2126256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11F048C0-E7A3-05AA-89F0-6F526DB24C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2" y="2036258"/>
            <a:ext cx="1232012" cy="923330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49DDA400-D20F-6B4E-EDD7-DB3E37AF6F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80" y="2019302"/>
            <a:ext cx="1255122" cy="940286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885E26AA-B094-FD5B-2C0D-B213D18C73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50" y="2018740"/>
            <a:ext cx="1232660" cy="92333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D7CB552-97F5-C67D-9F3C-7EA92BF65904}"/>
              </a:ext>
            </a:extLst>
          </p:cNvPr>
          <p:cNvSpPr txBox="1"/>
          <p:nvPr/>
        </p:nvSpPr>
        <p:spPr>
          <a:xfrm>
            <a:off x="1832585" y="2032627"/>
            <a:ext cx="22584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/>
              <a:t>Word </a:t>
            </a:r>
          </a:p>
          <a:p>
            <a:pPr algn="ctr"/>
            <a:r>
              <a:rPr lang="en-US" noProof="0" dirty="0"/>
              <a:t>combination</a:t>
            </a:r>
          </a:p>
          <a:p>
            <a:pPr algn="ctr"/>
            <a:r>
              <a:rPr lang="en-US" noProof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(9 items)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930748D-9910-77EE-7F17-A349D3B62C6F}"/>
              </a:ext>
            </a:extLst>
          </p:cNvPr>
          <p:cNvSpPr txBox="1"/>
          <p:nvPr/>
        </p:nvSpPr>
        <p:spPr>
          <a:xfrm>
            <a:off x="5143749" y="1978283"/>
            <a:ext cx="22584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/>
              <a:t>Sentence</a:t>
            </a:r>
          </a:p>
          <a:p>
            <a:pPr algn="ctr"/>
            <a:r>
              <a:rPr lang="en-US" noProof="0" dirty="0"/>
              <a:t>completion</a:t>
            </a:r>
          </a:p>
          <a:p>
            <a:pPr algn="ctr"/>
            <a:r>
              <a:rPr lang="en-US" noProof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(7 items)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49FCB12-E923-52EE-9967-2A58A0A0C796}"/>
              </a:ext>
            </a:extLst>
          </p:cNvPr>
          <p:cNvSpPr txBox="1"/>
          <p:nvPr/>
        </p:nvSpPr>
        <p:spPr>
          <a:xfrm>
            <a:off x="8313107" y="1970666"/>
            <a:ext cx="22584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0" dirty="0"/>
              <a:t>Picture </a:t>
            </a:r>
          </a:p>
          <a:p>
            <a:pPr algn="ctr"/>
            <a:r>
              <a:rPr lang="en-US" noProof="0" dirty="0"/>
              <a:t>selection</a:t>
            </a:r>
          </a:p>
          <a:p>
            <a:pPr algn="ctr"/>
            <a:r>
              <a:rPr lang="en-US" noProof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(11 items)</a:t>
            </a:r>
          </a:p>
        </p:txBody>
      </p:sp>
      <p:sp>
        <p:nvSpPr>
          <p:cNvPr id="25" name="Geschweifte Klammer rechts 24">
            <a:extLst>
              <a:ext uri="{FF2B5EF4-FFF2-40B4-BE49-F238E27FC236}">
                <a16:creationId xmlns:a16="http://schemas.microsoft.com/office/drawing/2014/main" id="{AC8146D2-E33E-ACC7-DD30-54A72F6014B7}"/>
              </a:ext>
            </a:extLst>
          </p:cNvPr>
          <p:cNvSpPr/>
          <p:nvPr/>
        </p:nvSpPr>
        <p:spPr>
          <a:xfrm rot="5400000">
            <a:off x="4420409" y="4874149"/>
            <a:ext cx="144016" cy="6148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Geschweifte Klammer rechts 26">
            <a:extLst>
              <a:ext uri="{FF2B5EF4-FFF2-40B4-BE49-F238E27FC236}">
                <a16:creationId xmlns:a16="http://schemas.microsoft.com/office/drawing/2014/main" id="{279923AC-D5AB-AF8F-BFC1-24742ABAECE6}"/>
              </a:ext>
            </a:extLst>
          </p:cNvPr>
          <p:cNvSpPr/>
          <p:nvPr/>
        </p:nvSpPr>
        <p:spPr>
          <a:xfrm rot="5400000">
            <a:off x="885268" y="5083426"/>
            <a:ext cx="135634" cy="2047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Geschweifte Klammer rechts 27">
            <a:extLst>
              <a:ext uri="{FF2B5EF4-FFF2-40B4-BE49-F238E27FC236}">
                <a16:creationId xmlns:a16="http://schemas.microsoft.com/office/drawing/2014/main" id="{9DFF838F-3BC3-1444-62DF-7AF92990E54F}"/>
              </a:ext>
            </a:extLst>
          </p:cNvPr>
          <p:cNvSpPr/>
          <p:nvPr/>
        </p:nvSpPr>
        <p:spPr>
          <a:xfrm rot="5400000">
            <a:off x="7615396" y="4968353"/>
            <a:ext cx="157646" cy="4400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BD681A1B-58C1-C29C-C87E-CE8D748FA416}"/>
              </a:ext>
            </a:extLst>
          </p:cNvPr>
          <p:cNvSpPr/>
          <p:nvPr/>
        </p:nvSpPr>
        <p:spPr>
          <a:xfrm>
            <a:off x="469358" y="5445224"/>
            <a:ext cx="9659091" cy="3675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0" dirty="0">
                <a:solidFill>
                  <a:schemeClr val="tx1"/>
                </a:solidFill>
              </a:rPr>
              <a:t>All responses below the threshold are classified as disengaged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0C60F02-7AC9-6CAA-E954-63F2E2844FD7}"/>
              </a:ext>
            </a:extLst>
          </p:cNvPr>
          <p:cNvSpPr txBox="1"/>
          <p:nvPr/>
        </p:nvSpPr>
        <p:spPr>
          <a:xfrm>
            <a:off x="2106904" y="4048190"/>
            <a:ext cx="1136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noProof="0" dirty="0"/>
              <a:t>3.62%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1649CB1-7F52-5A0C-3557-42BD3DA705F3}"/>
              </a:ext>
            </a:extLst>
          </p:cNvPr>
          <p:cNvSpPr txBox="1"/>
          <p:nvPr/>
        </p:nvSpPr>
        <p:spPr>
          <a:xfrm>
            <a:off x="5368988" y="4048190"/>
            <a:ext cx="12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noProof="0" dirty="0"/>
              <a:t>11.31%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B276CE09-243B-7E12-E417-7B563F09FDEB}"/>
              </a:ext>
            </a:extLst>
          </p:cNvPr>
          <p:cNvSpPr txBox="1"/>
          <p:nvPr/>
        </p:nvSpPr>
        <p:spPr>
          <a:xfrm>
            <a:off x="8677835" y="4048190"/>
            <a:ext cx="1229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noProof="0" dirty="0"/>
              <a:t>7.10%</a:t>
            </a:r>
          </a:p>
        </p:txBody>
      </p:sp>
    </p:spTree>
    <p:extLst>
      <p:ext uri="{BB962C8B-B14F-4D97-AF65-F5344CB8AC3E}">
        <p14:creationId xmlns:p14="http://schemas.microsoft.com/office/powerpoint/2010/main" val="706638774"/>
      </p:ext>
    </p:extLst>
  </p:cSld>
  <p:clrMapOvr>
    <a:masterClrMapping/>
  </p:clrMapOvr>
</p:sld>
</file>

<file path=ppt/theme/theme1.xml><?xml version="1.0" encoding="utf-8"?>
<a:theme xmlns:a="http://schemas.openxmlformats.org/drawingml/2006/main" name="LIfBi">
  <a:themeElements>
    <a:clrScheme name="LIfBi_PPT-Vorlage_2020-03-26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9FE3"/>
      </a:accent1>
      <a:accent2>
        <a:srgbClr val="E6007E"/>
      </a:accent2>
      <a:accent3>
        <a:srgbClr val="312783"/>
      </a:accent3>
      <a:accent4>
        <a:srgbClr val="009FE3"/>
      </a:accent4>
      <a:accent5>
        <a:srgbClr val="E6007E"/>
      </a:accent5>
      <a:accent6>
        <a:srgbClr val="312783"/>
      </a:accent6>
      <a:hlink>
        <a:srgbClr val="AC005E"/>
      </a:hlink>
      <a:folHlink>
        <a:srgbClr val="73003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Bi_Powerpoint-Vorlage_D-und-EN_v2022-09_16zu9.potx" id="{880B218D-84BE-4505-A97D-7A2C1239179B}" vid="{94043CF0-025B-4995-84E8-78ED8E97B640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LIfBi_Powerpoint-Vorlage_D-und-EN_v2022-09_16zu9</Template>
  <TotalTime>0</TotalTime>
  <Words>1645</Words>
  <Application>Microsoft Office PowerPoint</Application>
  <PresentationFormat>Breitbild</PresentationFormat>
  <Paragraphs>281</Paragraphs>
  <Slides>15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SimSun</vt:lpstr>
      <vt:lpstr>Arial</vt:lpstr>
      <vt:lpstr>Brush Script MT</vt:lpstr>
      <vt:lpstr>Calibri</vt:lpstr>
      <vt:lpstr>Cambria Math</vt:lpstr>
      <vt:lpstr>Symbol</vt:lpstr>
      <vt:lpstr>Times New Roman</vt:lpstr>
      <vt:lpstr>Wingdings</vt:lpstr>
      <vt:lpstr>LIfBi</vt:lpstr>
      <vt:lpstr>PowerPoint-Präsentation</vt:lpstr>
      <vt:lpstr>Benefits of Process Data for Evaluating the Differential Effectiveness of App-Based Treatments  Marie-Ann Sengewald, Janne v. K. Torkildsen, Jarl K. Kristensen, &amp; Esther Ulitzsch  </vt:lpstr>
      <vt:lpstr>Use Case</vt:lpstr>
      <vt:lpstr>Overview</vt:lpstr>
      <vt:lpstr>1. Psychometric Analysis</vt:lpstr>
      <vt:lpstr>2. Causal Effect Analysis</vt:lpstr>
      <vt:lpstr>2. Causal Effect Analysis</vt:lpstr>
      <vt:lpstr>3. Response Time Analysis</vt:lpstr>
      <vt:lpstr>3. Response Time Analysis</vt:lpstr>
      <vt:lpstr>4. Benefits</vt:lpstr>
      <vt:lpstr>4. Benefits</vt:lpstr>
      <vt:lpstr>4. Benefits</vt:lpstr>
      <vt:lpstr>5. Discussion </vt:lpstr>
      <vt:lpstr>PowerPoint-Präsentation</vt:lpstr>
      <vt:lpstr>References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Causal Inference in Replication Research Designing Replication Studies as meta quasi-Experiments</dc:title>
  <dc:creator>Windows-Benutzer</dc:creator>
  <cp:lastModifiedBy>Sengewald, Marie-Ann</cp:lastModifiedBy>
  <cp:revision>273</cp:revision>
  <cp:lastPrinted>2014-04-23T13:51:00Z</cp:lastPrinted>
  <dcterms:created xsi:type="dcterms:W3CDTF">2023-08-22T08:34:57Z</dcterms:created>
  <dcterms:modified xsi:type="dcterms:W3CDTF">2025-07-20T19:57:27Z</dcterms:modified>
</cp:coreProperties>
</file>