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9" r:id="rId2"/>
    <p:sldId id="378" r:id="rId3"/>
    <p:sldId id="347" r:id="rId4"/>
    <p:sldId id="379" r:id="rId5"/>
    <p:sldId id="370" r:id="rId6"/>
    <p:sldId id="372" r:id="rId7"/>
    <p:sldId id="352" r:id="rId8"/>
    <p:sldId id="375" r:id="rId9"/>
    <p:sldId id="356" r:id="rId10"/>
    <p:sldId id="387" r:id="rId11"/>
    <p:sldId id="376" r:id="rId12"/>
    <p:sldId id="336" r:id="rId13"/>
    <p:sldId id="388" r:id="rId14"/>
    <p:sldId id="283" r:id="rId15"/>
    <p:sldId id="317" r:id="rId16"/>
    <p:sldId id="386" r:id="rId17"/>
    <p:sldId id="350" r:id="rId18"/>
    <p:sldId id="353" r:id="rId19"/>
    <p:sldId id="349" r:id="rId20"/>
    <p:sldId id="296" r:id="rId21"/>
    <p:sldId id="362" r:id="rId22"/>
    <p:sldId id="337" r:id="rId23"/>
    <p:sldId id="355" r:id="rId24"/>
    <p:sldId id="364" r:id="rId25"/>
    <p:sldId id="354" r:id="rId26"/>
    <p:sldId id="369" r:id="rId27"/>
    <p:sldId id="358" r:id="rId28"/>
    <p:sldId id="327" r:id="rId29"/>
    <p:sldId id="371" r:id="rId30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orient="horz" pos="777" userDrawn="1">
          <p15:clr>
            <a:srgbClr val="A4A3A4"/>
          </p15:clr>
        </p15:guide>
        <p15:guide id="11" orient="horz" pos="1480" userDrawn="1">
          <p15:clr>
            <a:srgbClr val="A4A3A4"/>
          </p15:clr>
        </p15:guide>
        <p15:guide id="12" orient="horz" pos="2183" userDrawn="1">
          <p15:clr>
            <a:srgbClr val="A4A3A4"/>
          </p15:clr>
        </p15:guide>
        <p15:guide id="14" orient="horz" pos="2886" userDrawn="1">
          <p15:clr>
            <a:srgbClr val="A4A3A4"/>
          </p15:clr>
        </p15:guide>
        <p15:guide id="15" pos="1776" userDrawn="1">
          <p15:clr>
            <a:srgbClr val="A4A3A4"/>
          </p15:clr>
        </p15:guide>
        <p15:guide id="16" pos="3318" userDrawn="1">
          <p15:clr>
            <a:srgbClr val="A4A3A4"/>
          </p15:clr>
        </p15:guide>
        <p15:guide id="17" pos="4847" userDrawn="1">
          <p15:clr>
            <a:srgbClr val="A4A3A4"/>
          </p15:clr>
        </p15:guide>
        <p15:guide id="18" orient="horz" pos="35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 Gnambs" initials="TG" lastIdx="1" clrIdx="0">
    <p:extLst>
      <p:ext uri="{19B8F6BF-5375-455C-9EA6-DF929625EA0E}">
        <p15:presenceInfo xmlns:p15="http://schemas.microsoft.com/office/powerpoint/2012/main" userId="Timo Gnamb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B050"/>
    <a:srgbClr val="FDFDFD"/>
    <a:srgbClr val="009FE3"/>
    <a:srgbClr val="595959"/>
    <a:srgbClr val="7F7F7F"/>
    <a:srgbClr val="000E37"/>
    <a:srgbClr val="55CCFF"/>
    <a:srgbClr val="5F89FF"/>
    <a:srgbClr val="0F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55E44-45BB-4E11-95D4-3E23ADF9955E}" v="1" dt="2025-07-21T21:26:12.345"/>
    <p1510:client id="{8CFBD6B6-6C02-4D6F-8BFC-CC597BCF0E54}" v="168" dt="2025-07-21T09:22:02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78177" autoAdjust="0"/>
  </p:normalViewPr>
  <p:slideViewPr>
    <p:cSldViewPr snapToObjects="1">
      <p:cViewPr varScale="1">
        <p:scale>
          <a:sx n="50" d="100"/>
          <a:sy n="50" d="100"/>
        </p:scale>
        <p:origin x="868" y="36"/>
      </p:cViewPr>
      <p:guideLst>
        <p:guide orient="horz" pos="777"/>
        <p:guide orient="horz" pos="1480"/>
        <p:guide orient="horz" pos="2183"/>
        <p:guide orient="horz" pos="2886"/>
        <p:guide pos="1776"/>
        <p:guide pos="3318"/>
        <p:guide pos="4847"/>
        <p:guide orient="horz" pos="3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36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ing, Jana" userId="479f3c89-b14c-4a36-9758-d3df171a621d" providerId="ADAL" clId="{3D955E44-45BB-4E11-95D4-3E23ADF9955E}"/>
    <pc:docChg chg="addSld delSld modSld">
      <pc:chgData name="Welling, Jana" userId="479f3c89-b14c-4a36-9758-d3df171a621d" providerId="ADAL" clId="{3D955E44-45BB-4E11-95D4-3E23ADF9955E}" dt="2025-07-21T21:28:23.854" v="11" actId="20577"/>
      <pc:docMkLst>
        <pc:docMk/>
      </pc:docMkLst>
      <pc:sldChg chg="mod modShow">
        <pc:chgData name="Welling, Jana" userId="479f3c89-b14c-4a36-9758-d3df171a621d" providerId="ADAL" clId="{3D955E44-45BB-4E11-95D4-3E23ADF9955E}" dt="2025-07-21T21:26:24.566" v="4" actId="729"/>
        <pc:sldMkLst>
          <pc:docMk/>
          <pc:sldMk cId="374054284" sldId="350"/>
        </pc:sldMkLst>
      </pc:sldChg>
      <pc:sldChg chg="modNotesTx">
        <pc:chgData name="Welling, Jana" userId="479f3c89-b14c-4a36-9758-d3df171a621d" providerId="ADAL" clId="{3D955E44-45BB-4E11-95D4-3E23ADF9955E}" dt="2025-07-21T21:27:47.312" v="8" actId="6549"/>
        <pc:sldMkLst>
          <pc:docMk/>
          <pc:sldMk cId="4114120251" sldId="356"/>
        </pc:sldMkLst>
      </pc:sldChg>
      <pc:sldChg chg="modNotesTx">
        <pc:chgData name="Welling, Jana" userId="479f3c89-b14c-4a36-9758-d3df171a621d" providerId="ADAL" clId="{3D955E44-45BB-4E11-95D4-3E23ADF9955E}" dt="2025-07-21T21:27:32.044" v="7" actId="5793"/>
        <pc:sldMkLst>
          <pc:docMk/>
          <pc:sldMk cId="1126181183" sldId="379"/>
        </pc:sldMkLst>
      </pc:sldChg>
      <pc:sldChg chg="del">
        <pc:chgData name="Welling, Jana" userId="479f3c89-b14c-4a36-9758-d3df171a621d" providerId="ADAL" clId="{3D955E44-45BB-4E11-95D4-3E23ADF9955E}" dt="2025-07-21T21:26:31.231" v="5" actId="47"/>
        <pc:sldMkLst>
          <pc:docMk/>
          <pc:sldMk cId="1418175577" sldId="385"/>
        </pc:sldMkLst>
      </pc:sldChg>
      <pc:sldChg chg="mod modShow">
        <pc:chgData name="Welling, Jana" userId="479f3c89-b14c-4a36-9758-d3df171a621d" providerId="ADAL" clId="{3D955E44-45BB-4E11-95D4-3E23ADF9955E}" dt="2025-07-21T21:26:16.323" v="2" actId="729"/>
        <pc:sldMkLst>
          <pc:docMk/>
          <pc:sldMk cId="554148025" sldId="386"/>
        </pc:sldMkLst>
      </pc:sldChg>
      <pc:sldChg chg="modNotesTx">
        <pc:chgData name="Welling, Jana" userId="479f3c89-b14c-4a36-9758-d3df171a621d" providerId="ADAL" clId="{3D955E44-45BB-4E11-95D4-3E23ADF9955E}" dt="2025-07-21T21:27:49.791" v="9" actId="20577"/>
        <pc:sldMkLst>
          <pc:docMk/>
          <pc:sldMk cId="1092176122" sldId="387"/>
        </pc:sldMkLst>
      </pc:sldChg>
      <pc:sldChg chg="modSp mod modNotesTx">
        <pc:chgData name="Welling, Jana" userId="479f3c89-b14c-4a36-9758-d3df171a621d" providerId="ADAL" clId="{3D955E44-45BB-4E11-95D4-3E23ADF9955E}" dt="2025-07-21T21:28:23.854" v="11" actId="20577"/>
        <pc:sldMkLst>
          <pc:docMk/>
          <pc:sldMk cId="511205304" sldId="388"/>
        </pc:sldMkLst>
        <pc:spChg chg="mod">
          <ac:chgData name="Welling, Jana" userId="479f3c89-b14c-4a36-9758-d3df171a621d" providerId="ADAL" clId="{3D955E44-45BB-4E11-95D4-3E23ADF9955E}" dt="2025-07-21T21:28:23.854" v="11" actId="20577"/>
          <ac:spMkLst>
            <pc:docMk/>
            <pc:sldMk cId="511205304" sldId="388"/>
            <ac:spMk id="3" creationId="{1CDCC9C2-C7CF-6370-CCC5-41A96021CBE4}"/>
          </ac:spMkLst>
        </pc:spChg>
      </pc:sldChg>
      <pc:sldChg chg="del">
        <pc:chgData name="Welling, Jana" userId="479f3c89-b14c-4a36-9758-d3df171a621d" providerId="ADAL" clId="{3D955E44-45BB-4E11-95D4-3E23ADF9955E}" dt="2025-07-21T21:26:05.839" v="0" actId="2696"/>
        <pc:sldMkLst>
          <pc:docMk/>
          <pc:sldMk cId="998981491" sldId="389"/>
        </pc:sldMkLst>
      </pc:sldChg>
      <pc:sldChg chg="add del">
        <pc:chgData name="Welling, Jana" userId="479f3c89-b14c-4a36-9758-d3df171a621d" providerId="ADAL" clId="{3D955E44-45BB-4E11-95D4-3E23ADF9955E}" dt="2025-07-21T21:26:18.363" v="3" actId="47"/>
        <pc:sldMkLst>
          <pc:docMk/>
          <pc:sldMk cId="2133804010" sldId="389"/>
        </pc:sldMkLst>
      </pc:sldChg>
    </pc:docChg>
  </pc:docChgLst>
  <pc:docChgLst>
    <pc:chgData name="Welling, Jana" userId="479f3c89-b14c-4a36-9758-d3df171a621d" providerId="ADAL" clId="{8CFBD6B6-6C02-4D6F-8BFC-CC597BCF0E54}"/>
    <pc:docChg chg="undo custSel addSld delSld modSld sldOrd">
      <pc:chgData name="Welling, Jana" userId="479f3c89-b14c-4a36-9758-d3df171a621d" providerId="ADAL" clId="{8CFBD6B6-6C02-4D6F-8BFC-CC597BCF0E54}" dt="2025-07-21T09:24:01.363" v="1850" actId="20577"/>
      <pc:docMkLst>
        <pc:docMk/>
      </pc:docMkLst>
      <pc:sldChg chg="modSp mod">
        <pc:chgData name="Welling, Jana" userId="479f3c89-b14c-4a36-9758-d3df171a621d" providerId="ADAL" clId="{8CFBD6B6-6C02-4D6F-8BFC-CC597BCF0E54}" dt="2025-07-18T14:50:00.141" v="1117" actId="947"/>
        <pc:sldMkLst>
          <pc:docMk/>
          <pc:sldMk cId="1585075736" sldId="269"/>
        </pc:sldMkLst>
        <pc:spChg chg="mod">
          <ac:chgData name="Welling, Jana" userId="479f3c89-b14c-4a36-9758-d3df171a621d" providerId="ADAL" clId="{8CFBD6B6-6C02-4D6F-8BFC-CC597BCF0E54}" dt="2025-07-18T14:47:16.736" v="1041" actId="403"/>
          <ac:spMkLst>
            <pc:docMk/>
            <pc:sldMk cId="1585075736" sldId="269"/>
            <ac:spMk id="3" creationId="{00000000-0000-0000-0000-000000000000}"/>
          </ac:spMkLst>
        </pc:spChg>
        <pc:spChg chg="mod">
          <ac:chgData name="Welling, Jana" userId="479f3c89-b14c-4a36-9758-d3df171a621d" providerId="ADAL" clId="{8CFBD6B6-6C02-4D6F-8BFC-CC597BCF0E54}" dt="2025-07-18T14:50:00.141" v="1117" actId="947"/>
          <ac:spMkLst>
            <pc:docMk/>
            <pc:sldMk cId="1585075736" sldId="269"/>
            <ac:spMk id="13" creationId="{00000000-0000-0000-0000-000000000000}"/>
          </ac:spMkLst>
        </pc:spChg>
      </pc:sldChg>
      <pc:sldChg chg="modSp modAnim">
        <pc:chgData name="Welling, Jana" userId="479f3c89-b14c-4a36-9758-d3df171a621d" providerId="ADAL" clId="{8CFBD6B6-6C02-4D6F-8BFC-CC597BCF0E54}" dt="2025-07-18T14:55:16.636" v="1155" actId="12"/>
        <pc:sldMkLst>
          <pc:docMk/>
          <pc:sldMk cId="435572994" sldId="336"/>
        </pc:sldMkLst>
        <pc:spChg chg="mod">
          <ac:chgData name="Welling, Jana" userId="479f3c89-b14c-4a36-9758-d3df171a621d" providerId="ADAL" clId="{8CFBD6B6-6C02-4D6F-8BFC-CC597BCF0E54}" dt="2025-07-18T14:55:16.636" v="1155" actId="12"/>
          <ac:spMkLst>
            <pc:docMk/>
            <pc:sldMk cId="435572994" sldId="336"/>
            <ac:spMk id="3" creationId="{00000000-0000-0000-0000-000000000000}"/>
          </ac:spMkLst>
        </pc:spChg>
      </pc:sldChg>
      <pc:sldChg chg="modSp mod ord">
        <pc:chgData name="Welling, Jana" userId="479f3c89-b14c-4a36-9758-d3df171a621d" providerId="ADAL" clId="{8CFBD6B6-6C02-4D6F-8BFC-CC597BCF0E54}" dt="2025-07-21T09:23:09.119" v="1752" actId="20577"/>
        <pc:sldMkLst>
          <pc:docMk/>
          <pc:sldMk cId="615243931" sldId="347"/>
        </pc:sldMkLst>
        <pc:spChg chg="mod">
          <ac:chgData name="Welling, Jana" userId="479f3c89-b14c-4a36-9758-d3df171a621d" providerId="ADAL" clId="{8CFBD6B6-6C02-4D6F-8BFC-CC597BCF0E54}" dt="2025-07-21T09:23:09.119" v="1752" actId="20577"/>
          <ac:spMkLst>
            <pc:docMk/>
            <pc:sldMk cId="615243931" sldId="347"/>
            <ac:spMk id="2" creationId="{00000000-0000-0000-0000-000000000000}"/>
          </ac:spMkLst>
        </pc:spChg>
      </pc:sldChg>
      <pc:sldChg chg="add del mod modShow">
        <pc:chgData name="Welling, Jana" userId="479f3c89-b14c-4a36-9758-d3df171a621d" providerId="ADAL" clId="{8CFBD6B6-6C02-4D6F-8BFC-CC597BCF0E54}" dt="2025-07-18T13:17:12.067" v="674" actId="2696"/>
        <pc:sldMkLst>
          <pc:docMk/>
          <pc:sldMk cId="791709289" sldId="355"/>
        </pc:sldMkLst>
      </pc:sldChg>
      <pc:sldChg chg="del mod modShow modNotesTx">
        <pc:chgData name="Welling, Jana" userId="479f3c89-b14c-4a36-9758-d3df171a621d" providerId="ADAL" clId="{8CFBD6B6-6C02-4D6F-8BFC-CC597BCF0E54}" dt="2025-07-18T13:16:36.278" v="671" actId="2696"/>
        <pc:sldMkLst>
          <pc:docMk/>
          <pc:sldMk cId="2467070015" sldId="355"/>
        </pc:sldMkLst>
      </pc:sldChg>
      <pc:sldChg chg="add">
        <pc:chgData name="Welling, Jana" userId="479f3c89-b14c-4a36-9758-d3df171a621d" providerId="ADAL" clId="{8CFBD6B6-6C02-4D6F-8BFC-CC597BCF0E54}" dt="2025-07-18T13:17:15.876" v="675"/>
        <pc:sldMkLst>
          <pc:docMk/>
          <pc:sldMk cId="3020827106" sldId="355"/>
        </pc:sldMkLst>
      </pc:sldChg>
      <pc:sldChg chg="modNotesTx">
        <pc:chgData name="Welling, Jana" userId="479f3c89-b14c-4a36-9758-d3df171a621d" providerId="ADAL" clId="{8CFBD6B6-6C02-4D6F-8BFC-CC597BCF0E54}" dt="2025-07-17T11:15:37.573" v="322" actId="20577"/>
        <pc:sldMkLst>
          <pc:docMk/>
          <pc:sldMk cId="1759393888" sldId="356"/>
        </pc:sldMkLst>
      </pc:sldChg>
      <pc:sldChg chg="add del mod modShow modNotesTx">
        <pc:chgData name="Welling, Jana" userId="479f3c89-b14c-4a36-9758-d3df171a621d" providerId="ADAL" clId="{8CFBD6B6-6C02-4D6F-8BFC-CC597BCF0E54}" dt="2025-07-18T13:28:11.040" v="782" actId="47"/>
        <pc:sldMkLst>
          <pc:docMk/>
          <pc:sldMk cId="1025250560" sldId="368"/>
        </pc:sldMkLst>
      </pc:sldChg>
      <pc:sldChg chg="modSp mod">
        <pc:chgData name="Welling, Jana" userId="479f3c89-b14c-4a36-9758-d3df171a621d" providerId="ADAL" clId="{8CFBD6B6-6C02-4D6F-8BFC-CC597BCF0E54}" dt="2025-07-18T13:18:47.139" v="677" actId="1076"/>
        <pc:sldMkLst>
          <pc:docMk/>
          <pc:sldMk cId="1722348909" sldId="370"/>
        </pc:sldMkLst>
        <pc:spChg chg="mod">
          <ac:chgData name="Welling, Jana" userId="479f3c89-b14c-4a36-9758-d3df171a621d" providerId="ADAL" clId="{8CFBD6B6-6C02-4D6F-8BFC-CC597BCF0E54}" dt="2025-07-18T13:18:47.139" v="677" actId="1076"/>
          <ac:spMkLst>
            <pc:docMk/>
            <pc:sldMk cId="1722348909" sldId="370"/>
            <ac:spMk id="6" creationId="{00000000-0000-0000-0000-000000000000}"/>
          </ac:spMkLst>
        </pc:spChg>
      </pc:sldChg>
      <pc:sldChg chg="modSp modAnim">
        <pc:chgData name="Welling, Jana" userId="479f3c89-b14c-4a36-9758-d3df171a621d" providerId="ADAL" clId="{8CFBD6B6-6C02-4D6F-8BFC-CC597BCF0E54}" dt="2025-07-18T14:45:07.995" v="1040" actId="20577"/>
        <pc:sldMkLst>
          <pc:docMk/>
          <pc:sldMk cId="1186399987" sldId="371"/>
        </pc:sldMkLst>
        <pc:spChg chg="mod">
          <ac:chgData name="Welling, Jana" userId="479f3c89-b14c-4a36-9758-d3df171a621d" providerId="ADAL" clId="{8CFBD6B6-6C02-4D6F-8BFC-CC597BCF0E54}" dt="2025-07-18T14:44:51.544" v="1038" actId="20577"/>
          <ac:spMkLst>
            <pc:docMk/>
            <pc:sldMk cId="1186399987" sldId="371"/>
            <ac:spMk id="3" creationId="{00000000-0000-0000-0000-000000000000}"/>
          </ac:spMkLst>
        </pc:spChg>
      </pc:sldChg>
      <pc:sldChg chg="modSp mod modAnim">
        <pc:chgData name="Welling, Jana" userId="479f3c89-b14c-4a36-9758-d3df171a621d" providerId="ADAL" clId="{8CFBD6B6-6C02-4D6F-8BFC-CC597BCF0E54}" dt="2025-07-21T09:21:06.608" v="1659" actId="20577"/>
        <pc:sldMkLst>
          <pc:docMk/>
          <pc:sldMk cId="879822164" sldId="375"/>
        </pc:sldMkLst>
        <pc:spChg chg="mod">
          <ac:chgData name="Welling, Jana" userId="479f3c89-b14c-4a36-9758-d3df171a621d" providerId="ADAL" clId="{8CFBD6B6-6C02-4D6F-8BFC-CC597BCF0E54}" dt="2025-07-21T09:21:06.608" v="1659" actId="20577"/>
          <ac:spMkLst>
            <pc:docMk/>
            <pc:sldMk cId="879822164" sldId="375"/>
            <ac:spMk id="3" creationId="{321E623D-F83D-10DE-3CE2-CB0D5623FC3B}"/>
          </ac:spMkLst>
        </pc:spChg>
      </pc:sldChg>
      <pc:sldChg chg="delSp modSp mod delAnim modShow modNotesTx">
        <pc:chgData name="Welling, Jana" userId="479f3c89-b14c-4a36-9758-d3df171a621d" providerId="ADAL" clId="{8CFBD6B6-6C02-4D6F-8BFC-CC597BCF0E54}" dt="2025-07-21T09:24:01.363" v="1850" actId="20577"/>
        <pc:sldMkLst>
          <pc:docMk/>
          <pc:sldMk cId="2622025950" sldId="378"/>
        </pc:sldMkLst>
        <pc:spChg chg="mod">
          <ac:chgData name="Welling, Jana" userId="479f3c89-b14c-4a36-9758-d3df171a621d" providerId="ADAL" clId="{8CFBD6B6-6C02-4D6F-8BFC-CC597BCF0E54}" dt="2025-07-21T09:24:01.363" v="1850" actId="20577"/>
          <ac:spMkLst>
            <pc:docMk/>
            <pc:sldMk cId="2622025950" sldId="378"/>
            <ac:spMk id="2" creationId="{C775A0CD-A56E-891E-5FC3-79808025BD97}"/>
          </ac:spMkLst>
        </pc:spChg>
        <pc:picChg chg="mod modCrop">
          <ac:chgData name="Welling, Jana" userId="479f3c89-b14c-4a36-9758-d3df171a621d" providerId="ADAL" clId="{8CFBD6B6-6C02-4D6F-8BFC-CC597BCF0E54}" dt="2025-07-18T13:26:32.944" v="772" actId="1076"/>
          <ac:picMkLst>
            <pc:docMk/>
            <pc:sldMk cId="2622025950" sldId="378"/>
            <ac:picMk id="5" creationId="{5215E260-2213-8EE3-17C7-6D6E27914E88}"/>
          </ac:picMkLst>
        </pc:picChg>
      </pc:sldChg>
      <pc:sldChg chg="modSp mod modNotesTx">
        <pc:chgData name="Welling, Jana" userId="479f3c89-b14c-4a36-9758-d3df171a621d" providerId="ADAL" clId="{8CFBD6B6-6C02-4D6F-8BFC-CC597BCF0E54}" dt="2025-07-21T09:05:50.246" v="1184" actId="20577"/>
        <pc:sldMkLst>
          <pc:docMk/>
          <pc:sldMk cId="1126181183" sldId="379"/>
        </pc:sldMkLst>
        <pc:spChg chg="mod">
          <ac:chgData name="Welling, Jana" userId="479f3c89-b14c-4a36-9758-d3df171a621d" providerId="ADAL" clId="{8CFBD6B6-6C02-4D6F-8BFC-CC597BCF0E54}" dt="2025-07-21T09:05:50.246" v="1184" actId="20577"/>
          <ac:spMkLst>
            <pc:docMk/>
            <pc:sldMk cId="1126181183" sldId="379"/>
            <ac:spMk id="3" creationId="{248AF08B-6F25-AB4B-4F02-72C307A538EA}"/>
          </ac:spMkLst>
        </pc:spChg>
      </pc:sldChg>
      <pc:sldChg chg="delSp modSp mod modNotesTx">
        <pc:chgData name="Welling, Jana" userId="479f3c89-b14c-4a36-9758-d3df171a621d" providerId="ADAL" clId="{8CFBD6B6-6C02-4D6F-8BFC-CC597BCF0E54}" dt="2025-07-21T09:22:10.529" v="1724" actId="478"/>
        <pc:sldMkLst>
          <pc:docMk/>
          <pc:sldMk cId="2919188779" sldId="384"/>
        </pc:sldMkLst>
        <pc:spChg chg="mod">
          <ac:chgData name="Welling, Jana" userId="479f3c89-b14c-4a36-9758-d3df171a621d" providerId="ADAL" clId="{8CFBD6B6-6C02-4D6F-8BFC-CC597BCF0E54}" dt="2025-07-21T09:22:02.911" v="1723" actId="20577"/>
          <ac:spMkLst>
            <pc:docMk/>
            <pc:sldMk cId="2919188779" sldId="384"/>
            <ac:spMk id="4" creationId="{1C2CBEAF-5AF4-A0B4-16F1-7282F994956D}"/>
          </ac:spMkLst>
        </pc:spChg>
        <pc:graphicFrameChg chg="del">
          <ac:chgData name="Welling, Jana" userId="479f3c89-b14c-4a36-9758-d3df171a621d" providerId="ADAL" clId="{8CFBD6B6-6C02-4D6F-8BFC-CC597BCF0E54}" dt="2025-07-21T09:22:10.529" v="1724" actId="478"/>
          <ac:graphicFrameMkLst>
            <pc:docMk/>
            <pc:sldMk cId="2919188779" sldId="384"/>
            <ac:graphicFrameMk id="5" creationId="{58F59A68-A0C4-471E-A018-3C5BA80E506D}"/>
          </ac:graphicFrameMkLst>
        </pc:graphicFrameChg>
      </pc:sldChg>
      <pc:sldChg chg="modNotesTx">
        <pc:chgData name="Welling, Jana" userId="479f3c89-b14c-4a36-9758-d3df171a621d" providerId="ADAL" clId="{8CFBD6B6-6C02-4D6F-8BFC-CC597BCF0E54}" dt="2025-07-17T11:12:11.376" v="186" actId="20577"/>
        <pc:sldMkLst>
          <pc:docMk/>
          <pc:sldMk cId="2857784349" sldId="385"/>
        </pc:sldMkLst>
      </pc:sldChg>
      <pc:sldChg chg="addSp delSp modSp add mod delAnim">
        <pc:chgData name="Welling, Jana" userId="479f3c89-b14c-4a36-9758-d3df171a621d" providerId="ADAL" clId="{8CFBD6B6-6C02-4D6F-8BFC-CC597BCF0E54}" dt="2025-07-21T09:20:14.292" v="1631" actId="1035"/>
        <pc:sldMkLst>
          <pc:docMk/>
          <pc:sldMk cId="2406007759" sldId="386"/>
        </pc:sldMkLst>
        <pc:spChg chg="mod">
          <ac:chgData name="Welling, Jana" userId="479f3c89-b14c-4a36-9758-d3df171a621d" providerId="ADAL" clId="{8CFBD6B6-6C02-4D6F-8BFC-CC597BCF0E54}" dt="2025-07-21T09:20:09.941" v="1626" actId="14100"/>
          <ac:spMkLst>
            <pc:docMk/>
            <pc:sldMk cId="2406007759" sldId="386"/>
            <ac:spMk id="2" creationId="{23EEA4BB-BB2B-6416-B98F-B065C760627A}"/>
          </ac:spMkLst>
        </pc:spChg>
        <pc:spChg chg="mod">
          <ac:chgData name="Welling, Jana" userId="479f3c89-b14c-4a36-9758-d3df171a621d" providerId="ADAL" clId="{8CFBD6B6-6C02-4D6F-8BFC-CC597BCF0E54}" dt="2025-07-21T09:10:15.675" v="1219" actId="20577"/>
          <ac:spMkLst>
            <pc:docMk/>
            <pc:sldMk cId="2406007759" sldId="386"/>
            <ac:spMk id="3" creationId="{115AB411-CC4C-190D-58E3-88328992BB12}"/>
          </ac:spMkLst>
        </pc:spChg>
        <pc:spChg chg="add del mod">
          <ac:chgData name="Welling, Jana" userId="479f3c89-b14c-4a36-9758-d3df171a621d" providerId="ADAL" clId="{8CFBD6B6-6C02-4D6F-8BFC-CC597BCF0E54}" dt="2025-07-21T09:09:57.442" v="1209" actId="478"/>
          <ac:spMkLst>
            <pc:docMk/>
            <pc:sldMk cId="2406007759" sldId="386"/>
            <ac:spMk id="6" creationId="{8180524A-5602-0B08-36F3-B7B4F1149F0F}"/>
          </ac:spMkLst>
        </pc:spChg>
        <pc:spChg chg="add del mod">
          <ac:chgData name="Welling, Jana" userId="479f3c89-b14c-4a36-9758-d3df171a621d" providerId="ADAL" clId="{8CFBD6B6-6C02-4D6F-8BFC-CC597BCF0E54}" dt="2025-07-21T09:16:17.521" v="1459"/>
          <ac:spMkLst>
            <pc:docMk/>
            <pc:sldMk cId="2406007759" sldId="386"/>
            <ac:spMk id="7" creationId="{C622C16A-6BBA-9A8E-3181-FF3CFF120E6C}"/>
          </ac:spMkLst>
        </pc:spChg>
        <pc:spChg chg="add mod">
          <ac:chgData name="Welling, Jana" userId="479f3c89-b14c-4a36-9758-d3df171a621d" providerId="ADAL" clId="{8CFBD6B6-6C02-4D6F-8BFC-CC597BCF0E54}" dt="2025-07-21T09:20:14.292" v="1631" actId="1035"/>
          <ac:spMkLst>
            <pc:docMk/>
            <pc:sldMk cId="2406007759" sldId="386"/>
            <ac:spMk id="8" creationId="{18F4137D-EE6A-4665-47FB-5C1DB76FDA3A}"/>
          </ac:spMkLst>
        </pc:spChg>
        <pc:spChg chg="add mod">
          <ac:chgData name="Welling, Jana" userId="479f3c89-b14c-4a36-9758-d3df171a621d" providerId="ADAL" clId="{8CFBD6B6-6C02-4D6F-8BFC-CC597BCF0E54}" dt="2025-07-21T09:20:14.292" v="1631" actId="1035"/>
          <ac:spMkLst>
            <pc:docMk/>
            <pc:sldMk cId="2406007759" sldId="386"/>
            <ac:spMk id="9" creationId="{CB7C6D8C-C9C8-7B02-CE1F-A464F821950F}"/>
          </ac:spMkLst>
        </pc:spChg>
        <pc:spChg chg="add mod">
          <ac:chgData name="Welling, Jana" userId="479f3c89-b14c-4a36-9758-d3df171a621d" providerId="ADAL" clId="{8CFBD6B6-6C02-4D6F-8BFC-CC597BCF0E54}" dt="2025-07-21T09:20:14.292" v="1631" actId="1035"/>
          <ac:spMkLst>
            <pc:docMk/>
            <pc:sldMk cId="2406007759" sldId="386"/>
            <ac:spMk id="11" creationId="{A3B870E5-296A-3313-B8D5-FAAA0B96E67D}"/>
          </ac:spMkLst>
        </pc:spChg>
        <pc:spChg chg="add mod">
          <ac:chgData name="Welling, Jana" userId="479f3c89-b14c-4a36-9758-d3df171a621d" providerId="ADAL" clId="{8CFBD6B6-6C02-4D6F-8BFC-CC597BCF0E54}" dt="2025-07-21T09:20:14.292" v="1631" actId="1035"/>
          <ac:spMkLst>
            <pc:docMk/>
            <pc:sldMk cId="2406007759" sldId="386"/>
            <ac:spMk id="12" creationId="{9925A5C0-7DBE-C1A0-8F57-832734F1F833}"/>
          </ac:spMkLst>
        </pc:spChg>
        <pc:picChg chg="del">
          <ac:chgData name="Welling, Jana" userId="479f3c89-b14c-4a36-9758-d3df171a621d" providerId="ADAL" clId="{8CFBD6B6-6C02-4D6F-8BFC-CC597BCF0E54}" dt="2025-07-21T09:09:54.156" v="1208" actId="478"/>
          <ac:picMkLst>
            <pc:docMk/>
            <pc:sldMk cId="2406007759" sldId="386"/>
            <ac:picMk id="5" creationId="{A7912F68-9FF6-AB07-4AFA-CBA00E8B5177}"/>
          </ac:picMkLst>
        </pc:picChg>
        <pc:cxnChg chg="add mod">
          <ac:chgData name="Welling, Jana" userId="479f3c89-b14c-4a36-9758-d3df171a621d" providerId="ADAL" clId="{8CFBD6B6-6C02-4D6F-8BFC-CC597BCF0E54}" dt="2025-07-21T09:20:14.292" v="1631" actId="1035"/>
          <ac:cxnSpMkLst>
            <pc:docMk/>
            <pc:sldMk cId="2406007759" sldId="386"/>
            <ac:cxnSpMk id="10" creationId="{EECEE258-6E55-93F5-D088-D6A90FEA8F80}"/>
          </ac:cxnSpMkLst>
        </pc:cxnChg>
      </pc:sldChg>
      <pc:sldChg chg="add">
        <pc:chgData name="Welling, Jana" userId="479f3c89-b14c-4a36-9758-d3df171a621d" providerId="ADAL" clId="{8CFBD6B6-6C02-4D6F-8BFC-CC597BCF0E54}" dt="2025-07-21T09:21:40.688" v="1660" actId="2890"/>
        <pc:sldMkLst>
          <pc:docMk/>
          <pc:sldMk cId="1092176122" sldId="3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4eb5\Desktop\Promotion\Studie%20zu%20Prozessdatenindikatoren%20II\Ergebnisse\results_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4eb5\Desktop\Promotion\Studie%203_Prozessdatenindikatoren%20II\Ergebnisse\results_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4eb5\Desktop\Promotion\Studie%20zu%20Prozessdatenindikatoren%20II\Ergebnisse\results_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No text reread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'item parameters'!$G$4:$G$17</c:f>
              <c:numCache>
                <c:formatCode>0.00</c:formatCode>
                <c:ptCount val="14"/>
                <c:pt idx="0">
                  <c:v>-1.0780000000000001</c:v>
                </c:pt>
                <c:pt idx="1">
                  <c:v>-0.69899999999999995</c:v>
                </c:pt>
                <c:pt idx="2">
                  <c:v>1.3480000000000001</c:v>
                </c:pt>
                <c:pt idx="3">
                  <c:v>-2.0990000000000002</c:v>
                </c:pt>
                <c:pt idx="4">
                  <c:v>1.7999999999999999E-2</c:v>
                </c:pt>
                <c:pt idx="5">
                  <c:v>-0.32500000000000001</c:v>
                </c:pt>
                <c:pt idx="6">
                  <c:v>-7.1999999999999995E-2</c:v>
                </c:pt>
                <c:pt idx="7">
                  <c:v>0.6</c:v>
                </c:pt>
                <c:pt idx="8">
                  <c:v>-1.2350000000000001</c:v>
                </c:pt>
                <c:pt idx="9">
                  <c:v>0.625</c:v>
                </c:pt>
                <c:pt idx="10">
                  <c:v>-0.107</c:v>
                </c:pt>
                <c:pt idx="11">
                  <c:v>-0.86599999999999999</c:v>
                </c:pt>
                <c:pt idx="12">
                  <c:v>0.81799999999999995</c:v>
                </c:pt>
                <c:pt idx="13">
                  <c:v>-1.151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E-4B3E-9625-5E55BEF9DFC2}"/>
            </c:ext>
          </c:extLst>
        </c:ser>
        <c:ser>
          <c:idx val="1"/>
          <c:order val="1"/>
          <c:tx>
            <c:v>Text reread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'item parameters'!$K$4:$K$17</c:f>
              <c:numCache>
                <c:formatCode>0.00</c:formatCode>
                <c:ptCount val="14"/>
                <c:pt idx="0">
                  <c:v>-1.111</c:v>
                </c:pt>
                <c:pt idx="1">
                  <c:v>-0.82299999999999995</c:v>
                </c:pt>
                <c:pt idx="2">
                  <c:v>0.505</c:v>
                </c:pt>
                <c:pt idx="3">
                  <c:v>-1.012</c:v>
                </c:pt>
                <c:pt idx="4">
                  <c:v>-0.35599999999999998</c:v>
                </c:pt>
                <c:pt idx="5">
                  <c:v>-5.0999999999999997E-2</c:v>
                </c:pt>
                <c:pt idx="6">
                  <c:v>0.40899999999999997</c:v>
                </c:pt>
                <c:pt idx="7">
                  <c:v>0.45800000000000002</c:v>
                </c:pt>
                <c:pt idx="8">
                  <c:v>-0.53800000000000003</c:v>
                </c:pt>
                <c:pt idx="9">
                  <c:v>0.23799999999999999</c:v>
                </c:pt>
                <c:pt idx="10">
                  <c:v>-1.2999999999999999E-2</c:v>
                </c:pt>
                <c:pt idx="11">
                  <c:v>-2.4E-2</c:v>
                </c:pt>
                <c:pt idx="12">
                  <c:v>0.96299999999999997</c:v>
                </c:pt>
                <c:pt idx="13">
                  <c:v>-0.99199999999999999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6E-4B3E-9625-5E55BEF9D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491472"/>
        <c:axId val="1873316240"/>
      </c:lineChart>
      <c:catAx>
        <c:axId val="1873491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73316240"/>
        <c:crosses val="autoZero"/>
        <c:auto val="1"/>
        <c:lblAlgn val="ctr"/>
        <c:lblOffset val="100"/>
        <c:noMultiLvlLbl val="0"/>
      </c:catAx>
      <c:valAx>
        <c:axId val="1873316240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1" dirty="0"/>
                  <a:t>Item </a:t>
                </a:r>
                <a:r>
                  <a:rPr lang="de-DE" sz="1600" b="1" dirty="0" err="1"/>
                  <a:t>difficulty</a:t>
                </a:r>
                <a:endParaRPr lang="de-DE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7349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'item parameters II'!$O$4:$O$17</c:f>
              <c:numCache>
                <c:formatCode>0.0%</c:formatCode>
                <c:ptCount val="14"/>
                <c:pt idx="0">
                  <c:v>0.68200000000000005</c:v>
                </c:pt>
                <c:pt idx="1">
                  <c:v>0.495</c:v>
                </c:pt>
                <c:pt idx="2">
                  <c:v>0.55800000000000005</c:v>
                </c:pt>
                <c:pt idx="3">
                  <c:v>0.11</c:v>
                </c:pt>
                <c:pt idx="4">
                  <c:v>5.7000000000000002E-2</c:v>
                </c:pt>
                <c:pt idx="5">
                  <c:v>0.40300000000000002</c:v>
                </c:pt>
                <c:pt idx="6">
                  <c:v>7.0999999999999994E-2</c:v>
                </c:pt>
                <c:pt idx="7">
                  <c:v>0.39800000000000002</c:v>
                </c:pt>
                <c:pt idx="8">
                  <c:v>8.3000000000000004E-2</c:v>
                </c:pt>
                <c:pt idx="9">
                  <c:v>0.35599999999999998</c:v>
                </c:pt>
                <c:pt idx="10">
                  <c:v>0.35299999999999998</c:v>
                </c:pt>
                <c:pt idx="11">
                  <c:v>0.182</c:v>
                </c:pt>
                <c:pt idx="12">
                  <c:v>0.28799999999999998</c:v>
                </c:pt>
                <c:pt idx="13">
                  <c:v>0.55800000000000005</c:v>
                </c:pt>
              </c:numCache>
            </c:numRef>
          </c:xVal>
          <c:yVal>
            <c:numRef>
              <c:f>'item parameters II'!$U$4:$U$17</c:f>
              <c:numCache>
                <c:formatCode>0.00</c:formatCode>
                <c:ptCount val="14"/>
                <c:pt idx="0">
                  <c:v>-3.4946999999999839E-2</c:v>
                </c:pt>
                <c:pt idx="1">
                  <c:v>-0.12697599999999998</c:v>
                </c:pt>
                <c:pt idx="2">
                  <c:v>-0.76375800000000016</c:v>
                </c:pt>
                <c:pt idx="3">
                  <c:v>0.86633900000000019</c:v>
                </c:pt>
                <c:pt idx="4">
                  <c:v>-0.184008</c:v>
                </c:pt>
                <c:pt idx="5">
                  <c:v>0.13261600000000001</c:v>
                </c:pt>
                <c:pt idx="6">
                  <c:v>0.24434799999999998</c:v>
                </c:pt>
                <c:pt idx="7">
                  <c:v>-8.676199999999995E-2</c:v>
                </c:pt>
                <c:pt idx="8">
                  <c:v>0.71930400000000005</c:v>
                </c:pt>
                <c:pt idx="9">
                  <c:v>-0.23645699999999997</c:v>
                </c:pt>
                <c:pt idx="10">
                  <c:v>6.4014000000000001E-2</c:v>
                </c:pt>
                <c:pt idx="11">
                  <c:v>0.48583399999999999</c:v>
                </c:pt>
                <c:pt idx="12">
                  <c:v>7.1340000000000015E-2</c:v>
                </c:pt>
                <c:pt idx="13">
                  <c:v>0.11829599999999996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06-4DBA-83BC-DC3FC8515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0330527"/>
        <c:axId val="1240947887"/>
      </c:scatterChart>
      <c:valAx>
        <c:axId val="12403305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1" baseline="0" dirty="0"/>
                  <a:t>Item-</a:t>
                </a:r>
                <a:r>
                  <a:rPr lang="de-DE" sz="1600" b="1" baseline="0" dirty="0" err="1"/>
                  <a:t>specific</a:t>
                </a:r>
                <a:r>
                  <a:rPr lang="de-DE" sz="1600" b="1" baseline="0" dirty="0"/>
                  <a:t> </a:t>
                </a:r>
                <a:r>
                  <a:rPr lang="de-DE" sz="1600" b="1" baseline="0" dirty="0" err="1"/>
                  <a:t>probability</a:t>
                </a:r>
                <a:r>
                  <a:rPr lang="de-DE" sz="1600" b="1" baseline="0" dirty="0"/>
                  <a:t> of </a:t>
                </a:r>
                <a:r>
                  <a:rPr lang="de-DE" sz="1600" b="1" baseline="0" dirty="0" err="1"/>
                  <a:t>rereading</a:t>
                </a:r>
                <a:r>
                  <a:rPr lang="de-DE" sz="1600" b="1" baseline="0" dirty="0"/>
                  <a:t> </a:t>
                </a:r>
                <a:r>
                  <a:rPr lang="de-DE" sz="1600" b="1" baseline="0" dirty="0" err="1"/>
                  <a:t>the</a:t>
                </a:r>
                <a:r>
                  <a:rPr lang="de-DE" sz="1600" b="1" baseline="0" dirty="0"/>
                  <a:t> </a:t>
                </a:r>
                <a:r>
                  <a:rPr lang="de-DE" sz="1600" b="1" baseline="0" dirty="0" err="1"/>
                  <a:t>text</a:t>
                </a:r>
                <a:endParaRPr lang="de-DE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0947887"/>
        <c:crosses val="autoZero"/>
        <c:crossBetween val="midCat"/>
      </c:valAx>
      <c:valAx>
        <c:axId val="124094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1" dirty="0" err="1"/>
                  <a:t>Difference</a:t>
                </a:r>
                <a:r>
                  <a:rPr lang="de-DE" sz="1600" b="1" dirty="0"/>
                  <a:t> in item </a:t>
                </a:r>
                <a:r>
                  <a:rPr lang="de-DE" sz="1600" b="1" dirty="0" err="1"/>
                  <a:t>difficulty</a:t>
                </a:r>
                <a:endParaRPr lang="de-DE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0330527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'item parameters'!$G$4:$G$17</c:f>
              <c:numCache>
                <c:formatCode>0.00</c:formatCode>
                <c:ptCount val="14"/>
                <c:pt idx="0">
                  <c:v>-1.0780000000000001</c:v>
                </c:pt>
                <c:pt idx="1">
                  <c:v>-0.69899999999999995</c:v>
                </c:pt>
                <c:pt idx="2">
                  <c:v>1.3480000000000001</c:v>
                </c:pt>
                <c:pt idx="3">
                  <c:v>-2.0990000000000002</c:v>
                </c:pt>
                <c:pt idx="4">
                  <c:v>1.7999999999999999E-2</c:v>
                </c:pt>
                <c:pt idx="5">
                  <c:v>-0.32500000000000001</c:v>
                </c:pt>
                <c:pt idx="6">
                  <c:v>-7.1999999999999995E-2</c:v>
                </c:pt>
                <c:pt idx="7">
                  <c:v>0.6</c:v>
                </c:pt>
                <c:pt idx="8">
                  <c:v>-1.2350000000000001</c:v>
                </c:pt>
                <c:pt idx="9">
                  <c:v>0.625</c:v>
                </c:pt>
                <c:pt idx="10">
                  <c:v>-0.107</c:v>
                </c:pt>
                <c:pt idx="11">
                  <c:v>-0.86599999999999999</c:v>
                </c:pt>
                <c:pt idx="12">
                  <c:v>0.81799999999999995</c:v>
                </c:pt>
                <c:pt idx="13">
                  <c:v>-1.151</c:v>
                </c:pt>
              </c:numCache>
            </c:numRef>
          </c:xVal>
          <c:yVal>
            <c:numRef>
              <c:f>'item parameters'!$K$4:$K$17</c:f>
              <c:numCache>
                <c:formatCode>0.00</c:formatCode>
                <c:ptCount val="14"/>
                <c:pt idx="0">
                  <c:v>-1.111</c:v>
                </c:pt>
                <c:pt idx="1">
                  <c:v>-0.82299999999999995</c:v>
                </c:pt>
                <c:pt idx="2">
                  <c:v>0.505</c:v>
                </c:pt>
                <c:pt idx="3">
                  <c:v>-1.012</c:v>
                </c:pt>
                <c:pt idx="4">
                  <c:v>-0.35599999999999998</c:v>
                </c:pt>
                <c:pt idx="5">
                  <c:v>-5.0999999999999997E-2</c:v>
                </c:pt>
                <c:pt idx="6">
                  <c:v>0.40899999999999997</c:v>
                </c:pt>
                <c:pt idx="7">
                  <c:v>0.45800000000000002</c:v>
                </c:pt>
                <c:pt idx="8">
                  <c:v>-0.53800000000000003</c:v>
                </c:pt>
                <c:pt idx="9">
                  <c:v>0.23799999999999999</c:v>
                </c:pt>
                <c:pt idx="10">
                  <c:v>-1.2999999999999999E-2</c:v>
                </c:pt>
                <c:pt idx="11">
                  <c:v>-2.4E-2</c:v>
                </c:pt>
                <c:pt idx="12">
                  <c:v>0.96299999999999997</c:v>
                </c:pt>
                <c:pt idx="13">
                  <c:v>-0.99199999999999999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32-48F0-8411-59AACC028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58399"/>
        <c:axId val="274354479"/>
      </c:scatterChart>
      <c:valAx>
        <c:axId val="168258399"/>
        <c:scaling>
          <c:orientation val="minMax"/>
          <c:max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1" i="0" u="none" strike="noStrike" kern="1200" baseline="0" dirty="0">
                    <a:solidFill>
                      <a:schemeClr val="tx1"/>
                    </a:solidFill>
                  </a:rPr>
                  <a:t>Item </a:t>
                </a:r>
                <a:r>
                  <a:rPr lang="de-DE" sz="1600" b="1" i="0" u="none" strike="noStrike" kern="1200" baseline="0" dirty="0" err="1">
                    <a:solidFill>
                      <a:schemeClr val="tx1"/>
                    </a:solidFill>
                  </a:rPr>
                  <a:t>difficulty</a:t>
                </a:r>
                <a:r>
                  <a:rPr lang="de-DE" sz="1600" b="1" i="0" u="none" strike="noStrike" kern="1200" baseline="0" dirty="0">
                    <a:solidFill>
                      <a:schemeClr val="tx1"/>
                    </a:solidFill>
                  </a:rPr>
                  <a:t> in </a:t>
                </a:r>
                <a:r>
                  <a:rPr lang="de-DE" sz="1600" b="1" i="0" u="none" strike="noStrike" kern="1200" baseline="0" dirty="0" err="1">
                    <a:solidFill>
                      <a:schemeClr val="tx1"/>
                    </a:solidFill>
                  </a:rPr>
                  <a:t>no</a:t>
                </a:r>
                <a:r>
                  <a:rPr lang="de-DE" sz="1600" b="1" i="0" u="none" strike="noStrike" kern="1200" baseline="0" dirty="0">
                    <a:solidFill>
                      <a:schemeClr val="tx1"/>
                    </a:solidFill>
                  </a:rPr>
                  <a:t> </a:t>
                </a:r>
                <a:r>
                  <a:rPr lang="de-DE" sz="1600" b="1" i="0" u="none" strike="noStrike" kern="1200" baseline="0" dirty="0" err="1">
                    <a:solidFill>
                      <a:schemeClr val="tx1"/>
                    </a:solidFill>
                  </a:rPr>
                  <a:t>reread</a:t>
                </a:r>
                <a:r>
                  <a:rPr lang="de-DE" sz="1600" b="1" i="0" u="none" strike="noStrike" kern="1200" baseline="0" dirty="0">
                    <a:solidFill>
                      <a:schemeClr val="tx1"/>
                    </a:solidFill>
                  </a:rPr>
                  <a:t> </a:t>
                </a:r>
                <a:r>
                  <a:rPr lang="de-DE" sz="1600" b="1" i="0" u="none" strike="noStrike" kern="1200" baseline="0" dirty="0" err="1">
                    <a:solidFill>
                      <a:schemeClr val="tx1"/>
                    </a:solidFill>
                  </a:rPr>
                  <a:t>group</a:t>
                </a:r>
                <a:endParaRPr lang="de-DE" sz="1600" b="1" i="0" u="none" strike="noStrike" kern="1200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310704960835509"/>
              <c:y val="0.921060931899641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4354479"/>
        <c:crosses val="autoZero"/>
        <c:crossBetween val="midCat"/>
      </c:valAx>
      <c:valAx>
        <c:axId val="274354479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1" i="0" u="none" strike="noStrike" kern="1200" baseline="0" dirty="0">
                    <a:solidFill>
                      <a:schemeClr val="tx1"/>
                    </a:solidFill>
                  </a:rPr>
                  <a:t>Item </a:t>
                </a:r>
                <a:r>
                  <a:rPr lang="de-DE" sz="1600" b="1" i="0" u="none" strike="noStrike" kern="1200" baseline="0" dirty="0" err="1">
                    <a:solidFill>
                      <a:schemeClr val="tx1"/>
                    </a:solidFill>
                  </a:rPr>
                  <a:t>difficulty</a:t>
                </a:r>
                <a:r>
                  <a:rPr lang="de-DE" sz="1600" b="1" i="0" u="none" strike="noStrike" kern="1200" baseline="0" dirty="0">
                    <a:solidFill>
                      <a:schemeClr val="tx1"/>
                    </a:solidFill>
                  </a:rPr>
                  <a:t> in </a:t>
                </a:r>
                <a:r>
                  <a:rPr lang="de-DE" sz="1600" b="1" i="0" u="none" strike="noStrike" kern="1200" baseline="0" dirty="0" err="1">
                    <a:solidFill>
                      <a:schemeClr val="tx1"/>
                    </a:solidFill>
                  </a:rPr>
                  <a:t>reread</a:t>
                </a:r>
                <a:r>
                  <a:rPr lang="de-DE" sz="1600" b="1" i="0" u="none" strike="noStrike" kern="1200" baseline="0" dirty="0">
                    <a:solidFill>
                      <a:schemeClr val="tx1"/>
                    </a:solidFill>
                  </a:rPr>
                  <a:t> </a:t>
                </a:r>
                <a:r>
                  <a:rPr lang="de-DE" sz="1600" b="1" i="0" u="none" strike="noStrike" kern="1200" baseline="0" dirty="0" err="1">
                    <a:solidFill>
                      <a:schemeClr val="tx1"/>
                    </a:solidFill>
                  </a:rPr>
                  <a:t>group</a:t>
                </a:r>
                <a:endParaRPr lang="de-DE" sz="1600" b="1" i="0" u="none" strike="noStrike" kern="1200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9164490861618795E-3"/>
              <c:y val="0.23187085485282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2583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8756-7191-D34B-B8A6-F3D4A13EA6FA}" type="datetimeFigureOut">
              <a:rPr lang="de-DE" smtClean="0"/>
              <a:pPr/>
              <a:t>21.07.2025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91DD-9AEE-8649-9DA3-F2070A8AB8C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07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2CC9B-525A-45CB-9FFD-19F078EAE71C}" type="datetimeFigureOut">
              <a:rPr lang="de-DE" smtClean="0"/>
              <a:pPr/>
              <a:t>21.07.2025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41D0-D907-4878-8561-FCB3270E8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433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200" dirty="0" err="1">
                <a:sym typeface="Wingdings" panose="05000000000000000000" pitchFamily="2" charset="2"/>
              </a:rPr>
              <a:t>Previous</a:t>
            </a:r>
            <a:r>
              <a:rPr lang="de-DE" sz="1200" dirty="0">
                <a:sym typeface="Wingdings" panose="05000000000000000000" pitchFamily="2" charset="2"/>
              </a:rPr>
              <a:t> research </a:t>
            </a:r>
            <a:r>
              <a:rPr lang="de-DE" sz="1200" dirty="0" err="1">
                <a:sym typeface="Wingdings" panose="05000000000000000000" pitchFamily="2" charset="2"/>
              </a:rPr>
              <a:t>often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focuses</a:t>
            </a:r>
            <a:r>
              <a:rPr lang="de-DE" sz="1200" dirty="0">
                <a:sym typeface="Wingdings" panose="05000000000000000000" pitchFamily="2" charset="2"/>
              </a:rPr>
              <a:t> on </a:t>
            </a:r>
            <a:r>
              <a:rPr lang="de-DE" sz="1200" b="1" dirty="0">
                <a:solidFill>
                  <a:schemeClr val="accent1"/>
                </a:solidFill>
                <a:sym typeface="Wingdings" panose="05000000000000000000" pitchFamily="2" charset="2"/>
              </a:rPr>
              <a:t>item </a:t>
            </a:r>
            <a:r>
              <a:rPr lang="de-DE" sz="12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response</a:t>
            </a:r>
            <a:r>
              <a:rPr lang="de-DE" sz="12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times</a:t>
            </a:r>
            <a:r>
              <a:rPr lang="de-DE" sz="1200" dirty="0"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200" dirty="0">
                <a:sym typeface="Wingdings" panose="05000000000000000000" pitchFamily="2" charset="2"/>
              </a:rPr>
              <a:t>Can different </a:t>
            </a:r>
            <a:r>
              <a:rPr lang="de-DE" sz="1200" dirty="0" err="1">
                <a:sym typeface="Wingdings" panose="05000000000000000000" pitchFamily="2" charset="2"/>
              </a:rPr>
              <a:t>response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times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distinguish</a:t>
            </a:r>
            <a:r>
              <a:rPr lang="de-DE" sz="1200" dirty="0">
                <a:sym typeface="Wingdings" panose="05000000000000000000" pitchFamily="2" charset="2"/>
              </a:rPr>
              <a:t> different test-</a:t>
            </a:r>
            <a:r>
              <a:rPr lang="de-DE" sz="1200" dirty="0" err="1">
                <a:sym typeface="Wingdings" panose="05000000000000000000" pitchFamily="2" charset="2"/>
              </a:rPr>
              <a:t>taking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behaviours</a:t>
            </a:r>
            <a:r>
              <a:rPr lang="de-DE" sz="1200" dirty="0">
                <a:sym typeface="Wingdings" panose="05000000000000000000" pitchFamily="2" charset="2"/>
              </a:rPr>
              <a:t>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(e.g., Nagy &amp; Ulitzsch, 2021; Pokropek, 2016)</a:t>
            </a:r>
            <a:endParaRPr lang="de-DE" sz="12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200" dirty="0">
                <a:sym typeface="Wingdings" panose="05000000000000000000" pitchFamily="2" charset="2"/>
              </a:rPr>
              <a:t>Do </a:t>
            </a:r>
            <a:r>
              <a:rPr lang="de-DE" sz="1200" dirty="0" err="1">
                <a:sym typeface="Wingdings" panose="05000000000000000000" pitchFamily="2" charset="2"/>
              </a:rPr>
              <a:t>long</a:t>
            </a:r>
            <a:r>
              <a:rPr lang="de-DE" sz="1200" dirty="0">
                <a:sym typeface="Wingdings" panose="05000000000000000000" pitchFamily="2" charset="2"/>
              </a:rPr>
              <a:t> and </a:t>
            </a:r>
            <a:r>
              <a:rPr lang="de-DE" sz="1200" dirty="0" err="1">
                <a:sym typeface="Wingdings" panose="05000000000000000000" pitchFamily="2" charset="2"/>
              </a:rPr>
              <a:t>short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responses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correspond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to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the</a:t>
            </a:r>
            <a:r>
              <a:rPr lang="de-DE" sz="1200" dirty="0">
                <a:sym typeface="Wingdings" panose="05000000000000000000" pitchFamily="2" charset="2"/>
              </a:rPr>
              <a:t> same </a:t>
            </a:r>
            <a:r>
              <a:rPr lang="de-DE" sz="1200" dirty="0" err="1">
                <a:sym typeface="Wingdings" panose="05000000000000000000" pitchFamily="2" charset="2"/>
              </a:rPr>
              <a:t>processes</a:t>
            </a:r>
            <a:r>
              <a:rPr lang="de-DE" sz="1200" dirty="0">
                <a:sym typeface="Wingdings" panose="05000000000000000000" pitchFamily="2" charset="2"/>
              </a:rPr>
              <a:t>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(e.g., Molenaar et al., 2016; Molenaar &amp; De Boeck,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Erkenntnisse, dass sich kurze und lange Bearbeitungszeiten voneinander unterscheiden können </a:t>
            </a:r>
            <a:r>
              <a:rPr lang="de-DE" dirty="0">
                <a:sym typeface="Wingdings" panose="05000000000000000000" pitchFamily="2" charset="2"/>
              </a:rPr>
              <a:t> Erklärungen durch weitere Prozessdaten?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Komplexitäts-</a:t>
            </a:r>
            <a:r>
              <a:rPr lang="de-DE" dirty="0" err="1">
                <a:sym typeface="Wingdings" panose="05000000000000000000" pitchFamily="2" charset="2"/>
              </a:rPr>
              <a:t>adequates</a:t>
            </a:r>
            <a:r>
              <a:rPr lang="de-DE" dirty="0">
                <a:sym typeface="Wingdings" panose="05000000000000000000" pitchFamily="2" charset="2"/>
              </a:rPr>
              <a:t> Antwortverhalten  dual-</a:t>
            </a:r>
            <a:r>
              <a:rPr lang="de-DE" dirty="0" err="1">
                <a:sym typeface="Wingdings" panose="05000000000000000000" pitchFamily="2" charset="2"/>
              </a:rPr>
              <a:t>processing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theory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8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02865-0035-8463-9F08-9440DC34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D7A6AC0-1142-1F63-B998-3F94BFD9A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B12C24-48C1-BB6F-6941-7BCBEB8F7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200" dirty="0" err="1">
                <a:sym typeface="Wingdings" panose="05000000000000000000" pitchFamily="2" charset="2"/>
              </a:rPr>
              <a:t>Previous</a:t>
            </a:r>
            <a:r>
              <a:rPr lang="de-DE" sz="1200" dirty="0">
                <a:sym typeface="Wingdings" panose="05000000000000000000" pitchFamily="2" charset="2"/>
              </a:rPr>
              <a:t> research </a:t>
            </a:r>
            <a:r>
              <a:rPr lang="de-DE" sz="1200" dirty="0" err="1">
                <a:sym typeface="Wingdings" panose="05000000000000000000" pitchFamily="2" charset="2"/>
              </a:rPr>
              <a:t>often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focuses</a:t>
            </a:r>
            <a:r>
              <a:rPr lang="de-DE" sz="1200" dirty="0">
                <a:sym typeface="Wingdings" panose="05000000000000000000" pitchFamily="2" charset="2"/>
              </a:rPr>
              <a:t> on </a:t>
            </a:r>
            <a:r>
              <a:rPr lang="de-DE" sz="1200" b="1" dirty="0">
                <a:solidFill>
                  <a:schemeClr val="accent1"/>
                </a:solidFill>
                <a:sym typeface="Wingdings" panose="05000000000000000000" pitchFamily="2" charset="2"/>
              </a:rPr>
              <a:t>item </a:t>
            </a:r>
            <a:r>
              <a:rPr lang="de-DE" sz="12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response</a:t>
            </a:r>
            <a:r>
              <a:rPr lang="de-DE" sz="12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times</a:t>
            </a:r>
            <a:r>
              <a:rPr lang="de-DE" sz="1200" dirty="0"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200" dirty="0">
                <a:sym typeface="Wingdings" panose="05000000000000000000" pitchFamily="2" charset="2"/>
              </a:rPr>
              <a:t>Can different </a:t>
            </a:r>
            <a:r>
              <a:rPr lang="de-DE" sz="1200" dirty="0" err="1">
                <a:sym typeface="Wingdings" panose="05000000000000000000" pitchFamily="2" charset="2"/>
              </a:rPr>
              <a:t>response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times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distinguish</a:t>
            </a:r>
            <a:r>
              <a:rPr lang="de-DE" sz="1200" dirty="0">
                <a:sym typeface="Wingdings" panose="05000000000000000000" pitchFamily="2" charset="2"/>
              </a:rPr>
              <a:t> different test-</a:t>
            </a:r>
            <a:r>
              <a:rPr lang="de-DE" sz="1200" dirty="0" err="1">
                <a:sym typeface="Wingdings" panose="05000000000000000000" pitchFamily="2" charset="2"/>
              </a:rPr>
              <a:t>taking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behaviours</a:t>
            </a:r>
            <a:r>
              <a:rPr lang="de-DE" sz="1200" dirty="0">
                <a:sym typeface="Wingdings" panose="05000000000000000000" pitchFamily="2" charset="2"/>
              </a:rPr>
              <a:t>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(e.g., Nagy &amp; Ulitzsch, 2021; Pokropek, 2016)</a:t>
            </a:r>
            <a:endParaRPr lang="de-DE" sz="12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200" dirty="0">
                <a:sym typeface="Wingdings" panose="05000000000000000000" pitchFamily="2" charset="2"/>
              </a:rPr>
              <a:t>Do </a:t>
            </a:r>
            <a:r>
              <a:rPr lang="de-DE" sz="1200" dirty="0" err="1">
                <a:sym typeface="Wingdings" panose="05000000000000000000" pitchFamily="2" charset="2"/>
              </a:rPr>
              <a:t>long</a:t>
            </a:r>
            <a:r>
              <a:rPr lang="de-DE" sz="1200" dirty="0">
                <a:sym typeface="Wingdings" panose="05000000000000000000" pitchFamily="2" charset="2"/>
              </a:rPr>
              <a:t> and </a:t>
            </a:r>
            <a:r>
              <a:rPr lang="de-DE" sz="1200" dirty="0" err="1">
                <a:sym typeface="Wingdings" panose="05000000000000000000" pitchFamily="2" charset="2"/>
              </a:rPr>
              <a:t>short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responses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correspond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to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the</a:t>
            </a:r>
            <a:r>
              <a:rPr lang="de-DE" sz="1200" dirty="0">
                <a:sym typeface="Wingdings" panose="05000000000000000000" pitchFamily="2" charset="2"/>
              </a:rPr>
              <a:t> same </a:t>
            </a:r>
            <a:r>
              <a:rPr lang="de-DE" sz="1200" dirty="0" err="1">
                <a:sym typeface="Wingdings" panose="05000000000000000000" pitchFamily="2" charset="2"/>
              </a:rPr>
              <a:t>processes</a:t>
            </a:r>
            <a:r>
              <a:rPr lang="de-DE" sz="1200" dirty="0">
                <a:sym typeface="Wingdings" panose="05000000000000000000" pitchFamily="2" charset="2"/>
              </a:rPr>
              <a:t>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(e.g., Molenaar et al., 2016; Molenaar &amp; De Boeck,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Erkenntnisse, dass sich kurze und lange Bearbeitungszeiten voneinander unterscheiden können </a:t>
            </a:r>
            <a:r>
              <a:rPr lang="de-DE" dirty="0">
                <a:sym typeface="Wingdings" panose="05000000000000000000" pitchFamily="2" charset="2"/>
              </a:rPr>
              <a:t> Erklärungen durch weitere Prozessdaten?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Komplexitäts-</a:t>
            </a:r>
            <a:r>
              <a:rPr lang="de-DE" dirty="0" err="1">
                <a:sym typeface="Wingdings" panose="05000000000000000000" pitchFamily="2" charset="2"/>
              </a:rPr>
              <a:t>adequates</a:t>
            </a:r>
            <a:r>
              <a:rPr lang="de-DE" dirty="0">
                <a:sym typeface="Wingdings" panose="05000000000000000000" pitchFamily="2" charset="2"/>
              </a:rPr>
              <a:t> Antwortverhalten  dual-</a:t>
            </a:r>
            <a:r>
              <a:rPr lang="de-DE" dirty="0" err="1">
                <a:sym typeface="Wingdings" panose="05000000000000000000" pitchFamily="2" charset="2"/>
              </a:rPr>
              <a:t>processing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theory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047B0B-AD79-CF45-D48D-6FBEA4F4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48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viele Zahlen </a:t>
            </a:r>
            <a:r>
              <a:rPr lang="de-DE" dirty="0">
                <a:sym typeface="Wingdings" panose="05000000000000000000" pitchFamily="2" charset="2"/>
              </a:rPr>
              <a:t> raus? Das Gleiche wird ja auch auf der nächsten Folie graphisch dargestellt!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31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 nur in Excel geschätzt, Rundungsfehler!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8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 nur in Excel geschätzt, Rundungsfehler!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424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Alte Daten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357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40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+mj-lt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63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803EB-7FEA-BC07-14EC-BB5F735DE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B42BFC7-9578-A11C-1B68-D7456C79E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05D18D-341D-1EB6-F9E3-8B5723394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B4792F-4A66-26A8-DCF0-E4470176C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17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200" b="1" dirty="0" err="1"/>
              <a:t>Results</a:t>
            </a:r>
            <a:r>
              <a:rPr lang="de-DE" sz="1200" dirty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200" dirty="0"/>
              <a:t>The item </a:t>
            </a:r>
            <a:r>
              <a:rPr lang="de-DE" sz="1200" dirty="0" err="1"/>
              <a:t>difficulties</a:t>
            </a:r>
            <a:r>
              <a:rPr lang="de-DE" sz="1200" dirty="0"/>
              <a:t> </a:t>
            </a:r>
            <a:r>
              <a:rPr lang="de-DE" sz="1200" dirty="0" err="1"/>
              <a:t>differ</a:t>
            </a:r>
            <a:r>
              <a:rPr lang="de-DE" sz="1200" dirty="0"/>
              <a:t> </a:t>
            </a:r>
            <a:r>
              <a:rPr lang="de-DE" sz="1200" dirty="0" err="1"/>
              <a:t>between</a:t>
            </a:r>
            <a:r>
              <a:rPr lang="de-DE" sz="1200" dirty="0"/>
              <a:t> </a:t>
            </a:r>
            <a:r>
              <a:rPr lang="de-DE" sz="1200" dirty="0" err="1"/>
              <a:t>responses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and </a:t>
            </a:r>
            <a:r>
              <a:rPr lang="de-DE" sz="1200" dirty="0" err="1"/>
              <a:t>without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rereads</a:t>
            </a:r>
            <a:endParaRPr lang="de-DE" sz="1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200" dirty="0" err="1"/>
              <a:t>Descriptively</a:t>
            </a:r>
            <a:r>
              <a:rPr lang="de-DE" sz="1200" dirty="0"/>
              <a:t>,  </a:t>
            </a:r>
            <a:r>
              <a:rPr lang="de-DE" sz="1200" dirty="0" err="1"/>
              <a:t>they</a:t>
            </a:r>
            <a:r>
              <a:rPr lang="de-DE" sz="1200" dirty="0"/>
              <a:t> </a:t>
            </a:r>
            <a:r>
              <a:rPr lang="de-DE" sz="1200" dirty="0" err="1"/>
              <a:t>differ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in </a:t>
            </a:r>
            <a:r>
              <a:rPr lang="de-DE" sz="1200" dirty="0" err="1"/>
              <a:t>their</a:t>
            </a:r>
            <a:r>
              <a:rPr lang="de-DE" sz="1200" dirty="0"/>
              <a:t> </a:t>
            </a:r>
            <a:r>
              <a:rPr lang="de-DE" sz="1200" dirty="0" err="1"/>
              <a:t>variance</a:t>
            </a:r>
            <a:r>
              <a:rPr lang="de-DE" sz="1200" dirty="0"/>
              <a:t> </a:t>
            </a:r>
            <a:r>
              <a:rPr lang="de-DE" sz="1200" dirty="0" err="1"/>
              <a:t>than</a:t>
            </a:r>
            <a:r>
              <a:rPr lang="de-DE" sz="1200" dirty="0"/>
              <a:t> </a:t>
            </a:r>
            <a:r>
              <a:rPr lang="de-DE" sz="1200" dirty="0" err="1"/>
              <a:t>overall</a:t>
            </a:r>
            <a:r>
              <a:rPr lang="de-DE" sz="1200" dirty="0"/>
              <a:t> </a:t>
            </a:r>
            <a:r>
              <a:rPr lang="de-DE" sz="1200" dirty="0" err="1"/>
              <a:t>difficulty</a:t>
            </a:r>
            <a:endParaRPr lang="de-DE" sz="1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200" dirty="0" err="1"/>
              <a:t>Partly</a:t>
            </a:r>
            <a:r>
              <a:rPr lang="de-DE" sz="1200" dirty="0"/>
              <a:t>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item-</a:t>
            </a:r>
            <a:r>
              <a:rPr lang="de-DE" sz="1200" dirty="0" err="1"/>
              <a:t>specific</a:t>
            </a:r>
            <a:r>
              <a:rPr lang="de-DE" sz="1200" dirty="0"/>
              <a:t> </a:t>
            </a:r>
            <a:r>
              <a:rPr lang="de-DE" sz="1200" dirty="0" err="1"/>
              <a:t>propability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rereading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text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29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94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C3500-EB0E-6178-DEFC-0E7C3BB7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BABAB44-62DE-F9E6-7177-017470ECF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357D7D-1323-2A77-690E-AC42EDD85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B0D619-59EF-8BB3-A9C5-3B679B994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27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6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23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9C289-128F-BCE6-1010-59B946133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83A3F0-95EF-E166-C81D-FEF5C9131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56BD8E-D04E-F9B3-FEAA-ABA143CE6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AFE1C9-23E9-5166-6534-561597E2A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24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2" b="14838"/>
          <a:stretch/>
        </p:blipFill>
        <p:spPr>
          <a:xfrm>
            <a:off x="371364" y="371890"/>
            <a:ext cx="4863180" cy="5258849"/>
          </a:xfrm>
          <a:custGeom>
            <a:avLst/>
            <a:gdLst>
              <a:gd name="connsiteX0" fmla="*/ 408385 w 4863180"/>
              <a:gd name="connsiteY0" fmla="*/ 3993214 h 5258849"/>
              <a:gd name="connsiteX1" fmla="*/ 408385 w 4863180"/>
              <a:gd name="connsiteY1" fmla="*/ 4425262 h 5258849"/>
              <a:gd name="connsiteX2" fmla="*/ 660413 w 4863180"/>
              <a:gd name="connsiteY2" fmla="*/ 4425262 h 5258849"/>
              <a:gd name="connsiteX3" fmla="*/ 660413 w 4863180"/>
              <a:gd name="connsiteY3" fmla="*/ 3993214 h 5258849"/>
              <a:gd name="connsiteX4" fmla="*/ 3212072 w 4863180"/>
              <a:gd name="connsiteY4" fmla="*/ 3973432 h 5258849"/>
              <a:gd name="connsiteX5" fmla="*/ 3212072 w 4863180"/>
              <a:gd name="connsiteY5" fmla="*/ 4517052 h 5258849"/>
              <a:gd name="connsiteX6" fmla="*/ 3744415 w 4863180"/>
              <a:gd name="connsiteY6" fmla="*/ 4517052 h 5258849"/>
              <a:gd name="connsiteX7" fmla="*/ 3744415 w 4863180"/>
              <a:gd name="connsiteY7" fmla="*/ 3973432 h 5258849"/>
              <a:gd name="connsiteX8" fmla="*/ 846094 w 4863180"/>
              <a:gd name="connsiteY8" fmla="*/ 3701622 h 5258849"/>
              <a:gd name="connsiteX9" fmla="*/ 846094 w 4863180"/>
              <a:gd name="connsiteY9" fmla="*/ 4245242 h 5258849"/>
              <a:gd name="connsiteX10" fmla="*/ 972108 w 4863180"/>
              <a:gd name="connsiteY10" fmla="*/ 4245242 h 5258849"/>
              <a:gd name="connsiteX11" fmla="*/ 972108 w 4863180"/>
              <a:gd name="connsiteY11" fmla="*/ 3701622 h 5258849"/>
              <a:gd name="connsiteX12" fmla="*/ 0 w 4863180"/>
              <a:gd name="connsiteY12" fmla="*/ 0 h 5258849"/>
              <a:gd name="connsiteX13" fmla="*/ 4863180 w 4863180"/>
              <a:gd name="connsiteY13" fmla="*/ 0 h 5258849"/>
              <a:gd name="connsiteX14" fmla="*/ 4863180 w 4863180"/>
              <a:gd name="connsiteY14" fmla="*/ 5258849 h 5258849"/>
              <a:gd name="connsiteX15" fmla="*/ 0 w 4863180"/>
              <a:gd name="connsiteY15" fmla="*/ 5258849 h 525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3180" h="5258849">
                <a:moveTo>
                  <a:pt x="408385" y="3993214"/>
                </a:moveTo>
                <a:lnTo>
                  <a:pt x="408385" y="4425262"/>
                </a:lnTo>
                <a:lnTo>
                  <a:pt x="660413" y="4425262"/>
                </a:lnTo>
                <a:lnTo>
                  <a:pt x="660413" y="3993214"/>
                </a:lnTo>
                <a:close/>
                <a:moveTo>
                  <a:pt x="3212072" y="3973432"/>
                </a:moveTo>
                <a:lnTo>
                  <a:pt x="3212072" y="4517052"/>
                </a:lnTo>
                <a:lnTo>
                  <a:pt x="3744415" y="4517052"/>
                </a:lnTo>
                <a:lnTo>
                  <a:pt x="3744415" y="3973432"/>
                </a:lnTo>
                <a:close/>
                <a:moveTo>
                  <a:pt x="846094" y="3701622"/>
                </a:moveTo>
                <a:lnTo>
                  <a:pt x="846094" y="4245242"/>
                </a:lnTo>
                <a:lnTo>
                  <a:pt x="972108" y="4245242"/>
                </a:lnTo>
                <a:lnTo>
                  <a:pt x="972108" y="3701622"/>
                </a:lnTo>
                <a:close/>
                <a:moveTo>
                  <a:pt x="0" y="0"/>
                </a:moveTo>
                <a:lnTo>
                  <a:pt x="4863180" y="0"/>
                </a:lnTo>
                <a:lnTo>
                  <a:pt x="4863180" y="5258849"/>
                </a:lnTo>
                <a:lnTo>
                  <a:pt x="0" y="5258849"/>
                </a:lnTo>
                <a:close/>
              </a:path>
            </a:pathLst>
          </a:cu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59496" y="5635310"/>
            <a:ext cx="5296508" cy="914096"/>
          </a:xfrm>
        </p:spPr>
        <p:txBody>
          <a:bodyPr anchor="b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Veranstaltungsname | Ort</a:t>
            </a:r>
            <a:br>
              <a:rPr lang="de-DE" dirty="0"/>
            </a:br>
            <a:r>
              <a:rPr lang="de-DE" dirty="0"/>
              <a:t>31.02.2020</a:t>
            </a:r>
            <a:br>
              <a:rPr lang="de-DE" dirty="0"/>
            </a:br>
            <a:r>
              <a:rPr lang="de-DE" dirty="0"/>
              <a:t>Jana Welling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8"/>
          <a:stretch/>
        </p:blipFill>
        <p:spPr>
          <a:xfrm>
            <a:off x="2863661" y="369546"/>
            <a:ext cx="8963025" cy="5258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555" y="1232756"/>
            <a:ext cx="6516000" cy="1872208"/>
          </a:xfrm>
          <a:solidFill>
            <a:schemeClr val="bg1"/>
          </a:solidFill>
        </p:spPr>
        <p:txBody>
          <a:bodyPr vert="horz" lIns="324000" tIns="0" rIns="0" bIns="0" rtlCol="0" anchor="ctr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de-DE" sz="3100" b="1" kern="0" spc="1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/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14" y="5273178"/>
            <a:ext cx="1989558" cy="14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Standard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8939"/>
            <a:ext cx="9733981" cy="759600"/>
          </a:xfrm>
        </p:spPr>
        <p:txBody>
          <a:bodyPr anchor="t" anchorCtr="0">
            <a:noAutofit/>
          </a:bodyPr>
          <a:lstStyle>
            <a:lvl1pPr marL="0" indent="0" algn="l">
              <a:defRPr sz="2400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Folientitel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87332" y="1231899"/>
            <a:ext cx="9727845" cy="4429125"/>
          </a:xfrm>
        </p:spPr>
        <p:txBody>
          <a:bodyPr rIns="0">
            <a:normAutofit/>
          </a:bodyPr>
          <a:lstStyle>
            <a:lvl1pPr marL="273050" indent="-273050">
              <a:buFont typeface="Wingdings" charset="2"/>
              <a:buChar char="§"/>
              <a:tabLst/>
              <a:defRPr sz="2000" baseline="0">
                <a:solidFill>
                  <a:schemeClr val="tx1"/>
                </a:solidFill>
              </a:defRPr>
            </a:lvl1pPr>
            <a:lvl2pPr marL="539750" indent="-266700"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2pPr>
            <a:lvl3pPr marL="806450" indent="-247650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1079500" indent="-266700">
              <a:buFont typeface="Symbol" panose="05050102010706020507" pitchFamily="18" charset="2"/>
              <a:buChar char="-"/>
              <a:tabLst/>
              <a:defRPr sz="1700">
                <a:solidFill>
                  <a:schemeClr val="tx1"/>
                </a:solidFill>
              </a:defRPr>
            </a:lvl4pPr>
            <a:lvl5pPr marL="1346200" indent="-273050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35" y="5606642"/>
            <a:ext cx="1696513" cy="9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 | Germany</a:t>
            </a:r>
          </a:p>
          <a:p>
            <a:r>
              <a:rPr lang="de-DE" sz="800" baseline="0" dirty="0"/>
              <a:t>Phone: +49 951 863-3799 | jana.welling@lifbi.de | www.lifbi.de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45664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380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6348028" y="1232756"/>
            <a:ext cx="5472496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itel 3"/>
          <p:cNvSpPr>
            <a:spLocks noGrp="1"/>
          </p:cNvSpPr>
          <p:nvPr>
            <p:ph type="title" hasCustomPrompt="1"/>
          </p:nvPr>
        </p:nvSpPr>
        <p:spPr>
          <a:xfrm>
            <a:off x="385351" y="378941"/>
            <a:ext cx="11435174" cy="75889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cap="all"/>
            </a:lvl1pPr>
          </a:lstStyle>
          <a:p>
            <a:pPr marL="0" lvl="0"/>
            <a:r>
              <a:rPr lang="de-DE" dirty="0"/>
              <a:t>Folientitel</a:t>
            </a:r>
          </a:p>
        </p:txBody>
      </p:sp>
      <p:sp>
        <p:nvSpPr>
          <p:cNvPr id="20" name="Inhaltsplatzhalter 11"/>
          <p:cNvSpPr>
            <a:spLocks noGrp="1"/>
          </p:cNvSpPr>
          <p:nvPr>
            <p:ph sz="quarter" idx="11"/>
          </p:nvPr>
        </p:nvSpPr>
        <p:spPr>
          <a:xfrm>
            <a:off x="385350" y="1236480"/>
            <a:ext cx="5472000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8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35" y="5606642"/>
            <a:ext cx="1696513" cy="9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 | Germany</a:t>
            </a:r>
          </a:p>
          <a:p>
            <a:r>
              <a:rPr lang="de-DE" sz="800" baseline="0" dirty="0"/>
              <a:t>Phone: +49 951 863-3799 | jana.welling@lifbi.de | www.lifbi.de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87074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4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t="-196" r="12492" b="196"/>
          <a:stretch/>
        </p:blipFill>
        <p:spPr>
          <a:xfrm>
            <a:off x="6106728" y="-25664"/>
            <a:ext cx="6217963" cy="68985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5465" y="381001"/>
            <a:ext cx="5134259" cy="2304985"/>
          </a:xfrm>
        </p:spPr>
        <p:txBody>
          <a:bodyPr lIns="108000" tIns="0" bIns="0" anchor="t" anchorCtr="0"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400" cap="all" spc="0" baseline="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554226" y="5208153"/>
            <a:ext cx="2174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dirty="0"/>
              <a:t>Wilhelmsplatz 3</a:t>
            </a:r>
          </a:p>
          <a:p>
            <a:pPr lvl="0"/>
            <a:r>
              <a:rPr lang="de-DE" sz="1000" dirty="0"/>
              <a:t>96047 Bamberg | Germany</a:t>
            </a:r>
          </a:p>
          <a:p>
            <a:pPr lvl="0"/>
            <a:endParaRPr lang="de-DE" sz="500" dirty="0"/>
          </a:p>
          <a:p>
            <a:pPr lvl="0"/>
            <a:r>
              <a:rPr lang="de-DE" sz="1000" dirty="0"/>
              <a:t>www.lifbi.de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3554226" y="5940865"/>
            <a:ext cx="2174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>
              <a:defRPr sz="850"/>
            </a:lvl1pPr>
          </a:lstStyle>
          <a:p>
            <a:pPr lvl="0"/>
            <a:r>
              <a:rPr lang="de-DE" sz="1000" dirty="0"/>
              <a:t>Jana Welling</a:t>
            </a:r>
          </a:p>
          <a:p>
            <a:pPr marL="0" lvl="0" algn="l" defTabSz="914400" rtl="0" eaLnBrk="1" latinLnBrk="0" hangingPunct="1"/>
            <a:endParaRPr lang="de-DE" sz="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1000" dirty="0"/>
              <a:t>Phone: +49 951 863-3799</a:t>
            </a:r>
          </a:p>
          <a:p>
            <a:pPr lvl="0"/>
            <a:r>
              <a:rPr lang="de-DE" sz="1000" dirty="0"/>
              <a:t>jana.welling@lifbi.de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32" y="3651416"/>
            <a:ext cx="2598710" cy="151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545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Agenda-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7" t="6986" r="12746" b="13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4651"/>
            <a:ext cx="5323982" cy="56515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cap="all" dirty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2211" y="1231900"/>
            <a:ext cx="5318502" cy="4429125"/>
          </a:xfrm>
        </p:spPr>
        <p:txBody>
          <a:bodyPr tIns="0" rIns="0" bIns="0">
            <a:normAutofit/>
          </a:bodyPr>
          <a:lstStyle>
            <a:lvl1pPr marL="360000" indent="-3600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</p:txBody>
      </p:sp>
      <p:cxnSp>
        <p:nvCxnSpPr>
          <p:cNvPr id="13" name="Gerade Verbindung 8"/>
          <p:cNvCxnSpPr/>
          <p:nvPr userDrawn="1"/>
        </p:nvCxnSpPr>
        <p:spPr>
          <a:xfrm>
            <a:off x="377178" y="6197984"/>
            <a:ext cx="532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+49 951 863-3799 | jana.welling@lifbi.de | www.lifbi.de</a:t>
            </a:r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58" y="5533708"/>
            <a:ext cx="1524532" cy="11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7423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Agenda-alternativ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5351" y="374651"/>
            <a:ext cx="9742900" cy="756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cap="all" dirty="0"/>
            </a:lvl1pPr>
          </a:lstStyle>
          <a:p>
            <a:pPr lvl="0"/>
            <a:r>
              <a:rPr lang="de-DE" dirty="0"/>
              <a:t>AGENDA – ALTERNATIV OHNE BILD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5351" y="1231900"/>
            <a:ext cx="9729827" cy="4429125"/>
          </a:xfrm>
        </p:spPr>
        <p:txBody>
          <a:bodyPr tIns="0" rIns="0" bIns="0">
            <a:normAutofit/>
          </a:bodyPr>
          <a:lstStyle>
            <a:lvl1pPr marL="361950" indent="-3619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lang="de-D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Symbol" panose="05050102010706020507" pitchFamily="18" charset="2"/>
              <a:buChar char="-"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15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+49 951 863-3799 | jana.welling@lifbi.de | www.lifbi.de</a:t>
            </a:r>
            <a:endParaRPr lang="de-DE" sz="800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0" y="5532103"/>
            <a:ext cx="1525409" cy="11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pos="6380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Standard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2004"/>
            <a:ext cx="9733981" cy="756000"/>
          </a:xfrm>
        </p:spPr>
        <p:txBody>
          <a:bodyPr anchor="t" anchorCtr="0">
            <a:noAutofit/>
          </a:bodyPr>
          <a:lstStyle>
            <a:lvl1pPr marL="0" indent="0" algn="l">
              <a:defRPr sz="2400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Folientitel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87332" y="1231899"/>
            <a:ext cx="9727845" cy="4429125"/>
          </a:xfrm>
        </p:spPr>
        <p:txBody>
          <a:bodyPr rIns="0">
            <a:normAutofit/>
          </a:bodyPr>
          <a:lstStyle>
            <a:lvl1pPr marL="273050" indent="-273050">
              <a:buFont typeface="Wingdings" charset="2"/>
              <a:buChar char="§"/>
              <a:tabLst/>
              <a:defRPr sz="2000" baseline="0">
                <a:solidFill>
                  <a:schemeClr val="tx1"/>
                </a:solidFill>
              </a:defRPr>
            </a:lvl1pPr>
            <a:lvl2pPr marL="539750" indent="-266700"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2pPr>
            <a:lvl3pPr marL="806450" indent="-247650"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</a:defRPr>
            </a:lvl3pPr>
            <a:lvl4pPr marL="1079500" indent="-266700">
              <a:buFont typeface="Symbol" panose="05050102010706020507" pitchFamily="18" charset="2"/>
              <a:buChar char="-"/>
              <a:tabLst/>
              <a:defRPr sz="1700">
                <a:solidFill>
                  <a:schemeClr val="tx1"/>
                </a:solidFill>
              </a:defRPr>
            </a:lvl4pPr>
            <a:lvl5pPr marL="1346200" indent="-273050"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+49 951 863-3799 | jana.welling@lifbi.de | www.lifbi.de</a:t>
            </a:r>
            <a:endParaRPr lang="de-DE" sz="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0" y="5532103"/>
            <a:ext cx="1525409" cy="11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380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6348525" y="1240862"/>
            <a:ext cx="5472000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itel 3"/>
          <p:cNvSpPr>
            <a:spLocks noGrp="1"/>
          </p:cNvSpPr>
          <p:nvPr>
            <p:ph type="title" hasCustomPrompt="1"/>
          </p:nvPr>
        </p:nvSpPr>
        <p:spPr>
          <a:xfrm>
            <a:off x="385351" y="381836"/>
            <a:ext cx="11435174" cy="756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cap="all"/>
            </a:lvl1pPr>
          </a:lstStyle>
          <a:p>
            <a:pPr marL="0" lvl="0"/>
            <a:r>
              <a:rPr lang="de-DE" dirty="0"/>
              <a:t>Folientitel</a:t>
            </a:r>
          </a:p>
        </p:txBody>
      </p:sp>
      <p:sp>
        <p:nvSpPr>
          <p:cNvPr id="20" name="Inhaltsplatzhalter 11"/>
          <p:cNvSpPr>
            <a:spLocks noGrp="1"/>
          </p:cNvSpPr>
          <p:nvPr>
            <p:ph sz="quarter" idx="11"/>
          </p:nvPr>
        </p:nvSpPr>
        <p:spPr>
          <a:xfrm>
            <a:off x="385350" y="1236480"/>
            <a:ext cx="5472000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8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+49 951 863-3799 | jana.welling@lifbi.de | www.lifbi.de</a:t>
            </a:r>
            <a:endParaRPr lang="de-DE" sz="800" dirty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0" y="5532103"/>
            <a:ext cx="1525409" cy="11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1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47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t="-196" r="12492" b="196"/>
          <a:stretch/>
        </p:blipFill>
        <p:spPr>
          <a:xfrm>
            <a:off x="6106728" y="-25664"/>
            <a:ext cx="6217963" cy="68985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5465" y="381001"/>
            <a:ext cx="5134259" cy="2304985"/>
          </a:xfrm>
        </p:spPr>
        <p:txBody>
          <a:bodyPr lIns="108000" tIns="0" bIns="0" anchor="t" anchorCtr="0"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400" cap="all" spc="0" baseline="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554226" y="5208153"/>
            <a:ext cx="2174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dirty="0"/>
              <a:t>Wilhelmsplatz 3</a:t>
            </a:r>
          </a:p>
          <a:p>
            <a:pPr lvl="0"/>
            <a:r>
              <a:rPr lang="de-DE" sz="1000" dirty="0"/>
              <a:t>96047 Bamberg</a:t>
            </a:r>
          </a:p>
          <a:p>
            <a:pPr lvl="0"/>
            <a:endParaRPr lang="de-DE" sz="500" dirty="0"/>
          </a:p>
          <a:p>
            <a:pPr lvl="0"/>
            <a:r>
              <a:rPr lang="de-DE" sz="1000" dirty="0"/>
              <a:t>www.lifbi.de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3554226" y="5940865"/>
            <a:ext cx="2174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>
              <a:defRPr sz="850"/>
            </a:lvl1pPr>
          </a:lstStyle>
          <a:p>
            <a:pPr lvl="0"/>
            <a:r>
              <a:rPr lang="de-DE" sz="1000" dirty="0"/>
              <a:t>Jana Welling</a:t>
            </a:r>
          </a:p>
          <a:p>
            <a:pPr marL="0" lvl="0" algn="l" defTabSz="914400" rtl="0" eaLnBrk="1" latinLnBrk="0" hangingPunct="1"/>
            <a:endParaRPr lang="de-DE" sz="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1000" dirty="0"/>
              <a:t>Telefon: +49 951 863-3799</a:t>
            </a:r>
          </a:p>
          <a:p>
            <a:pPr lvl="0"/>
            <a:r>
              <a:rPr lang="de-DE" sz="1000" dirty="0"/>
              <a:t>jana.welling@lifbi.de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94" y="3517947"/>
            <a:ext cx="2388518" cy="17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2" b="14838"/>
          <a:stretch/>
        </p:blipFill>
        <p:spPr>
          <a:xfrm>
            <a:off x="371364" y="371890"/>
            <a:ext cx="4863180" cy="5258849"/>
          </a:xfrm>
          <a:custGeom>
            <a:avLst/>
            <a:gdLst>
              <a:gd name="connsiteX0" fmla="*/ 408385 w 4863180"/>
              <a:gd name="connsiteY0" fmla="*/ 3993214 h 5258849"/>
              <a:gd name="connsiteX1" fmla="*/ 408385 w 4863180"/>
              <a:gd name="connsiteY1" fmla="*/ 4425262 h 5258849"/>
              <a:gd name="connsiteX2" fmla="*/ 660413 w 4863180"/>
              <a:gd name="connsiteY2" fmla="*/ 4425262 h 5258849"/>
              <a:gd name="connsiteX3" fmla="*/ 660413 w 4863180"/>
              <a:gd name="connsiteY3" fmla="*/ 3993214 h 5258849"/>
              <a:gd name="connsiteX4" fmla="*/ 3212072 w 4863180"/>
              <a:gd name="connsiteY4" fmla="*/ 3973432 h 5258849"/>
              <a:gd name="connsiteX5" fmla="*/ 3212072 w 4863180"/>
              <a:gd name="connsiteY5" fmla="*/ 4517052 h 5258849"/>
              <a:gd name="connsiteX6" fmla="*/ 3744415 w 4863180"/>
              <a:gd name="connsiteY6" fmla="*/ 4517052 h 5258849"/>
              <a:gd name="connsiteX7" fmla="*/ 3744415 w 4863180"/>
              <a:gd name="connsiteY7" fmla="*/ 3973432 h 5258849"/>
              <a:gd name="connsiteX8" fmla="*/ 846094 w 4863180"/>
              <a:gd name="connsiteY8" fmla="*/ 3701622 h 5258849"/>
              <a:gd name="connsiteX9" fmla="*/ 846094 w 4863180"/>
              <a:gd name="connsiteY9" fmla="*/ 4245242 h 5258849"/>
              <a:gd name="connsiteX10" fmla="*/ 972108 w 4863180"/>
              <a:gd name="connsiteY10" fmla="*/ 4245242 h 5258849"/>
              <a:gd name="connsiteX11" fmla="*/ 972108 w 4863180"/>
              <a:gd name="connsiteY11" fmla="*/ 3701622 h 5258849"/>
              <a:gd name="connsiteX12" fmla="*/ 0 w 4863180"/>
              <a:gd name="connsiteY12" fmla="*/ 0 h 5258849"/>
              <a:gd name="connsiteX13" fmla="*/ 4863180 w 4863180"/>
              <a:gd name="connsiteY13" fmla="*/ 0 h 5258849"/>
              <a:gd name="connsiteX14" fmla="*/ 4863180 w 4863180"/>
              <a:gd name="connsiteY14" fmla="*/ 5258849 h 5258849"/>
              <a:gd name="connsiteX15" fmla="*/ 0 w 4863180"/>
              <a:gd name="connsiteY15" fmla="*/ 5258849 h 525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3180" h="5258849">
                <a:moveTo>
                  <a:pt x="408385" y="3993214"/>
                </a:moveTo>
                <a:lnTo>
                  <a:pt x="408385" y="4425262"/>
                </a:lnTo>
                <a:lnTo>
                  <a:pt x="660413" y="4425262"/>
                </a:lnTo>
                <a:lnTo>
                  <a:pt x="660413" y="3993214"/>
                </a:lnTo>
                <a:close/>
                <a:moveTo>
                  <a:pt x="3212072" y="3973432"/>
                </a:moveTo>
                <a:lnTo>
                  <a:pt x="3212072" y="4517052"/>
                </a:lnTo>
                <a:lnTo>
                  <a:pt x="3744415" y="4517052"/>
                </a:lnTo>
                <a:lnTo>
                  <a:pt x="3744415" y="3973432"/>
                </a:lnTo>
                <a:close/>
                <a:moveTo>
                  <a:pt x="846094" y="3701622"/>
                </a:moveTo>
                <a:lnTo>
                  <a:pt x="846094" y="4245242"/>
                </a:lnTo>
                <a:lnTo>
                  <a:pt x="972108" y="4245242"/>
                </a:lnTo>
                <a:lnTo>
                  <a:pt x="972108" y="3701622"/>
                </a:lnTo>
                <a:close/>
                <a:moveTo>
                  <a:pt x="0" y="0"/>
                </a:moveTo>
                <a:lnTo>
                  <a:pt x="4863180" y="0"/>
                </a:lnTo>
                <a:lnTo>
                  <a:pt x="4863180" y="5258849"/>
                </a:lnTo>
                <a:lnTo>
                  <a:pt x="0" y="5258849"/>
                </a:lnTo>
                <a:close/>
              </a:path>
            </a:pathLst>
          </a:cu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59496" y="5635310"/>
            <a:ext cx="5296508" cy="914096"/>
          </a:xfrm>
        </p:spPr>
        <p:txBody>
          <a:bodyPr anchor="b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Veranstaltungsname | Ort</a:t>
            </a:r>
            <a:br>
              <a:rPr lang="de-DE" dirty="0"/>
            </a:br>
            <a:r>
              <a:rPr lang="de-DE" dirty="0"/>
              <a:t>02/29/2020</a:t>
            </a:r>
            <a:br>
              <a:rPr lang="de-DE" dirty="0"/>
            </a:br>
            <a:r>
              <a:rPr lang="de-DE" dirty="0"/>
              <a:t>Jana Welling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8"/>
          <a:stretch/>
        </p:blipFill>
        <p:spPr>
          <a:xfrm>
            <a:off x="2863661" y="369546"/>
            <a:ext cx="8963025" cy="5258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555" y="1232756"/>
            <a:ext cx="6516000" cy="1872208"/>
          </a:xfrm>
          <a:solidFill>
            <a:schemeClr val="bg1"/>
          </a:solidFill>
        </p:spPr>
        <p:txBody>
          <a:bodyPr vert="horz" lIns="324000" tIns="0" rIns="0" bIns="0" rtlCol="0" anchor="ctr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de-DE" sz="3100" b="1" kern="0" spc="1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/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80" y="5360013"/>
            <a:ext cx="2166218" cy="125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54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356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Agenda-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7" t="6986" r="12746" b="13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4651"/>
            <a:ext cx="5323982" cy="56515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cap="all" dirty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2211" y="1231900"/>
            <a:ext cx="5318502" cy="4429125"/>
          </a:xfrm>
        </p:spPr>
        <p:txBody>
          <a:bodyPr tIns="0" rIns="0" bIns="0">
            <a:normAutofit/>
          </a:bodyPr>
          <a:lstStyle>
            <a:lvl1pPr marL="360000" indent="-3600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</p:txBody>
      </p:sp>
      <p:cxnSp>
        <p:nvCxnSpPr>
          <p:cNvPr id="13" name="Gerade Verbindung 8"/>
          <p:cNvCxnSpPr/>
          <p:nvPr userDrawn="1"/>
        </p:nvCxnSpPr>
        <p:spPr>
          <a:xfrm>
            <a:off x="377178" y="6197984"/>
            <a:ext cx="532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 | Germany</a:t>
            </a:r>
          </a:p>
          <a:p>
            <a:r>
              <a:rPr lang="de-DE" sz="800" baseline="0" dirty="0"/>
              <a:t>Phone: +49 951 863-3799 | jana.welling@lifbi.de | www.lifbi.de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38324" r="20050" b="39101"/>
          <a:stretch/>
        </p:blipFill>
        <p:spPr>
          <a:xfrm>
            <a:off x="10382859" y="5633284"/>
            <a:ext cx="1654949" cy="8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3591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23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Agenda-alternativ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5351" y="374651"/>
            <a:ext cx="9742900" cy="7596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cap="all" dirty="0"/>
            </a:lvl1pPr>
          </a:lstStyle>
          <a:p>
            <a:pPr lvl="0"/>
            <a:r>
              <a:rPr lang="de-DE" dirty="0"/>
              <a:t>AGENDA – ALTERNATIV OHNE BILD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5351" y="1231900"/>
            <a:ext cx="9729827" cy="4429125"/>
          </a:xfrm>
        </p:spPr>
        <p:txBody>
          <a:bodyPr tIns="0" rIns="0" bIns="0">
            <a:normAutofit/>
          </a:bodyPr>
          <a:lstStyle>
            <a:lvl1pPr marL="361950" indent="-3619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lang="de-D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63538"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Symbol" panose="05050102010706020507" pitchFamily="18" charset="2"/>
              <a:buChar char="-"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15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35" y="5606642"/>
            <a:ext cx="1696513" cy="9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Jana Welling</a:t>
            </a:r>
            <a:r>
              <a:rPr lang="de-DE" sz="800" b="0" dirty="0"/>
              <a:t>| Leibniz-Institute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 | Germany</a:t>
            </a:r>
          </a:p>
          <a:p>
            <a:r>
              <a:rPr lang="de-DE" sz="800" baseline="0" dirty="0"/>
              <a:t>Phone: +49 951 863-3799 | jana.welling@lifbi.de | www.lifbi.de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4860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6380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4341" y="274638"/>
            <a:ext cx="11138059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5667" y="1600201"/>
            <a:ext cx="11116733" cy="41779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363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61" r:id="rId3"/>
    <p:sldLayoutId id="2147483650" r:id="rId4"/>
    <p:sldLayoutId id="2147483660" r:id="rId5"/>
    <p:sldLayoutId id="2147483653" r:id="rId6"/>
    <p:sldLayoutId id="2147483681" r:id="rId7"/>
    <p:sldLayoutId id="2147483678" r:id="rId8"/>
    <p:sldLayoutId id="2147483682" r:id="rId9"/>
    <p:sldLayoutId id="2147483679" r:id="rId10"/>
    <p:sldLayoutId id="2147483680" r:id="rId11"/>
    <p:sldLayoutId id="2147483677" r:id="rId12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540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0550" indent="-266700" algn="l" defTabSz="9144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0350" algn="l" defTabSz="914400" rtl="0" eaLnBrk="1" latinLnBrk="0" hangingPunct="1">
        <a:spcBef>
          <a:spcPct val="200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336-017-9602-9" TargetMode="External"/><Relationship Id="rId2" Type="http://schemas.openxmlformats.org/officeDocument/2006/relationships/hyperlink" Target="https://doi.org/10.3102/1076998616688015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oi.org/10.1111/emip.12576" TargetMode="External"/><Relationship Id="rId5" Type="http://schemas.openxmlformats.org/officeDocument/2006/relationships/hyperlink" Target="https://doi.org/10.3102/1076998610396899" TargetMode="External"/><Relationship Id="rId4" Type="http://schemas.openxmlformats.org/officeDocument/2006/relationships/hyperlink" Target="https://doi.org/10.3102/107699861663661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1559496" y="5650570"/>
            <a:ext cx="5688632" cy="898836"/>
          </a:xfrm>
        </p:spPr>
        <p:txBody>
          <a:bodyPr/>
          <a:lstStyle/>
          <a:p>
            <a:r>
              <a:rPr lang="de-DE" dirty="0"/>
              <a:t>EAM, San Cristobal de La Laguna, Tenerife</a:t>
            </a:r>
          </a:p>
          <a:p>
            <a:r>
              <a:rPr lang="de-DE" dirty="0"/>
              <a:t>24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July</a:t>
            </a:r>
            <a:r>
              <a:rPr lang="de-DE" dirty="0"/>
              <a:t> 2025</a:t>
            </a:r>
          </a:p>
          <a:p>
            <a:r>
              <a:rPr lang="de-DE" dirty="0"/>
              <a:t>Jana Welling, Esther Ulitzsch &amp; Gabriel Nagy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Investigating the interplay of text rereads with IRT parameters</a:t>
            </a:r>
            <a:endParaRPr lang="de-DE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7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1F92-4DCB-4EB4-7FCD-D85E962FC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2601-D8E4-3605-3598-6983A8FB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explorative </a:t>
            </a:r>
            <a:r>
              <a:rPr lang="de-DE" dirty="0" err="1">
                <a:solidFill>
                  <a:schemeClr val="accent2"/>
                </a:solidFill>
              </a:rPr>
              <a:t>analysis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58A7B03-1D24-C895-DFC3-1919D12731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332" y="1231899"/>
            <a:ext cx="9727845" cy="44291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200" dirty="0"/>
              <a:t>Can </a:t>
            </a:r>
            <a:r>
              <a:rPr lang="de-DE" sz="2200" dirty="0" err="1"/>
              <a:t>complexity-adequate</a:t>
            </a:r>
            <a:r>
              <a:rPr lang="de-DE" sz="2200" dirty="0"/>
              <a:t> </a:t>
            </a:r>
            <a:r>
              <a:rPr lang="de-DE" sz="2200" dirty="0" err="1"/>
              <a:t>behavior</a:t>
            </a:r>
            <a:r>
              <a:rPr lang="de-DE" sz="2200" dirty="0"/>
              <a:t> </a:t>
            </a:r>
            <a:r>
              <a:rPr lang="de-DE" sz="2200" dirty="0" err="1"/>
              <a:t>explain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b="1" dirty="0" err="1"/>
              <a:t>differences</a:t>
            </a:r>
            <a:r>
              <a:rPr lang="de-DE" sz="2200" b="1" dirty="0"/>
              <a:t> in item </a:t>
            </a:r>
            <a:r>
              <a:rPr lang="de-DE" sz="2200" b="1" dirty="0" err="1"/>
              <a:t>difficulties</a:t>
            </a:r>
            <a:r>
              <a:rPr lang="de-DE" sz="2200" dirty="0"/>
              <a:t>?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00D7107-102E-331D-B0C2-68EC64F7919D}"/>
              </a:ext>
            </a:extLst>
          </p:cNvPr>
          <p:cNvGraphicFramePr>
            <a:graphicFrameLocks/>
          </p:cNvGraphicFramePr>
          <p:nvPr/>
        </p:nvGraphicFramePr>
        <p:xfrm>
          <a:off x="387332" y="1988343"/>
          <a:ext cx="9727845" cy="376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1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059CE-A7D7-0E27-A35B-D14E10B4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Research </a:t>
            </a:r>
            <a:r>
              <a:rPr lang="de-DE" dirty="0" err="1">
                <a:solidFill>
                  <a:schemeClr val="accent2"/>
                </a:solidFill>
              </a:rPr>
              <a:t>question</a:t>
            </a:r>
            <a:r>
              <a:rPr lang="de-DE" dirty="0">
                <a:solidFill>
                  <a:schemeClr val="accent2"/>
                </a:solidFill>
              </a:rPr>
              <a:t>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1E623D-F83D-10DE-3CE2-CB0D5623FC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332" y="1231899"/>
            <a:ext cx="9727845" cy="44291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None/>
            </a:pPr>
            <a:r>
              <a:rPr lang="de-DE" sz="2200" dirty="0">
                <a:solidFill>
                  <a:schemeClr val="accent1"/>
                </a:solidFill>
              </a:rPr>
              <a:t>(2) </a:t>
            </a:r>
            <a:r>
              <a:rPr lang="de-DE" sz="2200" dirty="0" err="1"/>
              <a:t>Does</a:t>
            </a:r>
            <a:r>
              <a:rPr lang="de-DE" sz="2200" dirty="0"/>
              <a:t> a </a:t>
            </a:r>
            <a:r>
              <a:rPr lang="de-DE" sz="2200" dirty="0" err="1"/>
              <a:t>propensity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reread</a:t>
            </a:r>
            <a:r>
              <a:rPr lang="de-DE" sz="2200" dirty="0"/>
              <a:t> </a:t>
            </a:r>
            <a:r>
              <a:rPr lang="de-DE" sz="2200" dirty="0" err="1"/>
              <a:t>exist</a:t>
            </a:r>
            <a:r>
              <a:rPr lang="de-DE" sz="2200" dirty="0"/>
              <a:t> and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related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test</a:t>
            </a:r>
            <a:r>
              <a:rPr lang="de-DE" sz="2200" dirty="0"/>
              <a:t> </a:t>
            </a:r>
            <a:r>
              <a:rPr lang="de-DE" sz="2200" dirty="0" err="1"/>
              <a:t>performance</a:t>
            </a:r>
            <a:r>
              <a:rPr lang="de-DE" sz="2200" dirty="0"/>
              <a:t>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DE" sz="2200" dirty="0"/>
          </a:p>
          <a:p>
            <a:pPr marL="0" indent="0" algn="ctr">
              <a:lnSpc>
                <a:spcPct val="150000"/>
              </a:lnSpc>
              <a:buNone/>
            </a:pPr>
            <a:endParaRPr lang="de-DE" sz="2200" dirty="0"/>
          </a:p>
          <a:p>
            <a:pPr marL="0" indent="0" algn="ctr">
              <a:lnSpc>
                <a:spcPct val="150000"/>
              </a:lnSpc>
              <a:buNone/>
            </a:pPr>
            <a:endParaRPr lang="de-DE" sz="2200" dirty="0"/>
          </a:p>
          <a:p>
            <a:pPr marL="0" indent="0" algn="ctr">
              <a:lnSpc>
                <a:spcPct val="150000"/>
              </a:lnSpc>
              <a:buNone/>
            </a:pPr>
            <a:endParaRPr lang="de-DE" sz="2200" dirty="0"/>
          </a:p>
          <a:p>
            <a:pPr algn="ctr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à"/>
            </a:pPr>
            <a:r>
              <a:rPr lang="de-DE" sz="2200" dirty="0">
                <a:sym typeface="Wingdings" panose="05000000000000000000" pitchFamily="2" charset="2"/>
              </a:rPr>
              <a:t> A </a:t>
            </a:r>
            <a:r>
              <a:rPr lang="de-DE" sz="2200" dirty="0" err="1">
                <a:sym typeface="Wingdings" panose="05000000000000000000" pitchFamily="2" charset="2"/>
              </a:rPr>
              <a:t>propensity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to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reread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the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text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does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exist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dirty="0">
                <a:sym typeface="Wingdings" panose="05000000000000000000" pitchFamily="2" charset="2"/>
              </a:rPr>
              <a:t>and </a:t>
            </a:r>
            <a:br>
              <a:rPr lang="de-DE" sz="2200" dirty="0">
                <a:sym typeface="Wingdings" panose="05000000000000000000" pitchFamily="2" charset="2"/>
              </a:rPr>
            </a:br>
            <a:r>
              <a:rPr lang="de-DE" sz="2200" dirty="0" err="1">
                <a:sym typeface="Wingdings" panose="05000000000000000000" pitchFamily="2" charset="2"/>
              </a:rPr>
              <a:t>is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positively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related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to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test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performance</a:t>
            </a:r>
            <a:endParaRPr lang="de-DE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7D7DB0CE-FF25-6464-3D0F-B4FD3B29696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67407" y="2368625"/>
              <a:ext cx="9347768" cy="16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796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Parameter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Est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SE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="1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marL="108000" algn="ctr" fontAlgn="b"/>
                          <a:r>
                            <a:rPr lang="de-DE" sz="1800" b="0" dirty="0">
                              <a:ea typeface="Cambria Math" panose="02040503050406030204" pitchFamily="18" charset="0"/>
                            </a:rPr>
                            <a:t>Variance of </a:t>
                          </a:r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oMath>
                          </a14:m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3.18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19.26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&lt; .001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8402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marL="10800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de-DE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de-DE" sz="1800" dirty="0"/>
                            <a:t>on </a:t>
                          </a:r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4.71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&lt; .001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7D7DB0CE-FF25-6464-3D0F-B4FD3B29696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67407" y="2368625"/>
              <a:ext cx="9347768" cy="16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796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76703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Parameter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Est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SE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="1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7" t="-101124" r="-310963" b="-10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3.18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19.26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&lt; .001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8402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7" t="-201124" r="-31096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4.71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&lt; .001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FB8D198B-1518-D458-753F-F3D5898FFB9A}"/>
              </a:ext>
            </a:extLst>
          </p:cNvPr>
          <p:cNvSpPr txBox="1"/>
          <p:nvPr/>
        </p:nvSpPr>
        <p:spPr>
          <a:xfrm>
            <a:off x="669228" y="2060848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Table 3. Results of latent </a:t>
            </a:r>
            <a:r>
              <a:rPr lang="de-DE" sz="1400" dirty="0" err="1"/>
              <a:t>regression</a:t>
            </a:r>
            <a:r>
              <a:rPr lang="de-DE" sz="1400" dirty="0"/>
              <a:t> (</a:t>
            </a:r>
            <a:r>
              <a:rPr lang="de-DE" sz="1400" dirty="0" err="1"/>
              <a:t>test</a:t>
            </a:r>
            <a:r>
              <a:rPr lang="de-DE" sz="1400" dirty="0"/>
              <a:t> </a:t>
            </a:r>
            <a:r>
              <a:rPr lang="de-DE" sz="1400" dirty="0" err="1"/>
              <a:t>performance</a:t>
            </a:r>
            <a:r>
              <a:rPr lang="de-DE" sz="1400" dirty="0"/>
              <a:t>)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86420CF-ED01-679F-49BF-DB774FFD8408}"/>
                  </a:ext>
                </a:extLst>
              </p:cNvPr>
              <p:cNvSpPr txBox="1"/>
              <p:nvPr/>
            </p:nvSpPr>
            <p:spPr>
              <a:xfrm>
                <a:off x="695400" y="3988625"/>
                <a:ext cx="6120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Note.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400" dirty="0"/>
                  <a:t> = individual tendency to reread the text.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/>
                  <a:t> = test performance. 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86420CF-ED01-679F-49BF-DB774FFD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988625"/>
                <a:ext cx="6120680" cy="307777"/>
              </a:xfrm>
              <a:prstGeom prst="rect">
                <a:avLst/>
              </a:prstGeom>
              <a:blipFill>
                <a:blip r:embed="rId4"/>
                <a:stretch>
                  <a:fillRect l="-299" t="-1961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3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| </a:t>
            </a:r>
            <a:r>
              <a:rPr lang="de-DE" dirty="0" err="1">
                <a:solidFill>
                  <a:schemeClr val="accent2"/>
                </a:solidFill>
              </a:rPr>
              <a:t>summary</a:t>
            </a:r>
            <a:r>
              <a:rPr lang="de-DE" dirty="0">
                <a:solidFill>
                  <a:schemeClr val="accent2"/>
                </a:solidFill>
              </a:rPr>
              <a:t> and Interpretation of </a:t>
            </a:r>
            <a:r>
              <a:rPr lang="de-DE" dirty="0" err="1">
                <a:solidFill>
                  <a:schemeClr val="accent2"/>
                </a:solidFill>
              </a:rPr>
              <a:t>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07368" y="1231899"/>
            <a:ext cx="10389188" cy="4429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does</a:t>
            </a:r>
            <a:r>
              <a:rPr lang="de-DE" sz="2200" dirty="0"/>
              <a:t> </a:t>
            </a:r>
            <a:r>
              <a:rPr lang="de-DE" sz="2200" dirty="0" err="1"/>
              <a:t>rereading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test</a:t>
            </a:r>
            <a:r>
              <a:rPr lang="de-DE" sz="2200" dirty="0"/>
              <a:t> </a:t>
            </a:r>
            <a:r>
              <a:rPr lang="de-DE" sz="2200" dirty="0" err="1"/>
              <a:t>influence</a:t>
            </a:r>
            <a:r>
              <a:rPr lang="de-DE" sz="2200" dirty="0"/>
              <a:t> item and </a:t>
            </a:r>
            <a:r>
              <a:rPr lang="de-DE" sz="2200" dirty="0" err="1"/>
              <a:t>person</a:t>
            </a:r>
            <a:r>
              <a:rPr lang="de-DE" sz="2200" dirty="0"/>
              <a:t> </a:t>
            </a:r>
            <a:r>
              <a:rPr lang="de-DE" sz="2200" dirty="0" err="1"/>
              <a:t>parameters</a:t>
            </a:r>
            <a:r>
              <a:rPr lang="de-DE" sz="2200" dirty="0"/>
              <a:t>?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sz="2000" dirty="0" err="1">
                <a:sym typeface="Wingdings" panose="05000000000000000000" pitchFamily="2" charset="2"/>
              </a:rPr>
              <a:t>Rereading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text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can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lead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increased</a:t>
            </a:r>
            <a:r>
              <a:rPr lang="de-DE" sz="2000" dirty="0"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ym typeface="Wingdings" panose="05000000000000000000" pitchFamily="2" charset="2"/>
              </a:rPr>
              <a:t>reduced</a:t>
            </a:r>
            <a:r>
              <a:rPr lang="de-DE" sz="2000" dirty="0">
                <a:sym typeface="Wingdings" panose="05000000000000000000" pitchFamily="2" charset="2"/>
              </a:rPr>
              <a:t> item </a:t>
            </a:r>
            <a:r>
              <a:rPr lang="de-DE" sz="2000" dirty="0" err="1">
                <a:sym typeface="Wingdings" panose="05000000000000000000" pitchFamily="2" charset="2"/>
              </a:rPr>
              <a:t>difficulties</a:t>
            </a:r>
            <a:endParaRPr lang="de-DE" sz="20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ym typeface="Wingdings" panose="05000000000000000000" pitchFamily="2" charset="2"/>
              </a:rPr>
              <a:t>The </a:t>
            </a:r>
            <a:r>
              <a:rPr lang="de-DE" sz="2000" dirty="0" err="1">
                <a:sym typeface="Wingdings" panose="05000000000000000000" pitchFamily="2" charset="2"/>
              </a:rPr>
              <a:t>propensity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reread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text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slightly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related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test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performance</a:t>
            </a:r>
            <a:endParaRPr lang="de-DE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200" dirty="0" err="1">
                <a:sym typeface="Wingdings" panose="05000000000000000000" pitchFamily="2" charset="2"/>
              </a:rPr>
              <a:t>Complexity-adequate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behavior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may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explain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differences</a:t>
            </a:r>
            <a:r>
              <a:rPr lang="de-DE" sz="2200" dirty="0">
                <a:sym typeface="Wingdings" panose="05000000000000000000" pitchFamily="2" charset="2"/>
              </a:rPr>
              <a:t> in item </a:t>
            </a:r>
            <a:r>
              <a:rPr lang="de-DE" sz="2200" dirty="0" err="1">
                <a:sym typeface="Wingdings" panose="05000000000000000000" pitchFamily="2" charset="2"/>
              </a:rPr>
              <a:t>difficulties</a:t>
            </a:r>
            <a:endParaRPr lang="de-DE" sz="22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sz="2000" dirty="0" err="1">
                <a:sym typeface="Wingdings" panose="05000000000000000000" pitchFamily="2" charset="2"/>
              </a:rPr>
              <a:t>Complex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items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rely</a:t>
            </a:r>
            <a:r>
              <a:rPr lang="de-DE" sz="2000" dirty="0">
                <a:sym typeface="Wingdings" panose="05000000000000000000" pitchFamily="2" charset="2"/>
              </a:rPr>
              <a:t> on slow, </a:t>
            </a:r>
            <a:r>
              <a:rPr lang="de-DE" sz="2000" dirty="0" err="1">
                <a:sym typeface="Wingdings" panose="05000000000000000000" pitchFamily="2" charset="2"/>
              </a:rPr>
              <a:t>controlled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thought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processes</a:t>
            </a:r>
            <a:r>
              <a:rPr lang="de-DE" sz="2000" dirty="0"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ym typeface="Wingdings" panose="05000000000000000000" pitchFamily="2" charset="2"/>
              </a:rPr>
              <a:t>thus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require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relecture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text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better</a:t>
            </a:r>
            <a:r>
              <a:rPr lang="de-DE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accuracy</a:t>
            </a:r>
            <a:r>
              <a:rPr lang="de-DE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with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relecture</a:t>
            </a:r>
            <a:r>
              <a:rPr lang="de-DE" sz="2000" dirty="0">
                <a:sym typeface="Wingdings" panose="05000000000000000000" pitchFamily="2" charset="2"/>
              </a:rPr>
              <a:t> (item </a:t>
            </a:r>
            <a:r>
              <a:rPr lang="de-DE" sz="2000" dirty="0" err="1">
                <a:sym typeface="Wingdings" panose="05000000000000000000" pitchFamily="2" charset="2"/>
              </a:rPr>
              <a:t>becomes</a:t>
            </a:r>
            <a:r>
              <a:rPr lang="de-DE" sz="2000" dirty="0">
                <a:sym typeface="Wingdings" panose="05000000000000000000" pitchFamily="2" charset="2"/>
              </a:rPr>
              <a:t> „</a:t>
            </a:r>
            <a:r>
              <a:rPr lang="de-DE" sz="2000" dirty="0" err="1">
                <a:sym typeface="Wingdings" panose="05000000000000000000" pitchFamily="2" charset="2"/>
              </a:rPr>
              <a:t>easier</a:t>
            </a:r>
            <a:r>
              <a:rPr lang="de-DE" sz="2000" dirty="0">
                <a:sym typeface="Wingdings" panose="05000000000000000000" pitchFamily="2" charset="2"/>
              </a:rPr>
              <a:t>“)</a:t>
            </a:r>
            <a:endParaRPr lang="de-DE" sz="2000" b="1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ym typeface="Wingdings" panose="05000000000000000000" pitchFamily="2" charset="2"/>
              </a:rPr>
              <a:t>Easy </a:t>
            </a:r>
            <a:r>
              <a:rPr lang="de-DE" sz="2000" dirty="0" err="1">
                <a:sym typeface="Wingdings" panose="05000000000000000000" pitchFamily="2" charset="2"/>
              </a:rPr>
              <a:t>items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rely</a:t>
            </a:r>
            <a:r>
              <a:rPr lang="de-DE" sz="2000" dirty="0">
                <a:sym typeface="Wingdings" panose="05000000000000000000" pitchFamily="2" charset="2"/>
              </a:rPr>
              <a:t> on fast, </a:t>
            </a:r>
            <a:r>
              <a:rPr lang="de-DE" sz="2000" dirty="0" err="1">
                <a:sym typeface="Wingdings" panose="05000000000000000000" pitchFamily="2" charset="2"/>
              </a:rPr>
              <a:t>automatic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processes</a:t>
            </a:r>
            <a:r>
              <a:rPr lang="de-DE" sz="2000" dirty="0">
                <a:sym typeface="Wingdings" panose="05000000000000000000" pitchFamily="2" charset="2"/>
              </a:rPr>
              <a:t> and do not </a:t>
            </a:r>
            <a:r>
              <a:rPr lang="de-DE" sz="2000" dirty="0" err="1">
                <a:sym typeface="Wingdings" panose="05000000000000000000" pitchFamily="2" charset="2"/>
              </a:rPr>
              <a:t>require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relecture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text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worse</a:t>
            </a:r>
            <a:r>
              <a:rPr lang="de-DE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accuracy</a:t>
            </a:r>
            <a:r>
              <a:rPr lang="de-DE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with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relecture</a:t>
            </a:r>
            <a:r>
              <a:rPr lang="de-DE" sz="2000" dirty="0">
                <a:sym typeface="Wingdings" panose="05000000000000000000" pitchFamily="2" charset="2"/>
              </a:rPr>
              <a:t> (item </a:t>
            </a:r>
            <a:r>
              <a:rPr lang="de-DE" sz="2000" dirty="0" err="1">
                <a:sym typeface="Wingdings" panose="05000000000000000000" pitchFamily="2" charset="2"/>
              </a:rPr>
              <a:t>becomes</a:t>
            </a:r>
            <a:r>
              <a:rPr lang="de-DE" sz="2000" dirty="0">
                <a:sym typeface="Wingdings" panose="05000000000000000000" pitchFamily="2" charset="2"/>
              </a:rPr>
              <a:t> „</a:t>
            </a:r>
            <a:r>
              <a:rPr lang="de-DE" sz="2000" dirty="0" err="1">
                <a:sym typeface="Wingdings" panose="05000000000000000000" pitchFamily="2" charset="2"/>
              </a:rPr>
              <a:t>harder</a:t>
            </a:r>
            <a:r>
              <a:rPr lang="de-DE" sz="2000" dirty="0">
                <a:sym typeface="Wingdings" panose="05000000000000000000" pitchFamily="2" charset="2"/>
              </a:rPr>
              <a:t>“)</a:t>
            </a:r>
            <a:endParaRPr lang="de-DE" sz="2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557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3BC3E-EE8F-EA4B-96E6-8C31D46A7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13F63-E40E-B3FF-AD08-CCD169F0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| </a:t>
            </a:r>
            <a:r>
              <a:rPr lang="de-DE" dirty="0" err="1">
                <a:solidFill>
                  <a:schemeClr val="accent2"/>
                </a:solidFill>
              </a:rPr>
              <a:t>limitations</a:t>
            </a:r>
            <a:r>
              <a:rPr lang="de-DE" dirty="0">
                <a:solidFill>
                  <a:schemeClr val="accent2"/>
                </a:solidFill>
              </a:rPr>
              <a:t> and </a:t>
            </a:r>
            <a:r>
              <a:rPr lang="de-DE" dirty="0" err="1">
                <a:solidFill>
                  <a:schemeClr val="accent2"/>
                </a:solidFill>
              </a:rPr>
              <a:t>future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research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DCC9C2-C7CF-6370-CCC5-41A96021CB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368" y="1231899"/>
            <a:ext cx="10389188" cy="4429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sym typeface="Wingdings" panose="05000000000000000000" pitchFamily="2" charset="2"/>
              </a:rPr>
              <a:t>Replication </a:t>
            </a:r>
            <a:r>
              <a:rPr lang="de-DE" sz="2200" dirty="0" err="1">
                <a:sym typeface="Wingdings" panose="05000000000000000000" pitchFamily="2" charset="2"/>
              </a:rPr>
              <a:t>with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more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items</a:t>
            </a:r>
            <a:r>
              <a:rPr lang="de-DE" sz="2200" dirty="0">
                <a:sym typeface="Wingdings" panose="05000000000000000000" pitchFamily="2" charset="2"/>
              </a:rPr>
              <a:t>  </a:t>
            </a:r>
            <a:r>
              <a:rPr lang="de-DE" sz="2200" dirty="0" err="1">
                <a:sym typeface="Wingdings" panose="05000000000000000000" pitchFamily="2" charset="2"/>
              </a:rPr>
              <a:t>enables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inference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statistics</a:t>
            </a:r>
            <a:r>
              <a:rPr lang="de-DE" sz="2200" dirty="0">
                <a:sym typeface="Wingdings" panose="05000000000000000000" pitchFamily="2" charset="2"/>
              </a:rPr>
              <a:t> on item </a:t>
            </a:r>
            <a:r>
              <a:rPr lang="de-DE" sz="2200" dirty="0" err="1">
                <a:sym typeface="Wingdings" panose="05000000000000000000" pitchFamily="2" charset="2"/>
              </a:rPr>
              <a:t>level</a:t>
            </a:r>
            <a:endParaRPr lang="de-DE" sz="22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200">
                <a:sym typeface="Wingdings" panose="05000000000000000000" pitchFamily="2" charset="2"/>
              </a:rPr>
              <a:t>Include </a:t>
            </a:r>
            <a:r>
              <a:rPr lang="de-DE" sz="2200" dirty="0" err="1">
                <a:sym typeface="Wingdings" panose="05000000000000000000" pitchFamily="2" charset="2"/>
              </a:rPr>
              <a:t>other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response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processes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as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indicators</a:t>
            </a:r>
            <a:r>
              <a:rPr lang="de-DE" sz="2200" dirty="0">
                <a:sym typeface="Wingdings" panose="05000000000000000000" pitchFamily="2" charset="2"/>
              </a:rPr>
              <a:t> of </a:t>
            </a:r>
            <a:r>
              <a:rPr lang="de-DE" sz="2200" dirty="0" err="1">
                <a:sym typeface="Wingdings" panose="05000000000000000000" pitchFamily="2" charset="2"/>
              </a:rPr>
              <a:t>test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thoroughness</a:t>
            </a:r>
            <a:r>
              <a:rPr lang="de-DE" sz="2200" dirty="0">
                <a:sym typeface="Wingdings" panose="05000000000000000000" pitchFamily="2" charset="2"/>
              </a:rPr>
              <a:t>  (e.g., </a:t>
            </a:r>
            <a:r>
              <a:rPr lang="de-DE" sz="2200" dirty="0" err="1">
                <a:sym typeface="Wingdings" panose="05000000000000000000" pitchFamily="2" charset="2"/>
              </a:rPr>
              <a:t>answer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change</a:t>
            </a:r>
            <a:r>
              <a:rPr lang="de-DE" sz="2200" dirty="0">
                <a:sym typeface="Wingdings" panose="05000000000000000000" pitchFamily="2" charset="2"/>
              </a:rPr>
              <a:t>, item </a:t>
            </a:r>
            <a:r>
              <a:rPr lang="de-DE" sz="2200" dirty="0" err="1">
                <a:sym typeface="Wingdings" panose="05000000000000000000" pitchFamily="2" charset="2"/>
              </a:rPr>
              <a:t>revisit</a:t>
            </a:r>
            <a:r>
              <a:rPr lang="de-DE" sz="2200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120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465" y="381001"/>
            <a:ext cx="5720535" cy="2304985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42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Literature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Jeon, M.,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Boeck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P., &amp; van der Linden, W. (2017). Modeling Answer Change Behavior: An Application of a Generalized Item Response Tree Model.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Educational and Behavioral Statistics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42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(4), 467–490. </a:t>
            </a:r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https://doi.org/10.3102/1076998616688015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Molenaar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D., &amp; De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Boeck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P. (2018). Response Mixture Modeling: Accounting for Heterogeneity in Item Characteristics across Response Times. </a:t>
            </a:r>
            <a:r>
              <a:rPr lang="de-DE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Psychometrika</a:t>
            </a: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83</a:t>
            </a: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(2), 279–297. </a:t>
            </a:r>
            <a:r>
              <a:rPr lang="de-DE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https://doi.org/10.1007/s11336-017-9602-9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Molenaar</a:t>
            </a: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D., </a:t>
            </a:r>
            <a:r>
              <a:rPr lang="de-DE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Oberski</a:t>
            </a: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D., </a:t>
            </a:r>
            <a:r>
              <a:rPr lang="de-DE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Vermunt</a:t>
            </a: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J., &amp; De Boeck, P. (2016).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Hidden Markov Item Response Theory Models for Responses and Response Times.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Multivariate Behavioral Research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51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(5), 606–626.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Nagy, G., &amp; Ulitzsch, E. (2021). A Multilevel Mixture IRT Framework for Modeling Response Times as Predictors or Indicators of Response Engagement in IRT Models. </a:t>
            </a:r>
            <a:r>
              <a:rPr lang="en-US" sz="1400" i="1" dirty="0"/>
              <a:t>Educational and Psychological Measurement</a:t>
            </a:r>
            <a:r>
              <a:rPr lang="en-US" sz="1400" dirty="0"/>
              <a:t>, 001316442110453. https://doi.oDR/10.1177/00131644211045351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Pokropek, A. (2016). Grade of Membership Response Time Model for Detecting Guessing Behaviors. </a:t>
            </a:r>
            <a:r>
              <a:rPr lang="en-US" sz="1400" i="1" dirty="0"/>
              <a:t>Journal of Educational and Behavioral Statistics</a:t>
            </a:r>
            <a:r>
              <a:rPr lang="en-US" sz="1400" dirty="0"/>
              <a:t>, </a:t>
            </a:r>
            <a:r>
              <a:rPr lang="en-US" sz="1400" i="1" dirty="0"/>
              <a:t>41</a:t>
            </a:r>
            <a:r>
              <a:rPr lang="en-US" sz="1400" dirty="0"/>
              <a:t>(3), 300-325. </a:t>
            </a:r>
            <a:r>
              <a:rPr lang="en-US" sz="1400" dirty="0">
                <a:hlinkClick r:id="rId4"/>
              </a:rPr>
              <a:t>https://doi.org/10.3102/1076998616636618</a:t>
            </a:r>
            <a:endParaRPr lang="en-US" sz="14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 der Linden, W. J., &amp; Jeon, M. (2012).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Modeling Answer Changes on Test Items.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Educational and Behavioral Statistics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37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(1), 180–199. </a:t>
            </a:r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https://doi.org/10.3102/1076998610396899</a:t>
            </a:r>
            <a:endParaRPr lang="en-US" sz="14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Welling, J., Gnambs, T., &amp; Carstensen, C. H. (2023). Identifying Disengaged Responding in Multiple-Choice Items: Extending a Latent Class Item Response Model with Novel Process Data Indicators. </a:t>
            </a:r>
            <a:r>
              <a:rPr lang="en-US" sz="1400" i="1" dirty="0"/>
              <a:t>Educational and Psychological Measurement</a:t>
            </a:r>
            <a:r>
              <a:rPr lang="en-US" sz="1400" dirty="0"/>
              <a:t>, 00131644231169211.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Zhang, S., Li, A., &amp; Wang, S. (2023). Exploration of Latent Structure in Test Revision and Review Log Data. </a:t>
            </a:r>
            <a:r>
              <a:rPr lang="en-US" sz="14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Educational Measurement: Issues and Practice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emip.12576. </a:t>
            </a:r>
            <a:r>
              <a:rPr lang="en-US" sz="1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https://doi.org/10.1111/emip.12576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137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96D02-BA7F-57C7-4023-9EB85FAE2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3EEA4BB-BB2B-6416-B98F-B065C76062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350" y="1232757"/>
            <a:ext cx="9671090" cy="1296140"/>
          </a:xfrm>
        </p:spPr>
        <p:txBody>
          <a:bodyPr>
            <a:normAutofit/>
          </a:bodyPr>
          <a:lstStyle/>
          <a:p>
            <a:pPr marL="12700" indent="0" algn="ctr">
              <a:lnSpc>
                <a:spcPct val="150000"/>
              </a:lnSpc>
              <a:buNone/>
            </a:pPr>
            <a:r>
              <a:rPr lang="de-DE" sz="2200" b="1" dirty="0">
                <a:sym typeface="Wingdings" panose="05000000000000000000" pitchFamily="2" charset="2"/>
              </a:rPr>
              <a:t>Dual-</a:t>
            </a:r>
            <a:r>
              <a:rPr lang="de-DE" sz="2200" b="1" dirty="0" err="1">
                <a:sym typeface="Wingdings" panose="05000000000000000000" pitchFamily="2" charset="2"/>
              </a:rPr>
              <a:t>processing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theory</a:t>
            </a:r>
            <a:br>
              <a:rPr lang="de-DE" sz="2200" dirty="0">
                <a:sym typeface="Wingdings" panose="05000000000000000000" pitchFamily="2" charset="2"/>
              </a:rPr>
            </a:br>
            <a:r>
              <a:rPr lang="en-US" sz="1800" dirty="0">
                <a:solidFill>
                  <a:schemeClr val="tx2"/>
                </a:solidFill>
              </a:rPr>
              <a:t>(Schneider &amp; Shiffrin, 1977)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AB411-CC4C-190D-58E3-88328992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 | </a:t>
            </a:r>
            <a:r>
              <a:rPr lang="de-DE" dirty="0">
                <a:solidFill>
                  <a:schemeClr val="accent2"/>
                </a:solidFill>
              </a:rPr>
              <a:t>test-</a:t>
            </a:r>
            <a:r>
              <a:rPr lang="de-DE" dirty="0" err="1">
                <a:solidFill>
                  <a:schemeClr val="accent2"/>
                </a:solidFill>
              </a:rPr>
              <a:t>taking</a:t>
            </a:r>
            <a:r>
              <a:rPr lang="de-DE" dirty="0">
                <a:solidFill>
                  <a:schemeClr val="accent2"/>
                </a:solidFill>
              </a:rPr>
              <a:t> behaviour</a:t>
            </a:r>
            <a:endParaRPr lang="de-DE" dirty="0"/>
          </a:p>
        </p:txBody>
      </p:sp>
      <p:sp>
        <p:nvSpPr>
          <p:cNvPr id="8" name="Abgerundetes Rechteck 3">
            <a:extLst>
              <a:ext uri="{FF2B5EF4-FFF2-40B4-BE49-F238E27FC236}">
                <a16:creationId xmlns:a16="http://schemas.microsoft.com/office/drawing/2014/main" id="{18F4137D-EE6A-4665-47FB-5C1DB76FDA3A}"/>
              </a:ext>
            </a:extLst>
          </p:cNvPr>
          <p:cNvSpPr/>
          <p:nvPr/>
        </p:nvSpPr>
        <p:spPr>
          <a:xfrm>
            <a:off x="1343472" y="2780928"/>
            <a:ext cx="2520040" cy="12961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 err="1"/>
              <a:t>Automatic</a:t>
            </a:r>
            <a:r>
              <a:rPr lang="de-DE" sz="2200" b="1" dirty="0"/>
              <a:t> &amp; fast</a:t>
            </a:r>
          </a:p>
          <a:p>
            <a:pPr algn="ctr"/>
            <a:r>
              <a:rPr lang="de-DE" sz="2200" b="1" dirty="0" err="1"/>
              <a:t>process</a:t>
            </a:r>
            <a:endParaRPr lang="en-US" sz="2200" b="1" dirty="0"/>
          </a:p>
        </p:txBody>
      </p:sp>
      <p:sp>
        <p:nvSpPr>
          <p:cNvPr id="9" name="Abgerundetes Rechteck 5">
            <a:extLst>
              <a:ext uri="{FF2B5EF4-FFF2-40B4-BE49-F238E27FC236}">
                <a16:creationId xmlns:a16="http://schemas.microsoft.com/office/drawing/2014/main" id="{CB7C6D8C-C9C8-7B02-CE1F-A464F821950F}"/>
              </a:ext>
            </a:extLst>
          </p:cNvPr>
          <p:cNvSpPr/>
          <p:nvPr/>
        </p:nvSpPr>
        <p:spPr>
          <a:xfrm>
            <a:off x="6816320" y="2780928"/>
            <a:ext cx="2520040" cy="12961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 err="1"/>
              <a:t>Controlled</a:t>
            </a:r>
            <a:r>
              <a:rPr lang="de-DE" sz="2200" b="1" dirty="0"/>
              <a:t> &amp; slow</a:t>
            </a:r>
          </a:p>
          <a:p>
            <a:pPr algn="ctr"/>
            <a:r>
              <a:rPr lang="de-DE" sz="2200" b="1" dirty="0" err="1"/>
              <a:t>process</a:t>
            </a:r>
            <a:endParaRPr lang="en-US" sz="2200" b="1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ECEE258-6E55-93F5-D088-D6A90FEA8F80}"/>
              </a:ext>
            </a:extLst>
          </p:cNvPr>
          <p:cNvCxnSpPr/>
          <p:nvPr/>
        </p:nvCxnSpPr>
        <p:spPr>
          <a:xfrm>
            <a:off x="4224032" y="3428999"/>
            <a:ext cx="2160000" cy="0"/>
          </a:xfrm>
          <a:prstGeom prst="straightConnector1">
            <a:avLst/>
          </a:prstGeom>
          <a:ln w="793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3B870E5-296A-3313-B8D5-FAAA0B96E67D}"/>
              </a:ext>
            </a:extLst>
          </p:cNvPr>
          <p:cNvSpPr txBox="1"/>
          <p:nvPr/>
        </p:nvSpPr>
        <p:spPr>
          <a:xfrm>
            <a:off x="839416" y="4437111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ym typeface="Wingdings" panose="05000000000000000000" pitchFamily="2" charset="2"/>
              </a:rPr>
              <a:t> </a:t>
            </a:r>
            <a:r>
              <a:rPr lang="de-DE" sz="2200" dirty="0"/>
              <a:t>fast, simple </a:t>
            </a:r>
            <a:r>
              <a:rPr lang="de-DE" sz="2200" dirty="0" err="1"/>
              <a:t>responses</a:t>
            </a:r>
            <a:br>
              <a:rPr lang="de-DE" sz="2200" dirty="0"/>
            </a:br>
            <a:r>
              <a:rPr lang="de-DE" sz="2200" dirty="0"/>
              <a:t>on </a:t>
            </a:r>
            <a:r>
              <a:rPr lang="de-DE" sz="2200" b="1" dirty="0"/>
              <a:t>easy </a:t>
            </a:r>
            <a:r>
              <a:rPr lang="de-DE" sz="2200" b="1" dirty="0" err="1"/>
              <a:t>items</a:t>
            </a:r>
            <a:r>
              <a:rPr lang="de-DE" sz="2200" dirty="0"/>
              <a:t>?</a:t>
            </a:r>
            <a:endParaRPr lang="de-DE" sz="22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25A5C0-7DBE-C1A0-8F57-832734F1F833}"/>
              </a:ext>
            </a:extLst>
          </p:cNvPr>
          <p:cNvSpPr txBox="1"/>
          <p:nvPr/>
        </p:nvSpPr>
        <p:spPr>
          <a:xfrm>
            <a:off x="6102938" y="4410025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ym typeface="Wingdings" panose="05000000000000000000" pitchFamily="2" charset="2"/>
              </a:rPr>
              <a:t> </a:t>
            </a:r>
            <a:r>
              <a:rPr lang="de-DE" sz="2200" dirty="0"/>
              <a:t>slow, </a:t>
            </a:r>
            <a:r>
              <a:rPr lang="de-DE" sz="2200" dirty="0" err="1"/>
              <a:t>elaborated</a:t>
            </a:r>
            <a:r>
              <a:rPr lang="de-DE" sz="2200" dirty="0"/>
              <a:t> </a:t>
            </a:r>
            <a:r>
              <a:rPr lang="de-DE" sz="2200" dirty="0" err="1"/>
              <a:t>responses</a:t>
            </a:r>
            <a:br>
              <a:rPr lang="de-DE" sz="2200" dirty="0"/>
            </a:br>
            <a:r>
              <a:rPr lang="de-DE" sz="2200" dirty="0"/>
              <a:t>on </a:t>
            </a:r>
            <a:r>
              <a:rPr lang="de-DE" sz="2200" b="1" dirty="0" err="1"/>
              <a:t>difficult</a:t>
            </a:r>
            <a:r>
              <a:rPr lang="de-DE" sz="2200" b="1" dirty="0"/>
              <a:t> </a:t>
            </a:r>
            <a:r>
              <a:rPr lang="de-DE" sz="2200" b="1" dirty="0" err="1"/>
              <a:t>items</a:t>
            </a:r>
            <a:r>
              <a:rPr lang="de-DE" sz="2200" dirty="0"/>
              <a:t>?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55414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F1D6A-40D5-3FED-DECD-0AA58886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comparison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4F4DDF5-24AB-42B9-9918-8901FEC4FCD3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81196" y="1938146"/>
          <a:ext cx="9733980" cy="271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Information</a:t>
                      </a:r>
                      <a:r>
                        <a:rPr lang="en-US" sz="1800" b="1" u="none" strike="noStrike" baseline="0" dirty="0">
                          <a:effectLst/>
                          <a:latin typeface="+mn-lt"/>
                        </a:rPr>
                        <a:t> criteria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χ²-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 parameter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Deviance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>
                          <a:effectLst/>
                          <a:latin typeface="+mn-lt"/>
                        </a:rPr>
                        <a:t>AIC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>
                          <a:effectLst/>
                          <a:latin typeface="+mn-lt"/>
                        </a:rPr>
                        <a:t>BIC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aBIC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Entropy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Deviance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Invariant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50622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50716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51098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50949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0.983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Partly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invariant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50455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50577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51073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50879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&lt; 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invariant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50422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50572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51182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50943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0.981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&lt; 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06D45CD5-FA1B-5C11-2E26-EA9185813EF4}"/>
              </a:ext>
            </a:extLst>
          </p:cNvPr>
          <p:cNvSpPr/>
          <p:nvPr/>
        </p:nvSpPr>
        <p:spPr>
          <a:xfrm>
            <a:off x="263352" y="3578569"/>
            <a:ext cx="9851824" cy="540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6D45E3A-9012-2AD5-DB86-74CDE4744E3D}"/>
              </a:ext>
            </a:extLst>
          </p:cNvPr>
          <p:cNvSpPr txBox="1"/>
          <p:nvPr/>
        </p:nvSpPr>
        <p:spPr>
          <a:xfrm>
            <a:off x="10115177" y="35785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3"/>
                </a:solidFill>
              </a:rPr>
              <a:t>best</a:t>
            </a:r>
            <a:r>
              <a:rPr lang="de-DE" b="1" dirty="0">
                <a:solidFill>
                  <a:schemeClr val="accent3"/>
                </a:solidFill>
              </a:rPr>
              <a:t> </a:t>
            </a:r>
            <a:r>
              <a:rPr lang="de-DE" b="1" dirty="0" err="1">
                <a:solidFill>
                  <a:schemeClr val="accent3"/>
                </a:solidFill>
              </a:rPr>
              <a:t>model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6FDFC1-7B6E-C8FE-9D6C-E795D2BD9FE4}"/>
              </a:ext>
            </a:extLst>
          </p:cNvPr>
          <p:cNvSpPr txBox="1"/>
          <p:nvPr/>
        </p:nvSpPr>
        <p:spPr>
          <a:xfrm>
            <a:off x="348198" y="1630369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Table 2. Information </a:t>
            </a:r>
            <a:r>
              <a:rPr lang="de-DE" sz="1400" dirty="0" err="1"/>
              <a:t>criteria</a:t>
            </a:r>
            <a:r>
              <a:rPr lang="de-DE" sz="1400" dirty="0"/>
              <a:t> and </a:t>
            </a:r>
            <a:r>
              <a:rPr lang="de-DE" sz="1400" dirty="0" err="1"/>
              <a:t>deviance</a:t>
            </a:r>
            <a:r>
              <a:rPr lang="de-DE" sz="1400" dirty="0"/>
              <a:t> </a:t>
            </a:r>
            <a:r>
              <a:rPr lang="de-DE" sz="1400" dirty="0" err="1"/>
              <a:t>test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all </a:t>
            </a:r>
            <a:r>
              <a:rPr lang="de-DE" sz="1400" dirty="0" err="1"/>
              <a:t>estimated</a:t>
            </a:r>
            <a:r>
              <a:rPr lang="de-DE" sz="1400" dirty="0"/>
              <a:t> </a:t>
            </a:r>
            <a:r>
              <a:rPr lang="de-DE" sz="1400" dirty="0" err="1"/>
              <a:t>models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0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78664-9AD2-5CF6-3AE9-64D015B7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 err="1">
                <a:solidFill>
                  <a:schemeClr val="accent2"/>
                </a:solidFill>
              </a:rPr>
              <a:t>descriptives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by</a:t>
            </a:r>
            <a:r>
              <a:rPr lang="de-DE" dirty="0">
                <a:solidFill>
                  <a:schemeClr val="accent2"/>
                </a:solidFill>
              </a:rPr>
              <a:t> latent </a:t>
            </a:r>
            <a:r>
              <a:rPr lang="de-DE" dirty="0" err="1">
                <a:solidFill>
                  <a:schemeClr val="accent2"/>
                </a:solidFill>
              </a:rPr>
              <a:t>class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membership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E48CAD9-3718-AA47-C5AF-14D32E867184}"/>
              </a:ext>
            </a:extLst>
          </p:cNvPr>
          <p:cNvGraphicFramePr>
            <a:graphicFrameLocks noGrp="1"/>
          </p:cNvGraphicFramePr>
          <p:nvPr/>
        </p:nvGraphicFramePr>
        <p:xfrm>
          <a:off x="381196" y="1938146"/>
          <a:ext cx="9733981" cy="271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Latent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Probability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latent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membership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Response time</a:t>
                      </a:r>
                      <a:br>
                        <a:rPr lang="en-US" sz="18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(in seconds)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Correct</a:t>
                      </a:r>
                      <a:br>
                        <a:rPr lang="en-US" sz="18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response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DE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(percentage)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behavior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reread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34.39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18.04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56.2%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 behavior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without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text reread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25.40 (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16.48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358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Rapid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guessing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3.37 (1.22)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29.6%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B45528F-839C-3160-5AE1-D100141D18B5}"/>
              </a:ext>
            </a:extLst>
          </p:cNvPr>
          <p:cNvSpPr txBox="1"/>
          <p:nvPr/>
        </p:nvSpPr>
        <p:spPr>
          <a:xfrm>
            <a:off x="348198" y="1630369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Table 3. </a:t>
            </a:r>
            <a:r>
              <a:rPr lang="de-DE" sz="1400" dirty="0" err="1"/>
              <a:t>Descriptive</a:t>
            </a:r>
            <a:r>
              <a:rPr lang="de-DE" sz="1400" dirty="0"/>
              <a:t> </a:t>
            </a:r>
            <a:r>
              <a:rPr lang="de-DE" sz="1400" dirty="0" err="1"/>
              <a:t>results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latent </a:t>
            </a:r>
            <a:r>
              <a:rPr lang="de-DE" sz="1400" dirty="0" err="1"/>
              <a:t>class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237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C5C99-98F3-E15D-6BEA-FAE366B2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6" y="378939"/>
            <a:ext cx="10467332" cy="759600"/>
          </a:xfrm>
        </p:spPr>
        <p:txBody>
          <a:bodyPr/>
          <a:lstStyle/>
          <a:p>
            <a:r>
              <a:rPr lang="de-DE" dirty="0" err="1"/>
              <a:t>implementation</a:t>
            </a:r>
            <a:r>
              <a:rPr lang="de-DE" dirty="0"/>
              <a:t> | </a:t>
            </a:r>
            <a:r>
              <a:rPr lang="de-DE" dirty="0" err="1">
                <a:solidFill>
                  <a:schemeClr val="accent2"/>
                </a:solidFill>
              </a:rPr>
              <a:t>mixture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 of </a:t>
            </a:r>
            <a:r>
              <a:rPr lang="de-DE" dirty="0" err="1">
                <a:solidFill>
                  <a:schemeClr val="accent2"/>
                </a:solidFill>
              </a:rPr>
              <a:t>engagement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(Pokropek, 2016)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42C6667-AD97-0B4C-D313-B15AD1C95C76}"/>
              </a:ext>
            </a:extLst>
          </p:cNvPr>
          <p:cNvSpPr/>
          <p:nvPr/>
        </p:nvSpPr>
        <p:spPr>
          <a:xfrm>
            <a:off x="1703512" y="2417336"/>
            <a:ext cx="3282059" cy="2817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A9C400-B608-D4CA-BE3B-C10BA6EA86D0}"/>
              </a:ext>
            </a:extLst>
          </p:cNvPr>
          <p:cNvSpPr txBox="1"/>
          <p:nvPr/>
        </p:nvSpPr>
        <p:spPr>
          <a:xfrm>
            <a:off x="2059786" y="4865608"/>
            <a:ext cx="28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Rapid </a:t>
            </a:r>
            <a:r>
              <a:rPr lang="de-DE" b="1" dirty="0" err="1"/>
              <a:t>guessing</a:t>
            </a:r>
            <a:endParaRPr lang="en-US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9B14DB2-6A26-3898-3DB1-2D7F05806D0A}"/>
              </a:ext>
            </a:extLst>
          </p:cNvPr>
          <p:cNvSpPr/>
          <p:nvPr/>
        </p:nvSpPr>
        <p:spPr>
          <a:xfrm>
            <a:off x="5448531" y="2417336"/>
            <a:ext cx="4241506" cy="2813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EACCE1A-5D45-F633-CB83-492A46B2F7AA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3505446" y="1682919"/>
            <a:ext cx="1440372" cy="728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1924563-D151-AA1C-85E5-5D9F5F1992F7}"/>
              </a:ext>
            </a:extLst>
          </p:cNvPr>
          <p:cNvCxnSpPr>
            <a:cxnSpLocks/>
            <a:stCxn id="6" idx="0"/>
            <a:endCxn id="27" idx="5"/>
          </p:cNvCxnSpPr>
          <p:nvPr/>
        </p:nvCxnSpPr>
        <p:spPr>
          <a:xfrm flipH="1" flipV="1">
            <a:off x="5431808" y="1682919"/>
            <a:ext cx="2137476" cy="734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8B7A6F08-BB00-E97F-2505-37B24DAB88A4}"/>
                  </a:ext>
                </a:extLst>
              </p:cNvPr>
              <p:cNvSpPr/>
              <p:nvPr/>
            </p:nvSpPr>
            <p:spPr>
              <a:xfrm>
                <a:off x="6188316" y="4213548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8B7A6F08-BB00-E97F-2505-37B24DAB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16" y="4213548"/>
                <a:ext cx="1152128" cy="5040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733ABE36-298B-92A2-6AC4-763F02F926DD}"/>
                  </a:ext>
                </a:extLst>
              </p:cNvPr>
              <p:cNvSpPr/>
              <p:nvPr/>
            </p:nvSpPr>
            <p:spPr>
              <a:xfrm>
                <a:off x="7680176" y="4216558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733ABE36-298B-92A2-6AC4-763F02F92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4216558"/>
                <a:ext cx="1152128" cy="504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D676755-0DF6-893A-6E6C-B214AB5DE4E8}"/>
                  </a:ext>
                </a:extLst>
              </p:cNvPr>
              <p:cNvSpPr/>
              <p:nvPr/>
            </p:nvSpPr>
            <p:spPr>
              <a:xfrm>
                <a:off x="1991544" y="4213549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D676755-0DF6-893A-6E6C-B214AB5DE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4213549"/>
                <a:ext cx="1152128" cy="504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99813A4-02FE-EB81-DF97-EF9603E0273F}"/>
                  </a:ext>
                </a:extLst>
              </p:cNvPr>
              <p:cNvSpPr/>
              <p:nvPr/>
            </p:nvSpPr>
            <p:spPr>
              <a:xfrm>
                <a:off x="3575720" y="4216521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99813A4-02FE-EB81-DF97-EF9603E02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4216521"/>
                <a:ext cx="1152128" cy="504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51D1E15-C842-EE31-6A95-D640214D1C22}"/>
              </a:ext>
            </a:extLst>
          </p:cNvPr>
          <p:cNvCxnSpPr>
            <a:cxnSpLocks/>
            <a:stCxn id="9" idx="0"/>
            <a:endCxn id="26" idx="2"/>
          </p:cNvCxnSpPr>
          <p:nvPr/>
        </p:nvCxnSpPr>
        <p:spPr>
          <a:xfrm flipV="1">
            <a:off x="6764380" y="3064021"/>
            <a:ext cx="778345" cy="1149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D1EC30A-60EC-47D1-C7BA-C9CB76DFC426}"/>
              </a:ext>
            </a:extLst>
          </p:cNvPr>
          <p:cNvCxnSpPr>
            <a:cxnSpLocks/>
            <a:stCxn id="10" idx="0"/>
            <a:endCxn id="26" idx="2"/>
          </p:cNvCxnSpPr>
          <p:nvPr/>
        </p:nvCxnSpPr>
        <p:spPr>
          <a:xfrm flipH="1" flipV="1">
            <a:off x="7542725" y="3064021"/>
            <a:ext cx="713515" cy="1152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E6DAE5B-130C-ECDF-1779-734DB548B3C3}"/>
              </a:ext>
            </a:extLst>
          </p:cNvPr>
          <p:cNvCxnSpPr>
            <a:cxnSpLocks/>
            <a:stCxn id="11" idx="0"/>
            <a:endCxn id="28" idx="2"/>
          </p:cNvCxnSpPr>
          <p:nvPr/>
        </p:nvCxnSpPr>
        <p:spPr>
          <a:xfrm flipV="1">
            <a:off x="2567608" y="3072881"/>
            <a:ext cx="798653" cy="1140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E31A6A8-53F5-3DCD-328E-B31D3AE416C2}"/>
              </a:ext>
            </a:extLst>
          </p:cNvPr>
          <p:cNvCxnSpPr>
            <a:cxnSpLocks/>
            <a:stCxn id="12" idx="0"/>
            <a:endCxn id="28" idx="2"/>
          </p:cNvCxnSpPr>
          <p:nvPr/>
        </p:nvCxnSpPr>
        <p:spPr>
          <a:xfrm flipH="1" flipV="1">
            <a:off x="3366261" y="3072881"/>
            <a:ext cx="785523" cy="114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0A34CD4-87AD-8AEE-B2D8-6222EF9351ED}"/>
                  </a:ext>
                </a:extLst>
              </p:cNvPr>
              <p:cNvSpPr txBox="1"/>
              <p:nvPr/>
            </p:nvSpPr>
            <p:spPr>
              <a:xfrm>
                <a:off x="2458557" y="3405159"/>
                <a:ext cx="459292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0A34CD4-87AD-8AEE-B2D8-6222EF935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57" y="3405159"/>
                <a:ext cx="459292" cy="325089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47752C7-25F7-298A-FF7A-6506E790D518}"/>
                  </a:ext>
                </a:extLst>
              </p:cNvPr>
              <p:cNvSpPr txBox="1"/>
              <p:nvPr/>
            </p:nvSpPr>
            <p:spPr>
              <a:xfrm>
                <a:off x="3885849" y="3405159"/>
                <a:ext cx="459292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47752C7-25F7-298A-FF7A-6506E790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49" y="3405159"/>
                <a:ext cx="459292" cy="325089"/>
              </a:xfrm>
              <a:prstGeom prst="rect">
                <a:avLst/>
              </a:prstGeom>
              <a:blipFill>
                <a:blip r:embed="rId7"/>
                <a:stretch>
                  <a:fillRect r="-26316" b="-3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>
            <a:extLst>
              <a:ext uri="{FF2B5EF4-FFF2-40B4-BE49-F238E27FC236}">
                <a16:creationId xmlns:a16="http://schemas.microsoft.com/office/drawing/2014/main" id="{3E70B84A-F7EF-7C0D-3D48-DBCE1731E061}"/>
              </a:ext>
            </a:extLst>
          </p:cNvPr>
          <p:cNvSpPr txBox="1"/>
          <p:nvPr/>
        </p:nvSpPr>
        <p:spPr>
          <a:xfrm>
            <a:off x="5613966" y="4855558"/>
            <a:ext cx="4076070" cy="3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Solution </a:t>
            </a:r>
            <a:r>
              <a:rPr lang="de-DE" b="1" dirty="0" err="1"/>
              <a:t>behavior</a:t>
            </a:r>
            <a:endParaRPr lang="en-US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0C90C4D-ABAD-5B2F-8A36-A12F970A6BF8}"/>
              </a:ext>
            </a:extLst>
          </p:cNvPr>
          <p:cNvSpPr txBox="1"/>
          <p:nvPr/>
        </p:nvSpPr>
        <p:spPr>
          <a:xfrm>
            <a:off x="407368" y="2497687"/>
            <a:ext cx="122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Test-</a:t>
            </a:r>
            <a:r>
              <a:rPr lang="de-DE" b="1" dirty="0" err="1"/>
              <a:t>taking</a:t>
            </a:r>
            <a:r>
              <a:rPr lang="de-DE" b="1" dirty="0"/>
              <a:t> </a:t>
            </a:r>
            <a:r>
              <a:rPr lang="de-DE" b="1" dirty="0" err="1"/>
              <a:t>behavior</a:t>
            </a:r>
            <a:endParaRPr lang="en-US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4716EA8-15F1-DB0F-6896-6E2956A0FAE0}"/>
              </a:ext>
            </a:extLst>
          </p:cNvPr>
          <p:cNvSpPr txBox="1"/>
          <p:nvPr/>
        </p:nvSpPr>
        <p:spPr>
          <a:xfrm>
            <a:off x="418125" y="4142411"/>
            <a:ext cx="120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Item </a:t>
            </a:r>
            <a:r>
              <a:rPr lang="de-DE" b="1" dirty="0" err="1"/>
              <a:t>responses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F86CB462-7203-C04C-9CA0-BE294A449B97}"/>
                  </a:ext>
                </a:extLst>
              </p:cNvPr>
              <p:cNvSpPr txBox="1"/>
              <p:nvPr/>
            </p:nvSpPr>
            <p:spPr>
              <a:xfrm>
                <a:off x="2501630" y="1527894"/>
                <a:ext cx="1810467" cy="569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4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4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F86CB462-7203-C04C-9CA0-BE294A449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30" y="1527894"/>
                <a:ext cx="1810467" cy="569580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4E74C4C-0B6D-2092-DA8E-A6EA53D4B593}"/>
                  </a:ext>
                </a:extLst>
              </p:cNvPr>
              <p:cNvSpPr txBox="1"/>
              <p:nvPr/>
            </p:nvSpPr>
            <p:spPr>
              <a:xfrm>
                <a:off x="6157741" y="1527894"/>
                <a:ext cx="1810467" cy="569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4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4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4E74C4C-0B6D-2092-DA8E-A6EA53D4B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741" y="1527894"/>
                <a:ext cx="1810467" cy="569580"/>
              </a:xfrm>
              <a:prstGeom prst="rect">
                <a:avLst/>
              </a:prstGeom>
              <a:blipFill>
                <a:blip r:embed="rId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0E84614-2363-5AE3-07BE-977C754B1CAD}"/>
                  </a:ext>
                </a:extLst>
              </p:cNvPr>
              <p:cNvSpPr txBox="1"/>
              <p:nvPr/>
            </p:nvSpPr>
            <p:spPr>
              <a:xfrm>
                <a:off x="5519936" y="3254361"/>
                <a:ext cx="1465349" cy="569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0E84614-2363-5AE3-07BE-977C754B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3254361"/>
                <a:ext cx="1465349" cy="569580"/>
              </a:xfrm>
              <a:prstGeom prst="rect">
                <a:avLst/>
              </a:prstGeom>
              <a:blipFill>
                <a:blip r:embed="rId10"/>
                <a:stretch>
                  <a:fillRect r="-7500" b="-10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255B8B77-E6C4-B216-0553-9F4F0A164D85}"/>
                  </a:ext>
                </a:extLst>
              </p:cNvPr>
              <p:cNvSpPr txBox="1"/>
              <p:nvPr/>
            </p:nvSpPr>
            <p:spPr>
              <a:xfrm>
                <a:off x="7774848" y="3254361"/>
                <a:ext cx="1969629" cy="569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4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255B8B77-E6C4-B216-0553-9F4F0A16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848" y="3254361"/>
                <a:ext cx="1969629" cy="569580"/>
              </a:xfrm>
              <a:prstGeom prst="rect">
                <a:avLst/>
              </a:prstGeom>
              <a:blipFill>
                <a:blip r:embed="rId11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18E2C4A-8B9F-26A6-6081-47E628F47E8C}"/>
                  </a:ext>
                </a:extLst>
              </p:cNvPr>
              <p:cNvSpPr/>
              <p:nvPr/>
            </p:nvSpPr>
            <p:spPr>
              <a:xfrm>
                <a:off x="6528048" y="2559965"/>
                <a:ext cx="2029354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18E2C4A-8B9F-26A6-6081-47E628F47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2559965"/>
                <a:ext cx="2029354" cy="5040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lipse 26">
            <a:extLst>
              <a:ext uri="{FF2B5EF4-FFF2-40B4-BE49-F238E27FC236}">
                <a16:creationId xmlns:a16="http://schemas.microsoft.com/office/drawing/2014/main" id="{2EB90299-31CF-063D-D9CC-D658969B5E40}"/>
              </a:ext>
            </a:extLst>
          </p:cNvPr>
          <p:cNvSpPr/>
          <p:nvPr/>
        </p:nvSpPr>
        <p:spPr>
          <a:xfrm>
            <a:off x="4845166" y="1196752"/>
            <a:ext cx="687294" cy="5695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687324A7-5583-FE88-24CD-40AEEA72B414}"/>
                  </a:ext>
                </a:extLst>
              </p:cNvPr>
              <p:cNvSpPr/>
              <p:nvPr/>
            </p:nvSpPr>
            <p:spPr>
              <a:xfrm>
                <a:off x="2351584" y="2568825"/>
                <a:ext cx="2029354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687324A7-5583-FE88-24CD-40AEEA72B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2568825"/>
                <a:ext cx="2029354" cy="5040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A1F37964-7BD3-E989-A005-74F2F6C71AB9}"/>
                  </a:ext>
                </a:extLst>
              </p:cNvPr>
              <p:cNvSpPr txBox="1"/>
              <p:nvPr/>
            </p:nvSpPr>
            <p:spPr>
              <a:xfrm>
                <a:off x="1703512" y="5336011"/>
                <a:ext cx="7986523" cy="770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de-DE" sz="1400" dirty="0"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de-DE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400" dirty="0"/>
                  <a:t>: regression parameters;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de-DE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dirty="0"/>
                  <a:t>: </a:t>
                </a:r>
                <a:r>
                  <a:rPr lang="de-DE" sz="1400" dirty="0"/>
                  <a:t>item </a:t>
                </a:r>
                <a:r>
                  <a:rPr lang="de-DE" sz="1400" dirty="0" err="1"/>
                  <a:t>discrimination</a:t>
                </a:r>
                <a:r>
                  <a:rPr lang="de-DE" sz="1400" dirty="0"/>
                  <a:t>, item </a:t>
                </a:r>
                <a:r>
                  <a:rPr lang="de-DE" sz="1400" dirty="0" err="1"/>
                  <a:t>difficulty</a:t>
                </a:r>
                <a:r>
                  <a:rPr lang="de-DE" sz="1400" dirty="0"/>
                  <a:t> and </a:t>
                </a:r>
                <a:r>
                  <a:rPr lang="en-US" sz="1400" dirty="0"/>
                  <a:t>guessing parameter of item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 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de-DE" sz="14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400" dirty="0"/>
                  <a:t>,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de-DE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: item response and log-transformed response time of person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 on item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400" dirty="0"/>
                  <a:t>: ability of person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A1F37964-7BD3-E989-A005-74F2F6C71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5336011"/>
                <a:ext cx="7986523" cy="770404"/>
              </a:xfrm>
              <a:prstGeom prst="rect">
                <a:avLst/>
              </a:prstGeom>
              <a:blipFill>
                <a:blip r:embed="rId14"/>
                <a:stretch>
                  <a:fillRect b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69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75A0CD-A56E-891E-5FC3-79808025BD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200" dirty="0">
                <a:sym typeface="Wingdings" panose="05000000000000000000" pitchFamily="2" charset="2"/>
              </a:rPr>
              <a:t>Focus </a:t>
            </a:r>
            <a:r>
              <a:rPr lang="de-DE" sz="2200" dirty="0" err="1">
                <a:sym typeface="Wingdings" panose="05000000000000000000" pitchFamily="2" charset="2"/>
              </a:rPr>
              <a:t>mostly</a:t>
            </a:r>
            <a:r>
              <a:rPr lang="de-DE" sz="2200" dirty="0">
                <a:sym typeface="Wingdings" panose="05000000000000000000" pitchFamily="2" charset="2"/>
              </a:rPr>
              <a:t> on </a:t>
            </a:r>
            <a:r>
              <a:rPr lang="de-DE" sz="2200" b="1" dirty="0">
                <a:solidFill>
                  <a:schemeClr val="accent1"/>
                </a:solidFill>
                <a:sym typeface="Wingdings" panose="05000000000000000000" pitchFamily="2" charset="2"/>
              </a:rPr>
              <a:t>item </a:t>
            </a:r>
            <a:r>
              <a:rPr lang="de-DE" sz="22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response</a:t>
            </a:r>
            <a:r>
              <a:rPr lang="de-DE" sz="22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times</a:t>
            </a:r>
            <a:br>
              <a:rPr lang="de-DE" sz="2200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(e.g., Molenaar et al., 2016; Nagy &amp; Ulitzsch, 2021)</a:t>
            </a: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2200" dirty="0">
                <a:sym typeface="Wingdings" panose="05000000000000000000" pitchFamily="2" charset="2"/>
              </a:rPr>
              <a:t>But </a:t>
            </a:r>
            <a:r>
              <a:rPr lang="de-DE" sz="2200" dirty="0" err="1">
                <a:sym typeface="Wingdings" panose="05000000000000000000" pitchFamily="2" charset="2"/>
              </a:rPr>
              <a:t>how</a:t>
            </a:r>
            <a:r>
              <a:rPr lang="de-DE" sz="2200" dirty="0">
                <a:sym typeface="Wingdings" panose="05000000000000000000" pitchFamily="2" charset="2"/>
              </a:rPr>
              <a:t> do test-</a:t>
            </a:r>
            <a:r>
              <a:rPr lang="de-DE" sz="2200" dirty="0" err="1">
                <a:sym typeface="Wingdings" panose="05000000000000000000" pitchFamily="2" charset="2"/>
              </a:rPr>
              <a:t>takers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allocate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their</a:t>
            </a:r>
            <a:r>
              <a:rPr lang="de-DE" sz="2200" b="1" dirty="0">
                <a:sym typeface="Wingdings" panose="05000000000000000000" pitchFamily="2" charset="2"/>
              </a:rPr>
              <a:t> time </a:t>
            </a:r>
            <a:r>
              <a:rPr lang="de-DE" sz="2200" dirty="0" err="1">
                <a:sym typeface="Wingdings" panose="05000000000000000000" pitchFamily="2" charset="2"/>
              </a:rPr>
              <a:t>spend</a:t>
            </a:r>
            <a:r>
              <a:rPr lang="de-DE" sz="2200" dirty="0">
                <a:sym typeface="Wingdings" panose="05000000000000000000" pitchFamily="2" charset="2"/>
              </a:rPr>
              <a:t> on an item (e.g., </a:t>
            </a:r>
            <a:r>
              <a:rPr lang="de-DE" sz="2200" dirty="0" err="1">
                <a:sym typeface="Wingdings" panose="05000000000000000000" pitchFamily="2" charset="2"/>
              </a:rPr>
              <a:t>how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thoroughly</a:t>
            </a:r>
            <a:r>
              <a:rPr lang="de-DE" sz="2200" dirty="0">
                <a:sym typeface="Wingdings" panose="05000000000000000000" pitchFamily="2" charset="2"/>
              </a:rPr>
              <a:t> do </a:t>
            </a:r>
            <a:r>
              <a:rPr lang="de-DE" sz="2200" dirty="0" err="1">
                <a:sym typeface="Wingdings" panose="05000000000000000000" pitchFamily="2" charset="2"/>
              </a:rPr>
              <a:t>they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respond</a:t>
            </a:r>
            <a:r>
              <a:rPr lang="de-DE" sz="2200" dirty="0">
                <a:sym typeface="Wingdings" panose="05000000000000000000" pitchFamily="2" charset="2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de-DE" sz="2200" dirty="0" err="1">
                <a:sym typeface="Wingdings" panose="05000000000000000000" pitchFamily="2" charset="2"/>
              </a:rPr>
              <a:t>How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is</a:t>
            </a:r>
            <a:r>
              <a:rPr lang="de-DE" sz="2200" dirty="0">
                <a:sym typeface="Wingdings" panose="05000000000000000000" pitchFamily="2" charset="2"/>
              </a:rPr>
              <a:t> different time </a:t>
            </a:r>
            <a:r>
              <a:rPr lang="de-DE" sz="2200" dirty="0" err="1">
                <a:sym typeface="Wingdings" panose="05000000000000000000" pitchFamily="2" charset="2"/>
              </a:rPr>
              <a:t>allocation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related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to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test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performance</a:t>
            </a:r>
            <a:r>
              <a:rPr lang="de-DE" sz="2200" dirty="0">
                <a:sym typeface="Wingdings" panose="05000000000000000000" pitchFamily="2" charset="2"/>
              </a:rPr>
              <a:t>?</a:t>
            </a:r>
            <a:br>
              <a:rPr lang="de-DE" sz="2200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endParaRPr lang="de-DE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2ECE4E-9E8F-C50A-DFBA-C327E238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 | </a:t>
            </a:r>
            <a:r>
              <a:rPr lang="de-DE" dirty="0" err="1">
                <a:solidFill>
                  <a:schemeClr val="accent2"/>
                </a:solidFill>
              </a:rPr>
              <a:t>process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data</a:t>
            </a:r>
            <a:r>
              <a:rPr lang="de-DE" dirty="0">
                <a:solidFill>
                  <a:schemeClr val="accent2"/>
                </a:solidFill>
              </a:rPr>
              <a:t> in large-</a:t>
            </a:r>
            <a:r>
              <a:rPr lang="de-DE" dirty="0" err="1">
                <a:solidFill>
                  <a:schemeClr val="accent2"/>
                </a:solidFill>
              </a:rPr>
              <a:t>scale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assessments</a:t>
            </a:r>
            <a:endParaRPr lang="de-DE" dirty="0"/>
          </a:p>
        </p:txBody>
      </p:sp>
      <p:pic>
        <p:nvPicPr>
          <p:cNvPr id="5" name="Inhaltsplatzhalter 4" descr="Ein Bild, das Im Haus, Person, Computer, Tisch enthält.&#10;&#10;Automatisch generierte Beschreibung">
            <a:extLst>
              <a:ext uri="{FF2B5EF4-FFF2-40B4-BE49-F238E27FC236}">
                <a16:creationId xmlns:a16="http://schemas.microsoft.com/office/drawing/2014/main" id="{5215E260-2213-8EE3-17C7-6D6E27914E8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" r="252"/>
          <a:stretch>
            <a:fillRect/>
          </a:stretch>
        </p:blipFill>
        <p:spPr>
          <a:xfrm>
            <a:off x="385351" y="1236608"/>
            <a:ext cx="54993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96" y="378939"/>
            <a:ext cx="9891268" cy="759600"/>
          </a:xfrm>
        </p:spPr>
        <p:txBody>
          <a:bodyPr/>
          <a:lstStyle/>
          <a:p>
            <a:r>
              <a:rPr lang="de-DE" dirty="0" err="1"/>
              <a:t>implementation</a:t>
            </a:r>
            <a:r>
              <a:rPr lang="de-DE" dirty="0"/>
              <a:t> | </a:t>
            </a:r>
            <a:r>
              <a:rPr lang="de-DE" dirty="0" err="1">
                <a:solidFill>
                  <a:schemeClr val="accent2"/>
                </a:solidFill>
              </a:rPr>
              <a:t>research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questions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87332" y="1138539"/>
            <a:ext cx="9727845" cy="4933405"/>
          </a:xfrm>
        </p:spPr>
        <p:txBody>
          <a:bodyPr>
            <a:normAutofit/>
          </a:bodyPr>
          <a:lstStyle/>
          <a:p>
            <a:pPr marL="273050" lvl="1" indent="0">
              <a:lnSpc>
                <a:spcPct val="2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de-DE" sz="1900" dirty="0"/>
          </a:p>
          <a:p>
            <a:pPr marL="273050" lvl="1" indent="0">
              <a:lnSpc>
                <a:spcPct val="200000"/>
              </a:lnSpc>
              <a:spcBef>
                <a:spcPts val="0"/>
              </a:spcBef>
              <a:buNone/>
            </a:pPr>
            <a:endParaRPr lang="en-US" baseline="-25000" dirty="0"/>
          </a:p>
          <a:p>
            <a:pPr marL="273050" lvl="1" indent="0">
              <a:lnSpc>
                <a:spcPct val="200000"/>
              </a:lnSpc>
              <a:spcBef>
                <a:spcPts val="0"/>
              </a:spcBef>
              <a:buNone/>
            </a:pPr>
            <a:endParaRPr lang="en-US" baseline="-25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22495E-F157-5882-9DEF-884F95AC0EAD}"/>
              </a:ext>
            </a:extLst>
          </p:cNvPr>
          <p:cNvSpPr txBox="1"/>
          <p:nvPr/>
        </p:nvSpPr>
        <p:spPr>
          <a:xfrm>
            <a:off x="387332" y="1138539"/>
            <a:ext cx="9813124" cy="410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arenBoth"/>
            </a:pPr>
            <a:r>
              <a:rPr lang="de-DE" sz="2200" dirty="0"/>
              <a:t>Do </a:t>
            </a:r>
            <a:r>
              <a:rPr lang="de-DE" sz="2200" dirty="0" err="1"/>
              <a:t>responses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and </a:t>
            </a:r>
            <a:r>
              <a:rPr lang="de-DE" sz="2200" dirty="0" err="1"/>
              <a:t>without</a:t>
            </a:r>
            <a:r>
              <a:rPr lang="de-DE" sz="2200" dirty="0"/>
              <a:t> </a:t>
            </a:r>
            <a:r>
              <a:rPr lang="de-DE" sz="2200" dirty="0" err="1"/>
              <a:t>text</a:t>
            </a:r>
            <a:r>
              <a:rPr lang="de-DE" sz="2200" dirty="0"/>
              <a:t> </a:t>
            </a:r>
            <a:r>
              <a:rPr lang="de-DE" sz="2200" dirty="0" err="1"/>
              <a:t>rereads</a:t>
            </a:r>
            <a:r>
              <a:rPr lang="de-DE" sz="2200" dirty="0"/>
              <a:t> </a:t>
            </a:r>
            <a:r>
              <a:rPr lang="de-DE" sz="2200" dirty="0" err="1"/>
              <a:t>relate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same </a:t>
            </a:r>
            <a:r>
              <a:rPr lang="de-DE" sz="2200" dirty="0" err="1"/>
              <a:t>way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test</a:t>
            </a:r>
            <a:r>
              <a:rPr lang="de-DE" sz="2200" dirty="0"/>
              <a:t> </a:t>
            </a:r>
            <a:r>
              <a:rPr lang="de-DE" sz="2200" dirty="0" err="1"/>
              <a:t>performance</a:t>
            </a:r>
            <a:r>
              <a:rPr lang="de-DE" sz="2200" dirty="0"/>
              <a:t>, </a:t>
            </a:r>
            <a:r>
              <a:rPr lang="de-DE" sz="2200" dirty="0" err="1"/>
              <a:t>when</a:t>
            </a:r>
            <a:r>
              <a:rPr lang="de-DE" sz="2200" dirty="0"/>
              <a:t> test-</a:t>
            </a:r>
            <a:r>
              <a:rPr lang="de-DE" sz="2200" dirty="0" err="1"/>
              <a:t>taking</a:t>
            </a:r>
            <a:r>
              <a:rPr lang="de-DE" sz="2200" dirty="0"/>
              <a:t> </a:t>
            </a:r>
            <a:r>
              <a:rPr lang="de-DE" sz="2200" dirty="0" err="1"/>
              <a:t>engagement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accounted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?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arenBoth"/>
            </a:pPr>
            <a:endParaRPr lang="de-DE" sz="2200" dirty="0"/>
          </a:p>
          <a:p>
            <a:pPr>
              <a:lnSpc>
                <a:spcPct val="150000"/>
              </a:lnSpc>
            </a:pPr>
            <a:r>
              <a:rPr lang="de-DE" sz="2200" dirty="0" err="1"/>
              <a:t>Testing</a:t>
            </a:r>
            <a:r>
              <a:rPr lang="de-DE" sz="2200" dirty="0"/>
              <a:t> </a:t>
            </a:r>
            <a:r>
              <a:rPr lang="de-DE" sz="2200" dirty="0" err="1"/>
              <a:t>measurement</a:t>
            </a:r>
            <a:r>
              <a:rPr lang="de-DE" sz="2200" dirty="0"/>
              <a:t> </a:t>
            </a:r>
            <a:r>
              <a:rPr lang="de-DE" sz="2200" dirty="0" err="1"/>
              <a:t>invariance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b="1" dirty="0" err="1"/>
              <a:t>two</a:t>
            </a:r>
            <a:r>
              <a:rPr lang="de-DE" sz="2200" b="1" dirty="0"/>
              <a:t> </a:t>
            </a:r>
            <a:r>
              <a:rPr lang="de-DE" sz="2200" b="1" dirty="0" err="1"/>
              <a:t>solution</a:t>
            </a:r>
            <a:r>
              <a:rPr lang="de-DE" sz="2200" b="1" dirty="0"/>
              <a:t> </a:t>
            </a:r>
            <a:r>
              <a:rPr lang="de-DE" sz="2200" b="1" dirty="0" err="1"/>
              <a:t>behavior</a:t>
            </a:r>
            <a:r>
              <a:rPr lang="de-DE" sz="2200" b="1" dirty="0"/>
              <a:t> </a:t>
            </a:r>
            <a:r>
              <a:rPr lang="de-DE" sz="2200" b="1" dirty="0" err="1"/>
              <a:t>classes</a:t>
            </a:r>
            <a:r>
              <a:rPr lang="de-DE" sz="2200" dirty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200" b="1" dirty="0">
                <a:solidFill>
                  <a:schemeClr val="accent3"/>
                </a:solidFill>
              </a:rPr>
              <a:t>Fully invariant </a:t>
            </a:r>
            <a:r>
              <a:rPr lang="de-DE" sz="2200" b="1" dirty="0" err="1">
                <a:solidFill>
                  <a:schemeClr val="accent3"/>
                </a:solidFill>
              </a:rPr>
              <a:t>model</a:t>
            </a:r>
            <a:r>
              <a:rPr lang="de-DE" sz="2200" dirty="0"/>
              <a:t>: same item </a:t>
            </a:r>
            <a:r>
              <a:rPr lang="de-DE" sz="2200" dirty="0" err="1"/>
              <a:t>discriminations</a:t>
            </a:r>
            <a:r>
              <a:rPr lang="de-DE" sz="2200" dirty="0"/>
              <a:t> and item </a:t>
            </a:r>
            <a:r>
              <a:rPr lang="de-DE" sz="2200" dirty="0" err="1"/>
              <a:t>difficulties</a:t>
            </a:r>
            <a:endParaRPr lang="de-DE" sz="220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200" b="1" dirty="0" err="1">
                <a:solidFill>
                  <a:schemeClr val="accent3"/>
                </a:solidFill>
              </a:rPr>
              <a:t>Partly</a:t>
            </a:r>
            <a:r>
              <a:rPr lang="de-DE" sz="2200" b="1" dirty="0">
                <a:solidFill>
                  <a:schemeClr val="accent3"/>
                </a:solidFill>
              </a:rPr>
              <a:t> invariant </a:t>
            </a:r>
            <a:r>
              <a:rPr lang="de-DE" sz="2200" b="1" dirty="0" err="1">
                <a:solidFill>
                  <a:schemeClr val="accent3"/>
                </a:solidFill>
              </a:rPr>
              <a:t>model</a:t>
            </a:r>
            <a:r>
              <a:rPr lang="de-DE" sz="2200" dirty="0"/>
              <a:t>: same item </a:t>
            </a:r>
            <a:r>
              <a:rPr lang="de-DE" sz="2200" dirty="0" err="1"/>
              <a:t>discriminations</a:t>
            </a:r>
            <a:r>
              <a:rPr lang="de-DE" sz="2200" dirty="0"/>
              <a:t>, but </a:t>
            </a:r>
            <a:r>
              <a:rPr lang="de-DE" sz="2200" dirty="0" err="1"/>
              <a:t>differing</a:t>
            </a:r>
            <a:r>
              <a:rPr lang="de-DE" sz="2200" dirty="0"/>
              <a:t> item </a:t>
            </a:r>
            <a:r>
              <a:rPr lang="de-DE" sz="2200" dirty="0" err="1"/>
              <a:t>difficulties</a:t>
            </a:r>
            <a:endParaRPr lang="de-DE" sz="220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200" b="1" dirty="0">
                <a:solidFill>
                  <a:schemeClr val="accent3"/>
                </a:solidFill>
              </a:rPr>
              <a:t>Not invariant </a:t>
            </a:r>
            <a:r>
              <a:rPr lang="de-DE" sz="2200" b="1" dirty="0" err="1">
                <a:solidFill>
                  <a:schemeClr val="accent3"/>
                </a:solidFill>
              </a:rPr>
              <a:t>model</a:t>
            </a:r>
            <a:r>
              <a:rPr lang="de-DE" sz="2200" dirty="0"/>
              <a:t>: </a:t>
            </a:r>
            <a:r>
              <a:rPr lang="de-DE" sz="2200" dirty="0" err="1"/>
              <a:t>differing</a:t>
            </a:r>
            <a:r>
              <a:rPr lang="de-DE" sz="2200" dirty="0"/>
              <a:t> item </a:t>
            </a:r>
            <a:r>
              <a:rPr lang="de-DE" sz="2200" dirty="0" err="1"/>
              <a:t>discriminations</a:t>
            </a:r>
            <a:r>
              <a:rPr lang="de-DE" sz="2200" dirty="0"/>
              <a:t> and item </a:t>
            </a:r>
            <a:r>
              <a:rPr lang="de-DE" sz="2200" dirty="0" err="1"/>
              <a:t>difficulties</a:t>
            </a:r>
            <a:endParaRPr lang="de-DE" sz="2200" dirty="0"/>
          </a:p>
          <a:p>
            <a:pPr algn="ctr">
              <a:lnSpc>
                <a:spcPct val="150000"/>
              </a:lnSpc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63027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96" y="378939"/>
            <a:ext cx="9891268" cy="759600"/>
          </a:xfrm>
        </p:spPr>
        <p:txBody>
          <a:bodyPr/>
          <a:lstStyle/>
          <a:p>
            <a:r>
              <a:rPr lang="de-DE" dirty="0" err="1"/>
              <a:t>implementation</a:t>
            </a:r>
            <a:r>
              <a:rPr lang="de-DE" dirty="0"/>
              <a:t> | </a:t>
            </a:r>
            <a:r>
              <a:rPr lang="de-DE" dirty="0" err="1">
                <a:solidFill>
                  <a:schemeClr val="accent2"/>
                </a:solidFill>
              </a:rPr>
              <a:t>research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5CB6DE1C-D411-51B6-BD50-CBDDDEFF53CC}"/>
                  </a:ext>
                </a:extLst>
              </p:cNvPr>
              <p:cNvSpPr txBox="1">
                <a:spLocks noGrp="1"/>
              </p:cNvSpPr>
              <p:nvPr>
                <p:ph sz="quarter" idx="13"/>
              </p:nvPr>
            </p:nvSpPr>
            <p:spPr>
              <a:xfrm>
                <a:off x="387350" y="1231900"/>
                <a:ext cx="9728200" cy="218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de-DE" sz="2200" dirty="0"/>
                  <a:t>(2) </a:t>
                </a:r>
                <a:r>
                  <a:rPr lang="de-DE" sz="2200" dirty="0" err="1"/>
                  <a:t>Does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propensity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reread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exist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how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test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performance</a:t>
                </a:r>
                <a:r>
                  <a:rPr lang="de-DE" sz="2200" dirty="0"/>
                  <a:t>?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de-DE" sz="22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de-DE" sz="2200" dirty="0" err="1"/>
                  <a:t>Defining</a:t>
                </a:r>
                <a:r>
                  <a:rPr lang="de-DE" sz="2200" dirty="0"/>
                  <a:t> a </a:t>
                </a:r>
                <a:r>
                  <a:rPr lang="de-DE" sz="2200" b="1" dirty="0" err="1"/>
                  <a:t>random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effect</a:t>
                </a:r>
                <a:r>
                  <a:rPr lang="de-DE" sz="2200" b="1" dirty="0"/>
                  <a:t> of </a:t>
                </a:r>
                <a:r>
                  <a:rPr lang="de-DE" sz="2200" b="1" dirty="0" err="1"/>
                  <a:t>text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rereads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de-DE" sz="2200" dirty="0" err="1"/>
                  <a:t>Regressing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test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performance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/>
                  <a:t>on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de-DE" sz="2200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5CB6DE1C-D411-51B6-BD50-CBDDDEFF53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7350" y="1231900"/>
                <a:ext cx="9728200" cy="2181175"/>
              </a:xfrm>
              <a:prstGeom prst="rect">
                <a:avLst/>
              </a:prstGeom>
              <a:blipFill>
                <a:blip r:embed="rId2"/>
                <a:stretch>
                  <a:fillRect l="-1818" b="-69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04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 |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operationalization</a:t>
            </a:r>
            <a:r>
              <a:rPr lang="de-DE" dirty="0">
                <a:solidFill>
                  <a:schemeClr val="accent2"/>
                </a:solidFill>
              </a:rPr>
              <a:t> of </a:t>
            </a:r>
            <a:r>
              <a:rPr lang="de-DE" dirty="0" err="1">
                <a:solidFill>
                  <a:schemeClr val="accent2"/>
                </a:solidFill>
              </a:rPr>
              <a:t>indicators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73050" lvl="1" indent="0">
              <a:lnSpc>
                <a:spcPct val="200000"/>
              </a:lnSpc>
              <a:buNone/>
            </a:pP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item-person </a:t>
            </a:r>
            <a:r>
              <a:rPr lang="de-DE" sz="2000" dirty="0" err="1"/>
              <a:t>encounter</a:t>
            </a:r>
            <a:r>
              <a:rPr lang="de-DE" sz="2000" dirty="0"/>
              <a:t>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Item </a:t>
            </a:r>
            <a:r>
              <a:rPr lang="de-DE" sz="2000" b="1" dirty="0" err="1"/>
              <a:t>response</a:t>
            </a:r>
            <a:r>
              <a:rPr lang="de-DE" sz="2000" b="1" dirty="0"/>
              <a:t> time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defined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time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participant</a:t>
            </a:r>
            <a:r>
              <a:rPr lang="de-DE" sz="2000" dirty="0"/>
              <a:t> </a:t>
            </a:r>
            <a:r>
              <a:rPr lang="de-DE" sz="2000" dirty="0" err="1"/>
              <a:t>spent</a:t>
            </a:r>
            <a:r>
              <a:rPr lang="de-DE" sz="2000" dirty="0"/>
              <a:t> in total on an item </a:t>
            </a:r>
            <a:r>
              <a:rPr lang="de-DE" sz="2000" dirty="0" err="1"/>
              <a:t>page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err="1">
                <a:sym typeface="Wingdings" panose="05000000000000000000" pitchFamily="2" charset="2"/>
              </a:rPr>
              <a:t>the</a:t>
            </a:r>
            <a:r>
              <a:rPr lang="de-DE" sz="2000" dirty="0">
                <a:sym typeface="Wingdings" panose="05000000000000000000" pitchFamily="2" charset="2"/>
              </a:rPr>
              <a:t> time </a:t>
            </a:r>
            <a:r>
              <a:rPr lang="de-DE" sz="2000" dirty="0" err="1">
                <a:sym typeface="Wingdings" panose="05000000000000000000" pitchFamily="2" charset="2"/>
              </a:rPr>
              <a:t>spent</a:t>
            </a:r>
            <a:r>
              <a:rPr lang="de-DE" sz="2000" dirty="0">
                <a:sym typeface="Wingdings" panose="05000000000000000000" pitchFamily="2" charset="2"/>
              </a:rPr>
              <a:t> on </a:t>
            </a:r>
            <a:r>
              <a:rPr lang="de-DE" sz="2000" dirty="0" err="1">
                <a:sym typeface="Wingdings" panose="05000000000000000000" pitchFamily="2" charset="2"/>
              </a:rPr>
              <a:t>the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text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page</a:t>
            </a:r>
            <a:r>
              <a:rPr lang="de-DE" sz="2000" dirty="0">
                <a:sym typeface="Wingdings" panose="05000000000000000000" pitchFamily="2" charset="2"/>
              </a:rPr>
              <a:t>(s) </a:t>
            </a:r>
            <a:r>
              <a:rPr lang="de-DE" sz="2000" dirty="0" err="1">
                <a:sym typeface="Wingdings" panose="05000000000000000000" pitchFamily="2" charset="2"/>
              </a:rPr>
              <a:t>does</a:t>
            </a:r>
            <a:r>
              <a:rPr lang="de-DE" sz="2000" dirty="0">
                <a:sym typeface="Wingdings" panose="05000000000000000000" pitchFamily="2" charset="2"/>
              </a:rPr>
              <a:t> not </a:t>
            </a:r>
            <a:r>
              <a:rPr lang="de-DE" sz="2000" dirty="0" err="1">
                <a:sym typeface="Wingdings" panose="05000000000000000000" pitchFamily="2" charset="2"/>
              </a:rPr>
              <a:t>count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as</a:t>
            </a:r>
            <a:r>
              <a:rPr lang="de-DE" sz="2000" dirty="0">
                <a:sym typeface="Wingdings" panose="05000000000000000000" pitchFamily="2" charset="2"/>
              </a:rPr>
              <a:t> item </a:t>
            </a:r>
            <a:r>
              <a:rPr lang="de-DE" sz="2000" dirty="0" err="1">
                <a:sym typeface="Wingdings" panose="05000000000000000000" pitchFamily="2" charset="2"/>
              </a:rPr>
              <a:t>response</a:t>
            </a:r>
            <a:r>
              <a:rPr lang="de-DE" sz="2000" dirty="0">
                <a:sym typeface="Wingdings" panose="05000000000000000000" pitchFamily="2" charset="2"/>
              </a:rPr>
              <a:t> time</a:t>
            </a:r>
            <a:endParaRPr lang="de-DE" sz="2000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Text </a:t>
            </a:r>
            <a:r>
              <a:rPr lang="de-DE" sz="2000" b="1" dirty="0" err="1"/>
              <a:t>reread</a:t>
            </a:r>
            <a:r>
              <a:rPr lang="de-DE" sz="2000" b="1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defined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a </a:t>
            </a:r>
            <a:r>
              <a:rPr lang="de-DE" sz="2000" dirty="0" err="1"/>
              <a:t>navigation</a:t>
            </a:r>
            <a:r>
              <a:rPr lang="de-DE" sz="2000" dirty="0"/>
              <a:t> </a:t>
            </a:r>
            <a:r>
              <a:rPr lang="de-DE" sz="2000" dirty="0" err="1"/>
              <a:t>event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current</a:t>
            </a:r>
            <a:r>
              <a:rPr lang="de-DE" sz="2000" dirty="0"/>
              <a:t> item </a:t>
            </a:r>
            <a:r>
              <a:rPr lang="de-DE" sz="2000" dirty="0" err="1"/>
              <a:t>page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 </a:t>
            </a:r>
            <a:r>
              <a:rPr lang="de-DE" sz="2000" dirty="0" err="1"/>
              <a:t>text</a:t>
            </a:r>
            <a:r>
              <a:rPr lang="de-DE" sz="2000" dirty="0"/>
              <a:t> </a:t>
            </a:r>
            <a:r>
              <a:rPr lang="de-DE" sz="2000" dirty="0" err="1"/>
              <a:t>page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006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31F0C-CA5B-6EB8-8AFD-9E758BE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item </a:t>
            </a:r>
            <a:r>
              <a:rPr lang="de-DE" dirty="0" err="1">
                <a:solidFill>
                  <a:schemeClr val="accent2"/>
                </a:solidFill>
              </a:rPr>
              <a:t>parameters</a:t>
            </a:r>
            <a:endParaRPr lang="de-DE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50D90182-C598-FB81-726D-7E3EF9B0B9B4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368248" y="1261087"/>
              <a:ext cx="9733990" cy="49621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3399">
                      <a:extLst>
                        <a:ext uri="{9D8B030D-6E8A-4147-A177-3AD203B41FA5}">
                          <a16:colId xmlns:a16="http://schemas.microsoft.com/office/drawing/2014/main" val="2109192567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241935742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915791498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3737238357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459240366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324747831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835906722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270000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Percentage correct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Proportion of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text</a:t>
                          </a:r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rereads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Proportion of rapid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guesses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i="0" dirty="0">
                              <a:latin typeface="+mn-lt"/>
                            </a:rPr>
                            <a:t>Item discriminations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 difficulties reread class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 difficulties no reread class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1609862"/>
                      </a:ext>
                    </a:extLst>
                  </a:tr>
                  <a:tr h="270000">
                    <a:tc vMerge="1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Reread</a:t>
                          </a:r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probability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𝑺𝑬</m:t>
                                </m:r>
                                <m:r>
                                  <a:rPr lang="de-DE" sz="1200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de-DE" sz="1200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𝑺𝑬</m:t>
                                </m:r>
                                <m:r>
                                  <a:rPr lang="de-DE" sz="1200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de-DE" sz="1200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de-DE" sz="1200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𝑺𝑬</m:t>
                                </m:r>
                                <m:r>
                                  <a:rPr lang="de-DE" sz="1200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de-DE" sz="1200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70.7 %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68.2%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0.7%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1.06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-1.11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-1.08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64.8 %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49.5%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-0.82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-0.70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32.9 %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2.4%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0.91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0.51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1.35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83.8 %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11.0%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1.9%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0.80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-1.01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-2.10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49.9 %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5.7%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2.9%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-0.36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54.1 %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40.3%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2.4%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-0.33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50.0 %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0.51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38.2 %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0.46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71.2 %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3.2%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-0.54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-1.24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39.5 %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35.6%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0.24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51.6 %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35.3%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3.5%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63.6 %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18.2%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0.58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-0.87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29.8 %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28.8%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4.7%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0.96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0.82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69.9 %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55.8%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6.4%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0.74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-0.99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-1.15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mean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55.0%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32.8%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3.2%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0.72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-0.17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-0.30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80873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sd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16.3%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20.4%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1.5%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0.21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0.01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0.95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0.02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366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50D90182-C598-FB81-726D-7E3EF9B0B9B4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354539621"/>
                  </p:ext>
                </p:extLst>
              </p:nvPr>
            </p:nvGraphicFramePr>
            <p:xfrm>
              <a:off x="368248" y="1261087"/>
              <a:ext cx="9733990" cy="49621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3399">
                      <a:extLst>
                        <a:ext uri="{9D8B030D-6E8A-4147-A177-3AD203B41FA5}">
                          <a16:colId xmlns:a16="http://schemas.microsoft.com/office/drawing/2014/main" val="2109192567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241935742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915791498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3737238357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459240366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324747831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835906722"/>
                        </a:ext>
                      </a:extLst>
                    </a:gridCol>
                    <a:gridCol w="97339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2110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Percentage correct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Proportion of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text</a:t>
                          </a:r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rereads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Proportion of rapid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guesses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i="0" dirty="0">
                              <a:latin typeface="+mn-lt"/>
                            </a:rPr>
                            <a:t>Item discriminations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 difficulties reread class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 difficulties no reread class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1609862"/>
                      </a:ext>
                    </a:extLst>
                  </a:tr>
                  <a:tr h="270000">
                    <a:tc vMerge="1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Item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Reread</a:t>
                          </a:r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de-DE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probability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150000" r="-500625" b="-1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150000" r="-400625" b="-1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0000" t="-150000" r="-300625" b="-1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4403" t="-150000" r="-202516" b="-1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9375" t="-150000" r="-101250" b="-1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99375" t="-150000" r="-1250" b="-16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70.7 %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68.2%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0.7%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1.06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-1.11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-1.08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64.8 %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49.5%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-0.82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-0.70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32.9 %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2.4%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0.91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0.51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1.35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83.8 %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11.0%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1.9%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0.80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-1.01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-2.10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49.9 %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5.7%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2.9%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-0.36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54.1 %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40.3%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2.4%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-0.33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50.0 %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0.51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0.05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38.2 %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3.1%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0.46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71.2 %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3.2%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-0.54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0.20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-1.24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39.5 %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35.6%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0.24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51.6 %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35.3%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3.5%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63.6 %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18.2%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0.58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-0.02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0.13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-0.87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29.8 %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28.8%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4.7%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0.49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0.96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0.11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0.82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0.07</a:t>
                          </a:r>
                        </a:p>
                      </a:txBody>
                      <a:tcPr marL="6350" marR="6350" marT="635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u="none" strike="noStrike" dirty="0">
                              <a:effectLst/>
                              <a:latin typeface="+mn-lt"/>
                            </a:rPr>
                            <a:t>69.9 %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55.8%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6.4%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0.74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-0.99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-1.15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mean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55.0%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32.8%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3.2%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0.72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-0.17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-0.30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</a:t>
                          </a:r>
                        </a:p>
                      </a:txBody>
                      <a:tcPr marL="6350" marR="6350" marT="635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80873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sd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16.3%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20.4%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1.5%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0.21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0.01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0.65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0.95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0.02</a:t>
                          </a:r>
                        </a:p>
                      </a:txBody>
                      <a:tcPr marL="6350" marR="6350" marT="635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366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7FBD7738-19AC-1FE7-358E-3EA9EB69C46B}"/>
              </a:ext>
            </a:extLst>
          </p:cNvPr>
          <p:cNvSpPr txBox="1"/>
          <p:nvPr/>
        </p:nvSpPr>
        <p:spPr>
          <a:xfrm>
            <a:off x="337917" y="992305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Table 3. Item </a:t>
            </a:r>
            <a:r>
              <a:rPr lang="de-DE" sz="1200" dirty="0" err="1"/>
              <a:t>parameters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latent </a:t>
            </a:r>
            <a:r>
              <a:rPr lang="de-DE" sz="1200" dirty="0" err="1"/>
              <a:t>class</a:t>
            </a:r>
            <a:endParaRPr lang="en-US" sz="12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2F20BEF-50C4-E173-4F87-BB1411FE650D}"/>
              </a:ext>
            </a:extLst>
          </p:cNvPr>
          <p:cNvSpPr/>
          <p:nvPr/>
        </p:nvSpPr>
        <p:spPr>
          <a:xfrm>
            <a:off x="6240016" y="1261087"/>
            <a:ext cx="1922544" cy="4962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A77FD5F-A682-C593-0C8C-AAF932BF39D7}"/>
              </a:ext>
            </a:extLst>
          </p:cNvPr>
          <p:cNvSpPr/>
          <p:nvPr/>
        </p:nvSpPr>
        <p:spPr>
          <a:xfrm>
            <a:off x="8184232" y="1261087"/>
            <a:ext cx="1939678" cy="496211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31F0C-CA5B-6EB8-8AFD-9E758BE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latent </a:t>
            </a:r>
            <a:r>
              <a:rPr lang="de-DE" dirty="0" err="1">
                <a:solidFill>
                  <a:schemeClr val="accent2"/>
                </a:solidFill>
              </a:rPr>
              <a:t>regression</a:t>
            </a:r>
            <a:r>
              <a:rPr lang="de-DE" dirty="0">
                <a:solidFill>
                  <a:schemeClr val="accent2"/>
                </a:solidFill>
              </a:rPr>
              <a:t> of </a:t>
            </a:r>
            <a:r>
              <a:rPr lang="de-DE" dirty="0" err="1">
                <a:solidFill>
                  <a:schemeClr val="accent2"/>
                </a:solidFill>
              </a:rPr>
              <a:t>text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rereads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0D90182-C598-FB81-726D-7E3EF9B0B9B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81196" y="1329734"/>
          <a:ext cx="8307091" cy="4475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3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35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-8.41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0.22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-38.60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-10.45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-43.55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-9.08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-41.48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-12.73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-51.34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-13.21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-51.61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-10.29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-45.13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-12.84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-51.57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-10.49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-45.19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-13.86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-51.71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.001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-10.60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-45.89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11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-11.11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-45.91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-12.55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-49.02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13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-46.07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 item 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-7.62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-37.93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721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response time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2.97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45.71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5A4EEA8-9F96-70C9-5D6C-D467D731C833}"/>
              </a:ext>
            </a:extLst>
          </p:cNvPr>
          <p:cNvSpPr txBox="1"/>
          <p:nvPr/>
        </p:nvSpPr>
        <p:spPr>
          <a:xfrm>
            <a:off x="348198" y="1052736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Table 5. Results of </a:t>
            </a:r>
            <a:r>
              <a:rPr lang="de-DE" sz="1200" dirty="0" err="1"/>
              <a:t>hierarchical</a:t>
            </a:r>
            <a:r>
              <a:rPr lang="de-DE" sz="1200" dirty="0"/>
              <a:t> latent </a:t>
            </a:r>
            <a:r>
              <a:rPr lang="de-DE" sz="1200" dirty="0" err="1"/>
              <a:t>regression</a:t>
            </a:r>
            <a:r>
              <a:rPr lang="de-DE" sz="1200" dirty="0"/>
              <a:t> (</a:t>
            </a:r>
            <a:r>
              <a:rPr lang="de-DE" sz="1200" dirty="0" err="1"/>
              <a:t>text</a:t>
            </a:r>
            <a:r>
              <a:rPr lang="de-DE" sz="1200" dirty="0"/>
              <a:t> </a:t>
            </a:r>
            <a:r>
              <a:rPr lang="de-DE" sz="1200" dirty="0" err="1"/>
              <a:t>rereads</a:t>
            </a:r>
            <a:r>
              <a:rPr lang="de-DE" sz="1200" dirty="0"/>
              <a:t>) </a:t>
            </a:r>
            <a:endParaRPr lang="en-US" sz="1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6870F2-45A5-E180-6F28-3711C67F5FA1}"/>
              </a:ext>
            </a:extLst>
          </p:cNvPr>
          <p:cNvSpPr/>
          <p:nvPr/>
        </p:nvSpPr>
        <p:spPr>
          <a:xfrm>
            <a:off x="381196" y="5535271"/>
            <a:ext cx="8307090" cy="26999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31F0C-CA5B-6EB8-8AFD-9E758BE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latent </a:t>
            </a:r>
            <a:r>
              <a:rPr lang="de-DE" dirty="0" err="1">
                <a:solidFill>
                  <a:schemeClr val="accent2"/>
                </a:solidFill>
              </a:rPr>
              <a:t>regression</a:t>
            </a:r>
            <a:r>
              <a:rPr lang="de-DE" dirty="0">
                <a:solidFill>
                  <a:schemeClr val="accent2"/>
                </a:solidFill>
              </a:rPr>
              <a:t> of </a:t>
            </a:r>
            <a:r>
              <a:rPr lang="de-DE" dirty="0" err="1">
                <a:solidFill>
                  <a:schemeClr val="accent2"/>
                </a:solidFill>
              </a:rPr>
              <a:t>solution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behavior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0D90182-C598-FB81-726D-7E3EF9B0B9B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79376" y="1772816"/>
          <a:ext cx="8267648" cy="16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28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28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628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-10.56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-4.69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</a:t>
                      </a:r>
                      <a:r>
                        <a:rPr lang="de-DE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799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9AA61E6-5EA9-CDAF-5F77-457242972D04}"/>
              </a:ext>
            </a:extLst>
          </p:cNvPr>
          <p:cNvSpPr txBox="1"/>
          <p:nvPr/>
        </p:nvSpPr>
        <p:spPr>
          <a:xfrm>
            <a:off x="381196" y="1465039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Table 4. Results of latent </a:t>
            </a:r>
            <a:r>
              <a:rPr lang="de-DE" sz="1400" dirty="0" err="1"/>
              <a:t>regression</a:t>
            </a:r>
            <a:r>
              <a:rPr lang="de-DE" sz="1400" dirty="0"/>
              <a:t> (</a:t>
            </a:r>
            <a:r>
              <a:rPr lang="de-DE" sz="1400" dirty="0" err="1"/>
              <a:t>solution</a:t>
            </a:r>
            <a:r>
              <a:rPr lang="de-DE" sz="1400" dirty="0"/>
              <a:t> </a:t>
            </a:r>
            <a:r>
              <a:rPr lang="de-DE" sz="1400" dirty="0" err="1"/>
              <a:t>behavior</a:t>
            </a:r>
            <a:r>
              <a:rPr lang="de-DE" sz="1400" dirty="0"/>
              <a:t>) </a:t>
            </a:r>
            <a:endParaRPr lang="en-US" sz="1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95AF0E-6778-8C2B-8784-7B6F11FC96F2}"/>
              </a:ext>
            </a:extLst>
          </p:cNvPr>
          <p:cNvSpPr/>
          <p:nvPr/>
        </p:nvSpPr>
        <p:spPr>
          <a:xfrm>
            <a:off x="479376" y="2861340"/>
            <a:ext cx="8267648" cy="540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A3725-D960-B3BC-62E0-DC58E4DC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 err="1">
                <a:solidFill>
                  <a:schemeClr val="accent2"/>
                </a:solidFill>
              </a:rPr>
              <a:t>comparison</a:t>
            </a:r>
            <a:r>
              <a:rPr lang="de-DE" dirty="0">
                <a:solidFill>
                  <a:schemeClr val="accent2"/>
                </a:solidFill>
              </a:rPr>
              <a:t> of item </a:t>
            </a:r>
            <a:r>
              <a:rPr lang="de-DE" dirty="0" err="1">
                <a:solidFill>
                  <a:schemeClr val="accent2"/>
                </a:solidFill>
              </a:rPr>
              <a:t>difficulties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AED891A-ACB6-4910-B1A0-37FDAD56AE7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87350" y="1231900"/>
          <a:ext cx="97282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32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059CE-A7D7-0E27-A35B-D14E10B4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external </a:t>
            </a:r>
            <a:r>
              <a:rPr lang="de-DE" dirty="0" err="1">
                <a:solidFill>
                  <a:schemeClr val="accent2"/>
                </a:solidFill>
              </a:rPr>
              <a:t>criteria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5" name="Inhaltsplatzhalter 3">
            <a:extLst>
              <a:ext uri="{FF2B5EF4-FFF2-40B4-BE49-F238E27FC236}">
                <a16:creationId xmlns:a16="http://schemas.microsoft.com/office/drawing/2014/main" id="{5463C462-426B-09DB-B1CE-E6F1393BB9F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79375" y="1772816"/>
          <a:ext cx="9635802" cy="27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1839932564"/>
                    </a:ext>
                  </a:extLst>
                </a:gridCol>
                <a:gridCol w="320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4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4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64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1.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Test </a:t>
                      </a:r>
                      <a:r>
                        <a:rPr lang="de-DE" sz="1800" dirty="0" err="1"/>
                        <a:t>performance</a:t>
                      </a:r>
                      <a:endParaRPr lang="de-DE" sz="1800" dirty="0"/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Tendency to reread text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0.23***</a:t>
                      </a:r>
                      <a:r>
                        <a:rPr lang="de-DE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86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 in German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0.15***</a:t>
                      </a:r>
                      <a:r>
                        <a:rPr lang="de-DE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0.08***</a:t>
                      </a:r>
                      <a:r>
                        <a:rPr lang="de-DE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462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de-DE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Thoroughness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-0.01</a:t>
                      </a:r>
                      <a:r>
                        <a:rPr lang="de-DE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0.05*</a:t>
                      </a:r>
                      <a:r>
                        <a:rPr lang="de-DE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0.09***</a:t>
                      </a:r>
                      <a:r>
                        <a:rPr lang="de-DE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799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2072EC2-55B9-0C12-CB11-048BBEA42F60}"/>
              </a:ext>
            </a:extLst>
          </p:cNvPr>
          <p:cNvSpPr txBox="1"/>
          <p:nvPr/>
        </p:nvSpPr>
        <p:spPr>
          <a:xfrm>
            <a:off x="381196" y="1465039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Table 8. </a:t>
            </a:r>
            <a:r>
              <a:rPr lang="de-DE" sz="1400" dirty="0" err="1"/>
              <a:t>Correlations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external </a:t>
            </a:r>
            <a:r>
              <a:rPr lang="de-DE" sz="1400" dirty="0" err="1"/>
              <a:t>criteria</a:t>
            </a: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02322D-577A-3980-20D0-D343692FCA98}"/>
              </a:ext>
            </a:extLst>
          </p:cNvPr>
          <p:cNvSpPr txBox="1"/>
          <p:nvPr/>
        </p:nvSpPr>
        <p:spPr>
          <a:xfrm>
            <a:off x="392913" y="449338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Pearson </a:t>
            </a:r>
            <a:r>
              <a:rPr lang="de-DE" sz="1400" dirty="0" err="1"/>
              <a:t>correlation</a:t>
            </a:r>
            <a:r>
              <a:rPr lang="de-DE" sz="1400" dirty="0"/>
              <a:t> </a:t>
            </a:r>
            <a:r>
              <a:rPr lang="de-DE" sz="1400" dirty="0" err="1"/>
              <a:t>coefficient</a:t>
            </a:r>
            <a:r>
              <a:rPr lang="de-DE" sz="1400" dirty="0"/>
              <a:t>.</a:t>
            </a:r>
          </a:p>
          <a:p>
            <a:r>
              <a:rPr lang="de-DE" sz="1400" baseline="30000" dirty="0"/>
              <a:t>2</a:t>
            </a:r>
            <a:r>
              <a:rPr lang="de-DE" sz="1400" dirty="0"/>
              <a:t> Kendall rank </a:t>
            </a:r>
            <a:r>
              <a:rPr lang="de-DE" sz="1400" dirty="0" err="1"/>
              <a:t>correlation</a:t>
            </a:r>
            <a:r>
              <a:rPr lang="de-DE" sz="1400" dirty="0"/>
              <a:t> </a:t>
            </a:r>
            <a:r>
              <a:rPr lang="de-DE" sz="1400" dirty="0" err="1"/>
              <a:t>coefficient</a:t>
            </a:r>
            <a:r>
              <a:rPr lang="de-DE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255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descriptive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results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8845716"/>
              </p:ext>
            </p:extLst>
          </p:nvPr>
        </p:nvGraphicFramePr>
        <p:xfrm>
          <a:off x="891253" y="1581578"/>
          <a:ext cx="8301089" cy="40796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5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5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624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 position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item*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encounters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response time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item responses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text reread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within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baseline="0" dirty="0">
                          <a:effectLst/>
                        </a:rPr>
                        <a:t>within test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effectLst/>
                        </a:rPr>
                        <a:t>N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  <a:r>
                        <a:rPr lang="de-DE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1" i="1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de-DE" sz="11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</a:t>
                      </a:r>
                      <a:r>
                        <a:rPr lang="de-DE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30.17 (28.09)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70.7 %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68.2 %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36.24 (18.58)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64.8 %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49.5 %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27.87 (15.77)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32.9 %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55.9 %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26.06 (18.27)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83.8 %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11.0 %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21.67 (12.85)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49.9 %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5.7 %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27.67 (14.62)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54.1 %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40.3 %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21.03 (12.74)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50.0 %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7.3 %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29.85 (17.64)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38.2 %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40.0 %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33.03 (17.53)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71.2 %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8.3 %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27.36 (13.68)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39.5 %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36.1 %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32.55 (27.07)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51.6 %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35.5 %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32.44 (17.80)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63.6 %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18.7 %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22.34 (12.32)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29.8 %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28.8 %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17.35 (12.23)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69.9 %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57.1 %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04087" y="1193346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Table 1. </a:t>
            </a:r>
            <a:r>
              <a:rPr lang="de-DE" sz="1100" dirty="0" err="1"/>
              <a:t>Descriptive</a:t>
            </a:r>
            <a:r>
              <a:rPr lang="de-DE" sz="1100" dirty="0"/>
              <a:t> </a:t>
            </a:r>
            <a:r>
              <a:rPr lang="de-DE" sz="1100" dirty="0" err="1"/>
              <a:t>results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all 14 multiple-</a:t>
            </a:r>
            <a:r>
              <a:rPr lang="de-DE" sz="1100" dirty="0" err="1"/>
              <a:t>choice</a:t>
            </a:r>
            <a:r>
              <a:rPr lang="de-DE" sz="1100" dirty="0"/>
              <a:t> </a:t>
            </a:r>
            <a:r>
              <a:rPr lang="de-DE" sz="1100" dirty="0" err="1"/>
              <a:t>items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1661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| </a:t>
            </a:r>
            <a:r>
              <a:rPr lang="de-DE" dirty="0">
                <a:solidFill>
                  <a:schemeClr val="accent2"/>
                </a:solidFill>
              </a:rPr>
              <a:t>open </a:t>
            </a:r>
            <a:r>
              <a:rPr lang="de-DE" dirty="0" err="1">
                <a:solidFill>
                  <a:schemeClr val="accent2"/>
                </a:solidFill>
              </a:rPr>
              <a:t>questions</a:t>
            </a:r>
            <a:r>
              <a:rPr lang="de-DE" dirty="0">
                <a:solidFill>
                  <a:schemeClr val="accent2"/>
                </a:solidFill>
              </a:rPr>
              <a:t> and </a:t>
            </a:r>
            <a:r>
              <a:rPr lang="de-DE" dirty="0" err="1">
                <a:solidFill>
                  <a:schemeClr val="accent2"/>
                </a:solidFill>
              </a:rPr>
              <a:t>limitations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/>
              <a:t>Validation </a:t>
            </a:r>
            <a:r>
              <a:rPr lang="de-DE" dirty="0" err="1"/>
              <a:t>with</a:t>
            </a:r>
            <a:r>
              <a:rPr lang="de-DE" dirty="0"/>
              <a:t> external </a:t>
            </a:r>
            <a:r>
              <a:rPr lang="de-DE" dirty="0" err="1"/>
              <a:t>criteria</a:t>
            </a:r>
            <a:endParaRPr lang="de-DE" dirty="0"/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just </a:t>
            </a:r>
            <a:r>
              <a:rPr lang="de-DE" dirty="0" err="1"/>
              <a:t>one</a:t>
            </a:r>
            <a:r>
              <a:rPr lang="de-DE" dirty="0"/>
              <a:t> item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thoroughness</a:t>
            </a:r>
            <a:r>
              <a:rPr lang="de-DE" dirty="0"/>
              <a:t>?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dirty="0"/>
              <a:t>Other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, e.g. </a:t>
            </a:r>
            <a:r>
              <a:rPr lang="de-DE" dirty="0" err="1"/>
              <a:t>interest</a:t>
            </a:r>
            <a:r>
              <a:rPr lang="de-DE" dirty="0"/>
              <a:t> in </a:t>
            </a:r>
            <a:r>
              <a:rPr lang="de-DE" dirty="0" err="1"/>
              <a:t>reading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 err="1"/>
              <a:t>Limitations</a:t>
            </a:r>
            <a:endParaRPr lang="de-DE" dirty="0"/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dirty="0" err="1"/>
              <a:t>Hierarchical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of </a:t>
            </a:r>
            <a:r>
              <a:rPr lang="de-DE" dirty="0" err="1"/>
              <a:t>items</a:t>
            </a:r>
            <a:r>
              <a:rPr lang="de-DE" dirty="0"/>
              <a:t> </a:t>
            </a:r>
            <a:r>
              <a:rPr lang="de-DE" dirty="0" err="1"/>
              <a:t>belonging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accounted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dirty="0"/>
              <a:t>Relationships on item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carefully</a:t>
            </a:r>
            <a:r>
              <a:rPr lang="de-DE" dirty="0"/>
              <a:t> </a:t>
            </a:r>
            <a:r>
              <a:rPr lang="de-DE" dirty="0" err="1"/>
              <a:t>interpretable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of </a:t>
            </a:r>
            <a:r>
              <a:rPr lang="de-DE" dirty="0" err="1"/>
              <a:t>items</a:t>
            </a:r>
            <a:endParaRPr lang="de-DE" dirty="0"/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dirty="0" err="1"/>
              <a:t>Homogenous</a:t>
            </a:r>
            <a:r>
              <a:rPr lang="de-DE" dirty="0"/>
              <a:t> sample</a:t>
            </a:r>
          </a:p>
        </p:txBody>
      </p:sp>
    </p:spTree>
    <p:extLst>
      <p:ext uri="{BB962C8B-B14F-4D97-AF65-F5344CB8AC3E}">
        <p14:creationId xmlns:p14="http://schemas.microsoft.com/office/powerpoint/2010/main" val="11863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 |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reading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tasks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96" y="2195438"/>
            <a:ext cx="1656184" cy="1950690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3176712" y="2241128"/>
            <a:ext cx="1439866" cy="18002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48" y="2195438"/>
            <a:ext cx="1656184" cy="1935460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5017964" y="2225898"/>
            <a:ext cx="1439866" cy="18002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00" y="2210668"/>
            <a:ext cx="1656184" cy="1905000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6859216" y="2210668"/>
            <a:ext cx="1439866" cy="18002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452" y="2195438"/>
            <a:ext cx="1656184" cy="1905000"/>
          </a:xfrm>
          <a:prstGeom prst="rect">
            <a:avLst/>
          </a:prstGeom>
        </p:spPr>
      </p:pic>
      <p:sp>
        <p:nvSpPr>
          <p:cNvPr id="14" name="Abgerundetes Rechteck 13"/>
          <p:cNvSpPr/>
          <p:nvPr/>
        </p:nvSpPr>
        <p:spPr>
          <a:xfrm>
            <a:off x="8700468" y="2195438"/>
            <a:ext cx="1439866" cy="18002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1487488" y="413089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2"/>
                </a:solidFill>
              </a:rPr>
              <a:t>TEXT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12716" y="412784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3"/>
                </a:solidFill>
              </a:rPr>
              <a:t>ITEM 1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772329" y="413089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3"/>
                </a:solidFill>
              </a:rPr>
              <a:t>ITEM 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934587" y="412784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3"/>
                </a:solidFill>
              </a:rPr>
              <a:t>ITEM 3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51500" y="41461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3"/>
                </a:solidFill>
              </a:rPr>
              <a:t>ITEM 2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3" name="Geschweifte Klammer links 22"/>
          <p:cNvSpPr/>
          <p:nvPr/>
        </p:nvSpPr>
        <p:spPr>
          <a:xfrm rot="5400000">
            <a:off x="5633891" y="-2527029"/>
            <a:ext cx="360040" cy="8652846"/>
          </a:xfrm>
          <a:prstGeom prst="lef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4943872" y="10527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READING TASK</a:t>
            </a:r>
            <a:endParaRPr lang="en-US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1445394" y="4651856"/>
            <a:ext cx="8725148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/>
              <a:t>Navigation </a:t>
            </a:r>
            <a:r>
              <a:rPr lang="de-DE" sz="2000" b="1" dirty="0" err="1"/>
              <a:t>between</a:t>
            </a:r>
            <a:r>
              <a:rPr lang="de-DE" sz="2000" b="1" dirty="0"/>
              <a:t> </a:t>
            </a:r>
            <a:r>
              <a:rPr lang="de-DE" sz="2000" b="1" dirty="0" err="1"/>
              <a:t>pages</a:t>
            </a:r>
            <a:br>
              <a:rPr lang="de-DE" sz="2000" b="1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Text </a:t>
            </a:r>
            <a:r>
              <a:rPr lang="de-DE" sz="2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rereads</a:t>
            </a:r>
            <a:r>
              <a:rPr lang="de-DE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possible </a:t>
            </a:r>
            <a:r>
              <a:rPr lang="de-DE" sz="2000" dirty="0" err="1">
                <a:sym typeface="Wingdings" panose="05000000000000000000" pitchFamily="2" charset="2"/>
              </a:rPr>
              <a:t>for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each</a:t>
            </a:r>
            <a:r>
              <a:rPr lang="de-DE" sz="2000" dirty="0">
                <a:sym typeface="Wingdings" panose="05000000000000000000" pitchFamily="2" charset="2"/>
              </a:rPr>
              <a:t> item</a:t>
            </a:r>
            <a:endParaRPr lang="en-US" sz="20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335360" y="5990684"/>
            <a:ext cx="8221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Source: https://icon-icons.com/de/symbol/text-Dokument-beschrieben-Schnittstelle-symbol-mit-Linien/57757; https://thenounproject.com/icon/multiple-choice-139103/ </a:t>
            </a:r>
            <a:endParaRPr lang="en-US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E5C640-C159-4644-41B0-C7C18DB5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96" y="221066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91207-D5F9-7DE3-4FEC-42177185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questions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8AF08B-6F25-AB4B-4F02-72C307A538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457200" indent="-457200" algn="ctr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+mj-lt"/>
              <a:buAutoNum type="arabicParenBoth"/>
            </a:pPr>
            <a:r>
              <a:rPr lang="de-DE" dirty="0"/>
              <a:t>Do </a:t>
            </a:r>
            <a:r>
              <a:rPr lang="de-DE" dirty="0" err="1"/>
              <a:t>responses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and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rereads</a:t>
            </a:r>
            <a:r>
              <a:rPr lang="de-DE" dirty="0"/>
              <a:t> </a:t>
            </a:r>
            <a:r>
              <a:rPr lang="de-DE" dirty="0" err="1"/>
              <a:t>relate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? </a:t>
            </a:r>
          </a:p>
          <a:p>
            <a:pPr marL="457200" indent="-457200" algn="ctr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+mj-lt"/>
              <a:buAutoNum type="arabicParenBoth"/>
            </a:pPr>
            <a:r>
              <a:rPr lang="de-DE" dirty="0" err="1"/>
              <a:t>Does</a:t>
            </a:r>
            <a:r>
              <a:rPr lang="de-DE" dirty="0"/>
              <a:t> a </a:t>
            </a:r>
            <a:r>
              <a:rPr lang="de-DE" dirty="0" err="1"/>
              <a:t>propensity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reread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18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Methods</a:t>
            </a:r>
            <a:r>
              <a:rPr lang="de-DE" dirty="0"/>
              <a:t> |</a:t>
            </a:r>
            <a:r>
              <a:rPr lang="de-DE" dirty="0">
                <a:solidFill>
                  <a:schemeClr val="accent2"/>
                </a:solidFill>
              </a:rPr>
              <a:t> sample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study</a:t>
            </a:r>
            <a:r>
              <a:rPr lang="de-DE" dirty="0">
                <a:solidFill>
                  <a:schemeClr val="accent2"/>
                </a:solidFill>
              </a:rPr>
              <a:t> design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6EB4B0-34F6-9345-BFB0-AEBB1946C0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400" y="1700808"/>
            <a:ext cx="728378" cy="7283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119675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/>
              <a:t>National Educational Panel Study</a:t>
            </a:r>
            <a:br>
              <a:rPr lang="de-DE" dirty="0"/>
            </a:b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(NEPS;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Blossfeld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&amp; Roßbach, 2019)</a:t>
            </a:r>
          </a:p>
          <a:p>
            <a:pPr algn="ctr">
              <a:lnSpc>
                <a:spcPct val="150000"/>
              </a:lnSpc>
            </a:pP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5 (Wave 12)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Web-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dirty="0" err="1"/>
              <a:t>unproctored</a:t>
            </a:r>
            <a:r>
              <a:rPr lang="de-DE" dirty="0"/>
              <a:t> </a:t>
            </a:r>
            <a:r>
              <a:rPr lang="de-DE" dirty="0" err="1"/>
              <a:t>setting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914260" y="118696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/>
              <a:t>1,933 (</a:t>
            </a:r>
            <a:r>
              <a:rPr lang="de-DE" b="1" dirty="0" err="1"/>
              <a:t>former</a:t>
            </a:r>
            <a:r>
              <a:rPr lang="de-DE" b="1" dirty="0"/>
              <a:t>) </a:t>
            </a:r>
            <a:r>
              <a:rPr lang="de-DE" b="1" dirty="0" err="1"/>
              <a:t>students</a:t>
            </a:r>
            <a:br>
              <a:rPr lang="de-DE" dirty="0"/>
            </a:br>
            <a:r>
              <a:rPr lang="de-DE" dirty="0"/>
              <a:t>59% </a:t>
            </a:r>
            <a:r>
              <a:rPr lang="de-DE" dirty="0" err="1"/>
              <a:t>female</a:t>
            </a:r>
            <a:endParaRPr lang="de-DE" dirty="0"/>
          </a:p>
          <a:p>
            <a:pPr algn="ctr">
              <a:lnSpc>
                <a:spcPct val="150000"/>
              </a:lnSpc>
            </a:pPr>
            <a:r>
              <a:rPr lang="de-DE" dirty="0"/>
              <a:t>23 </a:t>
            </a:r>
            <a:r>
              <a:rPr lang="de-DE" dirty="0" err="1"/>
              <a:t>to</a:t>
            </a:r>
            <a:r>
              <a:rPr lang="de-DE" dirty="0"/>
              <a:t> 59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(</a:t>
            </a:r>
            <a:r>
              <a:rPr lang="de-DE" i="1" dirty="0"/>
              <a:t>M</a:t>
            </a:r>
            <a:r>
              <a:rPr lang="de-DE" dirty="0"/>
              <a:t> = 28 </a:t>
            </a:r>
            <a:r>
              <a:rPr lang="de-DE" dirty="0" err="1"/>
              <a:t>yrs</a:t>
            </a:r>
            <a:r>
              <a:rPr lang="de-DE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95% native </a:t>
            </a:r>
            <a:r>
              <a:rPr lang="de-DE" dirty="0" err="1"/>
              <a:t>speakers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71" y="4155313"/>
            <a:ext cx="567665" cy="567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3863751" y="3600774"/>
            <a:ext cx="3600401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b="1" dirty="0"/>
              <a:t>Reading </a:t>
            </a:r>
            <a:r>
              <a:rPr lang="de-DE" b="1" dirty="0" err="1"/>
              <a:t>comprehension</a:t>
            </a:r>
            <a:r>
              <a:rPr lang="de-DE" b="1" dirty="0"/>
              <a:t> </a:t>
            </a:r>
            <a:r>
              <a:rPr lang="de-DE" b="1" dirty="0" err="1"/>
              <a:t>test</a:t>
            </a:r>
            <a:endParaRPr lang="de-DE" b="1" dirty="0"/>
          </a:p>
          <a:p>
            <a:pPr algn="ctr">
              <a:lnSpc>
                <a:spcPct val="200000"/>
              </a:lnSpc>
            </a:pPr>
            <a:r>
              <a:rPr lang="de-DE" dirty="0"/>
              <a:t>5 </a:t>
            </a:r>
            <a:r>
              <a:rPr lang="de-DE" i="1" dirty="0" err="1"/>
              <a:t>texts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item </a:t>
            </a:r>
            <a:r>
              <a:rPr lang="de-DE" dirty="0" err="1"/>
              <a:t>set</a:t>
            </a:r>
            <a:endParaRPr lang="de-DE" dirty="0"/>
          </a:p>
          <a:p>
            <a:pPr algn="ctr">
              <a:lnSpc>
                <a:spcPct val="200000"/>
              </a:lnSpc>
            </a:pPr>
            <a:r>
              <a:rPr lang="de-DE" dirty="0"/>
              <a:t>14 multiple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i="1" dirty="0" err="1"/>
              <a:t>items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D998DA-F882-B07E-62CA-5923BA159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1699938"/>
            <a:ext cx="728378" cy="7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1C06F-04CE-C8E1-C15D-78F7D8D7C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>
            <a:extLst>
              <a:ext uri="{FF2B5EF4-FFF2-40B4-BE49-F238E27FC236}">
                <a16:creationId xmlns:a16="http://schemas.microsoft.com/office/drawing/2014/main" id="{53376FFE-E584-7FFA-5276-EF4A6B9420CF}"/>
              </a:ext>
            </a:extLst>
          </p:cNvPr>
          <p:cNvSpPr/>
          <p:nvPr/>
        </p:nvSpPr>
        <p:spPr>
          <a:xfrm>
            <a:off x="1199456" y="2426544"/>
            <a:ext cx="2891319" cy="2817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46ADD620-256C-DF34-613B-54747D5B84DB}"/>
              </a:ext>
            </a:extLst>
          </p:cNvPr>
          <p:cNvSpPr txBox="1"/>
          <p:nvPr/>
        </p:nvSpPr>
        <p:spPr>
          <a:xfrm>
            <a:off x="1199456" y="4874816"/>
            <a:ext cx="2891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Rapid </a:t>
            </a:r>
            <a:r>
              <a:rPr lang="de-DE" sz="1600" b="1" dirty="0" err="1"/>
              <a:t>guessing</a:t>
            </a:r>
            <a:endParaRPr lang="en-US" sz="1600" b="1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EC71505-060C-7C53-AEF1-C0ABB891F250}"/>
              </a:ext>
            </a:extLst>
          </p:cNvPr>
          <p:cNvSpPr/>
          <p:nvPr/>
        </p:nvSpPr>
        <p:spPr>
          <a:xfrm>
            <a:off x="4321588" y="2426544"/>
            <a:ext cx="3502604" cy="2813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DF7450-BB71-7AA3-3C99-399230D7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 | </a:t>
            </a:r>
            <a:r>
              <a:rPr lang="de-DE" dirty="0" err="1">
                <a:solidFill>
                  <a:schemeClr val="accent2"/>
                </a:solidFill>
              </a:rPr>
              <a:t>implementation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F622D2A-7A21-662B-3AB4-3BA61E79C230}"/>
                  </a:ext>
                </a:extLst>
              </p:cNvPr>
              <p:cNvSpPr/>
              <p:nvPr/>
            </p:nvSpPr>
            <p:spPr>
              <a:xfrm>
                <a:off x="2056500" y="2578944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F622D2A-7A21-662B-3AB4-3BA61E79C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00" y="2578944"/>
                <a:ext cx="1152128" cy="504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31464333-06C0-5E09-7913-F86BFAB8CFA8}"/>
                  </a:ext>
                </a:extLst>
              </p:cNvPr>
              <p:cNvSpPr/>
              <p:nvPr/>
            </p:nvSpPr>
            <p:spPr>
              <a:xfrm>
                <a:off x="4947819" y="2578944"/>
                <a:ext cx="2029354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=1; </m:t>
                      </m:r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𝑇𝑅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31464333-06C0-5E09-7913-F86BFAB8C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819" y="2578944"/>
                <a:ext cx="2029354" cy="504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5311AB4-1BDF-DA93-8764-E10DE7C55C9D}"/>
              </a:ext>
            </a:extLst>
          </p:cNvPr>
          <p:cNvCxnSpPr>
            <a:cxnSpLocks/>
            <a:stCxn id="55" idx="0"/>
            <a:endCxn id="18" idx="4"/>
          </p:cNvCxnSpPr>
          <p:nvPr/>
        </p:nvCxnSpPr>
        <p:spPr>
          <a:xfrm flipV="1">
            <a:off x="2645116" y="945244"/>
            <a:ext cx="3447689" cy="148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8ED8865-7E69-1883-7E01-47EF3D3F5892}"/>
              </a:ext>
            </a:extLst>
          </p:cNvPr>
          <p:cNvCxnSpPr>
            <a:cxnSpLocks/>
            <a:stCxn id="41" idx="0"/>
            <a:endCxn id="23" idx="2"/>
          </p:cNvCxnSpPr>
          <p:nvPr/>
        </p:nvCxnSpPr>
        <p:spPr>
          <a:xfrm flipV="1">
            <a:off x="6072890" y="1777300"/>
            <a:ext cx="1386967" cy="649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96955C60-7340-EA96-21AC-1587B332F48F}"/>
                  </a:ext>
                </a:extLst>
              </p:cNvPr>
              <p:cNvSpPr/>
              <p:nvPr/>
            </p:nvSpPr>
            <p:spPr>
              <a:xfrm>
                <a:off x="4683017" y="4230910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96955C60-7340-EA96-21AC-1587B332F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017" y="4230910"/>
                <a:ext cx="1152128" cy="504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6326A387-F1B6-2703-8985-80EA20E659D1}"/>
                  </a:ext>
                </a:extLst>
              </p:cNvPr>
              <p:cNvSpPr/>
              <p:nvPr/>
            </p:nvSpPr>
            <p:spPr>
              <a:xfrm>
                <a:off x="6181501" y="4236036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6326A387-F1B6-2703-8985-80EA20E65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501" y="4236036"/>
                <a:ext cx="1152128" cy="504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FF7A122B-3C10-DBF8-920C-25C8721DBD83}"/>
                  </a:ext>
                </a:extLst>
              </p:cNvPr>
              <p:cNvSpPr/>
              <p:nvPr/>
            </p:nvSpPr>
            <p:spPr>
              <a:xfrm>
                <a:off x="1260616" y="4222757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FF7A122B-3C10-DBF8-920C-25C8721DB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16" y="4222757"/>
                <a:ext cx="1152128" cy="5040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FC71E37C-3929-0F65-B041-1AC94B4E4B49}"/>
                  </a:ext>
                </a:extLst>
              </p:cNvPr>
              <p:cNvSpPr/>
              <p:nvPr/>
            </p:nvSpPr>
            <p:spPr>
              <a:xfrm>
                <a:off x="2875703" y="4225729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FC71E37C-3929-0F65-B041-1AC94B4E4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03" y="4225729"/>
                <a:ext cx="1152128" cy="5040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66ED4D2-0DDF-5079-0914-C3566BDBD14A}"/>
              </a:ext>
            </a:extLst>
          </p:cNvPr>
          <p:cNvCxnSpPr>
            <a:cxnSpLocks/>
            <a:stCxn id="29" idx="0"/>
            <a:endCxn id="22" idx="2"/>
          </p:cNvCxnSpPr>
          <p:nvPr/>
        </p:nvCxnSpPr>
        <p:spPr>
          <a:xfrm flipV="1">
            <a:off x="5259081" y="3083000"/>
            <a:ext cx="703415" cy="1147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0878869-68B3-A0E3-1D6A-13103962F8F9}"/>
              </a:ext>
            </a:extLst>
          </p:cNvPr>
          <p:cNvCxnSpPr>
            <a:cxnSpLocks/>
            <a:stCxn id="30" idx="0"/>
            <a:endCxn id="22" idx="2"/>
          </p:cNvCxnSpPr>
          <p:nvPr/>
        </p:nvCxnSpPr>
        <p:spPr>
          <a:xfrm flipH="1" flipV="1">
            <a:off x="5962496" y="3083000"/>
            <a:ext cx="795069" cy="1153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91FB13F-2876-F332-B5B5-53BA6DD833E9}"/>
              </a:ext>
            </a:extLst>
          </p:cNvPr>
          <p:cNvCxnSpPr>
            <a:stCxn id="31" idx="0"/>
            <a:endCxn id="3" idx="2"/>
          </p:cNvCxnSpPr>
          <p:nvPr/>
        </p:nvCxnSpPr>
        <p:spPr>
          <a:xfrm flipV="1">
            <a:off x="1836680" y="3083000"/>
            <a:ext cx="795884" cy="1139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6F37067-B283-C25D-41ED-CF82AC6FA549}"/>
              </a:ext>
            </a:extLst>
          </p:cNvPr>
          <p:cNvCxnSpPr>
            <a:stCxn id="32" idx="0"/>
            <a:endCxn id="3" idx="2"/>
          </p:cNvCxnSpPr>
          <p:nvPr/>
        </p:nvCxnSpPr>
        <p:spPr>
          <a:xfrm flipH="1" flipV="1">
            <a:off x="2632564" y="3083000"/>
            <a:ext cx="819203" cy="1142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374E2A67-5707-8DD8-823C-0D7E46CCC572}"/>
                  </a:ext>
                </a:extLst>
              </p:cNvPr>
              <p:cNvSpPr txBox="1"/>
              <p:nvPr/>
            </p:nvSpPr>
            <p:spPr>
              <a:xfrm>
                <a:off x="6885022" y="907010"/>
                <a:ext cx="1366100" cy="512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2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2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374E2A67-5707-8DD8-823C-0D7E46CCC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22" y="907010"/>
                <a:ext cx="1366100" cy="512641"/>
              </a:xfrm>
              <a:prstGeom prst="rect">
                <a:avLst/>
              </a:prstGeom>
              <a:blipFill>
                <a:blip r:embed="rId9"/>
                <a:stretch>
                  <a:fillRect r="-27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A3981559-CCB4-D558-18A2-7522D16A8867}"/>
                  </a:ext>
                </a:extLst>
              </p:cNvPr>
              <p:cNvSpPr txBox="1"/>
              <p:nvPr/>
            </p:nvSpPr>
            <p:spPr>
              <a:xfrm>
                <a:off x="2748224" y="1140164"/>
                <a:ext cx="1810467" cy="512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2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20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A3981559-CCB4-D558-18A2-7522D16A8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224" y="1140164"/>
                <a:ext cx="1810467" cy="5126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324DD2F-DF2A-6291-D6DC-0D6171B2C2DB}"/>
                  </a:ext>
                </a:extLst>
              </p:cNvPr>
              <p:cNvSpPr txBox="1"/>
              <p:nvPr/>
            </p:nvSpPr>
            <p:spPr>
              <a:xfrm>
                <a:off x="4240082" y="3233463"/>
                <a:ext cx="1465349" cy="46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324DD2F-DF2A-6291-D6DC-0D6171B2C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82" y="3233463"/>
                <a:ext cx="1465349" cy="4673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10105A00-FE94-11FF-F4C7-9B326B213D5F}"/>
                  </a:ext>
                </a:extLst>
              </p:cNvPr>
              <p:cNvSpPr txBox="1"/>
              <p:nvPr/>
            </p:nvSpPr>
            <p:spPr>
              <a:xfrm>
                <a:off x="6153961" y="3233184"/>
                <a:ext cx="1746005" cy="46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10105A00-FE94-11FF-F4C7-9B326B21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61" y="3233184"/>
                <a:ext cx="1746005" cy="467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17EA5A7-EF34-7824-40C9-3D722CAEEF57}"/>
                  </a:ext>
                </a:extLst>
              </p:cNvPr>
              <p:cNvSpPr txBox="1"/>
              <p:nvPr/>
            </p:nvSpPr>
            <p:spPr>
              <a:xfrm>
                <a:off x="1727629" y="3414367"/>
                <a:ext cx="459292" cy="27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17EA5A7-EF34-7824-40C9-3D722CAE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29" y="3414367"/>
                <a:ext cx="459292" cy="275204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C5CB9D4-0824-F054-7B95-C2F91EC288EA}"/>
                  </a:ext>
                </a:extLst>
              </p:cNvPr>
              <p:cNvSpPr txBox="1"/>
              <p:nvPr/>
            </p:nvSpPr>
            <p:spPr>
              <a:xfrm>
                <a:off x="3113824" y="3414367"/>
                <a:ext cx="459292" cy="27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C5CB9D4-0824-F054-7B95-C2F91EC28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824" y="3414367"/>
                <a:ext cx="459292" cy="275204"/>
              </a:xfrm>
              <a:prstGeom prst="rect">
                <a:avLst/>
              </a:prstGeom>
              <a:blipFill>
                <a:blip r:embed="rId14"/>
                <a:stretch>
                  <a:fillRect r="-5333" b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>
            <a:extLst>
              <a:ext uri="{FF2B5EF4-FFF2-40B4-BE49-F238E27FC236}">
                <a16:creationId xmlns:a16="http://schemas.microsoft.com/office/drawing/2014/main" id="{31CD074A-C155-2630-377E-CE367EBC316E}"/>
              </a:ext>
            </a:extLst>
          </p:cNvPr>
          <p:cNvSpPr txBox="1"/>
          <p:nvPr/>
        </p:nvSpPr>
        <p:spPr>
          <a:xfrm>
            <a:off x="4321588" y="4864767"/>
            <a:ext cx="350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Solution </a:t>
            </a:r>
            <a:r>
              <a:rPr lang="de-DE" sz="1600" b="1" dirty="0" err="1"/>
              <a:t>behavior</a:t>
            </a:r>
            <a:r>
              <a:rPr lang="de-DE" sz="1600" b="1" dirty="0"/>
              <a:t> w/o </a:t>
            </a:r>
            <a:r>
              <a:rPr lang="de-DE" sz="1600" b="1" dirty="0" err="1"/>
              <a:t>reread</a:t>
            </a:r>
            <a:endParaRPr lang="en-US" sz="1600" b="1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892899F-A961-5F48-FB8E-99739A9ABCE1}"/>
              </a:ext>
            </a:extLst>
          </p:cNvPr>
          <p:cNvSpPr txBox="1"/>
          <p:nvPr/>
        </p:nvSpPr>
        <p:spPr>
          <a:xfrm>
            <a:off x="0" y="2622014"/>
            <a:ext cx="122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Test-</a:t>
            </a:r>
            <a:r>
              <a:rPr lang="de-DE" sz="1600" b="1" dirty="0" err="1"/>
              <a:t>taking</a:t>
            </a:r>
            <a:r>
              <a:rPr lang="de-DE" sz="1600" b="1" dirty="0"/>
              <a:t> </a:t>
            </a:r>
            <a:r>
              <a:rPr lang="de-DE" sz="1600" b="1" dirty="0" err="1"/>
              <a:t>behavior</a:t>
            </a:r>
            <a:endParaRPr lang="en-US" sz="1600" b="1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22992BF-EC13-206E-8D51-18DAD96FBAFB}"/>
              </a:ext>
            </a:extLst>
          </p:cNvPr>
          <p:cNvSpPr txBox="1"/>
          <p:nvPr/>
        </p:nvSpPr>
        <p:spPr>
          <a:xfrm>
            <a:off x="12519" y="4125798"/>
            <a:ext cx="120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Item </a:t>
            </a:r>
            <a:r>
              <a:rPr lang="de-DE" sz="1600" b="1" dirty="0" err="1"/>
              <a:t>responses</a:t>
            </a:r>
            <a:endParaRPr lang="en-US" sz="1600" b="1" dirty="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8004C712-23AC-2AD2-0BCC-606CFC220C67}"/>
              </a:ext>
            </a:extLst>
          </p:cNvPr>
          <p:cNvSpPr/>
          <p:nvPr/>
        </p:nvSpPr>
        <p:spPr>
          <a:xfrm>
            <a:off x="8076220" y="2420888"/>
            <a:ext cx="3533110" cy="2813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6F2E74BE-063E-80E2-61A7-49B0FA1DFD77}"/>
                  </a:ext>
                </a:extLst>
              </p:cNvPr>
              <p:cNvSpPr/>
              <p:nvPr/>
            </p:nvSpPr>
            <p:spPr>
              <a:xfrm>
                <a:off x="8435735" y="4225254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6F2E74BE-063E-80E2-61A7-49B0FA1DF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735" y="4225254"/>
                <a:ext cx="1152128" cy="5040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BD9CCE11-5BDD-7388-0E29-A8986314D426}"/>
                  </a:ext>
                </a:extLst>
              </p:cNvPr>
              <p:cNvSpPr/>
              <p:nvPr/>
            </p:nvSpPr>
            <p:spPr>
              <a:xfrm>
                <a:off x="9934219" y="4230380"/>
                <a:ext cx="115212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BD9CCE11-5BDD-7388-0E29-A8986314D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219" y="4230380"/>
                <a:ext cx="1152128" cy="5040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4BB32D11-CC1E-85D7-F8AF-CA13F5F3E198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9011799" y="3077344"/>
            <a:ext cx="707136" cy="1147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48C43074-E062-96A3-BB04-7824B2966B6D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9718935" y="3077344"/>
            <a:ext cx="791348" cy="1153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6C10BBBF-D069-92A8-8373-D767F215E8BE}"/>
                  </a:ext>
                </a:extLst>
              </p:cNvPr>
              <p:cNvSpPr txBox="1"/>
              <p:nvPr/>
            </p:nvSpPr>
            <p:spPr>
              <a:xfrm>
                <a:off x="8048111" y="3229744"/>
                <a:ext cx="1427634" cy="46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6C10BBBF-D069-92A8-8373-D767F21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11" y="3229744"/>
                <a:ext cx="1427634" cy="4673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9FDC0837-7A2F-32BC-B435-8050D3A7E686}"/>
                  </a:ext>
                </a:extLst>
              </p:cNvPr>
              <p:cNvSpPr txBox="1"/>
              <p:nvPr/>
            </p:nvSpPr>
            <p:spPr>
              <a:xfrm>
                <a:off x="9974570" y="3234897"/>
                <a:ext cx="1657668" cy="46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de-DE" sz="1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1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9FDC0837-7A2F-32BC-B435-8050D3A7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570" y="3234897"/>
                <a:ext cx="1657668" cy="467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feld 72">
            <a:extLst>
              <a:ext uri="{FF2B5EF4-FFF2-40B4-BE49-F238E27FC236}">
                <a16:creationId xmlns:a16="http://schemas.microsoft.com/office/drawing/2014/main" id="{3DBC4726-D573-4123-82DA-7F9B64411F93}"/>
              </a:ext>
            </a:extLst>
          </p:cNvPr>
          <p:cNvSpPr txBox="1"/>
          <p:nvPr/>
        </p:nvSpPr>
        <p:spPr>
          <a:xfrm>
            <a:off x="8076220" y="4859110"/>
            <a:ext cx="353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Solution </a:t>
            </a:r>
            <a:r>
              <a:rPr lang="de-DE" sz="1600" b="1" dirty="0" err="1"/>
              <a:t>behavior</a:t>
            </a:r>
            <a:r>
              <a:rPr lang="de-DE" sz="1600" b="1" dirty="0"/>
              <a:t> </a:t>
            </a:r>
            <a:r>
              <a:rPr lang="de-DE" sz="1600" b="1" dirty="0" err="1"/>
              <a:t>with</a:t>
            </a:r>
            <a:r>
              <a:rPr lang="de-DE" sz="1600" b="1" dirty="0"/>
              <a:t> </a:t>
            </a:r>
            <a:r>
              <a:rPr lang="de-DE" sz="1600" b="1" dirty="0" err="1"/>
              <a:t>reread</a:t>
            </a:r>
            <a:endParaRPr lang="en-US" sz="1600" b="1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852AA35-5EA3-DE91-CBAA-380499E1D1D4}"/>
              </a:ext>
            </a:extLst>
          </p:cNvPr>
          <p:cNvCxnSpPr>
            <a:cxnSpLocks/>
            <a:stCxn id="23" idx="1"/>
            <a:endCxn id="18" idx="4"/>
          </p:cNvCxnSpPr>
          <p:nvPr/>
        </p:nvCxnSpPr>
        <p:spPr>
          <a:xfrm flipH="1" flipV="1">
            <a:off x="6092805" y="945244"/>
            <a:ext cx="1441812" cy="668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F91C5220-FC45-FED6-5B10-D3FD25B6B230}"/>
              </a:ext>
            </a:extLst>
          </p:cNvPr>
          <p:cNvSpPr/>
          <p:nvPr/>
        </p:nvSpPr>
        <p:spPr>
          <a:xfrm>
            <a:off x="5835144" y="482874"/>
            <a:ext cx="515321" cy="4623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SB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65BCD47-D03B-F86E-52E6-6CA0EA2EDB2E}"/>
              </a:ext>
            </a:extLst>
          </p:cNvPr>
          <p:cNvSpPr/>
          <p:nvPr/>
        </p:nvSpPr>
        <p:spPr>
          <a:xfrm>
            <a:off x="7459857" y="1546115"/>
            <a:ext cx="510492" cy="4623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TR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1B4E3CA0-C5F8-E055-8A18-97FE5A9C6ED1}"/>
                  </a:ext>
                </a:extLst>
              </p:cNvPr>
              <p:cNvSpPr/>
              <p:nvPr/>
            </p:nvSpPr>
            <p:spPr>
              <a:xfrm>
                <a:off x="8704258" y="2578944"/>
                <a:ext cx="2029354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=1; </m:t>
                      </m:r>
                      <m:sSub>
                        <m:sSubPr>
                          <m:ctrlPr>
                            <a:rPr lang="de-D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𝑇𝑅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1B4E3CA0-C5F8-E055-8A18-97FE5A9C6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258" y="2578944"/>
                <a:ext cx="2029354" cy="5040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A18338B-7BDF-28A0-088B-9DAD79B6A2DB}"/>
                  </a:ext>
                </a:extLst>
              </p:cNvPr>
              <p:cNvSpPr txBox="1"/>
              <p:nvPr/>
            </p:nvSpPr>
            <p:spPr>
              <a:xfrm>
                <a:off x="1199456" y="5336011"/>
                <a:ext cx="9217024" cy="770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de-DE" sz="1400" dirty="0"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de-DE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400" dirty="0"/>
                  <a:t>: regression parameters;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de-DE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dirty="0"/>
                  <a:t>: </a:t>
                </a:r>
                <a:r>
                  <a:rPr lang="de-DE" sz="1400" dirty="0"/>
                  <a:t>item </a:t>
                </a:r>
                <a:r>
                  <a:rPr lang="de-DE" sz="1400" dirty="0" err="1"/>
                  <a:t>discrimination</a:t>
                </a:r>
                <a:r>
                  <a:rPr lang="de-DE" sz="1400" dirty="0"/>
                  <a:t>, item </a:t>
                </a:r>
                <a:r>
                  <a:rPr lang="de-DE" sz="1400" dirty="0" err="1"/>
                  <a:t>difficulty</a:t>
                </a:r>
                <a:r>
                  <a:rPr lang="de-DE" sz="1400" dirty="0"/>
                  <a:t> and </a:t>
                </a:r>
                <a:r>
                  <a:rPr lang="en-US" sz="1400" dirty="0"/>
                  <a:t>guessing parameter of item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 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de-DE" sz="14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400" dirty="0"/>
                  <a:t>,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de-DE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: item response and log-transformed response time of person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 on item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400" dirty="0"/>
                  <a:t>: propensity to reread the text of person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A18338B-7BDF-28A0-088B-9DAD79B6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5336011"/>
                <a:ext cx="9217024" cy="770404"/>
              </a:xfrm>
              <a:prstGeom prst="rect">
                <a:avLst/>
              </a:prstGeom>
              <a:blipFill>
                <a:blip r:embed="rId20"/>
                <a:stretch>
                  <a:fillRect b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F2CD31A-562F-3EE9-B69F-4E9818D8DDCC}"/>
              </a:ext>
            </a:extLst>
          </p:cNvPr>
          <p:cNvCxnSpPr>
            <a:cxnSpLocks/>
            <a:stCxn id="65" idx="0"/>
            <a:endCxn id="23" idx="6"/>
          </p:cNvCxnSpPr>
          <p:nvPr/>
        </p:nvCxnSpPr>
        <p:spPr>
          <a:xfrm flipH="1" flipV="1">
            <a:off x="7970349" y="1777300"/>
            <a:ext cx="1872426" cy="643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4ACF683-EF8D-5D31-8CCA-342916E58FFB}"/>
              </a:ext>
            </a:extLst>
          </p:cNvPr>
          <p:cNvSpPr txBox="1"/>
          <p:nvPr/>
        </p:nvSpPr>
        <p:spPr>
          <a:xfrm>
            <a:off x="5733129" y="1673505"/>
            <a:ext cx="13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Number</a:t>
            </a:r>
            <a:r>
              <a:rPr lang="de-DE" sz="1200" dirty="0"/>
              <a:t> of </a:t>
            </a:r>
            <a:r>
              <a:rPr lang="de-DE" sz="1200" dirty="0" err="1"/>
              <a:t>rereads</a:t>
            </a:r>
            <a:r>
              <a:rPr lang="de-DE" sz="1200" dirty="0"/>
              <a:t> = 0</a:t>
            </a:r>
            <a:endParaRPr lang="en-US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2694C3F-A76F-3C8C-86EA-33E1E72C7289}"/>
              </a:ext>
            </a:extLst>
          </p:cNvPr>
          <p:cNvSpPr txBox="1"/>
          <p:nvPr/>
        </p:nvSpPr>
        <p:spPr>
          <a:xfrm>
            <a:off x="8678446" y="1666054"/>
            <a:ext cx="125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Number</a:t>
            </a:r>
            <a:r>
              <a:rPr lang="de-DE" sz="1200" dirty="0"/>
              <a:t> of </a:t>
            </a:r>
            <a:r>
              <a:rPr lang="de-DE" sz="1200" dirty="0" err="1"/>
              <a:t>rereads</a:t>
            </a:r>
            <a:r>
              <a:rPr lang="de-DE" sz="1200" dirty="0"/>
              <a:t> &gt; 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028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 |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estimation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6805365"/>
              </p:ext>
            </p:extLst>
          </p:nvPr>
        </p:nvGraphicFramePr>
        <p:xfrm>
          <a:off x="551384" y="2277112"/>
          <a:ext cx="9076918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Model</a:t>
                      </a:r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Name</a:t>
                      </a:r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Item </a:t>
                      </a:r>
                      <a:r>
                        <a:rPr lang="de-DE" sz="1800" b="1" dirty="0" err="1"/>
                        <a:t>discriminations</a:t>
                      </a:r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Item </a:t>
                      </a:r>
                      <a:r>
                        <a:rPr lang="de-DE" sz="1800" b="1" dirty="0" err="1"/>
                        <a:t>difficulties</a:t>
                      </a:r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dirty="0"/>
                        <a:t>1</a:t>
                      </a:r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dirty="0"/>
                        <a:t>Invariant</a:t>
                      </a:r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equal between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equal between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dirty="0"/>
                        <a:t>2</a:t>
                      </a:r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dirty="0" err="1"/>
                        <a:t>Partly</a:t>
                      </a:r>
                      <a:r>
                        <a:rPr lang="de-DE" sz="1800" dirty="0"/>
                        <a:t> invariant</a:t>
                      </a:r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equal between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free between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dirty="0"/>
                        <a:t>3</a:t>
                      </a:r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dirty="0"/>
                        <a:t>Not invariant</a:t>
                      </a:r>
                      <a:endParaRPr lang="en-US" sz="18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free between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free between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Inhaltsplatzhalter 2"/>
          <p:cNvSpPr txBox="1">
            <a:spLocks/>
          </p:cNvSpPr>
          <p:nvPr/>
        </p:nvSpPr>
        <p:spPr>
          <a:xfrm>
            <a:off x="554451" y="1412776"/>
            <a:ext cx="9727845" cy="6478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3050" indent="-2730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67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476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67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30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150000"/>
              </a:lnSpc>
              <a:buNone/>
            </a:pPr>
            <a:r>
              <a:rPr lang="de-DE" dirty="0" err="1">
                <a:sym typeface="Wingdings" panose="05000000000000000000" pitchFamily="2" charset="2"/>
              </a:rPr>
              <a:t>Three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models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estimated</a:t>
            </a:r>
            <a:r>
              <a:rPr lang="de-DE" dirty="0">
                <a:sym typeface="Wingdings" panose="05000000000000000000" pitchFamily="2" charset="2"/>
              </a:rPr>
              <a:t> in Mplus (</a:t>
            </a:r>
            <a:r>
              <a:rPr lang="de-DE" b="1" dirty="0">
                <a:sym typeface="Wingdings" panose="05000000000000000000" pitchFamily="2" charset="2"/>
              </a:rPr>
              <a:t>marginal maximum </a:t>
            </a:r>
            <a:r>
              <a:rPr lang="de-DE" b="1" dirty="0" err="1">
                <a:sym typeface="Wingdings" panose="05000000000000000000" pitchFamily="2" charset="2"/>
              </a:rPr>
              <a:t>likelihood</a:t>
            </a:r>
            <a:r>
              <a:rPr lang="de-DE" dirty="0">
                <a:sym typeface="Wingdings" panose="05000000000000000000" pitchFamily="2" charset="2"/>
              </a:rPr>
              <a:t>):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015A85-3063-1796-FC84-9DB1DE5B4D66}"/>
              </a:ext>
            </a:extLst>
          </p:cNvPr>
          <p:cNvSpPr txBox="1"/>
          <p:nvPr/>
        </p:nvSpPr>
        <p:spPr>
          <a:xfrm>
            <a:off x="535157" y="1979134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Table 1. </a:t>
            </a:r>
            <a:r>
              <a:rPr lang="de-DE" sz="1400" dirty="0" err="1"/>
              <a:t>Overview</a:t>
            </a:r>
            <a:r>
              <a:rPr lang="de-DE" sz="1400" dirty="0"/>
              <a:t> of all </a:t>
            </a:r>
            <a:r>
              <a:rPr lang="de-DE" sz="1400" dirty="0" err="1"/>
              <a:t>estimated</a:t>
            </a:r>
            <a:r>
              <a:rPr lang="de-DE" sz="1400" dirty="0"/>
              <a:t> </a:t>
            </a:r>
            <a:r>
              <a:rPr lang="de-DE" sz="1400" dirty="0" err="1"/>
              <a:t>models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24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059CE-A7D7-0E27-A35B-D14E10B4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Research </a:t>
            </a:r>
            <a:r>
              <a:rPr lang="de-DE" dirty="0" err="1">
                <a:solidFill>
                  <a:schemeClr val="accent2"/>
                </a:solidFill>
              </a:rPr>
              <a:t>question</a:t>
            </a:r>
            <a:r>
              <a:rPr lang="de-DE" dirty="0">
                <a:solidFill>
                  <a:schemeClr val="accent2"/>
                </a:solidFill>
              </a:rPr>
              <a:t>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1E623D-F83D-10DE-3CE2-CB0D5623FC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332" y="1231899"/>
            <a:ext cx="9727845" cy="44291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None/>
            </a:pPr>
            <a:r>
              <a:rPr lang="de-DE" sz="2200" dirty="0">
                <a:solidFill>
                  <a:schemeClr val="accent1"/>
                </a:solidFill>
              </a:rPr>
              <a:t>(1) </a:t>
            </a:r>
            <a:r>
              <a:rPr lang="de-DE" sz="2400" dirty="0"/>
              <a:t>Do </a:t>
            </a:r>
            <a:r>
              <a:rPr lang="de-DE" sz="2400" dirty="0" err="1"/>
              <a:t>responses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and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text</a:t>
            </a:r>
            <a:r>
              <a:rPr lang="de-DE" sz="2400" dirty="0"/>
              <a:t> </a:t>
            </a:r>
            <a:r>
              <a:rPr lang="de-DE" sz="2400" dirty="0" err="1"/>
              <a:t>rereads</a:t>
            </a:r>
            <a:r>
              <a:rPr lang="de-DE" sz="2400" dirty="0"/>
              <a:t> </a:t>
            </a:r>
            <a:r>
              <a:rPr lang="de-DE" sz="2400" dirty="0" err="1"/>
              <a:t>relate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way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test</a:t>
            </a:r>
            <a:r>
              <a:rPr lang="de-DE" sz="2400" dirty="0"/>
              <a:t> </a:t>
            </a:r>
            <a:r>
              <a:rPr lang="de-DE" sz="2400" dirty="0" err="1"/>
              <a:t>performance</a:t>
            </a:r>
            <a:r>
              <a:rPr lang="de-DE" sz="2400" dirty="0"/>
              <a:t>?</a:t>
            </a:r>
            <a:endParaRPr lang="de-DE" sz="2200" dirty="0"/>
          </a:p>
        </p:txBody>
      </p:sp>
      <p:graphicFrame>
        <p:nvGraphicFramePr>
          <p:cNvPr id="5" name="Inhaltsplatzhalter 3">
            <a:extLst>
              <a:ext uri="{FF2B5EF4-FFF2-40B4-BE49-F238E27FC236}">
                <a16:creationId xmlns:a16="http://schemas.microsoft.com/office/drawing/2014/main" id="{D3E6981C-57B6-7128-BCED-9EF17B1E0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022436"/>
              </p:ext>
            </p:extLst>
          </p:nvPr>
        </p:nvGraphicFramePr>
        <p:xfrm>
          <a:off x="381196" y="2874250"/>
          <a:ext cx="9733980" cy="271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Information</a:t>
                      </a:r>
                      <a:r>
                        <a:rPr lang="en-US" sz="1800" b="1" u="none" strike="noStrike" baseline="0" dirty="0">
                          <a:effectLst/>
                          <a:latin typeface="+mn-lt"/>
                        </a:rPr>
                        <a:t> criteria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χ²-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 parameter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Deviance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>
                          <a:effectLst/>
                          <a:latin typeface="+mn-lt"/>
                        </a:rPr>
                        <a:t>AIC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>
                          <a:effectLst/>
                          <a:latin typeface="+mn-lt"/>
                        </a:rPr>
                        <a:t>BIC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aBIC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Entropy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Deviance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Invariant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50622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50716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51098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50949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0.983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Partly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invariant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50455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50577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51073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50879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&lt; 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invariant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50422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50572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51182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50943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0.981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&lt; 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16ED746-FA2F-F1A1-E7F3-8B4AD35FD52C}"/>
              </a:ext>
            </a:extLst>
          </p:cNvPr>
          <p:cNvSpPr/>
          <p:nvPr/>
        </p:nvSpPr>
        <p:spPr>
          <a:xfrm>
            <a:off x="263352" y="4514673"/>
            <a:ext cx="9851824" cy="540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FECA6E-9773-011E-E89A-C1E26B0060C7}"/>
              </a:ext>
            </a:extLst>
          </p:cNvPr>
          <p:cNvSpPr txBox="1"/>
          <p:nvPr/>
        </p:nvSpPr>
        <p:spPr>
          <a:xfrm>
            <a:off x="10115177" y="45146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3"/>
                </a:solidFill>
              </a:rPr>
              <a:t>best</a:t>
            </a:r>
            <a:r>
              <a:rPr lang="de-DE" b="1" dirty="0">
                <a:solidFill>
                  <a:schemeClr val="accent3"/>
                </a:solidFill>
              </a:rPr>
              <a:t> </a:t>
            </a:r>
            <a:r>
              <a:rPr lang="de-DE" b="1" dirty="0" err="1">
                <a:solidFill>
                  <a:schemeClr val="accent3"/>
                </a:solidFill>
              </a:rPr>
              <a:t>model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F4E623-969C-991F-99C7-59AFE2F108E5}"/>
              </a:ext>
            </a:extLst>
          </p:cNvPr>
          <p:cNvSpPr txBox="1"/>
          <p:nvPr/>
        </p:nvSpPr>
        <p:spPr>
          <a:xfrm>
            <a:off x="348198" y="2566473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Table 2. Information </a:t>
            </a:r>
            <a:r>
              <a:rPr lang="de-DE" sz="1400" dirty="0" err="1"/>
              <a:t>criteria</a:t>
            </a:r>
            <a:r>
              <a:rPr lang="de-DE" sz="1400" dirty="0"/>
              <a:t> and </a:t>
            </a:r>
            <a:r>
              <a:rPr lang="de-DE" sz="1400" dirty="0" err="1"/>
              <a:t>deviance</a:t>
            </a:r>
            <a:r>
              <a:rPr lang="de-DE" sz="1400" dirty="0"/>
              <a:t> </a:t>
            </a:r>
            <a:r>
              <a:rPr lang="de-DE" sz="1400" dirty="0" err="1"/>
              <a:t>test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all </a:t>
            </a:r>
            <a:r>
              <a:rPr lang="de-DE" sz="1400" dirty="0" err="1"/>
              <a:t>estimated</a:t>
            </a:r>
            <a:r>
              <a:rPr lang="de-DE" sz="1400" dirty="0"/>
              <a:t> </a:t>
            </a:r>
            <a:r>
              <a:rPr lang="de-DE" sz="1400" dirty="0" err="1"/>
              <a:t>models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06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A3725-D960-B3BC-62E0-DC58E4DC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 | </a:t>
            </a:r>
            <a:r>
              <a:rPr lang="de-DE" dirty="0">
                <a:solidFill>
                  <a:schemeClr val="accent2"/>
                </a:solidFill>
              </a:rPr>
              <a:t>RESEARCH QUESTION 1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EF32C35-C42B-4B59-084C-FF140219F871}"/>
              </a:ext>
            </a:extLst>
          </p:cNvPr>
          <p:cNvGraphicFramePr>
            <a:graphicFrameLocks/>
          </p:cNvGraphicFramePr>
          <p:nvPr/>
        </p:nvGraphicFramePr>
        <p:xfrm>
          <a:off x="381196" y="1138540"/>
          <a:ext cx="9733980" cy="47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4120251"/>
      </p:ext>
    </p:extLst>
  </p:cSld>
  <p:clrMapOvr>
    <a:masterClrMapping/>
  </p:clrMapOvr>
</p:sld>
</file>

<file path=ppt/theme/theme1.xml><?xml version="1.0" encoding="utf-8"?>
<a:theme xmlns:a="http://schemas.openxmlformats.org/drawingml/2006/main" name="LIfBi">
  <a:themeElements>
    <a:clrScheme name="LIfBi_PPT-Vorlage_2020-03-26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FE3"/>
      </a:accent1>
      <a:accent2>
        <a:srgbClr val="E6007E"/>
      </a:accent2>
      <a:accent3>
        <a:srgbClr val="312783"/>
      </a:accent3>
      <a:accent4>
        <a:srgbClr val="009FE3"/>
      </a:accent4>
      <a:accent5>
        <a:srgbClr val="E6007E"/>
      </a:accent5>
      <a:accent6>
        <a:srgbClr val="312783"/>
      </a:accent6>
      <a:hlink>
        <a:srgbClr val="AC005E"/>
      </a:hlink>
      <a:folHlink>
        <a:srgbClr val="7300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996C411-A241-4591-9839-DD7F6EC7D522}" vid="{C7F1E0BC-7BE6-4B75-933F-51536ADCDF1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2694</Words>
  <Application>Microsoft Office PowerPoint</Application>
  <PresentationFormat>Breitbild</PresentationFormat>
  <Paragraphs>726</Paragraphs>
  <Slides>29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Aptos Narrow</vt:lpstr>
      <vt:lpstr>Arial</vt:lpstr>
      <vt:lpstr>Calibri</vt:lpstr>
      <vt:lpstr>Cambria Math</vt:lpstr>
      <vt:lpstr>Symbol</vt:lpstr>
      <vt:lpstr>Times New Roman</vt:lpstr>
      <vt:lpstr>Wingdings</vt:lpstr>
      <vt:lpstr>LIfBi</vt:lpstr>
      <vt:lpstr>Investigating the interplay of text rereads with IRT parameters</vt:lpstr>
      <vt:lpstr>Background | process data in large-scale assessments</vt:lpstr>
      <vt:lpstr>Background | reading tasks</vt:lpstr>
      <vt:lpstr>Research questions</vt:lpstr>
      <vt:lpstr>Methods | sample and study design</vt:lpstr>
      <vt:lpstr>Methods | implementation</vt:lpstr>
      <vt:lpstr>Methods | model estimation</vt:lpstr>
      <vt:lpstr>Results | Research question 1</vt:lpstr>
      <vt:lpstr>Results | RESEARCH QUESTION 1</vt:lpstr>
      <vt:lpstr>Results | explorative analysis</vt:lpstr>
      <vt:lpstr>Results | Research question 2</vt:lpstr>
      <vt:lpstr>Discussion | summary and Interpretation of results</vt:lpstr>
      <vt:lpstr>Discussion | limitations and future research</vt:lpstr>
      <vt:lpstr>Thank you for your attention! </vt:lpstr>
      <vt:lpstr>Literature</vt:lpstr>
      <vt:lpstr>Background | test-taking behaviour</vt:lpstr>
      <vt:lpstr>Results | model comparison</vt:lpstr>
      <vt:lpstr>Results | descriptives by latent class membership</vt:lpstr>
      <vt:lpstr>implementation | mixture model of engagement (Pokropek, 2016)</vt:lpstr>
      <vt:lpstr>implementation | research questions</vt:lpstr>
      <vt:lpstr>implementation | research questions</vt:lpstr>
      <vt:lpstr>Methods | operationalization of indicators</vt:lpstr>
      <vt:lpstr>Results | item parameters</vt:lpstr>
      <vt:lpstr>Results | latent regression of text rereads</vt:lpstr>
      <vt:lpstr>Results | latent regression of solution behavior</vt:lpstr>
      <vt:lpstr>Results | comparison of item difficulties</vt:lpstr>
      <vt:lpstr>Results | external criteria</vt:lpstr>
      <vt:lpstr>Results | descriptive results</vt:lpstr>
      <vt:lpstr>Discussion | open questions and limitations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  (DE+EN-Version | 16:9-Format)</dc:title>
  <dc:creator>Jana Welling</dc:creator>
  <cp:lastModifiedBy>Welling, Jana</cp:lastModifiedBy>
  <cp:revision>998</cp:revision>
  <cp:lastPrinted>2014-04-23T13:51:00Z</cp:lastPrinted>
  <dcterms:created xsi:type="dcterms:W3CDTF">2022-01-31T09:46:54Z</dcterms:created>
  <dcterms:modified xsi:type="dcterms:W3CDTF">2025-07-21T21:28:25Z</dcterms:modified>
</cp:coreProperties>
</file>