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52" r:id="rId1"/>
  </p:sldMasterIdLst>
  <p:notesMasterIdLst>
    <p:notesMasterId r:id="rId15"/>
  </p:notesMasterIdLst>
  <p:handoutMasterIdLst>
    <p:handoutMasterId r:id="rId16"/>
  </p:handoutMasterIdLst>
  <p:sldIdLst>
    <p:sldId id="286" r:id="rId2"/>
    <p:sldId id="287" r:id="rId3"/>
    <p:sldId id="301" r:id="rId4"/>
    <p:sldId id="303" r:id="rId5"/>
    <p:sldId id="305" r:id="rId6"/>
    <p:sldId id="316" r:id="rId7"/>
    <p:sldId id="312" r:id="rId8"/>
    <p:sldId id="311" r:id="rId9"/>
    <p:sldId id="313" r:id="rId10"/>
    <p:sldId id="310" r:id="rId11"/>
    <p:sldId id="317" r:id="rId12"/>
    <p:sldId id="318" r:id="rId13"/>
    <p:sldId id="319" r:id="rId14"/>
  </p:sldIdLst>
  <p:sldSz cx="9144000" cy="5145088"/>
  <p:notesSz cx="9144000" cy="68580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pos="2925" userDrawn="1">
          <p15:clr>
            <a:srgbClr val="A4A3A4"/>
          </p15:clr>
        </p15:guide>
        <p15:guide id="2" pos="5692" userDrawn="1">
          <p15:clr>
            <a:srgbClr val="A4A3A4"/>
          </p15:clr>
        </p15:guide>
        <p15:guide id="3" orient="horz" pos="1621" userDrawn="1">
          <p15:clr>
            <a:srgbClr val="A4A3A4"/>
          </p15:clr>
        </p15:guide>
        <p15:guide id="4" orient="horz" pos="3117" userDrawn="1">
          <p15:clr>
            <a:srgbClr val="A4A3A4"/>
          </p15:clr>
        </p15:guide>
        <p15:guide id="5" pos="2835" userDrawn="1">
          <p15:clr>
            <a:srgbClr val="A4A3A4"/>
          </p15:clr>
        </p15:guide>
        <p15:guide id="6" pos="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396A"/>
    <a:srgbClr val="003F7D"/>
    <a:srgbClr val="003D7C"/>
    <a:srgbClr val="006600"/>
    <a:srgbClr val="339966"/>
    <a:srgbClr val="9292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FD4443E-F989-4FC4-A0C8-D5A2AF1F390B}" styleName="Dunkle Formatvorlage 1 - Akz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15" autoAdjust="0"/>
    <p:restoredTop sz="94451" autoAdjust="0"/>
  </p:normalViewPr>
  <p:slideViewPr>
    <p:cSldViewPr snapToObjects="1">
      <p:cViewPr>
        <p:scale>
          <a:sx n="125" d="100"/>
          <a:sy n="125" d="100"/>
        </p:scale>
        <p:origin x="600" y="456"/>
      </p:cViewPr>
      <p:guideLst>
        <p:guide pos="2925"/>
        <p:guide pos="5692"/>
        <p:guide orient="horz" pos="1621"/>
        <p:guide orient="horz" pos="3117"/>
        <p:guide pos="2835"/>
        <p:guide pos="68"/>
      </p:guideLst>
    </p:cSldViewPr>
  </p:slideViewPr>
  <p:outlineViewPr>
    <p:cViewPr>
      <p:scale>
        <a:sx n="33" d="100"/>
        <a:sy n="33" d="100"/>
      </p:scale>
      <p:origin x="0" y="0"/>
    </p:cViewPr>
  </p:outlineViewPr>
  <p:notesTextViewPr>
    <p:cViewPr>
      <p:scale>
        <a:sx n="1" d="1"/>
        <a:sy n="1" d="1"/>
      </p:scale>
      <p:origin x="0" y="0"/>
    </p:cViewPr>
  </p:notesTextViewPr>
  <p:notesViewPr>
    <p:cSldViewPr snapToObjects="1">
      <p:cViewPr varScale="1">
        <p:scale>
          <a:sx n="155" d="100"/>
          <a:sy n="155" d="100"/>
        </p:scale>
        <p:origin x="107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1AD8FD7C-D5A3-1141-9045-38E759A395FA}"/>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de-DE" dirty="0">
              <a:latin typeface="Linotype Syntax Com Regular" panose="020B0604020202020204" pitchFamily="34" charset="0"/>
            </a:endParaRPr>
          </a:p>
        </p:txBody>
      </p:sp>
      <p:sp>
        <p:nvSpPr>
          <p:cNvPr id="3" name="Datumsplatzhalter 2">
            <a:extLst>
              <a:ext uri="{FF2B5EF4-FFF2-40B4-BE49-F238E27FC236}">
                <a16:creationId xmlns:a16="http://schemas.microsoft.com/office/drawing/2014/main" id="{EC839C2C-A1ED-6640-A1CA-29AF04110379}"/>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469D3173-8FBD-A042-8A00-801728C9AB22}" type="datetimeFigureOut">
              <a:rPr lang="de-DE" smtClean="0">
                <a:latin typeface="Linotype Syntax Com Regular" panose="020B0604020202020204" pitchFamily="34" charset="0"/>
              </a:rPr>
              <a:t>19.07.2025</a:t>
            </a:fld>
            <a:endParaRPr lang="de-DE" dirty="0">
              <a:latin typeface="Linotype Syntax Com Regular" panose="020B0604020202020204" pitchFamily="34" charset="0"/>
            </a:endParaRPr>
          </a:p>
        </p:txBody>
      </p:sp>
      <p:sp>
        <p:nvSpPr>
          <p:cNvPr id="4" name="Fußzeilenplatzhalter 3">
            <a:extLst>
              <a:ext uri="{FF2B5EF4-FFF2-40B4-BE49-F238E27FC236}">
                <a16:creationId xmlns:a16="http://schemas.microsoft.com/office/drawing/2014/main" id="{80F54C03-00CC-7147-9EE9-40216BF8BD0C}"/>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de-DE" dirty="0">
              <a:latin typeface="Linotype Syntax Com Regular" panose="020B0604020202020204" pitchFamily="34" charset="0"/>
            </a:endParaRPr>
          </a:p>
        </p:txBody>
      </p:sp>
      <p:sp>
        <p:nvSpPr>
          <p:cNvPr id="5" name="Foliennummernplatzhalter 4">
            <a:extLst>
              <a:ext uri="{FF2B5EF4-FFF2-40B4-BE49-F238E27FC236}">
                <a16:creationId xmlns:a16="http://schemas.microsoft.com/office/drawing/2014/main" id="{988F710F-D3C7-9E46-9B4B-74A7651ADBA6}"/>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4ADC756E-DC3D-904F-9912-2C2D6DBF3E72}" type="slidenum">
              <a:rPr lang="de-DE" smtClean="0">
                <a:latin typeface="Linotype Syntax Com Regular" panose="020B0604020202020204" pitchFamily="34" charset="0"/>
              </a:rPr>
              <a:t>‹Nr.›</a:t>
            </a:fld>
            <a:endParaRPr lang="de-DE" dirty="0">
              <a:latin typeface="Linotype Syntax Com Regular" panose="020B0604020202020204" pitchFamily="34" charset="0"/>
            </a:endParaRPr>
          </a:p>
        </p:txBody>
      </p:sp>
    </p:spTree>
    <p:extLst>
      <p:ext uri="{BB962C8B-B14F-4D97-AF65-F5344CB8AC3E}">
        <p14:creationId xmlns:p14="http://schemas.microsoft.com/office/powerpoint/2010/main" val="2720048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b="0" i="0">
                <a:latin typeface="Linotype Syntax Com Regular" panose="020B0604020202020204" pitchFamily="34" charset="0"/>
              </a:defRPr>
            </a:lvl1pPr>
          </a:lstStyle>
          <a:p>
            <a:endParaRPr lang="de-DE" dirty="0"/>
          </a:p>
        </p:txBody>
      </p:sp>
      <p:sp>
        <p:nvSpPr>
          <p:cNvPr id="3" name="Datumsplatzhalt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b="0" i="0">
                <a:latin typeface="Linotype Syntax Com Regular" panose="020B0604020202020204" pitchFamily="34" charset="0"/>
              </a:defRPr>
            </a:lvl1pPr>
          </a:lstStyle>
          <a:p>
            <a:fld id="{CC55B014-EC71-F544-AEA3-3EC9DADCA7AD}" type="datetimeFigureOut">
              <a:rPr lang="de-DE" smtClean="0"/>
              <a:pPr/>
              <a:t>19.07.2025</a:t>
            </a:fld>
            <a:endParaRPr lang="de-DE" dirty="0"/>
          </a:p>
        </p:txBody>
      </p:sp>
      <p:sp>
        <p:nvSpPr>
          <p:cNvPr id="4" name="Folienbildplatzhalt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b="0" i="0">
                <a:latin typeface="Linotype Syntax Com Regular" panose="020B0604020202020204" pitchFamily="34" charset="0"/>
              </a:defRPr>
            </a:lvl1pPr>
          </a:lstStyle>
          <a:p>
            <a:endParaRPr lang="de-DE" dirty="0"/>
          </a:p>
        </p:txBody>
      </p:sp>
      <p:sp>
        <p:nvSpPr>
          <p:cNvPr id="7" name="Foliennummernplatzhalt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b="0" i="0">
                <a:latin typeface="Linotype Syntax Com Regular" panose="020B0604020202020204" pitchFamily="34" charset="0"/>
              </a:defRPr>
            </a:lvl1pPr>
          </a:lstStyle>
          <a:p>
            <a:fld id="{4B13DC99-D0EC-3542-8416-2A1C0574429D}" type="slidenum">
              <a:rPr lang="de-DE" smtClean="0"/>
              <a:pPr/>
              <a:t>‹Nr.›</a:t>
            </a:fld>
            <a:endParaRPr lang="de-DE" dirty="0"/>
          </a:p>
        </p:txBody>
      </p:sp>
    </p:spTree>
    <p:extLst>
      <p:ext uri="{BB962C8B-B14F-4D97-AF65-F5344CB8AC3E}">
        <p14:creationId xmlns:p14="http://schemas.microsoft.com/office/powerpoint/2010/main" val="2599980451"/>
      </p:ext>
    </p:extLst>
  </p:cSld>
  <p:clrMap bg1="lt1" tx1="dk1" bg2="lt2" tx2="dk2" accent1="accent1" accent2="accent2" accent3="accent3" accent4="accent4" accent5="accent5" accent6="accent6" hlink="hlink" folHlink="folHlink"/>
  <p:notesStyle>
    <a:lvl1pPr marL="0" algn="l" defTabSz="685800" rtl="0" eaLnBrk="1" latinLnBrk="0" hangingPunct="1">
      <a:defRPr sz="900" b="0" i="0" kern="1200">
        <a:solidFill>
          <a:schemeClr val="tx1"/>
        </a:solidFill>
        <a:latin typeface="Linotype Syntax Com Regular" panose="020B0604020202020204" pitchFamily="34" charset="0"/>
        <a:ea typeface="+mn-ea"/>
        <a:cs typeface="+mn-cs"/>
      </a:defRPr>
    </a:lvl1pPr>
    <a:lvl2pPr marL="342900" algn="l" defTabSz="685800" rtl="0" eaLnBrk="1" latinLnBrk="0" hangingPunct="1">
      <a:defRPr sz="900" b="0" i="0" kern="1200">
        <a:solidFill>
          <a:schemeClr val="tx1"/>
        </a:solidFill>
        <a:latin typeface="Linotype Syntax Com Regular" panose="020B0604020202020204" pitchFamily="34" charset="0"/>
        <a:ea typeface="+mn-ea"/>
        <a:cs typeface="+mn-cs"/>
      </a:defRPr>
    </a:lvl2pPr>
    <a:lvl3pPr marL="685800" algn="l" defTabSz="685800" rtl="0" eaLnBrk="1" latinLnBrk="0" hangingPunct="1">
      <a:defRPr sz="900" b="0" i="0" kern="1200">
        <a:solidFill>
          <a:schemeClr val="tx1"/>
        </a:solidFill>
        <a:latin typeface="Linotype Syntax Com Regular" panose="020B0604020202020204" pitchFamily="34" charset="0"/>
        <a:ea typeface="+mn-ea"/>
        <a:cs typeface="+mn-cs"/>
      </a:defRPr>
    </a:lvl3pPr>
    <a:lvl4pPr marL="1028700" algn="l" defTabSz="685800" rtl="0" eaLnBrk="1" latinLnBrk="0" hangingPunct="1">
      <a:defRPr sz="900" b="0" i="0" kern="1200">
        <a:solidFill>
          <a:schemeClr val="tx1"/>
        </a:solidFill>
        <a:latin typeface="Linotype Syntax Com Regular" panose="020B0604020202020204" pitchFamily="34" charset="0"/>
        <a:ea typeface="+mn-ea"/>
        <a:cs typeface="+mn-cs"/>
      </a:defRPr>
    </a:lvl4pPr>
    <a:lvl5pPr marL="1371600" algn="l" defTabSz="685800" rtl="0" eaLnBrk="1" latinLnBrk="0" hangingPunct="1">
      <a:defRPr sz="900" b="0" i="0" kern="1200">
        <a:solidFill>
          <a:schemeClr val="tx1"/>
        </a:solidFill>
        <a:latin typeface="Linotype Syntax Com Regular"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IPN Titelfolie">
    <p:bg>
      <p:bgPr>
        <a:solidFill>
          <a:schemeClr val="bg1"/>
        </a:soli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17C56202-CABB-7141-977F-1EEEB620C0EF}"/>
              </a:ext>
            </a:extLst>
          </p:cNvPr>
          <p:cNvSpPr>
            <a:spLocks noGrp="1"/>
          </p:cNvSpPr>
          <p:nvPr>
            <p:ph type="title" hasCustomPrompt="1"/>
          </p:nvPr>
        </p:nvSpPr>
        <p:spPr>
          <a:xfrm>
            <a:off x="395288" y="1131888"/>
            <a:ext cx="8353425" cy="1008609"/>
          </a:xfrm>
        </p:spPr>
        <p:txBody>
          <a:bodyPr lIns="0" tIns="0" rIns="0" bIns="0" anchor="b" anchorCtr="0">
            <a:noAutofit/>
          </a:bodyPr>
          <a:lstStyle>
            <a:lvl1pPr>
              <a:lnSpc>
                <a:spcPts val="4050"/>
              </a:lnSpc>
              <a:defRPr sz="3600" b="1" i="0" baseline="0">
                <a:solidFill>
                  <a:schemeClr val="accent6"/>
                </a:solidFill>
                <a:latin typeface="Linotype Syntax Com Regular" panose="020B0604020202020204" pitchFamily="34" charset="0"/>
              </a:defRPr>
            </a:lvl1pPr>
          </a:lstStyle>
          <a:p>
            <a:r>
              <a:rPr lang="de-DE" dirty="0"/>
              <a:t>Überschrift Linotype Syntax </a:t>
            </a:r>
            <a:r>
              <a:rPr lang="de-DE" dirty="0" err="1"/>
              <a:t>Com</a:t>
            </a:r>
            <a:r>
              <a:rPr lang="de-DE" dirty="0"/>
              <a:t> </a:t>
            </a:r>
            <a:r>
              <a:rPr lang="de-DE" dirty="0" err="1"/>
              <a:t>Bold</a:t>
            </a:r>
            <a:r>
              <a:rPr lang="de-DE" dirty="0"/>
              <a:t> </a:t>
            </a:r>
            <a:br>
              <a:rPr lang="de-DE" dirty="0"/>
            </a:br>
            <a:r>
              <a:rPr lang="de-DE" dirty="0"/>
              <a:t>Farbe Akzentfarbe 6</a:t>
            </a:r>
          </a:p>
        </p:txBody>
      </p:sp>
      <p:sp>
        <p:nvSpPr>
          <p:cNvPr id="8" name="Textplatzhalter 13">
            <a:extLst>
              <a:ext uri="{FF2B5EF4-FFF2-40B4-BE49-F238E27FC236}">
                <a16:creationId xmlns:a16="http://schemas.microsoft.com/office/drawing/2014/main" id="{0F8592B7-AE9F-A747-84F9-A33BD0884CBB}"/>
              </a:ext>
            </a:extLst>
          </p:cNvPr>
          <p:cNvSpPr>
            <a:spLocks noGrp="1"/>
          </p:cNvSpPr>
          <p:nvPr>
            <p:ph type="body" sz="quarter" idx="11" hasCustomPrompt="1"/>
          </p:nvPr>
        </p:nvSpPr>
        <p:spPr>
          <a:xfrm>
            <a:off x="395288" y="2284511"/>
            <a:ext cx="8353425" cy="792063"/>
          </a:xfrm>
        </p:spPr>
        <p:txBody>
          <a:bodyPr lIns="0" tIns="0" rIns="0" bIns="0">
            <a:noAutofit/>
          </a:bodyPr>
          <a:lstStyle>
            <a:lvl1pPr marL="0" indent="0">
              <a:lnSpc>
                <a:spcPct val="100000"/>
              </a:lnSpc>
              <a:buNone/>
              <a:defRPr sz="2100" b="0" i="0">
                <a:solidFill>
                  <a:schemeClr val="tx1">
                    <a:lumMod val="65000"/>
                    <a:lumOff val="35000"/>
                  </a:schemeClr>
                </a:solidFill>
                <a:latin typeface="Linotype Syntax Com Medium" panose="020B0604020202020204" pitchFamily="34" charset="0"/>
              </a:defRPr>
            </a:lvl1pPr>
          </a:lstStyle>
          <a:p>
            <a:pPr lvl="0"/>
            <a:r>
              <a:rPr lang="de-DE" dirty="0"/>
              <a:t>Linotype Syntax </a:t>
            </a:r>
            <a:r>
              <a:rPr lang="de-DE" dirty="0" err="1"/>
              <a:t>Com</a:t>
            </a:r>
            <a:r>
              <a:rPr lang="de-DE" dirty="0"/>
              <a:t> Regular / Farbe Text 1 schwarz heller 35%</a:t>
            </a:r>
          </a:p>
        </p:txBody>
      </p:sp>
      <p:sp>
        <p:nvSpPr>
          <p:cNvPr id="9" name="Textfeld 8">
            <a:extLst>
              <a:ext uri="{FF2B5EF4-FFF2-40B4-BE49-F238E27FC236}">
                <a16:creationId xmlns:a16="http://schemas.microsoft.com/office/drawing/2014/main" id="{112BBA17-4CFB-C54D-82BD-D67C55BCF831}"/>
              </a:ext>
            </a:extLst>
          </p:cNvPr>
          <p:cNvSpPr txBox="1"/>
          <p:nvPr/>
        </p:nvSpPr>
        <p:spPr>
          <a:xfrm>
            <a:off x="6663821" y="4788529"/>
            <a:ext cx="2088480" cy="307777"/>
          </a:xfrm>
          <a:prstGeom prst="rect">
            <a:avLst/>
          </a:prstGeom>
          <a:noFill/>
        </p:spPr>
        <p:txBody>
          <a:bodyPr wrap="square" rIns="27000" rtlCol="0" anchor="ctr">
            <a:spAutoFit/>
          </a:bodyPr>
          <a:lstStyle/>
          <a:p>
            <a:pPr algn="r"/>
            <a:r>
              <a:rPr lang="de-DE" sz="1400" b="0" i="1" spc="45" baseline="0" dirty="0" err="1">
                <a:solidFill>
                  <a:schemeClr val="bg1"/>
                </a:solidFill>
                <a:latin typeface="Linotype Syntax Com Medium" panose="020B0604020202020204" pitchFamily="34" charset="0"/>
              </a:rPr>
              <a:t>www.leibniz-ipn.de</a:t>
            </a:r>
            <a:endParaRPr lang="de-DE" sz="1400" b="0" i="1" spc="45" baseline="0" dirty="0">
              <a:solidFill>
                <a:schemeClr val="bg1"/>
              </a:solidFill>
              <a:latin typeface="Linotype Syntax Com Medium" panose="020B0604020202020204" pitchFamily="34" charset="0"/>
            </a:endParaRPr>
          </a:p>
        </p:txBody>
      </p:sp>
      <p:sp>
        <p:nvSpPr>
          <p:cNvPr id="10" name="Bildplatzhalter 9">
            <a:extLst>
              <a:ext uri="{FF2B5EF4-FFF2-40B4-BE49-F238E27FC236}">
                <a16:creationId xmlns:a16="http://schemas.microsoft.com/office/drawing/2014/main" id="{517250C4-D4D3-1A48-ACF3-93544538A3BC}"/>
              </a:ext>
            </a:extLst>
          </p:cNvPr>
          <p:cNvSpPr>
            <a:spLocks noGrp="1" noChangeAspect="1"/>
          </p:cNvSpPr>
          <p:nvPr>
            <p:ph type="pic" sz="quarter" idx="14" hasCustomPrompt="1"/>
          </p:nvPr>
        </p:nvSpPr>
        <p:spPr>
          <a:xfrm>
            <a:off x="404050" y="202935"/>
            <a:ext cx="1008113" cy="497153"/>
          </a:xfrm>
        </p:spPr>
        <p:txBody>
          <a:bodyPr>
            <a:normAutofit/>
          </a:bodyPr>
          <a:lstStyle>
            <a:lvl1pPr marL="0" indent="0" algn="l">
              <a:lnSpc>
                <a:spcPct val="150000"/>
              </a:lnSpc>
              <a:buFontTx/>
              <a:buNone/>
              <a:defRPr sz="900"/>
            </a:lvl1pPr>
          </a:lstStyle>
          <a:p>
            <a:r>
              <a:rPr lang="de-DE" dirty="0"/>
              <a:t>Projektlogo optional</a:t>
            </a:r>
          </a:p>
        </p:txBody>
      </p:sp>
      <p:pic>
        <p:nvPicPr>
          <p:cNvPr id="18" name="Grafik 17">
            <a:extLst>
              <a:ext uri="{FF2B5EF4-FFF2-40B4-BE49-F238E27FC236}">
                <a16:creationId xmlns:a16="http://schemas.microsoft.com/office/drawing/2014/main" id="{28DBBC38-0220-E645-8F78-2E07DA7C1F63}"/>
              </a:ext>
            </a:extLst>
          </p:cNvPr>
          <p:cNvPicPr>
            <a:picLocks noChangeAspect="1"/>
          </p:cNvPicPr>
          <p:nvPr userDrawn="1"/>
        </p:nvPicPr>
        <p:blipFill>
          <a:blip r:embed="rId2"/>
          <a:stretch>
            <a:fillRect/>
          </a:stretch>
        </p:blipFill>
        <p:spPr>
          <a:xfrm>
            <a:off x="7233528" y="196850"/>
            <a:ext cx="1518095" cy="514909"/>
          </a:xfrm>
          <a:prstGeom prst="rect">
            <a:avLst/>
          </a:prstGeom>
        </p:spPr>
      </p:pic>
      <p:pic>
        <p:nvPicPr>
          <p:cNvPr id="19" name="Grafik 18">
            <a:extLst>
              <a:ext uri="{FF2B5EF4-FFF2-40B4-BE49-F238E27FC236}">
                <a16:creationId xmlns:a16="http://schemas.microsoft.com/office/drawing/2014/main" id="{B863AD11-72C7-9E4F-817D-2A9DFBCD6046}"/>
              </a:ext>
            </a:extLst>
          </p:cNvPr>
          <p:cNvPicPr>
            <a:picLocks noChangeAspect="1"/>
          </p:cNvPicPr>
          <p:nvPr userDrawn="1"/>
        </p:nvPicPr>
        <p:blipFill>
          <a:blip r:embed="rId3"/>
          <a:stretch>
            <a:fillRect/>
          </a:stretch>
        </p:blipFill>
        <p:spPr>
          <a:xfrm>
            <a:off x="6337096" y="199579"/>
            <a:ext cx="653449" cy="517217"/>
          </a:xfrm>
          <a:prstGeom prst="rect">
            <a:avLst/>
          </a:prstGeom>
        </p:spPr>
      </p:pic>
      <p:pic>
        <p:nvPicPr>
          <p:cNvPr id="11" name="Grafik 10">
            <a:extLst>
              <a:ext uri="{FF2B5EF4-FFF2-40B4-BE49-F238E27FC236}">
                <a16:creationId xmlns:a16="http://schemas.microsoft.com/office/drawing/2014/main" id="{4EEF86D9-83B3-B249-9569-858B84406CB1}"/>
              </a:ext>
            </a:extLst>
          </p:cNvPr>
          <p:cNvPicPr>
            <a:picLocks noChangeAspect="1"/>
          </p:cNvPicPr>
          <p:nvPr userDrawn="1"/>
        </p:nvPicPr>
        <p:blipFill>
          <a:blip r:embed="rId4"/>
          <a:stretch>
            <a:fillRect/>
          </a:stretch>
        </p:blipFill>
        <p:spPr>
          <a:xfrm>
            <a:off x="3409543" y="3946951"/>
            <a:ext cx="5733141" cy="1198137"/>
          </a:xfrm>
          <a:prstGeom prst="rect">
            <a:avLst/>
          </a:prstGeom>
        </p:spPr>
      </p:pic>
      <p:sp>
        <p:nvSpPr>
          <p:cNvPr id="13" name="Textfeld 12">
            <a:extLst>
              <a:ext uri="{FF2B5EF4-FFF2-40B4-BE49-F238E27FC236}">
                <a16:creationId xmlns:a16="http://schemas.microsoft.com/office/drawing/2014/main" id="{5C475E85-71A9-714F-A4CF-598D64E9F488}"/>
              </a:ext>
            </a:extLst>
          </p:cNvPr>
          <p:cNvSpPr txBox="1"/>
          <p:nvPr userDrawn="1"/>
        </p:nvSpPr>
        <p:spPr>
          <a:xfrm>
            <a:off x="7469773" y="4804792"/>
            <a:ext cx="1566723" cy="253916"/>
          </a:xfrm>
          <a:prstGeom prst="rect">
            <a:avLst/>
          </a:prstGeom>
          <a:noFill/>
        </p:spPr>
        <p:txBody>
          <a:bodyPr wrap="square" rIns="20255" rtlCol="0" anchor="ctr">
            <a:spAutoFit/>
          </a:bodyPr>
          <a:lstStyle/>
          <a:p>
            <a:pPr algn="r"/>
            <a:r>
              <a:rPr lang="de-DE" sz="1050" b="0" i="1" spc="34" baseline="0" dirty="0" err="1">
                <a:solidFill>
                  <a:schemeClr val="bg1"/>
                </a:solidFill>
                <a:latin typeface="Linotype Syntax Com Medium" panose="020B0604020202020204" pitchFamily="34" charset="0"/>
              </a:rPr>
              <a:t>www.leibniz-ipn.de</a:t>
            </a:r>
            <a:endParaRPr lang="de-DE" sz="1050" b="0" i="1" spc="34" baseline="0" dirty="0">
              <a:solidFill>
                <a:schemeClr val="bg1"/>
              </a:solidFill>
              <a:latin typeface="Linotype Syntax Com Medium" panose="020B0604020202020204" pitchFamily="34" charset="0"/>
            </a:endParaRPr>
          </a:p>
        </p:txBody>
      </p:sp>
    </p:spTree>
    <p:extLst>
      <p:ext uri="{BB962C8B-B14F-4D97-AF65-F5344CB8AC3E}">
        <p14:creationId xmlns:p14="http://schemas.microsoft.com/office/powerpoint/2010/main" val="1069509492"/>
      </p:ext>
    </p:extLst>
  </p:cSld>
  <p:clrMapOvr>
    <a:masterClrMapping/>
  </p:clrMapOvr>
  <p:extLst>
    <p:ext uri="{DCECCB84-F9BA-43D5-87BE-67443E8EF086}">
      <p15:sldGuideLst xmlns:p15="http://schemas.microsoft.com/office/powerpoint/2012/main">
        <p15:guide id="5" orient="horz" pos="1938">
          <p15:clr>
            <a:srgbClr val="FBAE40"/>
          </p15:clr>
        </p15:guide>
        <p15:guide id="6" orient="horz" pos="713">
          <p15:clr>
            <a:srgbClr val="FBAE40"/>
          </p15:clr>
        </p15:guide>
        <p15:guide id="7" orient="horz" pos="1439">
          <p15:clr>
            <a:srgbClr val="FBAE40"/>
          </p15:clr>
        </p15:guide>
        <p15:guide id="8" orient="horz" pos="134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Überschrift und Fließtex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95288" y="1636439"/>
            <a:ext cx="8353426" cy="3240361"/>
          </a:xfrm>
        </p:spPr>
        <p:txBody>
          <a:bodyPr>
            <a:normAutofit/>
          </a:bodyPr>
          <a:lstStyle>
            <a:lvl1pPr marL="0" indent="0">
              <a:buClr>
                <a:srgbClr val="929292"/>
              </a:buClr>
              <a:buSzPct val="90000"/>
              <a:buFontTx/>
              <a:buNone/>
              <a:defRPr sz="2400" b="0" i="0">
                <a:solidFill>
                  <a:schemeClr val="tx1">
                    <a:lumMod val="65000"/>
                    <a:lumOff val="35000"/>
                  </a:schemeClr>
                </a:solidFill>
                <a:latin typeface="+mn-lt"/>
              </a:defRPr>
            </a:lvl1pPr>
            <a:lvl2pPr marL="342900" indent="0">
              <a:buClr>
                <a:srgbClr val="929292"/>
              </a:buClr>
              <a:buSzPct val="90000"/>
              <a:buNone/>
              <a:defRPr b="0" i="0">
                <a:solidFill>
                  <a:schemeClr val="tx1">
                    <a:lumMod val="50000"/>
                    <a:lumOff val="50000"/>
                  </a:schemeClr>
                </a:solidFill>
                <a:latin typeface="Linotype Syntax Com Medium" panose="020B0604020202020204" pitchFamily="34" charset="0"/>
              </a:defRPr>
            </a:lvl2pPr>
          </a:lstStyle>
          <a:p>
            <a:pPr lvl="0"/>
            <a:r>
              <a:rPr lang="de-DE" dirty="0"/>
              <a:t>Fließtext Linotype Syntax </a:t>
            </a:r>
            <a:r>
              <a:rPr lang="de-DE" dirty="0" err="1"/>
              <a:t>Com</a:t>
            </a:r>
            <a:r>
              <a:rPr lang="de-DE" dirty="0"/>
              <a:t> Regular / </a:t>
            </a:r>
            <a:br>
              <a:rPr lang="de-DE" dirty="0"/>
            </a:br>
            <a:r>
              <a:rPr lang="de-DE" dirty="0"/>
              <a:t>Farbe Text 1 schwarz heller 35%</a:t>
            </a:r>
            <a:br>
              <a:rPr lang="de-DE" dirty="0"/>
            </a:br>
            <a:endParaRPr lang="de-DE" dirty="0"/>
          </a:p>
        </p:txBody>
      </p:sp>
      <p:sp>
        <p:nvSpPr>
          <p:cNvPr id="7" name="Titel 6">
            <a:extLst>
              <a:ext uri="{FF2B5EF4-FFF2-40B4-BE49-F238E27FC236}">
                <a16:creationId xmlns:a16="http://schemas.microsoft.com/office/drawing/2014/main" id="{0F0E807B-C2E6-234D-826E-02AE584C791C}"/>
              </a:ext>
            </a:extLst>
          </p:cNvPr>
          <p:cNvSpPr>
            <a:spLocks noGrp="1"/>
          </p:cNvSpPr>
          <p:nvPr>
            <p:ph type="title" hasCustomPrompt="1"/>
          </p:nvPr>
        </p:nvSpPr>
        <p:spPr>
          <a:xfrm>
            <a:off x="395288" y="915988"/>
            <a:ext cx="8353426" cy="576262"/>
          </a:xfrm>
        </p:spPr>
        <p:txBody>
          <a:bodyPr anchor="b" anchorCtr="0">
            <a:normAutofit/>
          </a:bodyPr>
          <a:lstStyle>
            <a:lvl1pPr>
              <a:lnSpc>
                <a:spcPts val="3675"/>
              </a:lnSpc>
              <a:defRPr sz="3200" b="1" i="0" u="none">
                <a:solidFill>
                  <a:schemeClr val="accent6"/>
                </a:solidFill>
                <a:latin typeface="+mj-lt"/>
              </a:defRPr>
            </a:lvl1pPr>
          </a:lstStyle>
          <a:p>
            <a:r>
              <a:rPr lang="de-DE" dirty="0"/>
              <a:t>Überschrift Linotype Syntax </a:t>
            </a:r>
            <a:r>
              <a:rPr lang="de-DE" dirty="0" err="1"/>
              <a:t>Com</a:t>
            </a:r>
            <a:r>
              <a:rPr lang="de-DE" dirty="0"/>
              <a:t> </a:t>
            </a:r>
            <a:r>
              <a:rPr lang="de-DE" dirty="0" err="1"/>
              <a:t>Bold</a:t>
            </a:r>
            <a:endParaRPr lang="de-DE" dirty="0"/>
          </a:p>
        </p:txBody>
      </p:sp>
      <p:sp>
        <p:nvSpPr>
          <p:cNvPr id="9" name="Datumsplatzhalter 3">
            <a:extLst>
              <a:ext uri="{FF2B5EF4-FFF2-40B4-BE49-F238E27FC236}">
                <a16:creationId xmlns:a16="http://schemas.microsoft.com/office/drawing/2014/main" id="{7ACF6C22-E0BF-4E40-A8C7-BFBEACB884D4}"/>
              </a:ext>
            </a:extLst>
          </p:cNvPr>
          <p:cNvSpPr>
            <a:spLocks noGrp="1"/>
          </p:cNvSpPr>
          <p:nvPr>
            <p:ph type="dt" sz="half" idx="10"/>
          </p:nvPr>
        </p:nvSpPr>
        <p:spPr>
          <a:xfrm>
            <a:off x="395288" y="5020816"/>
            <a:ext cx="648320" cy="124272"/>
          </a:xfrm>
          <a:prstGeom prst="rect">
            <a:avLst/>
          </a:prstGeom>
        </p:spPr>
        <p:txBody>
          <a:bodyPr lIns="0" tIns="0" rIns="0" bIns="0" anchor="t" anchorCtr="0">
            <a:noAutofit/>
          </a:bodyPr>
          <a:lstStyle>
            <a:lvl1pPr>
              <a:defRPr sz="800" b="0" i="0">
                <a:solidFill>
                  <a:schemeClr val="accent6"/>
                </a:solidFill>
                <a:latin typeface="+mn-lt"/>
              </a:defRPr>
            </a:lvl1pPr>
          </a:lstStyle>
          <a:p>
            <a:fld id="{063CA5C8-6F9E-644E-BBD8-BF323E462D51}" type="datetime5">
              <a:rPr lang="de-DE" smtClean="0"/>
              <a:pPr/>
              <a:t>25-07-19</a:t>
            </a:fld>
            <a:endParaRPr lang="de-DE" dirty="0"/>
          </a:p>
        </p:txBody>
      </p:sp>
      <p:sp>
        <p:nvSpPr>
          <p:cNvPr id="10" name="Foliennummernplatzhalter 5">
            <a:extLst>
              <a:ext uri="{FF2B5EF4-FFF2-40B4-BE49-F238E27FC236}">
                <a16:creationId xmlns:a16="http://schemas.microsoft.com/office/drawing/2014/main" id="{866674B5-B4E0-BC41-96A2-55A0AEA5837A}"/>
              </a:ext>
            </a:extLst>
          </p:cNvPr>
          <p:cNvSpPr>
            <a:spLocks noGrp="1"/>
          </p:cNvSpPr>
          <p:nvPr>
            <p:ph type="sldNum" sz="quarter" idx="12"/>
          </p:nvPr>
        </p:nvSpPr>
        <p:spPr>
          <a:xfrm>
            <a:off x="8244408" y="5020816"/>
            <a:ext cx="504305" cy="124272"/>
          </a:xfrm>
          <a:prstGeom prst="rect">
            <a:avLst/>
          </a:prstGeom>
        </p:spPr>
        <p:txBody>
          <a:bodyPr lIns="0" tIns="0" rIns="0" bIns="0" anchor="b" anchorCtr="0">
            <a:noAutofit/>
          </a:bodyPr>
          <a:lstStyle>
            <a:lvl1pPr algn="r">
              <a:defRPr sz="800" b="1" i="0">
                <a:solidFill>
                  <a:schemeClr val="accent6"/>
                </a:solidFill>
                <a:latin typeface="+mj-lt"/>
              </a:defRPr>
            </a:lvl1pPr>
          </a:lstStyle>
          <a:p>
            <a:fld id="{04DA90AE-A642-9F4D-BA94-82F41D55CFC7}" type="slidenum">
              <a:rPr lang="de-DE" smtClean="0"/>
              <a:pPr/>
              <a:t>‹Nr.›</a:t>
            </a:fld>
            <a:endParaRPr lang="de-DE" dirty="0"/>
          </a:p>
        </p:txBody>
      </p:sp>
      <p:sp>
        <p:nvSpPr>
          <p:cNvPr id="11" name="Textplatzhalter 20">
            <a:extLst>
              <a:ext uri="{FF2B5EF4-FFF2-40B4-BE49-F238E27FC236}">
                <a16:creationId xmlns:a16="http://schemas.microsoft.com/office/drawing/2014/main" id="{86A42731-49B4-8140-8189-B6C176171CB2}"/>
              </a:ext>
            </a:extLst>
          </p:cNvPr>
          <p:cNvSpPr>
            <a:spLocks noGrp="1"/>
          </p:cNvSpPr>
          <p:nvPr>
            <p:ph type="body" sz="quarter" idx="13" hasCustomPrompt="1"/>
          </p:nvPr>
        </p:nvSpPr>
        <p:spPr>
          <a:xfrm>
            <a:off x="1152000" y="5020816"/>
            <a:ext cx="6911608" cy="124272"/>
          </a:xfrm>
        </p:spPr>
        <p:txBody>
          <a:bodyPr wrap="square" lIns="0" tIns="0" rIns="0" bIns="0" anchor="t" anchorCtr="0">
            <a:noAutofit/>
          </a:bodyPr>
          <a:lstStyle>
            <a:lvl1pPr marL="0" indent="0">
              <a:buNone/>
              <a:defRPr sz="800" b="0" i="0">
                <a:solidFill>
                  <a:schemeClr val="accent6"/>
                </a:solidFill>
                <a:latin typeface="+mn-lt"/>
              </a:defRPr>
            </a:lvl1pPr>
            <a:lvl5pPr marL="1020600" indent="0" algn="l">
              <a:spcBef>
                <a:spcPts val="0"/>
              </a:spcBef>
              <a:buFontTx/>
              <a:buNone/>
              <a:defRPr sz="788" b="0" i="0">
                <a:solidFill>
                  <a:schemeClr val="accent6"/>
                </a:solidFill>
                <a:latin typeface="Linotype Syntax Com" panose="020B0604020202020204" pitchFamily="34" charset="0"/>
              </a:defRPr>
            </a:lvl5pPr>
          </a:lstStyle>
          <a:p>
            <a:pPr lvl="0"/>
            <a:r>
              <a:rPr lang="de-DE" dirty="0"/>
              <a:t>Fußzeile Text formatieren </a:t>
            </a:r>
          </a:p>
        </p:txBody>
      </p:sp>
      <p:sp>
        <p:nvSpPr>
          <p:cNvPr id="13" name="Bildplatzhalter 9">
            <a:extLst>
              <a:ext uri="{FF2B5EF4-FFF2-40B4-BE49-F238E27FC236}">
                <a16:creationId xmlns:a16="http://schemas.microsoft.com/office/drawing/2014/main" id="{F4149818-C8E3-3445-A115-763CE105F197}"/>
              </a:ext>
            </a:extLst>
          </p:cNvPr>
          <p:cNvSpPr>
            <a:spLocks noGrp="1" noChangeAspect="1"/>
          </p:cNvSpPr>
          <p:nvPr>
            <p:ph type="pic" sz="quarter" idx="14" hasCustomPrompt="1"/>
          </p:nvPr>
        </p:nvSpPr>
        <p:spPr>
          <a:xfrm>
            <a:off x="6732241" y="203183"/>
            <a:ext cx="1008112" cy="497153"/>
          </a:xfrm>
        </p:spPr>
        <p:txBody>
          <a:bodyPr>
            <a:normAutofit/>
          </a:bodyPr>
          <a:lstStyle>
            <a:lvl1pPr marL="0" indent="0" algn="l">
              <a:lnSpc>
                <a:spcPct val="150000"/>
              </a:lnSpc>
              <a:buFontTx/>
              <a:buNone/>
              <a:defRPr sz="900"/>
            </a:lvl1pPr>
          </a:lstStyle>
          <a:p>
            <a:r>
              <a:rPr lang="de-DE" dirty="0"/>
              <a:t>Projektlogo optional</a:t>
            </a:r>
          </a:p>
        </p:txBody>
      </p:sp>
      <p:pic>
        <p:nvPicPr>
          <p:cNvPr id="16" name="Grafik 15">
            <a:extLst>
              <a:ext uri="{FF2B5EF4-FFF2-40B4-BE49-F238E27FC236}">
                <a16:creationId xmlns:a16="http://schemas.microsoft.com/office/drawing/2014/main" id="{325920EB-C6FA-C049-9959-C25635C5778C}"/>
              </a:ext>
            </a:extLst>
          </p:cNvPr>
          <p:cNvPicPr>
            <a:picLocks noChangeAspect="1"/>
          </p:cNvPicPr>
          <p:nvPr/>
        </p:nvPicPr>
        <p:blipFill>
          <a:blip r:embed="rId2"/>
          <a:stretch>
            <a:fillRect/>
          </a:stretch>
        </p:blipFill>
        <p:spPr>
          <a:xfrm>
            <a:off x="7856746" y="203183"/>
            <a:ext cx="891718" cy="497153"/>
          </a:xfrm>
          <a:prstGeom prst="rect">
            <a:avLst/>
          </a:prstGeom>
        </p:spPr>
      </p:pic>
      <p:pic>
        <p:nvPicPr>
          <p:cNvPr id="12" name="Grafik 11">
            <a:extLst>
              <a:ext uri="{FF2B5EF4-FFF2-40B4-BE49-F238E27FC236}">
                <a16:creationId xmlns:a16="http://schemas.microsoft.com/office/drawing/2014/main" id="{9D92A29B-56EE-804D-AC30-C76B53B54250}"/>
              </a:ext>
            </a:extLst>
          </p:cNvPr>
          <p:cNvPicPr>
            <a:picLocks noChangeAspect="1"/>
          </p:cNvPicPr>
          <p:nvPr userDrawn="1"/>
        </p:nvPicPr>
        <p:blipFill>
          <a:blip r:embed="rId3"/>
          <a:stretch>
            <a:fillRect/>
          </a:stretch>
        </p:blipFill>
        <p:spPr>
          <a:xfrm>
            <a:off x="0" y="0"/>
            <a:ext cx="4097021" cy="844351"/>
          </a:xfrm>
          <a:prstGeom prst="rect">
            <a:avLst/>
          </a:prstGeom>
        </p:spPr>
      </p:pic>
    </p:spTree>
    <p:extLst>
      <p:ext uri="{BB962C8B-B14F-4D97-AF65-F5344CB8AC3E}">
        <p14:creationId xmlns:p14="http://schemas.microsoft.com/office/powerpoint/2010/main" val="201028747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Überschrift und Aufzählung einspaltig">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95288" y="1636440"/>
            <a:ext cx="8353426" cy="3240360"/>
          </a:xfrm>
        </p:spPr>
        <p:txBody>
          <a:bodyPr/>
          <a:lstStyle>
            <a:lvl1pPr marL="171450" marR="0" indent="-171450" algn="l" defTabSz="685800" rtl="0" eaLnBrk="1" fontAlgn="auto" latinLnBrk="0" hangingPunct="1">
              <a:lnSpc>
                <a:spcPct val="90000"/>
              </a:lnSpc>
              <a:spcBef>
                <a:spcPts val="750"/>
              </a:spcBef>
              <a:spcAft>
                <a:spcPts val="0"/>
              </a:spcAft>
              <a:buClr>
                <a:schemeClr val="tx1">
                  <a:lumMod val="65000"/>
                  <a:lumOff val="35000"/>
                </a:schemeClr>
              </a:buClr>
              <a:buSzPct val="90000"/>
              <a:buFont typeface="Arial" panose="020B0604020202020204" pitchFamily="34" charset="0"/>
              <a:buChar char="•"/>
              <a:tabLst/>
              <a:defRPr sz="2400" b="0" i="0">
                <a:solidFill>
                  <a:schemeClr val="tx1">
                    <a:lumMod val="65000"/>
                    <a:lumOff val="35000"/>
                  </a:schemeClr>
                </a:solidFill>
                <a:latin typeface="+mn-lt"/>
              </a:defRPr>
            </a:lvl1pPr>
            <a:lvl2pPr marL="342900" indent="0">
              <a:buClr>
                <a:schemeClr val="tx1">
                  <a:lumMod val="65000"/>
                  <a:lumOff val="35000"/>
                </a:schemeClr>
              </a:buClr>
              <a:buSzPct val="90000"/>
              <a:buNone/>
              <a:defRPr sz="2000" b="0" i="0">
                <a:solidFill>
                  <a:schemeClr val="tx1">
                    <a:lumMod val="65000"/>
                    <a:lumOff val="35000"/>
                  </a:schemeClr>
                </a:solidFill>
                <a:latin typeface="+mn-lt"/>
              </a:defRPr>
            </a:lvl2pPr>
          </a:lstStyle>
          <a:p>
            <a:pPr marL="171450" marR="0" lvl="0" indent="-171450" algn="l" defTabSz="685800" rtl="0" eaLnBrk="1" fontAlgn="auto" latinLnBrk="0" hangingPunct="1">
              <a:lnSpc>
                <a:spcPct val="90000"/>
              </a:lnSpc>
              <a:spcBef>
                <a:spcPts val="750"/>
              </a:spcBef>
              <a:spcAft>
                <a:spcPts val="0"/>
              </a:spcAft>
              <a:buClr>
                <a:schemeClr val="tx1">
                  <a:lumMod val="65000"/>
                  <a:lumOff val="35000"/>
                </a:schemeClr>
              </a:buClr>
              <a:buSzPct val="90000"/>
              <a:buFont typeface="Arial" panose="020B0604020202020204" pitchFamily="34" charset="0"/>
              <a:buChar char="•"/>
              <a:tabLst/>
              <a:defRPr/>
            </a:pPr>
            <a:r>
              <a:rPr lang="de-DE" dirty="0"/>
              <a:t>Textmasterformat bearbeiten</a:t>
            </a:r>
          </a:p>
          <a:p>
            <a:pPr marL="171450" marR="0" lvl="0" indent="-171450" algn="l" defTabSz="685800" rtl="0" eaLnBrk="1" fontAlgn="auto" latinLnBrk="0" hangingPunct="1">
              <a:lnSpc>
                <a:spcPct val="90000"/>
              </a:lnSpc>
              <a:spcBef>
                <a:spcPts val="750"/>
              </a:spcBef>
              <a:spcAft>
                <a:spcPts val="0"/>
              </a:spcAft>
              <a:buClr>
                <a:schemeClr val="tx1">
                  <a:lumMod val="65000"/>
                  <a:lumOff val="35000"/>
                </a:schemeClr>
              </a:buClr>
              <a:buSzPct val="90000"/>
              <a:buFont typeface="Arial" panose="020B0604020202020204" pitchFamily="34" charset="0"/>
              <a:buChar char="•"/>
              <a:tabLst/>
              <a:defRPr/>
            </a:pPr>
            <a:endParaRPr lang="de-DE" dirty="0"/>
          </a:p>
          <a:p>
            <a:pPr marL="171450" marR="0" lvl="0" indent="-171450" algn="l" defTabSz="685800" rtl="0" eaLnBrk="1" fontAlgn="auto" latinLnBrk="0" hangingPunct="1">
              <a:lnSpc>
                <a:spcPct val="90000"/>
              </a:lnSpc>
              <a:spcBef>
                <a:spcPts val="750"/>
              </a:spcBef>
              <a:spcAft>
                <a:spcPts val="0"/>
              </a:spcAft>
              <a:buClr>
                <a:schemeClr val="tx1">
                  <a:lumMod val="65000"/>
                  <a:lumOff val="35000"/>
                </a:schemeClr>
              </a:buClr>
              <a:buSzPct val="90000"/>
              <a:buFont typeface="Arial" panose="020B0604020202020204" pitchFamily="34" charset="0"/>
              <a:buChar char="•"/>
              <a:tabLst/>
              <a:defRPr/>
            </a:pPr>
            <a:endParaRPr lang="de-DE" dirty="0"/>
          </a:p>
        </p:txBody>
      </p:sp>
      <p:sp>
        <p:nvSpPr>
          <p:cNvPr id="7" name="Titel 6">
            <a:extLst>
              <a:ext uri="{FF2B5EF4-FFF2-40B4-BE49-F238E27FC236}">
                <a16:creationId xmlns:a16="http://schemas.microsoft.com/office/drawing/2014/main" id="{0F0E807B-C2E6-234D-826E-02AE584C791C}"/>
              </a:ext>
            </a:extLst>
          </p:cNvPr>
          <p:cNvSpPr>
            <a:spLocks noGrp="1"/>
          </p:cNvSpPr>
          <p:nvPr>
            <p:ph type="title" hasCustomPrompt="1"/>
          </p:nvPr>
        </p:nvSpPr>
        <p:spPr>
          <a:xfrm>
            <a:off x="395288" y="915988"/>
            <a:ext cx="8353426" cy="576262"/>
          </a:xfrm>
        </p:spPr>
        <p:txBody>
          <a:bodyPr anchor="b" anchorCtr="0">
            <a:normAutofit/>
          </a:bodyPr>
          <a:lstStyle>
            <a:lvl1pPr>
              <a:lnSpc>
                <a:spcPts val="3675"/>
              </a:lnSpc>
              <a:defRPr sz="3200" b="1" i="0" u="none">
                <a:solidFill>
                  <a:schemeClr val="accent6"/>
                </a:solidFill>
                <a:latin typeface="+mj-lt"/>
              </a:defRPr>
            </a:lvl1pPr>
          </a:lstStyle>
          <a:p>
            <a:r>
              <a:rPr lang="de-DE" dirty="0"/>
              <a:t>Überschrift Linotype Syntax </a:t>
            </a:r>
            <a:r>
              <a:rPr lang="de-DE" dirty="0" err="1"/>
              <a:t>Com</a:t>
            </a:r>
            <a:r>
              <a:rPr lang="de-DE" dirty="0"/>
              <a:t> </a:t>
            </a:r>
            <a:r>
              <a:rPr lang="de-DE" dirty="0" err="1"/>
              <a:t>Bold</a:t>
            </a:r>
            <a:endParaRPr lang="de-DE" dirty="0"/>
          </a:p>
        </p:txBody>
      </p:sp>
      <p:sp>
        <p:nvSpPr>
          <p:cNvPr id="13" name="Bildplatzhalter 9">
            <a:extLst>
              <a:ext uri="{FF2B5EF4-FFF2-40B4-BE49-F238E27FC236}">
                <a16:creationId xmlns:a16="http://schemas.microsoft.com/office/drawing/2014/main" id="{F4149818-C8E3-3445-A115-763CE105F197}"/>
              </a:ext>
            </a:extLst>
          </p:cNvPr>
          <p:cNvSpPr>
            <a:spLocks noGrp="1" noChangeAspect="1"/>
          </p:cNvSpPr>
          <p:nvPr>
            <p:ph type="pic" sz="quarter" idx="14" hasCustomPrompt="1"/>
          </p:nvPr>
        </p:nvSpPr>
        <p:spPr>
          <a:xfrm>
            <a:off x="6732240" y="203183"/>
            <a:ext cx="1008113" cy="497153"/>
          </a:xfrm>
        </p:spPr>
        <p:txBody>
          <a:bodyPr>
            <a:normAutofit/>
          </a:bodyPr>
          <a:lstStyle>
            <a:lvl1pPr marL="0" indent="0" algn="l">
              <a:lnSpc>
                <a:spcPct val="150000"/>
              </a:lnSpc>
              <a:buFontTx/>
              <a:buNone/>
              <a:defRPr sz="900"/>
            </a:lvl1pPr>
          </a:lstStyle>
          <a:p>
            <a:r>
              <a:rPr lang="de-DE" dirty="0"/>
              <a:t>Projektlogo optional</a:t>
            </a:r>
          </a:p>
        </p:txBody>
      </p:sp>
      <p:pic>
        <p:nvPicPr>
          <p:cNvPr id="16" name="Grafik 15">
            <a:extLst>
              <a:ext uri="{FF2B5EF4-FFF2-40B4-BE49-F238E27FC236}">
                <a16:creationId xmlns:a16="http://schemas.microsoft.com/office/drawing/2014/main" id="{325920EB-C6FA-C049-9959-C25635C5778C}"/>
              </a:ext>
            </a:extLst>
          </p:cNvPr>
          <p:cNvPicPr>
            <a:picLocks noChangeAspect="1"/>
          </p:cNvPicPr>
          <p:nvPr/>
        </p:nvPicPr>
        <p:blipFill>
          <a:blip r:embed="rId2"/>
          <a:stretch>
            <a:fillRect/>
          </a:stretch>
        </p:blipFill>
        <p:spPr>
          <a:xfrm>
            <a:off x="7856746" y="203183"/>
            <a:ext cx="891718" cy="497153"/>
          </a:xfrm>
          <a:prstGeom prst="rect">
            <a:avLst/>
          </a:prstGeom>
        </p:spPr>
      </p:pic>
      <p:sp>
        <p:nvSpPr>
          <p:cNvPr id="17" name="Foliennummernplatzhalter 5">
            <a:extLst>
              <a:ext uri="{FF2B5EF4-FFF2-40B4-BE49-F238E27FC236}">
                <a16:creationId xmlns:a16="http://schemas.microsoft.com/office/drawing/2014/main" id="{130B9E6A-1862-0748-81F2-7972CDCC51CF}"/>
              </a:ext>
            </a:extLst>
          </p:cNvPr>
          <p:cNvSpPr>
            <a:spLocks noGrp="1"/>
          </p:cNvSpPr>
          <p:nvPr>
            <p:ph type="sldNum" sz="quarter" idx="12"/>
          </p:nvPr>
        </p:nvSpPr>
        <p:spPr>
          <a:xfrm>
            <a:off x="8244408" y="5020816"/>
            <a:ext cx="504305" cy="124272"/>
          </a:xfrm>
          <a:prstGeom prst="rect">
            <a:avLst/>
          </a:prstGeom>
        </p:spPr>
        <p:txBody>
          <a:bodyPr lIns="0" tIns="0" rIns="0" bIns="0" anchor="b" anchorCtr="0">
            <a:noAutofit/>
          </a:bodyPr>
          <a:lstStyle>
            <a:lvl1pPr algn="r">
              <a:defRPr sz="800" b="1" i="0">
                <a:solidFill>
                  <a:schemeClr val="accent6"/>
                </a:solidFill>
                <a:latin typeface="+mj-lt"/>
              </a:defRPr>
            </a:lvl1pPr>
          </a:lstStyle>
          <a:p>
            <a:fld id="{04DA90AE-A642-9F4D-BA94-82F41D55CFC7}" type="slidenum">
              <a:rPr lang="de-DE" smtClean="0"/>
              <a:pPr/>
              <a:t>‹Nr.›</a:t>
            </a:fld>
            <a:endParaRPr lang="de-DE" dirty="0"/>
          </a:p>
        </p:txBody>
      </p:sp>
      <p:sp>
        <p:nvSpPr>
          <p:cNvPr id="18" name="Textplatzhalter 20">
            <a:extLst>
              <a:ext uri="{FF2B5EF4-FFF2-40B4-BE49-F238E27FC236}">
                <a16:creationId xmlns:a16="http://schemas.microsoft.com/office/drawing/2014/main" id="{22BE3D03-0589-254F-8770-CFFCA04026D7}"/>
              </a:ext>
            </a:extLst>
          </p:cNvPr>
          <p:cNvSpPr>
            <a:spLocks noGrp="1"/>
          </p:cNvSpPr>
          <p:nvPr>
            <p:ph type="body" sz="quarter" idx="13" hasCustomPrompt="1"/>
          </p:nvPr>
        </p:nvSpPr>
        <p:spPr>
          <a:xfrm>
            <a:off x="1152000" y="5020816"/>
            <a:ext cx="6911608" cy="124272"/>
          </a:xfrm>
        </p:spPr>
        <p:txBody>
          <a:bodyPr wrap="square" lIns="0" tIns="0" rIns="0" bIns="0" anchor="t" anchorCtr="0">
            <a:noAutofit/>
          </a:bodyPr>
          <a:lstStyle>
            <a:lvl1pPr marL="0" indent="0">
              <a:buNone/>
              <a:defRPr sz="800" b="0" i="0">
                <a:solidFill>
                  <a:schemeClr val="accent6"/>
                </a:solidFill>
                <a:latin typeface="+mn-lt"/>
              </a:defRPr>
            </a:lvl1pPr>
            <a:lvl5pPr marL="1020600" indent="0" algn="l">
              <a:spcBef>
                <a:spcPts val="0"/>
              </a:spcBef>
              <a:buFontTx/>
              <a:buNone/>
              <a:defRPr sz="788" b="0" i="0">
                <a:solidFill>
                  <a:schemeClr val="accent6"/>
                </a:solidFill>
                <a:latin typeface="Linotype Syntax Com" panose="020B0604020202020204" pitchFamily="34" charset="0"/>
              </a:defRPr>
            </a:lvl5pPr>
          </a:lstStyle>
          <a:p>
            <a:pPr lvl="0"/>
            <a:r>
              <a:rPr lang="de-DE" dirty="0"/>
              <a:t>Fußzeile Text formatieren </a:t>
            </a:r>
          </a:p>
        </p:txBody>
      </p:sp>
      <p:sp>
        <p:nvSpPr>
          <p:cNvPr id="11" name="Datumsplatzhalter 3">
            <a:extLst>
              <a:ext uri="{FF2B5EF4-FFF2-40B4-BE49-F238E27FC236}">
                <a16:creationId xmlns:a16="http://schemas.microsoft.com/office/drawing/2014/main" id="{9554E677-59EA-E440-9B4B-49F0935FD028}"/>
              </a:ext>
            </a:extLst>
          </p:cNvPr>
          <p:cNvSpPr>
            <a:spLocks noGrp="1"/>
          </p:cNvSpPr>
          <p:nvPr>
            <p:ph type="dt" sz="half" idx="10"/>
          </p:nvPr>
        </p:nvSpPr>
        <p:spPr>
          <a:xfrm>
            <a:off x="395288" y="5020816"/>
            <a:ext cx="648320" cy="124272"/>
          </a:xfrm>
          <a:prstGeom prst="rect">
            <a:avLst/>
          </a:prstGeom>
        </p:spPr>
        <p:txBody>
          <a:bodyPr lIns="0" tIns="0" rIns="0" bIns="0" anchor="t" anchorCtr="0">
            <a:noAutofit/>
          </a:bodyPr>
          <a:lstStyle>
            <a:lvl1pPr>
              <a:defRPr sz="800" b="0" i="0">
                <a:solidFill>
                  <a:schemeClr val="accent6"/>
                </a:solidFill>
                <a:latin typeface="+mn-lt"/>
              </a:defRPr>
            </a:lvl1pPr>
          </a:lstStyle>
          <a:p>
            <a:fld id="{063CA5C8-6F9E-644E-BBD8-BF323E462D51}" type="datetime5">
              <a:rPr lang="de-DE" smtClean="0"/>
              <a:pPr/>
              <a:t>25-07-19</a:t>
            </a:fld>
            <a:endParaRPr lang="de-DE" dirty="0"/>
          </a:p>
        </p:txBody>
      </p:sp>
      <p:pic>
        <p:nvPicPr>
          <p:cNvPr id="12" name="Grafik 11">
            <a:extLst>
              <a:ext uri="{FF2B5EF4-FFF2-40B4-BE49-F238E27FC236}">
                <a16:creationId xmlns:a16="http://schemas.microsoft.com/office/drawing/2014/main" id="{1217F0B2-4627-6C42-8F65-657189D5B565}"/>
              </a:ext>
            </a:extLst>
          </p:cNvPr>
          <p:cNvPicPr>
            <a:picLocks noChangeAspect="1"/>
          </p:cNvPicPr>
          <p:nvPr userDrawn="1"/>
        </p:nvPicPr>
        <p:blipFill>
          <a:blip r:embed="rId3"/>
          <a:stretch>
            <a:fillRect/>
          </a:stretch>
        </p:blipFill>
        <p:spPr>
          <a:xfrm>
            <a:off x="0" y="0"/>
            <a:ext cx="4097021" cy="844351"/>
          </a:xfrm>
          <a:prstGeom prst="rect">
            <a:avLst/>
          </a:prstGeom>
        </p:spPr>
      </p:pic>
    </p:spTree>
    <p:extLst>
      <p:ext uri="{BB962C8B-B14F-4D97-AF65-F5344CB8AC3E}">
        <p14:creationId xmlns:p14="http://schemas.microsoft.com/office/powerpoint/2010/main" val="139102075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Überschrift und Aufzählung 2-spaltig">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5288" y="1636440"/>
            <a:ext cx="4104704" cy="3240360"/>
          </a:xfrm>
        </p:spPr>
        <p:txBody>
          <a:bodyPr lIns="0" tIns="0" rIns="0" bIns="0"/>
          <a:lstStyle>
            <a:lvl1pPr>
              <a:defRPr b="0" i="0">
                <a:solidFill>
                  <a:schemeClr val="tx1">
                    <a:lumMod val="65000"/>
                    <a:lumOff val="35000"/>
                  </a:schemeClr>
                </a:solidFill>
                <a:latin typeface="+mn-lt"/>
              </a:defRPr>
            </a:lvl1pPr>
            <a:lvl2pPr>
              <a:defRPr b="0" i="0">
                <a:solidFill>
                  <a:schemeClr val="tx1">
                    <a:lumMod val="65000"/>
                    <a:lumOff val="35000"/>
                  </a:schemeClr>
                </a:solidFill>
                <a:latin typeface="+mn-lt"/>
              </a:defRPr>
            </a:lvl2pPr>
            <a:lvl3pPr>
              <a:defRPr b="0" i="0">
                <a:solidFill>
                  <a:schemeClr val="tx1">
                    <a:lumMod val="65000"/>
                    <a:lumOff val="35000"/>
                  </a:schemeClr>
                </a:solidFill>
                <a:latin typeface="+mn-lt"/>
              </a:defRPr>
            </a:lvl3pPr>
            <a:lvl4pPr>
              <a:defRPr b="0" i="0">
                <a:solidFill>
                  <a:schemeClr val="tx1">
                    <a:lumMod val="65000"/>
                    <a:lumOff val="35000"/>
                  </a:schemeClr>
                </a:solidFill>
                <a:latin typeface="+mn-lt"/>
              </a:defRPr>
            </a:lvl4pPr>
            <a:lvl5pPr>
              <a:defRPr b="0" i="0">
                <a:solidFill>
                  <a:schemeClr val="tx1">
                    <a:lumMod val="65000"/>
                    <a:lumOff val="35000"/>
                  </a:schemeClr>
                </a:solidFill>
                <a:latin typeface="+mn-lt"/>
              </a:defRPr>
            </a:lvl5pPr>
          </a:lstStyle>
          <a:p>
            <a:pPr lvl="0"/>
            <a:r>
              <a:rPr lang="de-DE"/>
              <a:t>Mastertextformat bearbeiten</a:t>
            </a:r>
          </a:p>
        </p:txBody>
      </p:sp>
      <p:sp>
        <p:nvSpPr>
          <p:cNvPr id="4" name="Content Placeholder 3"/>
          <p:cNvSpPr>
            <a:spLocks noGrp="1"/>
          </p:cNvSpPr>
          <p:nvPr>
            <p:ph sz="half" idx="2"/>
          </p:nvPr>
        </p:nvSpPr>
        <p:spPr>
          <a:xfrm>
            <a:off x="4644008" y="1636440"/>
            <a:ext cx="4104705" cy="3240360"/>
          </a:xfrm>
        </p:spPr>
        <p:txBody>
          <a:bodyPr lIns="0" tIns="0" rIns="0" bIns="0"/>
          <a:lstStyle>
            <a:lvl1pPr>
              <a:defRPr b="0" i="0">
                <a:solidFill>
                  <a:schemeClr val="tx1">
                    <a:lumMod val="65000"/>
                    <a:lumOff val="35000"/>
                  </a:schemeClr>
                </a:solidFill>
                <a:latin typeface="+mn-lt"/>
              </a:defRPr>
            </a:lvl1pPr>
            <a:lvl2pPr>
              <a:defRPr b="0" i="0">
                <a:solidFill>
                  <a:schemeClr val="tx1">
                    <a:lumMod val="65000"/>
                    <a:lumOff val="35000"/>
                  </a:schemeClr>
                </a:solidFill>
                <a:latin typeface="+mn-lt"/>
              </a:defRPr>
            </a:lvl2pPr>
            <a:lvl3pPr>
              <a:defRPr b="0" i="0">
                <a:solidFill>
                  <a:schemeClr val="tx1">
                    <a:lumMod val="65000"/>
                    <a:lumOff val="35000"/>
                  </a:schemeClr>
                </a:solidFill>
                <a:latin typeface="+mn-lt"/>
              </a:defRPr>
            </a:lvl3pPr>
            <a:lvl4pPr>
              <a:defRPr b="0" i="0">
                <a:solidFill>
                  <a:schemeClr val="tx1">
                    <a:lumMod val="65000"/>
                    <a:lumOff val="35000"/>
                  </a:schemeClr>
                </a:solidFill>
                <a:latin typeface="+mn-lt"/>
              </a:defRPr>
            </a:lvl4pPr>
            <a:lvl5pPr>
              <a:defRPr b="0" i="0">
                <a:solidFill>
                  <a:schemeClr val="tx1">
                    <a:lumMod val="65000"/>
                    <a:lumOff val="35000"/>
                  </a:schemeClr>
                </a:solidFill>
                <a:latin typeface="+mn-lt"/>
              </a:defRPr>
            </a:lvl5pPr>
          </a:lstStyle>
          <a:p>
            <a:pPr lvl="0"/>
            <a:r>
              <a:rPr lang="de-DE"/>
              <a:t>Mastertextformat bearbeiten</a:t>
            </a:r>
          </a:p>
        </p:txBody>
      </p:sp>
      <p:sp>
        <p:nvSpPr>
          <p:cNvPr id="10" name="Bildplatzhalter 9">
            <a:extLst>
              <a:ext uri="{FF2B5EF4-FFF2-40B4-BE49-F238E27FC236}">
                <a16:creationId xmlns:a16="http://schemas.microsoft.com/office/drawing/2014/main" id="{8814BF87-B21D-C14D-AEC8-BE54433992D1}"/>
              </a:ext>
            </a:extLst>
          </p:cNvPr>
          <p:cNvSpPr>
            <a:spLocks noGrp="1" noChangeAspect="1"/>
          </p:cNvSpPr>
          <p:nvPr>
            <p:ph type="pic" sz="quarter" idx="14" hasCustomPrompt="1"/>
          </p:nvPr>
        </p:nvSpPr>
        <p:spPr>
          <a:xfrm>
            <a:off x="6732240" y="203183"/>
            <a:ext cx="1008113" cy="497153"/>
          </a:xfrm>
        </p:spPr>
        <p:txBody>
          <a:bodyPr>
            <a:normAutofit/>
          </a:bodyPr>
          <a:lstStyle>
            <a:lvl1pPr marL="0" indent="0" algn="l">
              <a:lnSpc>
                <a:spcPct val="150000"/>
              </a:lnSpc>
              <a:buFontTx/>
              <a:buNone/>
              <a:defRPr sz="900"/>
            </a:lvl1pPr>
          </a:lstStyle>
          <a:p>
            <a:r>
              <a:rPr lang="de-DE" dirty="0"/>
              <a:t>Projektlogo optional</a:t>
            </a:r>
          </a:p>
        </p:txBody>
      </p:sp>
      <p:pic>
        <p:nvPicPr>
          <p:cNvPr id="11" name="Grafik 10">
            <a:extLst>
              <a:ext uri="{FF2B5EF4-FFF2-40B4-BE49-F238E27FC236}">
                <a16:creationId xmlns:a16="http://schemas.microsoft.com/office/drawing/2014/main" id="{FF407F16-9025-664D-BAB7-50561E70546E}"/>
              </a:ext>
            </a:extLst>
          </p:cNvPr>
          <p:cNvPicPr>
            <a:picLocks noChangeAspect="1"/>
          </p:cNvPicPr>
          <p:nvPr/>
        </p:nvPicPr>
        <p:blipFill>
          <a:blip r:embed="rId2"/>
          <a:stretch>
            <a:fillRect/>
          </a:stretch>
        </p:blipFill>
        <p:spPr>
          <a:xfrm>
            <a:off x="7856746" y="203183"/>
            <a:ext cx="891718" cy="497153"/>
          </a:xfrm>
          <a:prstGeom prst="rect">
            <a:avLst/>
          </a:prstGeom>
        </p:spPr>
      </p:pic>
      <p:sp>
        <p:nvSpPr>
          <p:cNvPr id="15" name="Titel 6">
            <a:extLst>
              <a:ext uri="{FF2B5EF4-FFF2-40B4-BE49-F238E27FC236}">
                <a16:creationId xmlns:a16="http://schemas.microsoft.com/office/drawing/2014/main" id="{99001D2B-CBFE-974A-A03D-2D6843F4217B}"/>
              </a:ext>
            </a:extLst>
          </p:cNvPr>
          <p:cNvSpPr>
            <a:spLocks noGrp="1"/>
          </p:cNvSpPr>
          <p:nvPr>
            <p:ph type="title" hasCustomPrompt="1"/>
          </p:nvPr>
        </p:nvSpPr>
        <p:spPr>
          <a:xfrm>
            <a:off x="395288" y="915988"/>
            <a:ext cx="8353426" cy="576436"/>
          </a:xfrm>
        </p:spPr>
        <p:txBody>
          <a:bodyPr anchor="b" anchorCtr="0">
            <a:normAutofit/>
          </a:bodyPr>
          <a:lstStyle>
            <a:lvl1pPr>
              <a:lnSpc>
                <a:spcPts val="3675"/>
              </a:lnSpc>
              <a:defRPr sz="3200" b="1" i="0" u="none">
                <a:solidFill>
                  <a:schemeClr val="accent6"/>
                </a:solidFill>
                <a:latin typeface="+mj-lt"/>
              </a:defRPr>
            </a:lvl1pPr>
          </a:lstStyle>
          <a:p>
            <a:r>
              <a:rPr lang="de-DE" dirty="0"/>
              <a:t>Überschrift Linotype Syntax </a:t>
            </a:r>
            <a:r>
              <a:rPr lang="de-DE" dirty="0" err="1"/>
              <a:t>Com</a:t>
            </a:r>
            <a:r>
              <a:rPr lang="de-DE" dirty="0"/>
              <a:t> </a:t>
            </a:r>
            <a:r>
              <a:rPr lang="de-DE" dirty="0" err="1"/>
              <a:t>Bold</a:t>
            </a:r>
            <a:endParaRPr lang="de-DE" dirty="0"/>
          </a:p>
        </p:txBody>
      </p:sp>
      <p:sp>
        <p:nvSpPr>
          <p:cNvPr id="17" name="Foliennummernplatzhalter 5">
            <a:extLst>
              <a:ext uri="{FF2B5EF4-FFF2-40B4-BE49-F238E27FC236}">
                <a16:creationId xmlns:a16="http://schemas.microsoft.com/office/drawing/2014/main" id="{D13D4778-F0C1-DE49-9C3B-E82B80BEBB4F}"/>
              </a:ext>
            </a:extLst>
          </p:cNvPr>
          <p:cNvSpPr>
            <a:spLocks noGrp="1"/>
          </p:cNvSpPr>
          <p:nvPr>
            <p:ph type="sldNum" sz="quarter" idx="12"/>
          </p:nvPr>
        </p:nvSpPr>
        <p:spPr>
          <a:xfrm>
            <a:off x="8244408" y="5020816"/>
            <a:ext cx="504305" cy="124272"/>
          </a:xfrm>
          <a:prstGeom prst="rect">
            <a:avLst/>
          </a:prstGeom>
        </p:spPr>
        <p:txBody>
          <a:bodyPr lIns="0" tIns="0" rIns="0" bIns="0" anchor="b" anchorCtr="0">
            <a:noAutofit/>
          </a:bodyPr>
          <a:lstStyle>
            <a:lvl1pPr algn="r">
              <a:defRPr sz="800" b="1" i="0">
                <a:solidFill>
                  <a:schemeClr val="accent6"/>
                </a:solidFill>
                <a:latin typeface="+mj-lt"/>
              </a:defRPr>
            </a:lvl1pPr>
          </a:lstStyle>
          <a:p>
            <a:fld id="{04DA90AE-A642-9F4D-BA94-82F41D55CFC7}" type="slidenum">
              <a:rPr lang="de-DE" smtClean="0"/>
              <a:pPr/>
              <a:t>‹Nr.›</a:t>
            </a:fld>
            <a:endParaRPr lang="de-DE" dirty="0"/>
          </a:p>
        </p:txBody>
      </p:sp>
      <p:sp>
        <p:nvSpPr>
          <p:cNvPr id="19" name="Textplatzhalter 20">
            <a:extLst>
              <a:ext uri="{FF2B5EF4-FFF2-40B4-BE49-F238E27FC236}">
                <a16:creationId xmlns:a16="http://schemas.microsoft.com/office/drawing/2014/main" id="{AD33E0B3-1E08-9341-B851-75914DF9D2E6}"/>
              </a:ext>
            </a:extLst>
          </p:cNvPr>
          <p:cNvSpPr>
            <a:spLocks noGrp="1"/>
          </p:cNvSpPr>
          <p:nvPr>
            <p:ph type="body" sz="quarter" idx="13" hasCustomPrompt="1"/>
          </p:nvPr>
        </p:nvSpPr>
        <p:spPr>
          <a:xfrm>
            <a:off x="1152000" y="5020816"/>
            <a:ext cx="6911608" cy="124272"/>
          </a:xfrm>
        </p:spPr>
        <p:txBody>
          <a:bodyPr wrap="square" lIns="0" tIns="0" rIns="0" bIns="0" anchor="t" anchorCtr="0">
            <a:noAutofit/>
          </a:bodyPr>
          <a:lstStyle>
            <a:lvl1pPr marL="0" indent="0">
              <a:buNone/>
              <a:defRPr sz="800" b="0" i="0">
                <a:solidFill>
                  <a:schemeClr val="accent6"/>
                </a:solidFill>
                <a:latin typeface="+mn-lt"/>
              </a:defRPr>
            </a:lvl1pPr>
            <a:lvl5pPr marL="1020600" indent="0" algn="l">
              <a:spcBef>
                <a:spcPts val="0"/>
              </a:spcBef>
              <a:buFontTx/>
              <a:buNone/>
              <a:defRPr sz="788" b="0" i="0">
                <a:solidFill>
                  <a:schemeClr val="accent6"/>
                </a:solidFill>
                <a:latin typeface="Linotype Syntax Com" panose="020B0604020202020204" pitchFamily="34" charset="0"/>
              </a:defRPr>
            </a:lvl5pPr>
          </a:lstStyle>
          <a:p>
            <a:pPr lvl="0"/>
            <a:r>
              <a:rPr lang="de-DE" dirty="0"/>
              <a:t>Fußzeile Text formatieren </a:t>
            </a:r>
          </a:p>
        </p:txBody>
      </p:sp>
      <p:sp>
        <p:nvSpPr>
          <p:cNvPr id="14" name="Datumsplatzhalter 3">
            <a:extLst>
              <a:ext uri="{FF2B5EF4-FFF2-40B4-BE49-F238E27FC236}">
                <a16:creationId xmlns:a16="http://schemas.microsoft.com/office/drawing/2014/main" id="{CB25DE7F-B0F2-D44A-83A6-2C4684751272}"/>
              </a:ext>
            </a:extLst>
          </p:cNvPr>
          <p:cNvSpPr>
            <a:spLocks noGrp="1"/>
          </p:cNvSpPr>
          <p:nvPr>
            <p:ph type="dt" sz="half" idx="10"/>
          </p:nvPr>
        </p:nvSpPr>
        <p:spPr>
          <a:xfrm>
            <a:off x="395288" y="5020816"/>
            <a:ext cx="648320" cy="124272"/>
          </a:xfrm>
          <a:prstGeom prst="rect">
            <a:avLst/>
          </a:prstGeom>
        </p:spPr>
        <p:txBody>
          <a:bodyPr lIns="0" tIns="0" rIns="0" bIns="0" anchor="t" anchorCtr="0">
            <a:noAutofit/>
          </a:bodyPr>
          <a:lstStyle>
            <a:lvl1pPr>
              <a:defRPr sz="800" b="0" i="0">
                <a:solidFill>
                  <a:schemeClr val="accent6"/>
                </a:solidFill>
                <a:latin typeface="+mn-lt"/>
              </a:defRPr>
            </a:lvl1pPr>
          </a:lstStyle>
          <a:p>
            <a:fld id="{063CA5C8-6F9E-644E-BBD8-BF323E462D51}" type="datetime5">
              <a:rPr lang="de-DE" smtClean="0"/>
              <a:pPr/>
              <a:t>25-07-19</a:t>
            </a:fld>
            <a:endParaRPr lang="de-DE" dirty="0"/>
          </a:p>
        </p:txBody>
      </p:sp>
      <p:pic>
        <p:nvPicPr>
          <p:cNvPr id="13" name="Grafik 12">
            <a:extLst>
              <a:ext uri="{FF2B5EF4-FFF2-40B4-BE49-F238E27FC236}">
                <a16:creationId xmlns:a16="http://schemas.microsoft.com/office/drawing/2014/main" id="{277A70DD-FC7F-AD45-AC90-73475670673B}"/>
              </a:ext>
            </a:extLst>
          </p:cNvPr>
          <p:cNvPicPr>
            <a:picLocks noChangeAspect="1"/>
          </p:cNvPicPr>
          <p:nvPr userDrawn="1"/>
        </p:nvPicPr>
        <p:blipFill>
          <a:blip r:embed="rId3"/>
          <a:stretch>
            <a:fillRect/>
          </a:stretch>
        </p:blipFill>
        <p:spPr>
          <a:xfrm>
            <a:off x="0" y="0"/>
            <a:ext cx="4097021" cy="844351"/>
          </a:xfrm>
          <a:prstGeom prst="rect">
            <a:avLst/>
          </a:prstGeom>
        </p:spPr>
      </p:pic>
    </p:spTree>
    <p:extLst>
      <p:ext uri="{BB962C8B-B14F-4D97-AF65-F5344CB8AC3E}">
        <p14:creationId xmlns:p14="http://schemas.microsoft.com/office/powerpoint/2010/main" val="1683297288"/>
      </p:ext>
    </p:extLst>
  </p:cSld>
  <p:clrMapOvr>
    <a:masterClrMapping/>
  </p:clrMapOvr>
  <p:extLst>
    <p:ext uri="{DCECCB84-F9BA-43D5-87BE-67443E8EF086}">
      <p15:sldGuideLst xmlns:p15="http://schemas.microsoft.com/office/powerpoint/2012/main">
        <p15:guide id="5" pos="5511">
          <p15:clr>
            <a:srgbClr val="FBAE40"/>
          </p15:clr>
        </p15:guide>
        <p15:guide id="6" pos="2835">
          <p15:clr>
            <a:srgbClr val="FBAE40"/>
          </p15:clr>
        </p15:guide>
        <p15:guide id="7" pos="292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Nur Überschrift">
    <p:bg>
      <p:bgPr>
        <a:solidFill>
          <a:schemeClr val="bg1"/>
        </a:solidFill>
        <a:effectLst/>
      </p:bgPr>
    </p:bg>
    <p:spTree>
      <p:nvGrpSpPr>
        <p:cNvPr id="1" name=""/>
        <p:cNvGrpSpPr/>
        <p:nvPr/>
      </p:nvGrpSpPr>
      <p:grpSpPr>
        <a:xfrm>
          <a:off x="0" y="0"/>
          <a:ext cx="0" cy="0"/>
          <a:chOff x="0" y="0"/>
          <a:chExt cx="0" cy="0"/>
        </a:xfrm>
      </p:grpSpPr>
      <p:sp>
        <p:nvSpPr>
          <p:cNvPr id="8" name="Bildplatzhalter 9">
            <a:extLst>
              <a:ext uri="{FF2B5EF4-FFF2-40B4-BE49-F238E27FC236}">
                <a16:creationId xmlns:a16="http://schemas.microsoft.com/office/drawing/2014/main" id="{0FA25CB4-568C-034D-8648-70C9D554DFAF}"/>
              </a:ext>
            </a:extLst>
          </p:cNvPr>
          <p:cNvSpPr>
            <a:spLocks noGrp="1" noChangeAspect="1"/>
          </p:cNvSpPr>
          <p:nvPr>
            <p:ph type="pic" sz="quarter" idx="14" hasCustomPrompt="1"/>
          </p:nvPr>
        </p:nvSpPr>
        <p:spPr>
          <a:xfrm>
            <a:off x="6732240" y="203183"/>
            <a:ext cx="1008113" cy="497153"/>
          </a:xfrm>
        </p:spPr>
        <p:txBody>
          <a:bodyPr>
            <a:normAutofit/>
          </a:bodyPr>
          <a:lstStyle>
            <a:lvl1pPr marL="0" indent="0" algn="l">
              <a:lnSpc>
                <a:spcPct val="150000"/>
              </a:lnSpc>
              <a:buFontTx/>
              <a:buNone/>
              <a:defRPr sz="900"/>
            </a:lvl1pPr>
          </a:lstStyle>
          <a:p>
            <a:r>
              <a:rPr lang="de-DE" dirty="0"/>
              <a:t>Projektlogo optional</a:t>
            </a:r>
          </a:p>
        </p:txBody>
      </p:sp>
      <p:pic>
        <p:nvPicPr>
          <p:cNvPr id="9" name="Grafik 8">
            <a:extLst>
              <a:ext uri="{FF2B5EF4-FFF2-40B4-BE49-F238E27FC236}">
                <a16:creationId xmlns:a16="http://schemas.microsoft.com/office/drawing/2014/main" id="{A0D263FD-A239-3742-BE55-9E117A23141B}"/>
              </a:ext>
            </a:extLst>
          </p:cNvPr>
          <p:cNvPicPr>
            <a:picLocks noChangeAspect="1"/>
          </p:cNvPicPr>
          <p:nvPr/>
        </p:nvPicPr>
        <p:blipFill>
          <a:blip r:embed="rId2"/>
          <a:stretch>
            <a:fillRect/>
          </a:stretch>
        </p:blipFill>
        <p:spPr>
          <a:xfrm>
            <a:off x="7856746" y="203183"/>
            <a:ext cx="891718" cy="497153"/>
          </a:xfrm>
          <a:prstGeom prst="rect">
            <a:avLst/>
          </a:prstGeom>
        </p:spPr>
      </p:pic>
      <p:sp>
        <p:nvSpPr>
          <p:cNvPr id="13" name="Titel 6">
            <a:extLst>
              <a:ext uri="{FF2B5EF4-FFF2-40B4-BE49-F238E27FC236}">
                <a16:creationId xmlns:a16="http://schemas.microsoft.com/office/drawing/2014/main" id="{6AE7C572-AC08-3649-A40B-F24544759BE9}"/>
              </a:ext>
            </a:extLst>
          </p:cNvPr>
          <p:cNvSpPr>
            <a:spLocks noGrp="1"/>
          </p:cNvSpPr>
          <p:nvPr>
            <p:ph type="title" hasCustomPrompt="1"/>
          </p:nvPr>
        </p:nvSpPr>
        <p:spPr>
          <a:xfrm>
            <a:off x="395288" y="915988"/>
            <a:ext cx="8353426" cy="576262"/>
          </a:xfrm>
        </p:spPr>
        <p:txBody>
          <a:bodyPr anchor="b" anchorCtr="0">
            <a:normAutofit/>
          </a:bodyPr>
          <a:lstStyle>
            <a:lvl1pPr>
              <a:lnSpc>
                <a:spcPts val="3675"/>
              </a:lnSpc>
              <a:defRPr sz="3200" b="1" i="0" u="none">
                <a:solidFill>
                  <a:schemeClr val="accent6"/>
                </a:solidFill>
                <a:latin typeface="+mj-lt"/>
              </a:defRPr>
            </a:lvl1pPr>
          </a:lstStyle>
          <a:p>
            <a:r>
              <a:rPr lang="de-DE" dirty="0"/>
              <a:t>Überschrift Linotype Syntax </a:t>
            </a:r>
            <a:r>
              <a:rPr lang="de-DE" dirty="0" err="1"/>
              <a:t>Com</a:t>
            </a:r>
            <a:r>
              <a:rPr lang="de-DE" dirty="0"/>
              <a:t> </a:t>
            </a:r>
            <a:r>
              <a:rPr lang="de-DE" dirty="0" err="1"/>
              <a:t>Bold</a:t>
            </a:r>
            <a:endParaRPr lang="de-DE" dirty="0"/>
          </a:p>
        </p:txBody>
      </p:sp>
      <p:sp>
        <p:nvSpPr>
          <p:cNvPr id="15" name="Foliennummernplatzhalter 5">
            <a:extLst>
              <a:ext uri="{FF2B5EF4-FFF2-40B4-BE49-F238E27FC236}">
                <a16:creationId xmlns:a16="http://schemas.microsoft.com/office/drawing/2014/main" id="{3483C9D1-7691-034C-9192-AAF4C2859F8F}"/>
              </a:ext>
            </a:extLst>
          </p:cNvPr>
          <p:cNvSpPr>
            <a:spLocks noGrp="1"/>
          </p:cNvSpPr>
          <p:nvPr>
            <p:ph type="sldNum" sz="quarter" idx="12"/>
          </p:nvPr>
        </p:nvSpPr>
        <p:spPr>
          <a:xfrm>
            <a:off x="8244408" y="5020816"/>
            <a:ext cx="504305" cy="124272"/>
          </a:xfrm>
          <a:prstGeom prst="rect">
            <a:avLst/>
          </a:prstGeom>
        </p:spPr>
        <p:txBody>
          <a:bodyPr lIns="0" tIns="0" rIns="0" bIns="0" anchor="b" anchorCtr="0">
            <a:noAutofit/>
          </a:bodyPr>
          <a:lstStyle>
            <a:lvl1pPr algn="r">
              <a:defRPr sz="800" b="1" i="0">
                <a:solidFill>
                  <a:schemeClr val="accent6"/>
                </a:solidFill>
                <a:latin typeface="+mj-lt"/>
              </a:defRPr>
            </a:lvl1pPr>
          </a:lstStyle>
          <a:p>
            <a:fld id="{04DA90AE-A642-9F4D-BA94-82F41D55CFC7}" type="slidenum">
              <a:rPr lang="de-DE" smtClean="0"/>
              <a:pPr/>
              <a:t>‹Nr.›</a:t>
            </a:fld>
            <a:endParaRPr lang="de-DE" dirty="0"/>
          </a:p>
        </p:txBody>
      </p:sp>
      <p:sp>
        <p:nvSpPr>
          <p:cNvPr id="17" name="Textplatzhalter 20">
            <a:extLst>
              <a:ext uri="{FF2B5EF4-FFF2-40B4-BE49-F238E27FC236}">
                <a16:creationId xmlns:a16="http://schemas.microsoft.com/office/drawing/2014/main" id="{B00075FD-3BF3-944F-8976-7375F54D4239}"/>
              </a:ext>
            </a:extLst>
          </p:cNvPr>
          <p:cNvSpPr>
            <a:spLocks noGrp="1"/>
          </p:cNvSpPr>
          <p:nvPr>
            <p:ph type="body" sz="quarter" idx="13" hasCustomPrompt="1"/>
          </p:nvPr>
        </p:nvSpPr>
        <p:spPr>
          <a:xfrm>
            <a:off x="1152000" y="5020816"/>
            <a:ext cx="6911608" cy="124272"/>
          </a:xfrm>
        </p:spPr>
        <p:txBody>
          <a:bodyPr wrap="square" lIns="0" tIns="0" rIns="0" bIns="0" anchor="t" anchorCtr="0">
            <a:noAutofit/>
          </a:bodyPr>
          <a:lstStyle>
            <a:lvl1pPr marL="0" indent="0">
              <a:buNone/>
              <a:defRPr sz="800" b="0" i="0">
                <a:solidFill>
                  <a:schemeClr val="accent6"/>
                </a:solidFill>
                <a:latin typeface="+mn-lt"/>
              </a:defRPr>
            </a:lvl1pPr>
            <a:lvl5pPr marL="1020600" indent="0" algn="l">
              <a:spcBef>
                <a:spcPts val="0"/>
              </a:spcBef>
              <a:buFontTx/>
              <a:buNone/>
              <a:defRPr sz="788" b="0" i="0">
                <a:solidFill>
                  <a:schemeClr val="accent6"/>
                </a:solidFill>
                <a:latin typeface="Linotype Syntax Com" panose="020B0604020202020204" pitchFamily="34" charset="0"/>
              </a:defRPr>
            </a:lvl5pPr>
          </a:lstStyle>
          <a:p>
            <a:pPr lvl="0"/>
            <a:r>
              <a:rPr lang="de-DE" dirty="0"/>
              <a:t>Fußzeile Text formatieren </a:t>
            </a:r>
          </a:p>
        </p:txBody>
      </p:sp>
      <p:sp>
        <p:nvSpPr>
          <p:cNvPr id="12" name="Datumsplatzhalter 3">
            <a:extLst>
              <a:ext uri="{FF2B5EF4-FFF2-40B4-BE49-F238E27FC236}">
                <a16:creationId xmlns:a16="http://schemas.microsoft.com/office/drawing/2014/main" id="{DEB8EEDE-0B4E-E24D-9CDB-98D5475FE9DF}"/>
              </a:ext>
            </a:extLst>
          </p:cNvPr>
          <p:cNvSpPr>
            <a:spLocks noGrp="1"/>
          </p:cNvSpPr>
          <p:nvPr>
            <p:ph type="dt" sz="half" idx="10"/>
          </p:nvPr>
        </p:nvSpPr>
        <p:spPr>
          <a:xfrm>
            <a:off x="395288" y="5020816"/>
            <a:ext cx="648320" cy="124272"/>
          </a:xfrm>
          <a:prstGeom prst="rect">
            <a:avLst/>
          </a:prstGeom>
        </p:spPr>
        <p:txBody>
          <a:bodyPr lIns="0" tIns="0" rIns="0" bIns="0" anchor="t" anchorCtr="0">
            <a:noAutofit/>
          </a:bodyPr>
          <a:lstStyle>
            <a:lvl1pPr>
              <a:defRPr sz="800" b="0" i="0">
                <a:solidFill>
                  <a:schemeClr val="accent6"/>
                </a:solidFill>
                <a:latin typeface="+mn-lt"/>
              </a:defRPr>
            </a:lvl1pPr>
          </a:lstStyle>
          <a:p>
            <a:fld id="{063CA5C8-6F9E-644E-BBD8-BF323E462D51}" type="datetime5">
              <a:rPr lang="de-DE" smtClean="0"/>
              <a:pPr/>
              <a:t>25-07-19</a:t>
            </a:fld>
            <a:endParaRPr lang="de-DE" dirty="0"/>
          </a:p>
        </p:txBody>
      </p:sp>
      <p:pic>
        <p:nvPicPr>
          <p:cNvPr id="11" name="Grafik 10">
            <a:extLst>
              <a:ext uri="{FF2B5EF4-FFF2-40B4-BE49-F238E27FC236}">
                <a16:creationId xmlns:a16="http://schemas.microsoft.com/office/drawing/2014/main" id="{0F477D75-9585-7443-93B3-A21F4F023DAA}"/>
              </a:ext>
            </a:extLst>
          </p:cNvPr>
          <p:cNvPicPr>
            <a:picLocks noChangeAspect="1"/>
          </p:cNvPicPr>
          <p:nvPr userDrawn="1"/>
        </p:nvPicPr>
        <p:blipFill>
          <a:blip r:embed="rId3"/>
          <a:stretch>
            <a:fillRect/>
          </a:stretch>
        </p:blipFill>
        <p:spPr>
          <a:xfrm>
            <a:off x="0" y="0"/>
            <a:ext cx="4097021" cy="844351"/>
          </a:xfrm>
          <a:prstGeom prst="rect">
            <a:avLst/>
          </a:prstGeom>
        </p:spPr>
      </p:pic>
    </p:spTree>
    <p:extLst>
      <p:ext uri="{BB962C8B-B14F-4D97-AF65-F5344CB8AC3E}">
        <p14:creationId xmlns:p14="http://schemas.microsoft.com/office/powerpoint/2010/main" val="871161665"/>
      </p:ext>
    </p:extLst>
  </p:cSld>
  <p:clrMapOvr>
    <a:masterClrMapping/>
  </p:clrMapOvr>
  <p:extLst>
    <p:ext uri="{DCECCB84-F9BA-43D5-87BE-67443E8EF086}">
      <p15:sldGuideLst xmlns:p15="http://schemas.microsoft.com/office/powerpoint/2012/main">
        <p15:guide id="2" pos="551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7826318"/>
      </p:ext>
    </p:extLst>
  </p:cSld>
  <p:clrMapOvr>
    <a:masterClrMapping/>
  </p:clrMapOvr>
  <p:extLst>
    <p:ext uri="{DCECCB84-F9BA-43D5-87BE-67443E8EF086}">
      <p15:sldGuideLst xmlns:p15="http://schemas.microsoft.com/office/powerpoint/2012/main">
        <p15:guide id="3" pos="2925">
          <p15:clr>
            <a:srgbClr val="FBAE40"/>
          </p15:clr>
        </p15:guide>
        <p15:guide id="4" pos="283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IPN Abschlussfolie">
    <p:bg>
      <p:bgPr>
        <a:solidFill>
          <a:schemeClr val="bg1"/>
        </a:solidFill>
        <a:effectLst/>
      </p:bgPr>
    </p:bg>
    <p:spTree>
      <p:nvGrpSpPr>
        <p:cNvPr id="1" name=""/>
        <p:cNvGrpSpPr/>
        <p:nvPr/>
      </p:nvGrpSpPr>
      <p:grpSpPr>
        <a:xfrm>
          <a:off x="0" y="0"/>
          <a:ext cx="0" cy="0"/>
          <a:chOff x="0" y="0"/>
          <a:chExt cx="0" cy="0"/>
        </a:xfrm>
      </p:grpSpPr>
      <p:sp>
        <p:nvSpPr>
          <p:cNvPr id="11" name="Titel 1">
            <a:extLst>
              <a:ext uri="{FF2B5EF4-FFF2-40B4-BE49-F238E27FC236}">
                <a16:creationId xmlns:a16="http://schemas.microsoft.com/office/drawing/2014/main" id="{8296D155-9E76-7342-89FB-3C84F17020CB}"/>
              </a:ext>
            </a:extLst>
          </p:cNvPr>
          <p:cNvSpPr>
            <a:spLocks noGrp="1"/>
          </p:cNvSpPr>
          <p:nvPr>
            <p:ph type="title" hasCustomPrompt="1"/>
          </p:nvPr>
        </p:nvSpPr>
        <p:spPr>
          <a:xfrm>
            <a:off x="395288" y="1131889"/>
            <a:ext cx="8353425" cy="792584"/>
          </a:xfrm>
        </p:spPr>
        <p:txBody>
          <a:bodyPr anchor="b" anchorCtr="0">
            <a:noAutofit/>
          </a:bodyPr>
          <a:lstStyle>
            <a:lvl1pPr>
              <a:lnSpc>
                <a:spcPts val="4075"/>
              </a:lnSpc>
              <a:defRPr sz="3200" b="1" i="0">
                <a:solidFill>
                  <a:schemeClr val="accent6"/>
                </a:solidFill>
                <a:latin typeface="+mj-lt"/>
              </a:defRPr>
            </a:lvl1pPr>
          </a:lstStyle>
          <a:p>
            <a:r>
              <a:rPr lang="de-DE" dirty="0"/>
              <a:t>Überschrift Linotype Syntax </a:t>
            </a:r>
            <a:r>
              <a:rPr lang="de-DE" dirty="0" err="1"/>
              <a:t>Com</a:t>
            </a:r>
            <a:r>
              <a:rPr lang="de-DE" dirty="0"/>
              <a:t> </a:t>
            </a:r>
            <a:r>
              <a:rPr lang="de-DE" dirty="0" err="1"/>
              <a:t>Bold</a:t>
            </a:r>
            <a:endParaRPr lang="de-DE" dirty="0"/>
          </a:p>
        </p:txBody>
      </p:sp>
      <p:sp>
        <p:nvSpPr>
          <p:cNvPr id="17" name="Textplatzhalter 16">
            <a:extLst>
              <a:ext uri="{FF2B5EF4-FFF2-40B4-BE49-F238E27FC236}">
                <a16:creationId xmlns:a16="http://schemas.microsoft.com/office/drawing/2014/main" id="{AE0F9C5C-894A-CF4E-8C02-607088CBC851}"/>
              </a:ext>
            </a:extLst>
          </p:cNvPr>
          <p:cNvSpPr>
            <a:spLocks noGrp="1"/>
          </p:cNvSpPr>
          <p:nvPr>
            <p:ph type="body" sz="quarter" idx="10" hasCustomPrompt="1"/>
          </p:nvPr>
        </p:nvSpPr>
        <p:spPr>
          <a:xfrm>
            <a:off x="395288" y="2068490"/>
            <a:ext cx="4104704" cy="1223985"/>
          </a:xfrm>
        </p:spPr>
        <p:txBody>
          <a:bodyPr>
            <a:noAutofit/>
          </a:bodyPr>
          <a:lstStyle>
            <a:lvl1pPr marL="0" marR="0" indent="0" algn="l" defTabSz="685800" rtl="0" eaLnBrk="1" fontAlgn="auto" latinLnBrk="0" hangingPunct="1">
              <a:lnSpc>
                <a:spcPct val="100000"/>
              </a:lnSpc>
              <a:spcBef>
                <a:spcPts val="0"/>
              </a:spcBef>
              <a:spcAft>
                <a:spcPts val="0"/>
              </a:spcAft>
              <a:buClrTx/>
              <a:buSzTx/>
              <a:buFontTx/>
              <a:buNone/>
              <a:tabLst/>
              <a:defRPr lang="de-DE" sz="1800" b="0" i="0">
                <a:effectLst/>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dirty="0"/>
              <a:t>Prof. Dr. Maxima Musterfrau</a:t>
            </a:r>
            <a:br>
              <a:rPr lang="de-DE" dirty="0"/>
            </a:br>
            <a:r>
              <a:rPr lang="de-DE" dirty="0"/>
              <a:t>Funktionsbezeichnung / Fachbereich </a:t>
            </a:r>
            <a:r>
              <a:rPr lang="de-DE" dirty="0" err="1"/>
              <a:t>maxi.musterfrau@leibniz-ipn.de</a:t>
            </a:r>
            <a:endParaRPr lang="de-DE" dirty="0"/>
          </a:p>
        </p:txBody>
      </p:sp>
      <p:sp>
        <p:nvSpPr>
          <p:cNvPr id="12" name="Bildplatzhalter 9">
            <a:extLst>
              <a:ext uri="{FF2B5EF4-FFF2-40B4-BE49-F238E27FC236}">
                <a16:creationId xmlns:a16="http://schemas.microsoft.com/office/drawing/2014/main" id="{4555BB5A-71BF-424F-A01F-02773D2AA022}"/>
              </a:ext>
            </a:extLst>
          </p:cNvPr>
          <p:cNvSpPr>
            <a:spLocks noGrp="1" noChangeAspect="1"/>
          </p:cNvSpPr>
          <p:nvPr>
            <p:ph type="pic" sz="quarter" idx="14" hasCustomPrompt="1"/>
          </p:nvPr>
        </p:nvSpPr>
        <p:spPr>
          <a:xfrm>
            <a:off x="404050" y="202935"/>
            <a:ext cx="1008113" cy="497153"/>
          </a:xfrm>
        </p:spPr>
        <p:txBody>
          <a:bodyPr>
            <a:normAutofit/>
          </a:bodyPr>
          <a:lstStyle>
            <a:lvl1pPr marL="0" indent="0" algn="l">
              <a:lnSpc>
                <a:spcPct val="150000"/>
              </a:lnSpc>
              <a:buFontTx/>
              <a:buNone/>
              <a:defRPr sz="900"/>
            </a:lvl1pPr>
          </a:lstStyle>
          <a:p>
            <a:r>
              <a:rPr lang="de-DE" dirty="0"/>
              <a:t>Projektlogo optional</a:t>
            </a:r>
          </a:p>
        </p:txBody>
      </p:sp>
      <p:pic>
        <p:nvPicPr>
          <p:cNvPr id="24" name="Grafik 23">
            <a:extLst>
              <a:ext uri="{FF2B5EF4-FFF2-40B4-BE49-F238E27FC236}">
                <a16:creationId xmlns:a16="http://schemas.microsoft.com/office/drawing/2014/main" id="{EECFDAC2-A47A-9746-8466-103CA6EACDDC}"/>
              </a:ext>
            </a:extLst>
          </p:cNvPr>
          <p:cNvPicPr>
            <a:picLocks noChangeAspect="1"/>
          </p:cNvPicPr>
          <p:nvPr userDrawn="1"/>
        </p:nvPicPr>
        <p:blipFill>
          <a:blip r:embed="rId2"/>
          <a:stretch>
            <a:fillRect/>
          </a:stretch>
        </p:blipFill>
        <p:spPr>
          <a:xfrm>
            <a:off x="7233528" y="196850"/>
            <a:ext cx="1518095" cy="514909"/>
          </a:xfrm>
          <a:prstGeom prst="rect">
            <a:avLst/>
          </a:prstGeom>
        </p:spPr>
      </p:pic>
      <p:pic>
        <p:nvPicPr>
          <p:cNvPr id="25" name="Grafik 24">
            <a:extLst>
              <a:ext uri="{FF2B5EF4-FFF2-40B4-BE49-F238E27FC236}">
                <a16:creationId xmlns:a16="http://schemas.microsoft.com/office/drawing/2014/main" id="{45D9AF1D-7401-FE49-A330-D43791CBA452}"/>
              </a:ext>
            </a:extLst>
          </p:cNvPr>
          <p:cNvPicPr>
            <a:picLocks noChangeAspect="1"/>
          </p:cNvPicPr>
          <p:nvPr userDrawn="1"/>
        </p:nvPicPr>
        <p:blipFill>
          <a:blip r:embed="rId3"/>
          <a:stretch>
            <a:fillRect/>
          </a:stretch>
        </p:blipFill>
        <p:spPr>
          <a:xfrm>
            <a:off x="6337096" y="199579"/>
            <a:ext cx="653449" cy="517217"/>
          </a:xfrm>
          <a:prstGeom prst="rect">
            <a:avLst/>
          </a:prstGeom>
        </p:spPr>
      </p:pic>
      <p:pic>
        <p:nvPicPr>
          <p:cNvPr id="13" name="Grafik 12">
            <a:extLst>
              <a:ext uri="{FF2B5EF4-FFF2-40B4-BE49-F238E27FC236}">
                <a16:creationId xmlns:a16="http://schemas.microsoft.com/office/drawing/2014/main" id="{2CBF705D-32A9-7A46-B43A-74144D11B2C2}"/>
              </a:ext>
            </a:extLst>
          </p:cNvPr>
          <p:cNvPicPr>
            <a:picLocks noChangeAspect="1"/>
          </p:cNvPicPr>
          <p:nvPr userDrawn="1"/>
        </p:nvPicPr>
        <p:blipFill>
          <a:blip r:embed="rId4"/>
          <a:stretch>
            <a:fillRect/>
          </a:stretch>
        </p:blipFill>
        <p:spPr>
          <a:xfrm>
            <a:off x="3409543" y="3946951"/>
            <a:ext cx="5733141" cy="1198137"/>
          </a:xfrm>
          <a:prstGeom prst="rect">
            <a:avLst/>
          </a:prstGeom>
        </p:spPr>
      </p:pic>
      <p:pic>
        <p:nvPicPr>
          <p:cNvPr id="15" name="Grafik 14">
            <a:extLst>
              <a:ext uri="{FF2B5EF4-FFF2-40B4-BE49-F238E27FC236}">
                <a16:creationId xmlns:a16="http://schemas.microsoft.com/office/drawing/2014/main" id="{FC02FC16-7401-3F4C-BC51-CFB436D86EC7}"/>
              </a:ext>
            </a:extLst>
          </p:cNvPr>
          <p:cNvPicPr>
            <a:picLocks noChangeAspect="1"/>
          </p:cNvPicPr>
          <p:nvPr userDrawn="1"/>
        </p:nvPicPr>
        <p:blipFill>
          <a:blip r:embed="rId5"/>
          <a:stretch>
            <a:fillRect/>
          </a:stretch>
        </p:blipFill>
        <p:spPr>
          <a:xfrm>
            <a:off x="394513" y="4013199"/>
            <a:ext cx="324947" cy="324947"/>
          </a:xfrm>
          <a:prstGeom prst="rect">
            <a:avLst/>
          </a:prstGeom>
        </p:spPr>
      </p:pic>
      <p:sp>
        <p:nvSpPr>
          <p:cNvPr id="18" name="Textfeld 17">
            <a:extLst>
              <a:ext uri="{FF2B5EF4-FFF2-40B4-BE49-F238E27FC236}">
                <a16:creationId xmlns:a16="http://schemas.microsoft.com/office/drawing/2014/main" id="{8408D55F-020B-0644-B88B-32951D48C994}"/>
              </a:ext>
            </a:extLst>
          </p:cNvPr>
          <p:cNvSpPr txBox="1"/>
          <p:nvPr userDrawn="1"/>
        </p:nvSpPr>
        <p:spPr>
          <a:xfrm>
            <a:off x="7469773" y="4804792"/>
            <a:ext cx="1566723" cy="253916"/>
          </a:xfrm>
          <a:prstGeom prst="rect">
            <a:avLst/>
          </a:prstGeom>
          <a:noFill/>
        </p:spPr>
        <p:txBody>
          <a:bodyPr wrap="square" rIns="20255" rtlCol="0" anchor="ctr">
            <a:spAutoFit/>
          </a:bodyPr>
          <a:lstStyle/>
          <a:p>
            <a:pPr algn="r"/>
            <a:r>
              <a:rPr lang="de-DE" sz="1050" b="0" i="1" spc="34" baseline="0" dirty="0" err="1">
                <a:solidFill>
                  <a:schemeClr val="bg1"/>
                </a:solidFill>
                <a:latin typeface="Linotype Syntax Com Medium" panose="020B0604020202020204" pitchFamily="34" charset="0"/>
              </a:rPr>
              <a:t>www.leibniz-ipn.de</a:t>
            </a:r>
            <a:endParaRPr lang="de-DE" sz="1050" b="0" i="1" spc="34" baseline="0" dirty="0">
              <a:solidFill>
                <a:schemeClr val="bg1"/>
              </a:solidFill>
              <a:latin typeface="Linotype Syntax Com Medium" panose="020B0604020202020204" pitchFamily="34" charset="0"/>
            </a:endParaRPr>
          </a:p>
        </p:txBody>
      </p:sp>
      <p:sp>
        <p:nvSpPr>
          <p:cNvPr id="19" name="Textfeld 18">
            <a:extLst>
              <a:ext uri="{FF2B5EF4-FFF2-40B4-BE49-F238E27FC236}">
                <a16:creationId xmlns:a16="http://schemas.microsoft.com/office/drawing/2014/main" id="{DA4C04E5-6812-254E-97E1-D041B598D0C9}"/>
              </a:ext>
            </a:extLst>
          </p:cNvPr>
          <p:cNvSpPr txBox="1"/>
          <p:nvPr userDrawn="1"/>
        </p:nvSpPr>
        <p:spPr>
          <a:xfrm>
            <a:off x="711036" y="3593430"/>
            <a:ext cx="2788062" cy="715581"/>
          </a:xfrm>
          <a:prstGeom prst="rect">
            <a:avLst/>
          </a:prstGeom>
          <a:noFill/>
        </p:spPr>
        <p:txBody>
          <a:bodyPr wrap="square" rtlCol="0">
            <a:spAutoFit/>
          </a:bodyPr>
          <a:lstStyle/>
          <a:p>
            <a:pPr marL="0" marR="0" lvl="0" indent="0" algn="l" defTabSz="514495" rtl="0" eaLnBrk="1" fontAlgn="auto" latinLnBrk="0" hangingPunct="1">
              <a:lnSpc>
                <a:spcPct val="100000"/>
              </a:lnSpc>
              <a:spcBef>
                <a:spcPts val="0"/>
              </a:spcBef>
              <a:spcAft>
                <a:spcPts val="0"/>
              </a:spcAft>
              <a:buClrTx/>
              <a:buSzTx/>
              <a:buFontTx/>
              <a:buNone/>
              <a:tabLst/>
              <a:defRPr/>
            </a:pPr>
            <a:r>
              <a:rPr lang="de-DE" sz="1350" b="0" i="0" u="none" strike="noStrike" kern="1200" dirty="0">
                <a:solidFill>
                  <a:schemeClr val="accent1"/>
                </a:solidFill>
                <a:effectLst/>
                <a:latin typeface="+mn-lt"/>
                <a:ea typeface="+mn-ea"/>
                <a:cs typeface="+mn-cs"/>
              </a:rPr>
              <a:t>@</a:t>
            </a:r>
            <a:r>
              <a:rPr lang="de-DE" sz="1350" b="0" i="0" u="none" strike="noStrike" kern="1200" dirty="0" err="1">
                <a:solidFill>
                  <a:schemeClr val="accent1"/>
                </a:solidFill>
                <a:effectLst/>
                <a:latin typeface="+mn-lt"/>
                <a:ea typeface="+mn-ea"/>
                <a:cs typeface="+mn-cs"/>
              </a:rPr>
              <a:t>IPN_Kiel@eduresearch.social</a:t>
            </a:r>
            <a:br>
              <a:rPr lang="de-DE" dirty="0">
                <a:solidFill>
                  <a:schemeClr val="accent1"/>
                </a:solidFill>
              </a:rPr>
            </a:br>
            <a:r>
              <a:rPr lang="de-DE" dirty="0">
                <a:solidFill>
                  <a:schemeClr val="accent1"/>
                </a:solidFill>
              </a:rPr>
              <a:t>	</a:t>
            </a:r>
          </a:p>
          <a:p>
            <a:pPr marL="0" marR="0" lvl="0" indent="0" algn="l" defTabSz="514495" rtl="0" eaLnBrk="1" fontAlgn="auto" latinLnBrk="0" hangingPunct="1">
              <a:lnSpc>
                <a:spcPct val="100000"/>
              </a:lnSpc>
              <a:spcBef>
                <a:spcPts val="0"/>
              </a:spcBef>
              <a:spcAft>
                <a:spcPts val="0"/>
              </a:spcAft>
              <a:buClrTx/>
              <a:buSzTx/>
              <a:buFontTx/>
              <a:buNone/>
              <a:tabLst/>
              <a:defRPr/>
            </a:pPr>
            <a:r>
              <a:rPr lang="de-DE" dirty="0">
                <a:solidFill>
                  <a:schemeClr val="accent1"/>
                </a:solidFill>
              </a:rPr>
              <a:t>@</a:t>
            </a:r>
            <a:r>
              <a:rPr lang="de-DE" dirty="0" err="1">
                <a:solidFill>
                  <a:schemeClr val="accent1"/>
                </a:solidFill>
              </a:rPr>
              <a:t>ipn_kiel</a:t>
            </a:r>
            <a:endParaRPr lang="de-DE" dirty="0"/>
          </a:p>
        </p:txBody>
      </p:sp>
      <p:pic>
        <p:nvPicPr>
          <p:cNvPr id="3" name="Grafik 2">
            <a:extLst>
              <a:ext uri="{FF2B5EF4-FFF2-40B4-BE49-F238E27FC236}">
                <a16:creationId xmlns:a16="http://schemas.microsoft.com/office/drawing/2014/main" id="{A51BA1D0-A0AB-C04B-ACF0-E4D4D2DE00C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86089" y="3598572"/>
            <a:ext cx="313959" cy="330779"/>
          </a:xfrm>
          <a:prstGeom prst="rect">
            <a:avLst/>
          </a:prstGeom>
        </p:spPr>
      </p:pic>
    </p:spTree>
    <p:extLst>
      <p:ext uri="{BB962C8B-B14F-4D97-AF65-F5344CB8AC3E}">
        <p14:creationId xmlns:p14="http://schemas.microsoft.com/office/powerpoint/2010/main" val="229803141"/>
      </p:ext>
    </p:extLst>
  </p:cSld>
  <p:clrMapOvr>
    <a:masterClrMapping/>
  </p:clrMapOvr>
  <p:extLst>
    <p:ext uri="{DCECCB84-F9BA-43D5-87BE-67443E8EF086}">
      <p15:sldGuideLst xmlns:p15="http://schemas.microsoft.com/office/powerpoint/2012/main">
        <p15:guide id="6" orient="horz" pos="713">
          <p15:clr>
            <a:srgbClr val="FBAE40"/>
          </p15:clr>
        </p15:guide>
        <p15:guide id="7" orient="horz" pos="1212">
          <p15:clr>
            <a:srgbClr val="FBAE40"/>
          </p15:clr>
        </p15:guide>
        <p15:guide id="8" orient="horz" pos="1303">
          <p15:clr>
            <a:srgbClr val="FBAE40"/>
          </p15:clr>
        </p15:guide>
        <p15:guide id="9" pos="2835">
          <p15:clr>
            <a:srgbClr val="FBAE40"/>
          </p15:clr>
        </p15:guide>
        <p15:guide id="10" pos="2925">
          <p15:clr>
            <a:srgbClr val="FBAE40"/>
          </p15:clr>
        </p15:guide>
        <p15:guide id="11" orient="horz" pos="207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nfoseite 1 in Präsentation löschen!">
    <p:bg>
      <p:bgPr>
        <a:solidFill>
          <a:schemeClr val="bg1"/>
        </a:solidFill>
        <a:effectLst/>
      </p:bgPr>
    </p:bg>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AAD178A-D0BB-5E49-A33A-503726644C4A}"/>
              </a:ext>
            </a:extLst>
          </p:cNvPr>
          <p:cNvSpPr txBox="1">
            <a:spLocks/>
          </p:cNvSpPr>
          <p:nvPr/>
        </p:nvSpPr>
        <p:spPr>
          <a:xfrm>
            <a:off x="395040" y="700088"/>
            <a:ext cx="8353424" cy="271892"/>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i="0" kern="1200">
                <a:solidFill>
                  <a:schemeClr val="accent6"/>
                </a:solidFill>
                <a:latin typeface="Linotype Syntax Com" panose="020B0604020202020204" pitchFamily="34" charset="0"/>
                <a:ea typeface="+mj-ea"/>
                <a:cs typeface="+mj-cs"/>
              </a:defRPr>
            </a:lvl1pPr>
          </a:lstStyle>
          <a:p>
            <a:pPr>
              <a:lnSpc>
                <a:spcPct val="100000"/>
              </a:lnSpc>
              <a:spcAft>
                <a:spcPts val="450"/>
              </a:spcAft>
            </a:pPr>
            <a:r>
              <a:rPr lang="de-DE" sz="1650" b="1" dirty="0">
                <a:latin typeface="Linotype Syntax Com Regular" panose="020B0604020202020204" pitchFamily="34" charset="0"/>
              </a:rPr>
              <a:t>Wichtige Hinweise zum Erstellen von IPN-PowerPoint Präsentationen:</a:t>
            </a:r>
            <a:endParaRPr lang="de-DE" sz="1650" b="1" dirty="0">
              <a:solidFill>
                <a:srgbClr val="929292"/>
              </a:solidFill>
              <a:latin typeface="Linotype Syntax Com Regular" panose="020B0604020202020204" pitchFamily="34" charset="0"/>
            </a:endParaRPr>
          </a:p>
        </p:txBody>
      </p:sp>
      <p:sp>
        <p:nvSpPr>
          <p:cNvPr id="9" name="Titel 1">
            <a:extLst>
              <a:ext uri="{FF2B5EF4-FFF2-40B4-BE49-F238E27FC236}">
                <a16:creationId xmlns:a16="http://schemas.microsoft.com/office/drawing/2014/main" id="{C8A4FF6E-0BFB-F247-9635-61D6870856D6}"/>
              </a:ext>
            </a:extLst>
          </p:cNvPr>
          <p:cNvSpPr txBox="1">
            <a:spLocks/>
          </p:cNvSpPr>
          <p:nvPr/>
        </p:nvSpPr>
        <p:spPr>
          <a:xfrm>
            <a:off x="395040" y="2788692"/>
            <a:ext cx="8353424" cy="2467391"/>
          </a:xfrm>
          <a:prstGeom prst="rect">
            <a:avLst/>
          </a:prstGeom>
          <a:ln>
            <a:noFill/>
          </a:ln>
        </p:spPr>
        <p:txBody>
          <a:bodyPr vert="horz" lIns="0" tIns="0" rIns="0" bIns="0" rtlCol="0" anchor="t">
            <a:noAutofit/>
          </a:bodyPr>
          <a:lstStyle>
            <a:lvl1pPr algn="l" defTabSz="914400" rtl="0" eaLnBrk="1" latinLnBrk="0" hangingPunct="1">
              <a:lnSpc>
                <a:spcPct val="100000"/>
              </a:lnSpc>
              <a:spcBef>
                <a:spcPct val="0"/>
              </a:spcBef>
              <a:buNone/>
              <a:defRPr sz="4000" b="0" i="0" kern="1200">
                <a:solidFill>
                  <a:srgbClr val="929292">
                    <a:alpha val="0"/>
                  </a:srgbClr>
                </a:solidFill>
                <a:latin typeface="Linotype Syntax Com" panose="020B0604020202020204" pitchFamily="34" charset="0"/>
                <a:ea typeface="+mj-ea"/>
                <a:cs typeface="+mj-cs"/>
              </a:defRPr>
            </a:lvl1pPr>
          </a:lstStyle>
          <a:p>
            <a:pPr marL="0" marR="0" lvl="0" indent="0" algn="l" defTabSz="216000" rtl="0" eaLnBrk="1" fontAlgn="auto" latinLnBrk="0" hangingPunct="1">
              <a:lnSpc>
                <a:spcPct val="100000"/>
              </a:lnSpc>
              <a:spcBef>
                <a:spcPct val="0"/>
              </a:spcBef>
              <a:spcAft>
                <a:spcPts val="450"/>
              </a:spcAft>
              <a:buClrTx/>
              <a:buSzTx/>
              <a:buFontTx/>
              <a:buNone/>
              <a:tabLst/>
              <a:defRPr/>
            </a:pPr>
            <a:r>
              <a:rPr lang="de-DE" sz="750" b="1" i="0" kern="1200" dirty="0">
                <a:solidFill>
                  <a:schemeClr val="tx1">
                    <a:lumMod val="65000"/>
                    <a:lumOff val="35000"/>
                  </a:schemeClr>
                </a:solidFill>
                <a:latin typeface="+mj-lt"/>
                <a:ea typeface="+mj-ea"/>
                <a:cs typeface="+mj-cs"/>
              </a:rPr>
              <a:t>PC: </a:t>
            </a:r>
            <a:r>
              <a:rPr lang="de-DE" sz="750" b="1" i="0" dirty="0">
                <a:solidFill>
                  <a:schemeClr val="tx1">
                    <a:lumMod val="65000"/>
                    <a:lumOff val="35000"/>
                  </a:schemeClr>
                </a:solidFill>
                <a:latin typeface="+mj-lt"/>
              </a:rPr>
              <a:t>Einbetten von Schriftarten in eine Präsentationsdatei</a:t>
            </a:r>
            <a:endParaRPr lang="de-DE" sz="750" b="1" i="0" kern="1200" dirty="0">
              <a:solidFill>
                <a:schemeClr val="tx1">
                  <a:lumMod val="65000"/>
                  <a:lumOff val="35000"/>
                </a:schemeClr>
              </a:solidFill>
              <a:latin typeface="+mj-lt"/>
              <a:ea typeface="+mj-ea"/>
              <a:cs typeface="+mj-cs"/>
            </a:endParaRPr>
          </a:p>
          <a:p>
            <a:pPr marL="108000" marR="0" lvl="0" indent="0" algn="l" defTabSz="216000" rtl="0" eaLnBrk="1" fontAlgn="auto" latinLnBrk="0" hangingPunct="1">
              <a:lnSpc>
                <a:spcPct val="100000"/>
              </a:lnSpc>
              <a:spcBef>
                <a:spcPct val="0"/>
              </a:spcBef>
              <a:spcAft>
                <a:spcPts val="450"/>
              </a:spcAft>
              <a:buClrTx/>
              <a:buSzTx/>
              <a:buFontTx/>
              <a:buNone/>
              <a:tabLst/>
              <a:defRPr/>
            </a:pPr>
            <a:r>
              <a:rPr lang="de-DE" sz="750" b="0" i="0" kern="1200" dirty="0">
                <a:solidFill>
                  <a:schemeClr val="tx1">
                    <a:lumMod val="65000"/>
                    <a:lumOff val="35000"/>
                  </a:schemeClr>
                </a:solidFill>
                <a:latin typeface="+mj-lt"/>
                <a:ea typeface="+mj-ea"/>
                <a:cs typeface="+mj-cs"/>
              </a:rPr>
              <a:t>1.	Klicken Sie auf die Registerkarte </a:t>
            </a:r>
            <a:r>
              <a:rPr lang="de-DE" sz="750" b="1" i="0" kern="1200" dirty="0">
                <a:solidFill>
                  <a:schemeClr val="tx1">
                    <a:lumMod val="65000"/>
                    <a:lumOff val="35000"/>
                  </a:schemeClr>
                </a:solidFill>
                <a:latin typeface="+mj-lt"/>
                <a:ea typeface="+mj-ea"/>
                <a:cs typeface="+mj-cs"/>
              </a:rPr>
              <a:t>Datei</a:t>
            </a:r>
            <a:r>
              <a:rPr lang="de-DE" sz="750" b="0" i="0" kern="1200" dirty="0">
                <a:solidFill>
                  <a:schemeClr val="tx1">
                    <a:lumMod val="65000"/>
                    <a:lumOff val="35000"/>
                  </a:schemeClr>
                </a:solidFill>
                <a:latin typeface="+mj-lt"/>
                <a:ea typeface="+mj-ea"/>
                <a:cs typeface="+mj-cs"/>
              </a:rPr>
              <a:t> und dann auf </a:t>
            </a:r>
            <a:r>
              <a:rPr lang="de-DE" sz="750" b="1" i="0" kern="1200" dirty="0">
                <a:solidFill>
                  <a:schemeClr val="tx1">
                    <a:lumMod val="65000"/>
                    <a:lumOff val="35000"/>
                  </a:schemeClr>
                </a:solidFill>
                <a:latin typeface="+mj-lt"/>
                <a:ea typeface="+mj-ea"/>
                <a:cs typeface="+mj-cs"/>
              </a:rPr>
              <a:t>Optionen</a:t>
            </a:r>
            <a:r>
              <a:rPr lang="de-DE" sz="750" b="0" i="0" kern="1200" dirty="0">
                <a:solidFill>
                  <a:schemeClr val="tx1">
                    <a:lumMod val="65000"/>
                    <a:lumOff val="35000"/>
                  </a:schemeClr>
                </a:solidFill>
                <a:latin typeface="+mj-lt"/>
                <a:ea typeface="+mj-ea"/>
                <a:cs typeface="+mj-cs"/>
              </a:rPr>
              <a:t>. </a:t>
            </a:r>
            <a:br>
              <a:rPr lang="de-DE" sz="750" b="0" i="0" kern="1200" dirty="0">
                <a:solidFill>
                  <a:schemeClr val="tx1">
                    <a:lumMod val="65000"/>
                    <a:lumOff val="35000"/>
                  </a:schemeClr>
                </a:solidFill>
                <a:latin typeface="+mj-lt"/>
                <a:ea typeface="+mj-ea"/>
                <a:cs typeface="+mj-cs"/>
              </a:rPr>
            </a:br>
            <a:r>
              <a:rPr lang="de-DE" sz="750" b="0" i="0" kern="1200" dirty="0">
                <a:solidFill>
                  <a:schemeClr val="tx1">
                    <a:lumMod val="65000"/>
                    <a:lumOff val="35000"/>
                  </a:schemeClr>
                </a:solidFill>
                <a:latin typeface="+mj-lt"/>
                <a:ea typeface="+mj-ea"/>
                <a:cs typeface="+mj-cs"/>
              </a:rPr>
              <a:t>	(Sollten Sie unter </a:t>
            </a:r>
            <a:r>
              <a:rPr lang="de-DE" sz="750" b="0" i="1" kern="1200" dirty="0">
                <a:solidFill>
                  <a:schemeClr val="tx1">
                    <a:lumMod val="65000"/>
                    <a:lumOff val="35000"/>
                  </a:schemeClr>
                </a:solidFill>
                <a:latin typeface="+mj-lt"/>
                <a:ea typeface="+mj-ea"/>
                <a:cs typeface="+mj-cs"/>
              </a:rPr>
              <a:t>Office 2007 </a:t>
            </a:r>
            <a:r>
              <a:rPr lang="de-DE" sz="750" b="0" i="0" kern="1200" dirty="0">
                <a:solidFill>
                  <a:schemeClr val="tx1">
                    <a:lumMod val="65000"/>
                    <a:lumOff val="35000"/>
                  </a:schemeClr>
                </a:solidFill>
                <a:latin typeface="+mj-lt"/>
                <a:ea typeface="+mj-ea"/>
                <a:cs typeface="+mj-cs"/>
              </a:rPr>
              <a:t>arbeiten, so klicken Sie in der oberen linken Ecke auf die Office-Schaltfläche und klicken Sie dann auf die Schaltfläche </a:t>
            </a:r>
            <a:r>
              <a:rPr lang="de-DE" sz="750" b="1" i="0" kern="1200" dirty="0">
                <a:solidFill>
                  <a:schemeClr val="tx1">
                    <a:lumMod val="65000"/>
                    <a:lumOff val="35000"/>
                  </a:schemeClr>
                </a:solidFill>
                <a:latin typeface="+mj-lt"/>
                <a:ea typeface="+mj-ea"/>
                <a:cs typeface="+mj-cs"/>
              </a:rPr>
              <a:t>Optionen</a:t>
            </a:r>
            <a:r>
              <a:rPr lang="de-DE" sz="750" b="0" i="0" kern="1200" dirty="0">
                <a:solidFill>
                  <a:schemeClr val="tx1">
                    <a:lumMod val="65000"/>
                    <a:lumOff val="35000"/>
                  </a:schemeClr>
                </a:solidFill>
                <a:latin typeface="+mj-lt"/>
                <a:ea typeface="+mj-ea"/>
                <a:cs typeface="+mj-cs"/>
              </a:rPr>
              <a:t>.) </a:t>
            </a:r>
          </a:p>
          <a:p>
            <a:pPr marL="108000" defTabSz="216000">
              <a:lnSpc>
                <a:spcPct val="100000"/>
              </a:lnSpc>
              <a:spcAft>
                <a:spcPts val="450"/>
              </a:spcAft>
            </a:pPr>
            <a:r>
              <a:rPr lang="de-DE" sz="750" b="0" i="0" kern="1200" dirty="0">
                <a:solidFill>
                  <a:schemeClr val="tx1">
                    <a:lumMod val="65000"/>
                    <a:lumOff val="35000"/>
                  </a:schemeClr>
                </a:solidFill>
                <a:latin typeface="+mj-lt"/>
                <a:ea typeface="+mj-ea"/>
                <a:cs typeface="+mj-cs"/>
              </a:rPr>
              <a:t>2.	Wählen Sie in der linken Spalte die Registerkarte </a:t>
            </a:r>
            <a:r>
              <a:rPr lang="de-DE" sz="750" b="1" i="0" kern="1200" dirty="0">
                <a:solidFill>
                  <a:schemeClr val="tx1">
                    <a:lumMod val="65000"/>
                    <a:lumOff val="35000"/>
                  </a:schemeClr>
                </a:solidFill>
                <a:latin typeface="+mj-lt"/>
                <a:ea typeface="+mj-ea"/>
                <a:cs typeface="+mj-cs"/>
              </a:rPr>
              <a:t>Speichern</a:t>
            </a:r>
            <a:r>
              <a:rPr lang="de-DE" sz="750" b="0" i="0" kern="1200" dirty="0">
                <a:solidFill>
                  <a:schemeClr val="tx1">
                    <a:lumMod val="65000"/>
                    <a:lumOff val="35000"/>
                  </a:schemeClr>
                </a:solidFill>
                <a:latin typeface="+mj-lt"/>
                <a:ea typeface="+mj-ea"/>
                <a:cs typeface="+mj-cs"/>
              </a:rPr>
              <a:t> aus. </a:t>
            </a:r>
          </a:p>
          <a:p>
            <a:pPr marL="108000" indent="0" defTabSz="216000">
              <a:lnSpc>
                <a:spcPct val="100000"/>
              </a:lnSpc>
              <a:spcAft>
                <a:spcPts val="450"/>
              </a:spcAft>
              <a:buNone/>
            </a:pPr>
            <a:r>
              <a:rPr lang="de-DE" sz="750" b="0" i="0" kern="1200" dirty="0">
                <a:solidFill>
                  <a:schemeClr val="tx1">
                    <a:lumMod val="65000"/>
                    <a:lumOff val="35000"/>
                  </a:schemeClr>
                </a:solidFill>
                <a:latin typeface="+mj-lt"/>
                <a:ea typeface="+mj-ea"/>
                <a:cs typeface="+mj-cs"/>
              </a:rPr>
              <a:t>3.	Aktivieren Sie unten unter </a:t>
            </a:r>
            <a:r>
              <a:rPr lang="de-DE" sz="750" b="1" i="0" kern="1200" dirty="0">
                <a:solidFill>
                  <a:schemeClr val="tx1">
                    <a:lumMod val="65000"/>
                    <a:lumOff val="35000"/>
                  </a:schemeClr>
                </a:solidFill>
                <a:latin typeface="+mj-lt"/>
                <a:ea typeface="+mj-ea"/>
                <a:cs typeface="+mj-cs"/>
              </a:rPr>
              <a:t>Beibehaltung der Treue bei der Freigabe dieser Präsentation </a:t>
            </a:r>
            <a:r>
              <a:rPr lang="de-DE" sz="750" b="0" i="0" kern="1200" dirty="0">
                <a:solidFill>
                  <a:schemeClr val="tx1">
                    <a:lumMod val="65000"/>
                    <a:lumOff val="35000"/>
                  </a:schemeClr>
                </a:solidFill>
                <a:latin typeface="+mj-lt"/>
                <a:ea typeface="+mj-ea"/>
                <a:cs typeface="+mj-cs"/>
              </a:rPr>
              <a:t>das Kontrollkästchen </a:t>
            </a:r>
            <a:r>
              <a:rPr lang="de-DE" sz="750" b="1" i="0" kern="1200" dirty="0">
                <a:solidFill>
                  <a:schemeClr val="tx1">
                    <a:lumMod val="65000"/>
                    <a:lumOff val="35000"/>
                  </a:schemeClr>
                </a:solidFill>
                <a:latin typeface="+mj-lt"/>
                <a:ea typeface="+mj-ea"/>
                <a:cs typeface="+mj-cs"/>
              </a:rPr>
              <a:t>Schriftarten in der Datei einbetten.</a:t>
            </a:r>
            <a:r>
              <a:rPr lang="de-DE" sz="750" b="0" i="0" kern="1200" dirty="0">
                <a:solidFill>
                  <a:schemeClr val="tx1">
                    <a:lumMod val="65000"/>
                    <a:lumOff val="35000"/>
                  </a:schemeClr>
                </a:solidFill>
                <a:latin typeface="+mj-lt"/>
                <a:ea typeface="+mj-ea"/>
                <a:cs typeface="+mj-cs"/>
              </a:rPr>
              <a:t> </a:t>
            </a:r>
          </a:p>
          <a:p>
            <a:pPr marL="108000" indent="0" defTabSz="216000">
              <a:lnSpc>
                <a:spcPct val="100000"/>
              </a:lnSpc>
              <a:spcAft>
                <a:spcPts val="450"/>
              </a:spcAft>
              <a:buNone/>
            </a:pPr>
            <a:r>
              <a:rPr lang="de-DE" sz="750" b="0" i="0" kern="1200" dirty="0">
                <a:solidFill>
                  <a:schemeClr val="tx1">
                    <a:lumMod val="65000"/>
                    <a:lumOff val="35000"/>
                  </a:schemeClr>
                </a:solidFill>
                <a:latin typeface="+mn-lt"/>
                <a:ea typeface="+mj-ea"/>
                <a:cs typeface="+mj-cs"/>
              </a:rPr>
              <a:t>4.	Klicken Sie auf </a:t>
            </a:r>
            <a:r>
              <a:rPr lang="de-DE" sz="750" b="1" i="0" kern="1200" dirty="0">
                <a:solidFill>
                  <a:schemeClr val="tx1">
                    <a:lumMod val="65000"/>
                    <a:lumOff val="35000"/>
                  </a:schemeClr>
                </a:solidFill>
                <a:latin typeface="+mn-lt"/>
                <a:ea typeface="+mj-ea"/>
                <a:cs typeface="+mj-cs"/>
              </a:rPr>
              <a:t>OK</a:t>
            </a:r>
            <a:r>
              <a:rPr lang="de-DE" sz="750" b="0" i="0" kern="1200" dirty="0">
                <a:solidFill>
                  <a:schemeClr val="tx1">
                    <a:lumMod val="65000"/>
                    <a:lumOff val="35000"/>
                  </a:schemeClr>
                </a:solidFill>
                <a:latin typeface="+mn-lt"/>
                <a:ea typeface="+mj-ea"/>
                <a:cs typeface="+mj-cs"/>
              </a:rPr>
              <a:t>. </a:t>
            </a:r>
          </a:p>
          <a:p>
            <a:pPr marL="0" indent="0" defTabSz="216000">
              <a:lnSpc>
                <a:spcPts val="750"/>
              </a:lnSpc>
              <a:spcAft>
                <a:spcPts val="0"/>
              </a:spcAft>
              <a:buNone/>
            </a:pPr>
            <a:endParaRPr lang="de-DE" sz="750" b="0" i="0" kern="1200" dirty="0">
              <a:solidFill>
                <a:schemeClr val="tx1">
                  <a:lumMod val="65000"/>
                  <a:lumOff val="35000"/>
                </a:schemeClr>
              </a:solidFill>
              <a:latin typeface="Linotype Syntax Com" panose="020B0604020202020204" pitchFamily="34" charset="0"/>
              <a:ea typeface="+mj-ea"/>
              <a:cs typeface="+mj-cs"/>
            </a:endParaRPr>
          </a:p>
          <a:p>
            <a:pPr defTabSz="270000">
              <a:lnSpc>
                <a:spcPct val="100000"/>
              </a:lnSpc>
              <a:spcAft>
                <a:spcPts val="0"/>
              </a:spcAft>
            </a:pPr>
            <a:r>
              <a:rPr lang="de-DE" sz="750" b="1" i="0" kern="1200" dirty="0">
                <a:solidFill>
                  <a:schemeClr val="tx1">
                    <a:lumMod val="65000"/>
                    <a:lumOff val="35000"/>
                  </a:schemeClr>
                </a:solidFill>
                <a:latin typeface="+mn-lt"/>
                <a:ea typeface="+mj-ea"/>
                <a:cs typeface="+mj-cs"/>
              </a:rPr>
              <a:t>MAC: Einbetten von Schriftarten in eine Präsentationsdatei</a:t>
            </a:r>
          </a:p>
          <a:p>
            <a:pPr defTabSz="270000">
              <a:lnSpc>
                <a:spcPct val="100000"/>
              </a:lnSpc>
              <a:spcAft>
                <a:spcPts val="450"/>
              </a:spcAft>
            </a:pPr>
            <a:r>
              <a:rPr lang="de-DE" sz="750" b="0" dirty="0">
                <a:solidFill>
                  <a:schemeClr val="accent3"/>
                </a:solidFill>
                <a:latin typeface="+mn-lt"/>
              </a:rPr>
              <a:t>Bitte beachten: Dieses Feature steht nur für Office 365-Abonnenten und in PowerPoint 2019 für Mac zur Verfügung!</a:t>
            </a:r>
          </a:p>
          <a:p>
            <a:pPr marL="108000" defTabSz="216000">
              <a:lnSpc>
                <a:spcPct val="100000"/>
              </a:lnSpc>
              <a:spcAft>
                <a:spcPts val="450"/>
              </a:spcAft>
            </a:pPr>
            <a:r>
              <a:rPr lang="de-DE" sz="750" b="0" i="0" kern="1200" dirty="0">
                <a:solidFill>
                  <a:schemeClr val="tx1">
                    <a:lumMod val="65000"/>
                    <a:lumOff val="35000"/>
                  </a:schemeClr>
                </a:solidFill>
                <a:latin typeface="+mn-lt"/>
                <a:ea typeface="+mj-ea"/>
                <a:cs typeface="+mj-cs"/>
              </a:rPr>
              <a:t>1.	Öffnen Sie eine Präsentationsdatei. </a:t>
            </a:r>
          </a:p>
          <a:p>
            <a:pPr marL="108000" defTabSz="216000">
              <a:lnSpc>
                <a:spcPct val="100000"/>
              </a:lnSpc>
              <a:spcAft>
                <a:spcPts val="450"/>
              </a:spcAft>
            </a:pPr>
            <a:r>
              <a:rPr lang="de-DE" sz="750" b="0" i="0" kern="1200" dirty="0">
                <a:solidFill>
                  <a:schemeClr val="tx1">
                    <a:lumMod val="65000"/>
                    <a:lumOff val="35000"/>
                  </a:schemeClr>
                </a:solidFill>
                <a:latin typeface="+mn-lt"/>
                <a:ea typeface="+mj-ea"/>
                <a:cs typeface="+mj-cs"/>
              </a:rPr>
              <a:t>2.	Wählen Sie im Menü </a:t>
            </a:r>
            <a:r>
              <a:rPr lang="de-DE" sz="750" b="1" i="0" kern="1200" dirty="0">
                <a:solidFill>
                  <a:schemeClr val="tx1">
                    <a:lumMod val="65000"/>
                    <a:lumOff val="35000"/>
                  </a:schemeClr>
                </a:solidFill>
                <a:latin typeface="+mn-lt"/>
                <a:ea typeface="+mj-ea"/>
                <a:cs typeface="+mj-cs"/>
              </a:rPr>
              <a:t>PowerPoint</a:t>
            </a:r>
            <a:r>
              <a:rPr lang="de-DE" sz="750" b="0" i="0" kern="1200" dirty="0">
                <a:solidFill>
                  <a:schemeClr val="tx1">
                    <a:lumMod val="65000"/>
                    <a:lumOff val="35000"/>
                  </a:schemeClr>
                </a:solidFill>
                <a:latin typeface="+mn-lt"/>
                <a:ea typeface="+mj-ea"/>
                <a:cs typeface="+mj-cs"/>
              </a:rPr>
              <a:t> die Option </a:t>
            </a:r>
            <a:r>
              <a:rPr lang="de-DE" sz="750" b="1" i="0" kern="1200" dirty="0">
                <a:solidFill>
                  <a:schemeClr val="tx1">
                    <a:lumMod val="65000"/>
                    <a:lumOff val="35000"/>
                  </a:schemeClr>
                </a:solidFill>
                <a:latin typeface="+mn-lt"/>
                <a:ea typeface="+mj-ea"/>
                <a:cs typeface="+mj-cs"/>
              </a:rPr>
              <a:t>Einstellungen</a:t>
            </a:r>
            <a:r>
              <a:rPr lang="de-DE" sz="750" b="0" i="0" kern="1200" dirty="0">
                <a:solidFill>
                  <a:schemeClr val="tx1">
                    <a:lumMod val="65000"/>
                    <a:lumOff val="35000"/>
                  </a:schemeClr>
                </a:solidFill>
                <a:latin typeface="+mn-lt"/>
                <a:ea typeface="+mj-ea"/>
                <a:cs typeface="+mj-cs"/>
              </a:rPr>
              <a:t> aus. </a:t>
            </a:r>
          </a:p>
          <a:p>
            <a:pPr marL="108000" defTabSz="216000">
              <a:lnSpc>
                <a:spcPct val="100000"/>
              </a:lnSpc>
              <a:spcAft>
                <a:spcPts val="450"/>
              </a:spcAft>
            </a:pPr>
            <a:r>
              <a:rPr lang="de-DE" sz="750" b="0" i="0" kern="1200" dirty="0">
                <a:solidFill>
                  <a:schemeClr val="tx1">
                    <a:lumMod val="65000"/>
                    <a:lumOff val="35000"/>
                  </a:schemeClr>
                </a:solidFill>
                <a:latin typeface="+mn-lt"/>
                <a:ea typeface="+mj-ea"/>
                <a:cs typeface="+mj-cs"/>
              </a:rPr>
              <a:t>3.	Wählen Sie im Dialogfeld unter </a:t>
            </a:r>
            <a:r>
              <a:rPr lang="de-DE" sz="750" b="1" i="0" kern="1200" dirty="0">
                <a:solidFill>
                  <a:schemeClr val="tx1">
                    <a:lumMod val="65000"/>
                    <a:lumOff val="35000"/>
                  </a:schemeClr>
                </a:solidFill>
                <a:latin typeface="+mn-lt"/>
                <a:ea typeface="+mj-ea"/>
                <a:cs typeface="+mj-cs"/>
              </a:rPr>
              <a:t>Ausgabe und Freigabe </a:t>
            </a:r>
            <a:r>
              <a:rPr lang="de-DE" sz="750" b="0" i="0" kern="1200" dirty="0">
                <a:solidFill>
                  <a:schemeClr val="tx1">
                    <a:lumMod val="65000"/>
                    <a:lumOff val="35000"/>
                  </a:schemeClr>
                </a:solidFill>
                <a:latin typeface="+mn-lt"/>
                <a:ea typeface="+mj-ea"/>
                <a:cs typeface="+mj-cs"/>
              </a:rPr>
              <a:t>die Option </a:t>
            </a:r>
            <a:r>
              <a:rPr lang="de-DE" sz="750" b="1" i="0" kern="1200" dirty="0">
                <a:solidFill>
                  <a:schemeClr val="tx1">
                    <a:lumMod val="65000"/>
                    <a:lumOff val="35000"/>
                  </a:schemeClr>
                </a:solidFill>
                <a:latin typeface="+mn-lt"/>
                <a:ea typeface="+mj-ea"/>
                <a:cs typeface="+mj-cs"/>
              </a:rPr>
              <a:t>Speichern</a:t>
            </a:r>
            <a:r>
              <a:rPr lang="de-DE" sz="750" b="0" i="0" kern="1200" dirty="0">
                <a:solidFill>
                  <a:schemeClr val="tx1">
                    <a:lumMod val="65000"/>
                    <a:lumOff val="35000"/>
                  </a:schemeClr>
                </a:solidFill>
                <a:latin typeface="+mn-lt"/>
                <a:ea typeface="+mj-ea"/>
                <a:cs typeface="+mj-cs"/>
              </a:rPr>
              <a:t> aus. </a:t>
            </a:r>
          </a:p>
          <a:p>
            <a:pPr marL="108000" defTabSz="216000">
              <a:lnSpc>
                <a:spcPct val="100000"/>
              </a:lnSpc>
              <a:spcAft>
                <a:spcPts val="450"/>
              </a:spcAft>
            </a:pPr>
            <a:r>
              <a:rPr lang="de-DE" sz="750" b="0" i="0" kern="1200" dirty="0">
                <a:solidFill>
                  <a:schemeClr val="tx1">
                    <a:lumMod val="65000"/>
                    <a:lumOff val="35000"/>
                  </a:schemeClr>
                </a:solidFill>
                <a:latin typeface="Linotype Syntax Com Regular" panose="020B0604020202020204" pitchFamily="34" charset="0"/>
                <a:ea typeface="+mj-ea"/>
                <a:cs typeface="+mj-cs"/>
              </a:rPr>
              <a:t>4.	Wählen Sie unter </a:t>
            </a:r>
            <a:r>
              <a:rPr lang="de-DE" sz="750" b="1" i="0" kern="1200" dirty="0">
                <a:solidFill>
                  <a:schemeClr val="tx1">
                    <a:lumMod val="65000"/>
                    <a:lumOff val="35000"/>
                  </a:schemeClr>
                </a:solidFill>
                <a:latin typeface="Linotype Syntax Com Regular" panose="020B0604020202020204" pitchFamily="34" charset="0"/>
                <a:ea typeface="+mj-ea"/>
                <a:cs typeface="+mj-cs"/>
              </a:rPr>
              <a:t>Einbetten von Schriftarten in der Datei einbetten </a:t>
            </a:r>
            <a:r>
              <a:rPr lang="de-DE" sz="750" b="0" i="0" kern="1200" dirty="0">
                <a:solidFill>
                  <a:schemeClr val="tx1">
                    <a:lumMod val="65000"/>
                    <a:lumOff val="35000"/>
                  </a:schemeClr>
                </a:solidFill>
                <a:latin typeface="Linotype Syntax Com Regular" panose="020B0604020202020204" pitchFamily="34" charset="0"/>
                <a:ea typeface="+mj-ea"/>
                <a:cs typeface="+mj-cs"/>
              </a:rPr>
              <a:t>aus.</a:t>
            </a:r>
            <a:br>
              <a:rPr lang="de-DE" sz="750" b="0" i="0" kern="1200" dirty="0">
                <a:solidFill>
                  <a:schemeClr val="tx1">
                    <a:lumMod val="65000"/>
                    <a:lumOff val="35000"/>
                  </a:schemeClr>
                </a:solidFill>
                <a:latin typeface="Linotype Syntax Com Regular" panose="020B0604020202020204" pitchFamily="34" charset="0"/>
                <a:ea typeface="+mj-ea"/>
                <a:cs typeface="+mj-cs"/>
              </a:rPr>
            </a:br>
            <a:r>
              <a:rPr lang="de-DE" sz="750" b="0" i="0" kern="1200" dirty="0">
                <a:solidFill>
                  <a:schemeClr val="tx1">
                    <a:lumMod val="65000"/>
                    <a:lumOff val="35000"/>
                  </a:schemeClr>
                </a:solidFill>
                <a:latin typeface="Linotype Syntax Com Regular" panose="020B0604020202020204" pitchFamily="34" charset="0"/>
                <a:ea typeface="+mj-ea"/>
                <a:cs typeface="+mj-cs"/>
              </a:rPr>
              <a:t>	Wenn Sie die Datei speichern, werden die darin verwendeten Schriftarten in die Präsentationsdatei eingebettet</a:t>
            </a:r>
            <a:r>
              <a:rPr lang="de-DE" sz="750" b="0" dirty="0">
                <a:solidFill>
                  <a:schemeClr val="tx1">
                    <a:lumMod val="65000"/>
                    <a:lumOff val="35000"/>
                  </a:schemeClr>
                </a:solidFill>
                <a:latin typeface="Linotype Syntax Com Regular" panose="020B0604020202020204" pitchFamily="34" charset="0"/>
              </a:rPr>
              <a:t>.</a:t>
            </a:r>
          </a:p>
          <a:p>
            <a:pPr defTabSz="270000">
              <a:lnSpc>
                <a:spcPct val="100000"/>
              </a:lnSpc>
              <a:spcAft>
                <a:spcPts val="450"/>
              </a:spcAft>
            </a:pPr>
            <a:endParaRPr lang="de-DE" sz="825" b="0" dirty="0">
              <a:solidFill>
                <a:srgbClr val="929292"/>
              </a:solidFill>
              <a:latin typeface="Linotype Syntax Com Regular" panose="020B0604020202020204" pitchFamily="34" charset="0"/>
            </a:endParaRPr>
          </a:p>
          <a:p>
            <a:pPr defTabSz="270000">
              <a:lnSpc>
                <a:spcPct val="100000"/>
              </a:lnSpc>
              <a:spcAft>
                <a:spcPts val="450"/>
              </a:spcAft>
            </a:pPr>
            <a:endParaRPr lang="de-DE" sz="750" b="0" i="0" kern="1200" dirty="0">
              <a:solidFill>
                <a:schemeClr val="tx1">
                  <a:lumMod val="65000"/>
                  <a:lumOff val="35000"/>
                </a:schemeClr>
              </a:solidFill>
              <a:latin typeface="Linotype Syntax Com" panose="020B0604020202020204" pitchFamily="34" charset="0"/>
              <a:ea typeface="+mj-ea"/>
              <a:cs typeface="+mj-cs"/>
            </a:endParaRPr>
          </a:p>
        </p:txBody>
      </p:sp>
      <p:sp>
        <p:nvSpPr>
          <p:cNvPr id="10" name="Titel 1">
            <a:extLst>
              <a:ext uri="{FF2B5EF4-FFF2-40B4-BE49-F238E27FC236}">
                <a16:creationId xmlns:a16="http://schemas.microsoft.com/office/drawing/2014/main" id="{5CFFD251-A77D-8844-8334-32411C19DBBC}"/>
              </a:ext>
            </a:extLst>
          </p:cNvPr>
          <p:cNvSpPr txBox="1">
            <a:spLocks/>
          </p:cNvSpPr>
          <p:nvPr/>
        </p:nvSpPr>
        <p:spPr>
          <a:xfrm>
            <a:off x="395040" y="2212902"/>
            <a:ext cx="8353424" cy="450559"/>
          </a:xfrm>
          <a:prstGeom prst="rect">
            <a:avLst/>
          </a:prstGeom>
          <a:ln>
            <a:noFill/>
          </a:ln>
        </p:spPr>
        <p:txBody>
          <a:bodyPr vert="horz" lIns="0" tIns="0" rIns="0" bIns="0" rtlCol="0" anchor="t">
            <a:noAutofit/>
          </a:bodyPr>
          <a:lstStyle>
            <a:lvl1pPr algn="l" defTabSz="914400" rtl="0" eaLnBrk="1" latinLnBrk="0" hangingPunct="1">
              <a:lnSpc>
                <a:spcPct val="100000"/>
              </a:lnSpc>
              <a:spcBef>
                <a:spcPct val="0"/>
              </a:spcBef>
              <a:buNone/>
              <a:defRPr sz="4000" b="0" i="0" kern="1200">
                <a:solidFill>
                  <a:srgbClr val="929292">
                    <a:alpha val="0"/>
                  </a:srgbClr>
                </a:solidFill>
                <a:latin typeface="Linotype Syntax Com" panose="020B0604020202020204" pitchFamily="34" charset="0"/>
                <a:ea typeface="+mj-ea"/>
                <a:cs typeface="+mj-cs"/>
              </a:defRPr>
            </a:lvl1pPr>
          </a:lstStyle>
          <a:p>
            <a:pPr marL="0" marR="0" lvl="0" indent="0" algn="l" defTabSz="216000" rtl="0" eaLnBrk="1" fontAlgn="auto" latinLnBrk="0" hangingPunct="1">
              <a:lnSpc>
                <a:spcPct val="100000"/>
              </a:lnSpc>
              <a:spcBef>
                <a:spcPct val="0"/>
              </a:spcBef>
              <a:spcAft>
                <a:spcPts val="450"/>
              </a:spcAft>
              <a:buClrTx/>
              <a:buSzTx/>
              <a:buFontTx/>
              <a:buNone/>
              <a:tabLst/>
              <a:defRPr/>
            </a:pPr>
            <a:r>
              <a:rPr lang="de-DE" sz="1050" b="1" i="0" dirty="0">
                <a:solidFill>
                  <a:schemeClr val="accent6"/>
                </a:solidFill>
                <a:latin typeface="+mj-lt"/>
              </a:rPr>
              <a:t>1. SCHRIFTEN</a:t>
            </a:r>
          </a:p>
          <a:p>
            <a:pPr marL="0" marR="0" lvl="0" indent="0" algn="l" defTabSz="216000" rtl="0" eaLnBrk="1" fontAlgn="auto" latinLnBrk="0" hangingPunct="1">
              <a:lnSpc>
                <a:spcPct val="100000"/>
              </a:lnSpc>
              <a:spcBef>
                <a:spcPct val="0"/>
              </a:spcBef>
              <a:spcAft>
                <a:spcPts val="450"/>
              </a:spcAft>
              <a:buClrTx/>
              <a:buSzTx/>
              <a:buFontTx/>
              <a:buNone/>
              <a:tabLst/>
              <a:defRPr/>
            </a:pPr>
            <a:r>
              <a:rPr lang="de-DE" sz="750" b="0" i="0" dirty="0">
                <a:solidFill>
                  <a:schemeClr val="tx1">
                    <a:lumMod val="65000"/>
                    <a:lumOff val="35000"/>
                  </a:schemeClr>
                </a:solidFill>
                <a:latin typeface="Linotype Syntax Com Medium" panose="020B0604020202020204" pitchFamily="34" charset="0"/>
              </a:rPr>
              <a:t>Auf Ihrem Rechner muss die IPN-Hausschrift Linotype Syntax installiert sein.</a:t>
            </a:r>
            <a:br>
              <a:rPr lang="de-DE" sz="750" b="0" i="0" dirty="0">
                <a:solidFill>
                  <a:schemeClr val="tx1">
                    <a:lumMod val="65000"/>
                    <a:lumOff val="35000"/>
                  </a:schemeClr>
                </a:solidFill>
                <a:latin typeface="Linotype Syntax Com Medium" panose="020B0604020202020204" pitchFamily="34" charset="0"/>
              </a:rPr>
            </a:br>
            <a:r>
              <a:rPr lang="de-DE" sz="750" b="0" i="0" dirty="0">
                <a:solidFill>
                  <a:schemeClr val="tx1">
                    <a:lumMod val="65000"/>
                    <a:lumOff val="35000"/>
                  </a:schemeClr>
                </a:solidFill>
                <a:latin typeface="Linotype Syntax Com Medium" panose="020B0604020202020204" pitchFamily="34" charset="0"/>
              </a:rPr>
              <a:t>Wenn Sie Ihre Präsentation auf einen anderen Rechner übertragen, müssen die Schriftarten in die Datei eingebettet werden.</a:t>
            </a:r>
          </a:p>
        </p:txBody>
      </p:sp>
      <p:sp>
        <p:nvSpPr>
          <p:cNvPr id="8" name="Titel 1">
            <a:extLst>
              <a:ext uri="{FF2B5EF4-FFF2-40B4-BE49-F238E27FC236}">
                <a16:creationId xmlns:a16="http://schemas.microsoft.com/office/drawing/2014/main" id="{87FB7B0C-CD49-7C41-8112-483982C8916B}"/>
              </a:ext>
            </a:extLst>
          </p:cNvPr>
          <p:cNvSpPr txBox="1">
            <a:spLocks/>
          </p:cNvSpPr>
          <p:nvPr/>
        </p:nvSpPr>
        <p:spPr>
          <a:xfrm>
            <a:off x="395536" y="4390822"/>
            <a:ext cx="8353424" cy="288797"/>
          </a:xfrm>
          <a:prstGeom prst="rect">
            <a:avLst/>
          </a:prstGeom>
          <a:ln>
            <a:noFill/>
          </a:ln>
        </p:spPr>
        <p:txBody>
          <a:bodyPr vert="horz" lIns="68580" tIns="34290" rIns="68580" bIns="34290" rtlCol="0" anchor="t">
            <a:noAutofit/>
          </a:bodyPr>
          <a:lstStyle>
            <a:lvl1pPr algn="l" defTabSz="914400" rtl="0" eaLnBrk="1" latinLnBrk="0" hangingPunct="1">
              <a:lnSpc>
                <a:spcPct val="100000"/>
              </a:lnSpc>
              <a:spcBef>
                <a:spcPct val="0"/>
              </a:spcBef>
              <a:buNone/>
              <a:defRPr sz="4000" b="0" i="0" kern="1200">
                <a:solidFill>
                  <a:srgbClr val="929292">
                    <a:alpha val="0"/>
                  </a:srgbClr>
                </a:solidFill>
                <a:latin typeface="Linotype Syntax Com" panose="020B0604020202020204" pitchFamily="34" charset="0"/>
                <a:ea typeface="+mj-ea"/>
                <a:cs typeface="+mj-cs"/>
              </a:defRPr>
            </a:lvl1pPr>
          </a:lstStyle>
          <a:p>
            <a:pPr marL="0" marR="0" lvl="0" indent="0" algn="l" defTabSz="216000" rtl="0" eaLnBrk="1" fontAlgn="auto" latinLnBrk="0" hangingPunct="1">
              <a:lnSpc>
                <a:spcPct val="100000"/>
              </a:lnSpc>
              <a:spcBef>
                <a:spcPct val="0"/>
              </a:spcBef>
              <a:spcAft>
                <a:spcPts val="450"/>
              </a:spcAft>
              <a:buClrTx/>
              <a:buSzTx/>
              <a:buFontTx/>
              <a:buNone/>
              <a:tabLst/>
              <a:defRPr/>
            </a:pPr>
            <a:endParaRPr lang="de-DE" sz="750" b="1" i="0" dirty="0">
              <a:solidFill>
                <a:schemeClr val="tx1">
                  <a:lumMod val="65000"/>
                  <a:lumOff val="35000"/>
                </a:schemeClr>
              </a:solidFill>
              <a:latin typeface="Linotype Syntax Com Regular" panose="020B0604020202020204" pitchFamily="34" charset="0"/>
            </a:endParaRPr>
          </a:p>
        </p:txBody>
      </p:sp>
      <p:sp>
        <p:nvSpPr>
          <p:cNvPr id="7" name="Titel 1">
            <a:extLst>
              <a:ext uri="{FF2B5EF4-FFF2-40B4-BE49-F238E27FC236}">
                <a16:creationId xmlns:a16="http://schemas.microsoft.com/office/drawing/2014/main" id="{1B4C1648-A403-B24D-9140-F506BF203032}"/>
              </a:ext>
            </a:extLst>
          </p:cNvPr>
          <p:cNvSpPr txBox="1">
            <a:spLocks/>
          </p:cNvSpPr>
          <p:nvPr userDrawn="1"/>
        </p:nvSpPr>
        <p:spPr>
          <a:xfrm>
            <a:off x="395040" y="1130339"/>
            <a:ext cx="8353424" cy="957331"/>
          </a:xfrm>
          <a:prstGeom prst="rect">
            <a:avLst/>
          </a:prstGeom>
          <a:ln>
            <a:noFill/>
          </a:ln>
        </p:spPr>
        <p:txBody>
          <a:bodyPr vert="horz" lIns="0" tIns="0" rIns="0" bIns="0" rtlCol="0" anchor="t">
            <a:noAutofit/>
          </a:bodyPr>
          <a:lstStyle>
            <a:lvl1pPr algn="l" defTabSz="914400" rtl="0" eaLnBrk="1" latinLnBrk="0" hangingPunct="1">
              <a:lnSpc>
                <a:spcPct val="100000"/>
              </a:lnSpc>
              <a:spcBef>
                <a:spcPct val="0"/>
              </a:spcBef>
              <a:buNone/>
              <a:defRPr sz="4000" b="0" i="0" kern="1200">
                <a:solidFill>
                  <a:srgbClr val="929292">
                    <a:alpha val="0"/>
                  </a:srgbClr>
                </a:solidFill>
                <a:latin typeface="Linotype Syntax Com" panose="020B0604020202020204" pitchFamily="34" charset="0"/>
                <a:ea typeface="+mj-ea"/>
                <a:cs typeface="+mj-cs"/>
              </a:defRPr>
            </a:lvl1pPr>
          </a:lstStyle>
          <a:p>
            <a:pPr marL="0" marR="0" lvl="0" indent="0" algn="l" defTabSz="216000" rtl="0" eaLnBrk="1" fontAlgn="auto" latinLnBrk="0" hangingPunct="1">
              <a:lnSpc>
                <a:spcPct val="100000"/>
              </a:lnSpc>
              <a:spcBef>
                <a:spcPct val="0"/>
              </a:spcBef>
              <a:spcAft>
                <a:spcPts val="450"/>
              </a:spcAft>
              <a:buClrTx/>
              <a:buSzTx/>
              <a:buFontTx/>
              <a:buNone/>
              <a:tabLst/>
              <a:defRPr/>
            </a:pPr>
            <a:r>
              <a:rPr lang="de-DE" sz="900" b="0" i="0" dirty="0">
                <a:solidFill>
                  <a:srgbClr val="003D7C"/>
                </a:solidFill>
                <a:latin typeface="Linotype Syntax Com Medium" panose="020B0604020202020204" pitchFamily="34" charset="0"/>
              </a:rPr>
              <a:t>Die hier zur Verfügung gestellten Vorlagen können nicht alle Bedarfe abdecken, sie sind somit nur als Grundlage gedacht und können von Ihnen erweitert bzw. an Ihre Bedürfnisse angepasst werden! Das betrifft auch die Schriftgrößen von Überschriften und Fließtexten sowie deren Positionen. Es steht auch eine leere Seite zu Ihrer Verfügung, die Sie einsetzen können wenn die vorhandenen Vorlagen nicht genug Platz bieten. Nicht geändert werden dürfen Schriftarten, Farben und Bestanteile des IPN-Corporate Designs (z.B. Logo, Designelemente).</a:t>
            </a:r>
          </a:p>
          <a:p>
            <a:pPr marL="0" marR="0" lvl="0" indent="0" algn="l" defTabSz="216000" rtl="0" eaLnBrk="1" fontAlgn="auto" latinLnBrk="0" hangingPunct="1">
              <a:lnSpc>
                <a:spcPct val="100000"/>
              </a:lnSpc>
              <a:spcBef>
                <a:spcPct val="0"/>
              </a:spcBef>
              <a:spcAft>
                <a:spcPts val="450"/>
              </a:spcAft>
              <a:buClrTx/>
              <a:buSzTx/>
              <a:buFontTx/>
              <a:buNone/>
              <a:tabLst/>
              <a:defRPr/>
            </a:pPr>
            <a:r>
              <a:rPr lang="de-DE" sz="900" b="0" i="0" dirty="0">
                <a:solidFill>
                  <a:srgbClr val="003D7C"/>
                </a:solidFill>
                <a:latin typeface="Linotype Syntax Com Medium" panose="020B0604020202020204" pitchFamily="34" charset="0"/>
              </a:rPr>
              <a:t>Die beiden Infoseiten in dieser Beispielpräsentation bitte nach dem Lesen löschen. Anschließend können Sie durch Entfernen bzw. Hinzufügen von weiteren Seiten Ihre Präsentation gestalten. Viel Spaß!</a:t>
            </a:r>
          </a:p>
        </p:txBody>
      </p:sp>
      <p:pic>
        <p:nvPicPr>
          <p:cNvPr id="12" name="Grafik 11">
            <a:extLst>
              <a:ext uri="{FF2B5EF4-FFF2-40B4-BE49-F238E27FC236}">
                <a16:creationId xmlns:a16="http://schemas.microsoft.com/office/drawing/2014/main" id="{3CDD2A13-FBAD-7E46-9677-3AE54147CCE1}"/>
              </a:ext>
            </a:extLst>
          </p:cNvPr>
          <p:cNvPicPr>
            <a:picLocks noChangeAspect="1"/>
          </p:cNvPicPr>
          <p:nvPr/>
        </p:nvPicPr>
        <p:blipFill>
          <a:blip r:embed="rId2"/>
          <a:stretch>
            <a:fillRect/>
          </a:stretch>
        </p:blipFill>
        <p:spPr>
          <a:xfrm>
            <a:off x="7856746" y="203183"/>
            <a:ext cx="891718" cy="497153"/>
          </a:xfrm>
          <a:prstGeom prst="rect">
            <a:avLst/>
          </a:prstGeom>
        </p:spPr>
      </p:pic>
      <p:sp>
        <p:nvSpPr>
          <p:cNvPr id="2" name="Rechteck 1">
            <a:extLst>
              <a:ext uri="{FF2B5EF4-FFF2-40B4-BE49-F238E27FC236}">
                <a16:creationId xmlns:a16="http://schemas.microsoft.com/office/drawing/2014/main" id="{AD892B61-DFDC-8242-B695-08F12DB4CE83}"/>
              </a:ext>
            </a:extLst>
          </p:cNvPr>
          <p:cNvSpPr/>
          <p:nvPr/>
        </p:nvSpPr>
        <p:spPr>
          <a:xfrm>
            <a:off x="323528" y="1076318"/>
            <a:ext cx="8496944" cy="102462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2"/>
              </a:solidFill>
            </a:endParaRPr>
          </a:p>
        </p:txBody>
      </p:sp>
      <p:sp>
        <p:nvSpPr>
          <p:cNvPr id="15" name="Titel 1">
            <a:extLst>
              <a:ext uri="{FF2B5EF4-FFF2-40B4-BE49-F238E27FC236}">
                <a16:creationId xmlns:a16="http://schemas.microsoft.com/office/drawing/2014/main" id="{F5406873-37F3-3649-93E0-5DFB72837A8A}"/>
              </a:ext>
            </a:extLst>
          </p:cNvPr>
          <p:cNvSpPr txBox="1">
            <a:spLocks/>
          </p:cNvSpPr>
          <p:nvPr userDrawn="1"/>
        </p:nvSpPr>
        <p:spPr>
          <a:xfrm>
            <a:off x="395536" y="4390822"/>
            <a:ext cx="8353424" cy="288797"/>
          </a:xfrm>
          <a:prstGeom prst="rect">
            <a:avLst/>
          </a:prstGeom>
          <a:ln>
            <a:noFill/>
          </a:ln>
        </p:spPr>
        <p:txBody>
          <a:bodyPr vert="horz" lIns="68580" tIns="34290" rIns="68580" bIns="34290" rtlCol="0" anchor="t">
            <a:noAutofit/>
          </a:bodyPr>
          <a:lstStyle>
            <a:lvl1pPr algn="l" defTabSz="914400" rtl="0" eaLnBrk="1" latinLnBrk="0" hangingPunct="1">
              <a:lnSpc>
                <a:spcPct val="100000"/>
              </a:lnSpc>
              <a:spcBef>
                <a:spcPct val="0"/>
              </a:spcBef>
              <a:buNone/>
              <a:defRPr sz="4000" b="0" i="0" kern="1200">
                <a:solidFill>
                  <a:srgbClr val="929292">
                    <a:alpha val="0"/>
                  </a:srgbClr>
                </a:solidFill>
                <a:latin typeface="Linotype Syntax Com" panose="020B0604020202020204" pitchFamily="34" charset="0"/>
                <a:ea typeface="+mj-ea"/>
                <a:cs typeface="+mj-cs"/>
              </a:defRPr>
            </a:lvl1pPr>
          </a:lstStyle>
          <a:p>
            <a:pPr marL="0" marR="0" lvl="0" indent="0" algn="l" defTabSz="216000" rtl="0" eaLnBrk="1" fontAlgn="auto" latinLnBrk="0" hangingPunct="1">
              <a:lnSpc>
                <a:spcPct val="100000"/>
              </a:lnSpc>
              <a:spcBef>
                <a:spcPct val="0"/>
              </a:spcBef>
              <a:spcAft>
                <a:spcPts val="450"/>
              </a:spcAft>
              <a:buClrTx/>
              <a:buSzTx/>
              <a:buFontTx/>
              <a:buNone/>
              <a:tabLst/>
              <a:defRPr/>
            </a:pPr>
            <a:endParaRPr lang="de-DE" sz="750" b="1" i="0" dirty="0">
              <a:solidFill>
                <a:schemeClr val="tx1">
                  <a:lumMod val="65000"/>
                  <a:lumOff val="35000"/>
                </a:schemeClr>
              </a:solidFill>
              <a:latin typeface="Linotype Syntax Com Regular" panose="020B0604020202020204" pitchFamily="34" charset="0"/>
            </a:endParaRPr>
          </a:p>
        </p:txBody>
      </p:sp>
    </p:spTree>
    <p:extLst>
      <p:ext uri="{BB962C8B-B14F-4D97-AF65-F5344CB8AC3E}">
        <p14:creationId xmlns:p14="http://schemas.microsoft.com/office/powerpoint/2010/main" val="212496333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foseite 2  in Präsentation löschen!">
    <p:bg>
      <p:bgPr>
        <a:solidFill>
          <a:schemeClr val="bg1"/>
        </a:solidFill>
        <a:effectLst/>
      </p:bgPr>
    </p:bg>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4921D59F-FDF7-1448-96F4-66B603508D47}"/>
              </a:ext>
            </a:extLst>
          </p:cNvPr>
          <p:cNvSpPr txBox="1">
            <a:spLocks/>
          </p:cNvSpPr>
          <p:nvPr/>
        </p:nvSpPr>
        <p:spPr>
          <a:xfrm>
            <a:off x="395040" y="1493068"/>
            <a:ext cx="8353424" cy="575791"/>
          </a:xfrm>
          <a:prstGeom prst="rect">
            <a:avLst/>
          </a:prstGeom>
          <a:ln>
            <a:noFill/>
          </a:ln>
        </p:spPr>
        <p:txBody>
          <a:bodyPr vert="horz" lIns="0" tIns="0" rIns="0" bIns="0" rtlCol="0" anchor="t">
            <a:noAutofit/>
          </a:bodyPr>
          <a:lstStyle>
            <a:lvl1pPr algn="l" defTabSz="914400" rtl="0" eaLnBrk="1" latinLnBrk="0" hangingPunct="1">
              <a:lnSpc>
                <a:spcPct val="100000"/>
              </a:lnSpc>
              <a:spcBef>
                <a:spcPct val="0"/>
              </a:spcBef>
              <a:buNone/>
              <a:defRPr sz="4000" b="0" i="0" kern="1200">
                <a:solidFill>
                  <a:srgbClr val="929292">
                    <a:alpha val="0"/>
                  </a:srgbClr>
                </a:solidFill>
                <a:latin typeface="Linotype Syntax Com" panose="020B0604020202020204" pitchFamily="34" charset="0"/>
                <a:ea typeface="+mj-ea"/>
                <a:cs typeface="+mj-cs"/>
              </a:defRPr>
            </a:lvl1pPr>
          </a:lstStyle>
          <a:p>
            <a:pPr marL="0" marR="0" lvl="0" indent="0" algn="l" defTabSz="216000" rtl="0" eaLnBrk="1" fontAlgn="auto" latinLnBrk="0" hangingPunct="1">
              <a:lnSpc>
                <a:spcPct val="100000"/>
              </a:lnSpc>
              <a:spcBef>
                <a:spcPct val="0"/>
              </a:spcBef>
              <a:spcAft>
                <a:spcPts val="450"/>
              </a:spcAft>
              <a:buClrTx/>
              <a:buSzTx/>
              <a:buFontTx/>
              <a:buNone/>
              <a:tabLst/>
              <a:defRPr/>
            </a:pPr>
            <a:r>
              <a:rPr lang="de-DE" sz="1050" b="1" i="0" dirty="0">
                <a:solidFill>
                  <a:schemeClr val="accent6"/>
                </a:solidFill>
                <a:latin typeface="Linotype Syntax Com Regular" panose="020B0604020202020204" pitchFamily="34" charset="0"/>
              </a:rPr>
              <a:t>3. FARBEN</a:t>
            </a:r>
          </a:p>
          <a:p>
            <a:r>
              <a:rPr lang="de-DE" sz="750" b="0" i="0" kern="1200" dirty="0">
                <a:solidFill>
                  <a:schemeClr val="tx1">
                    <a:lumMod val="65000"/>
                    <a:lumOff val="35000"/>
                  </a:schemeClr>
                </a:solidFill>
                <a:latin typeface="Linotype Syntax Com Regular" panose="020B0604020202020204" pitchFamily="34" charset="0"/>
                <a:ea typeface="+mj-ea"/>
                <a:cs typeface="+mj-cs"/>
              </a:rPr>
              <a:t>Die Farben des IPN-Corporate Designs inklusive der Forschungslinien-Farben sind in dieser Vorlage in den Designfarben definiert:</a:t>
            </a:r>
          </a:p>
        </p:txBody>
      </p:sp>
      <p:sp>
        <p:nvSpPr>
          <p:cNvPr id="18" name="Titel 1">
            <a:extLst>
              <a:ext uri="{FF2B5EF4-FFF2-40B4-BE49-F238E27FC236}">
                <a16:creationId xmlns:a16="http://schemas.microsoft.com/office/drawing/2014/main" id="{D27DAC46-4494-D04C-88CC-2D7557079391}"/>
              </a:ext>
            </a:extLst>
          </p:cNvPr>
          <p:cNvSpPr txBox="1">
            <a:spLocks/>
          </p:cNvSpPr>
          <p:nvPr/>
        </p:nvSpPr>
        <p:spPr>
          <a:xfrm>
            <a:off x="395040" y="772344"/>
            <a:ext cx="8353424" cy="576261"/>
          </a:xfrm>
          <a:prstGeom prst="rect">
            <a:avLst/>
          </a:prstGeom>
          <a:ln>
            <a:noFill/>
          </a:ln>
        </p:spPr>
        <p:txBody>
          <a:bodyPr vert="horz" lIns="0" tIns="0" rIns="0" bIns="0" rtlCol="0" anchor="t">
            <a:noAutofit/>
          </a:bodyPr>
          <a:lstStyle>
            <a:lvl1pPr algn="l" defTabSz="914400" rtl="0" eaLnBrk="1" latinLnBrk="0" hangingPunct="1">
              <a:lnSpc>
                <a:spcPct val="100000"/>
              </a:lnSpc>
              <a:spcBef>
                <a:spcPct val="0"/>
              </a:spcBef>
              <a:buNone/>
              <a:defRPr sz="4000" b="0" i="0" kern="1200">
                <a:solidFill>
                  <a:srgbClr val="929292">
                    <a:alpha val="0"/>
                  </a:srgbClr>
                </a:solidFill>
                <a:latin typeface="Linotype Syntax Com" panose="020B0604020202020204" pitchFamily="34" charset="0"/>
                <a:ea typeface="+mj-ea"/>
                <a:cs typeface="+mj-cs"/>
              </a:defRPr>
            </a:lvl1pPr>
          </a:lstStyle>
          <a:p>
            <a:pPr marL="0" marR="0" lvl="0" indent="0" algn="l" defTabSz="216000" rtl="0" eaLnBrk="1" fontAlgn="auto" latinLnBrk="0" hangingPunct="1">
              <a:lnSpc>
                <a:spcPct val="100000"/>
              </a:lnSpc>
              <a:spcBef>
                <a:spcPct val="0"/>
              </a:spcBef>
              <a:spcAft>
                <a:spcPts val="450"/>
              </a:spcAft>
              <a:buClrTx/>
              <a:buSzTx/>
              <a:buFontTx/>
              <a:buNone/>
              <a:tabLst/>
              <a:defRPr/>
            </a:pPr>
            <a:r>
              <a:rPr lang="de-DE" sz="1050" b="1" i="0" dirty="0">
                <a:solidFill>
                  <a:schemeClr val="accent6"/>
                </a:solidFill>
                <a:latin typeface="Linotype Syntax Com Regular" panose="020B0604020202020204" pitchFamily="34" charset="0"/>
              </a:rPr>
              <a:t>2. </a:t>
            </a:r>
            <a:r>
              <a:rPr lang="de-DE" sz="1050" b="1" i="0" cap="all" baseline="0" dirty="0">
                <a:solidFill>
                  <a:schemeClr val="accent6"/>
                </a:solidFill>
                <a:latin typeface="Linotype Syntax Com Regular" panose="020B0604020202020204" pitchFamily="34" charset="0"/>
              </a:rPr>
              <a:t>Projektlogos</a:t>
            </a:r>
          </a:p>
          <a:p>
            <a:pPr marL="0" marR="0" lvl="0" indent="0" algn="l" defTabSz="216000" rtl="0" eaLnBrk="1" fontAlgn="auto" latinLnBrk="0" hangingPunct="1">
              <a:lnSpc>
                <a:spcPct val="100000"/>
              </a:lnSpc>
              <a:spcBef>
                <a:spcPct val="0"/>
              </a:spcBef>
              <a:spcAft>
                <a:spcPts val="450"/>
              </a:spcAft>
              <a:buClrTx/>
              <a:buSzTx/>
              <a:buFontTx/>
              <a:buNone/>
              <a:tabLst/>
              <a:defRPr/>
            </a:pPr>
            <a:r>
              <a:rPr lang="de-DE" sz="750" b="0" i="0" dirty="0">
                <a:solidFill>
                  <a:schemeClr val="tx1">
                    <a:lumMod val="65000"/>
                    <a:lumOff val="35000"/>
                  </a:schemeClr>
                </a:solidFill>
                <a:latin typeface="Linotype Syntax Com Regular" panose="020B0604020202020204" pitchFamily="34" charset="0"/>
              </a:rPr>
              <a:t>Wenn Sie ein Projektlogo platzieren wollen, nutzen Sie bitte den dafür vorgesehenen Platzhalter links neben dem IPN-Logo. </a:t>
            </a:r>
            <a:br>
              <a:rPr lang="de-DE" sz="750" b="0" i="0" dirty="0">
                <a:solidFill>
                  <a:schemeClr val="tx1">
                    <a:lumMod val="65000"/>
                    <a:lumOff val="35000"/>
                  </a:schemeClr>
                </a:solidFill>
                <a:latin typeface="Linotype Syntax Com Regular" panose="020B0604020202020204" pitchFamily="34" charset="0"/>
              </a:rPr>
            </a:br>
            <a:r>
              <a:rPr lang="de-DE" sz="750" b="0" i="0" dirty="0">
                <a:solidFill>
                  <a:schemeClr val="tx1">
                    <a:lumMod val="65000"/>
                    <a:lumOff val="35000"/>
                  </a:schemeClr>
                </a:solidFill>
                <a:latin typeface="Linotype Syntax Com Regular" panose="020B0604020202020204" pitchFamily="34" charset="0"/>
              </a:rPr>
              <a:t>Passen Sie bei Bedarf die Größe des eingefügten Logos an den Bildrahmen an.</a:t>
            </a:r>
          </a:p>
        </p:txBody>
      </p:sp>
      <p:pic>
        <p:nvPicPr>
          <p:cNvPr id="15" name="Grafik 14">
            <a:extLst>
              <a:ext uri="{FF2B5EF4-FFF2-40B4-BE49-F238E27FC236}">
                <a16:creationId xmlns:a16="http://schemas.microsoft.com/office/drawing/2014/main" id="{C16A9816-7636-4043-899C-E8379B6F6A3B}"/>
              </a:ext>
            </a:extLst>
          </p:cNvPr>
          <p:cNvPicPr>
            <a:picLocks noChangeAspect="1"/>
          </p:cNvPicPr>
          <p:nvPr/>
        </p:nvPicPr>
        <p:blipFill>
          <a:blip r:embed="rId2"/>
          <a:stretch>
            <a:fillRect/>
          </a:stretch>
        </p:blipFill>
        <p:spPr>
          <a:xfrm>
            <a:off x="7856746" y="203183"/>
            <a:ext cx="891718" cy="497153"/>
          </a:xfrm>
          <a:prstGeom prst="rect">
            <a:avLst/>
          </a:prstGeom>
        </p:spPr>
      </p:pic>
      <p:pic>
        <p:nvPicPr>
          <p:cNvPr id="11" name="Grafik 10">
            <a:extLst>
              <a:ext uri="{FF2B5EF4-FFF2-40B4-BE49-F238E27FC236}">
                <a16:creationId xmlns:a16="http://schemas.microsoft.com/office/drawing/2014/main" id="{85929CD3-FD73-DD4A-A8F2-B569F4A99FCF}"/>
              </a:ext>
            </a:extLst>
          </p:cNvPr>
          <p:cNvPicPr>
            <a:picLocks noChangeAspect="1"/>
          </p:cNvPicPr>
          <p:nvPr userDrawn="1"/>
        </p:nvPicPr>
        <p:blipFill>
          <a:blip r:embed="rId3"/>
          <a:stretch>
            <a:fillRect/>
          </a:stretch>
        </p:blipFill>
        <p:spPr>
          <a:xfrm>
            <a:off x="2483768" y="2175872"/>
            <a:ext cx="2835875" cy="1837328"/>
          </a:xfrm>
          <a:prstGeom prst="rect">
            <a:avLst/>
          </a:prstGeom>
        </p:spPr>
      </p:pic>
      <p:sp>
        <p:nvSpPr>
          <p:cNvPr id="13" name="Textfeld 12">
            <a:extLst>
              <a:ext uri="{FF2B5EF4-FFF2-40B4-BE49-F238E27FC236}">
                <a16:creationId xmlns:a16="http://schemas.microsoft.com/office/drawing/2014/main" id="{B3CA351D-2210-A945-8AB6-5FC3514F3055}"/>
              </a:ext>
            </a:extLst>
          </p:cNvPr>
          <p:cNvSpPr txBox="1"/>
          <p:nvPr userDrawn="1"/>
        </p:nvSpPr>
        <p:spPr>
          <a:xfrm>
            <a:off x="1444006" y="2477553"/>
            <a:ext cx="1976916" cy="1361911"/>
          </a:xfrm>
          <a:prstGeom prst="rect">
            <a:avLst/>
          </a:prstGeom>
          <a:noFill/>
        </p:spPr>
        <p:txBody>
          <a:bodyPr wrap="square" rtlCol="0">
            <a:spAutoFit/>
          </a:bodyPr>
          <a:lstStyle/>
          <a:p>
            <a:pPr marL="0" marR="0" lvl="0" indent="0" algn="l" defTabSz="685800" rtl="0" eaLnBrk="1" fontAlgn="auto" latinLnBrk="0" hangingPunct="1">
              <a:lnSpc>
                <a:spcPts val="930"/>
              </a:lnSpc>
              <a:spcBef>
                <a:spcPts val="0"/>
              </a:spcBef>
              <a:spcAft>
                <a:spcPts val="0"/>
              </a:spcAft>
              <a:buClrTx/>
              <a:buSzTx/>
              <a:buFontTx/>
              <a:buNone/>
              <a:tabLst/>
              <a:defRPr/>
            </a:pPr>
            <a:r>
              <a:rPr lang="de-DE" sz="750" b="0" i="0" u="none" dirty="0">
                <a:solidFill>
                  <a:schemeClr val="tx1">
                    <a:lumMod val="65000"/>
                    <a:lumOff val="35000"/>
                  </a:schemeClr>
                </a:solidFill>
                <a:latin typeface="Linotype Syntax Com Medium" panose="020B0604020202020204" pitchFamily="34" charset="0"/>
              </a:rPr>
              <a:t>Akzent 1: </a:t>
            </a:r>
            <a:r>
              <a:rPr lang="de-DE" sz="750" b="0" i="0" u="none" dirty="0">
                <a:solidFill>
                  <a:schemeClr val="accent1"/>
                </a:solidFill>
                <a:latin typeface="Linotype Syntax Com Medium" panose="020B0604020202020204" pitchFamily="34" charset="0"/>
              </a:rPr>
              <a:t>Grau 65%</a:t>
            </a:r>
          </a:p>
          <a:p>
            <a:pPr marL="0" marR="0" lvl="0" indent="0" algn="l" defTabSz="685800" rtl="0" eaLnBrk="1" fontAlgn="auto" latinLnBrk="0" hangingPunct="1">
              <a:lnSpc>
                <a:spcPts val="930"/>
              </a:lnSpc>
              <a:spcBef>
                <a:spcPts val="0"/>
              </a:spcBef>
              <a:spcAft>
                <a:spcPts val="0"/>
              </a:spcAft>
              <a:buClrTx/>
              <a:buSzTx/>
              <a:buFontTx/>
              <a:buNone/>
              <a:tabLst/>
              <a:defRPr/>
            </a:pPr>
            <a:endParaRPr lang="de-DE" sz="750" b="0" i="0" u="none" dirty="0">
              <a:solidFill>
                <a:schemeClr val="accent1"/>
              </a:solidFill>
              <a:latin typeface="Linotype Syntax Com Medium" panose="020B0604020202020204" pitchFamily="34" charset="0"/>
            </a:endParaRPr>
          </a:p>
          <a:p>
            <a:pPr marL="0" marR="0" lvl="0" indent="0" algn="l" defTabSz="685800" rtl="0" eaLnBrk="1" fontAlgn="auto" latinLnBrk="0" hangingPunct="1">
              <a:lnSpc>
                <a:spcPts val="930"/>
              </a:lnSpc>
              <a:spcBef>
                <a:spcPts val="0"/>
              </a:spcBef>
              <a:spcAft>
                <a:spcPts val="0"/>
              </a:spcAft>
              <a:buClrTx/>
              <a:buSzTx/>
              <a:buFontTx/>
              <a:buNone/>
              <a:tabLst/>
              <a:defRPr/>
            </a:pPr>
            <a:r>
              <a:rPr lang="de-DE" sz="750" b="0" i="0" u="none" dirty="0">
                <a:solidFill>
                  <a:schemeClr val="tx1">
                    <a:lumMod val="65000"/>
                    <a:lumOff val="35000"/>
                  </a:schemeClr>
                </a:solidFill>
                <a:latin typeface="Linotype Syntax Com Medium" panose="020B0604020202020204" pitchFamily="34" charset="0"/>
              </a:rPr>
              <a:t>Akzent 2: </a:t>
            </a:r>
            <a:r>
              <a:rPr lang="de-DE" sz="750" b="0" i="0" u="none" dirty="0">
                <a:solidFill>
                  <a:schemeClr val="accent2"/>
                </a:solidFill>
                <a:latin typeface="Linotype Syntax Com Medium" panose="020B0604020202020204" pitchFamily="34" charset="0"/>
              </a:rPr>
              <a:t>FL</a:t>
            </a:r>
            <a:endParaRPr lang="de-DE" sz="750" b="0" i="0" u="none" dirty="0">
              <a:latin typeface="Linotype Syntax Com Medium" panose="020B0604020202020204" pitchFamily="34" charset="0"/>
            </a:endParaRPr>
          </a:p>
          <a:p>
            <a:pPr marL="0" marR="0" lvl="0" indent="0" algn="l" defTabSz="685800" rtl="0" eaLnBrk="1" fontAlgn="auto" latinLnBrk="0" hangingPunct="1">
              <a:lnSpc>
                <a:spcPts val="930"/>
              </a:lnSpc>
              <a:spcBef>
                <a:spcPts val="0"/>
              </a:spcBef>
              <a:spcAft>
                <a:spcPts val="0"/>
              </a:spcAft>
              <a:buClrTx/>
              <a:buSzTx/>
              <a:buFontTx/>
              <a:buNone/>
              <a:tabLst/>
              <a:defRPr/>
            </a:pPr>
            <a:endParaRPr lang="de-DE" sz="750" b="0" i="0" u="none" dirty="0">
              <a:latin typeface="Linotype Syntax Com Medium" panose="020B0604020202020204" pitchFamily="34" charset="0"/>
            </a:endParaRPr>
          </a:p>
          <a:p>
            <a:pPr marL="0" marR="0" lvl="0" indent="0" algn="l" defTabSz="685800" rtl="0" eaLnBrk="1" fontAlgn="auto" latinLnBrk="0" hangingPunct="1">
              <a:lnSpc>
                <a:spcPts val="930"/>
              </a:lnSpc>
              <a:spcBef>
                <a:spcPts val="0"/>
              </a:spcBef>
              <a:spcAft>
                <a:spcPts val="0"/>
              </a:spcAft>
              <a:buClrTx/>
              <a:buSzTx/>
              <a:buFontTx/>
              <a:buNone/>
              <a:tabLst/>
              <a:defRPr/>
            </a:pPr>
            <a:r>
              <a:rPr lang="de-DE" sz="750" b="0" i="0" u="none" dirty="0">
                <a:solidFill>
                  <a:schemeClr val="tx1">
                    <a:lumMod val="65000"/>
                    <a:lumOff val="35000"/>
                  </a:schemeClr>
                </a:solidFill>
                <a:latin typeface="Linotype Syntax Com Medium" panose="020B0604020202020204" pitchFamily="34" charset="0"/>
              </a:rPr>
              <a:t>Akzent 3: </a:t>
            </a:r>
            <a:r>
              <a:rPr lang="de-DE" sz="750" b="0" i="0" u="none" dirty="0">
                <a:solidFill>
                  <a:schemeClr val="accent3"/>
                </a:solidFill>
                <a:latin typeface="Linotype Syntax Com Medium" panose="020B0604020202020204" pitchFamily="34" charset="0"/>
              </a:rPr>
              <a:t>FL</a:t>
            </a:r>
            <a:endParaRPr lang="de-DE" sz="750" b="0" i="0" u="none" dirty="0">
              <a:latin typeface="Linotype Syntax Com Medium" panose="020B0604020202020204" pitchFamily="34" charset="0"/>
            </a:endParaRPr>
          </a:p>
          <a:p>
            <a:pPr marL="0" marR="0" lvl="0" indent="0" algn="l" defTabSz="685800" rtl="0" eaLnBrk="1" fontAlgn="auto" latinLnBrk="0" hangingPunct="1">
              <a:lnSpc>
                <a:spcPts val="930"/>
              </a:lnSpc>
              <a:spcBef>
                <a:spcPts val="0"/>
              </a:spcBef>
              <a:spcAft>
                <a:spcPts val="0"/>
              </a:spcAft>
              <a:buClrTx/>
              <a:buSzTx/>
              <a:buFontTx/>
              <a:buNone/>
              <a:tabLst/>
              <a:defRPr/>
            </a:pPr>
            <a:br>
              <a:rPr lang="de-DE" sz="750" b="0" i="0" u="none" dirty="0">
                <a:latin typeface="Linotype Syntax Com Medium" panose="020B0604020202020204" pitchFamily="34" charset="0"/>
              </a:rPr>
            </a:br>
            <a:r>
              <a:rPr lang="de-DE" sz="750" b="0" i="0" u="none" dirty="0">
                <a:solidFill>
                  <a:schemeClr val="tx1">
                    <a:lumMod val="65000"/>
                    <a:lumOff val="35000"/>
                  </a:schemeClr>
                </a:solidFill>
                <a:latin typeface="Linotype Syntax Com Medium" panose="020B0604020202020204" pitchFamily="34" charset="0"/>
              </a:rPr>
              <a:t>Akzent 4: </a:t>
            </a:r>
            <a:r>
              <a:rPr lang="de-DE" sz="750" b="0" i="0" u="none" dirty="0">
                <a:solidFill>
                  <a:schemeClr val="accent4"/>
                </a:solidFill>
                <a:latin typeface="Linotype Syntax Com Medium" panose="020B0604020202020204" pitchFamily="34" charset="0"/>
              </a:rPr>
              <a:t>FL</a:t>
            </a:r>
            <a:endParaRPr lang="de-DE" sz="750" b="0" i="0" u="none" dirty="0">
              <a:latin typeface="Linotype Syntax Com Medium" panose="020B0604020202020204" pitchFamily="34" charset="0"/>
            </a:endParaRPr>
          </a:p>
          <a:p>
            <a:pPr marL="0" marR="0" lvl="0" indent="0" algn="l" defTabSz="685800" rtl="0" eaLnBrk="1" fontAlgn="auto" latinLnBrk="0" hangingPunct="1">
              <a:lnSpc>
                <a:spcPts val="930"/>
              </a:lnSpc>
              <a:spcBef>
                <a:spcPts val="0"/>
              </a:spcBef>
              <a:spcAft>
                <a:spcPts val="0"/>
              </a:spcAft>
              <a:buClrTx/>
              <a:buSzTx/>
              <a:buFontTx/>
              <a:buNone/>
              <a:tabLst/>
              <a:defRPr/>
            </a:pPr>
            <a:br>
              <a:rPr lang="de-DE" sz="750" b="0" i="0" u="none" dirty="0">
                <a:latin typeface="Linotype Syntax Com Medium" panose="020B0604020202020204" pitchFamily="34" charset="0"/>
              </a:rPr>
            </a:br>
            <a:r>
              <a:rPr lang="de-DE" sz="750" b="0" i="0" u="none" dirty="0">
                <a:solidFill>
                  <a:schemeClr val="tx1">
                    <a:lumMod val="65000"/>
                    <a:lumOff val="35000"/>
                  </a:schemeClr>
                </a:solidFill>
                <a:latin typeface="Linotype Syntax Com Medium" panose="020B0604020202020204" pitchFamily="34" charset="0"/>
              </a:rPr>
              <a:t>Akzent 5</a:t>
            </a:r>
            <a:r>
              <a:rPr lang="de-DE" sz="750" b="0" i="0" u="none" dirty="0">
                <a:solidFill>
                  <a:schemeClr val="accent6"/>
                </a:solidFill>
                <a:latin typeface="Linotype Syntax Com Medium" panose="020B0604020202020204" pitchFamily="34" charset="0"/>
              </a:rPr>
              <a:t>: </a:t>
            </a:r>
            <a:r>
              <a:rPr lang="de-DE" sz="750" b="0" i="0" u="none" dirty="0">
                <a:solidFill>
                  <a:schemeClr val="accent5"/>
                </a:solidFill>
                <a:latin typeface="Linotype Syntax Com Medium" panose="020B0604020202020204" pitchFamily="34" charset="0"/>
              </a:rPr>
              <a:t>FL</a:t>
            </a:r>
            <a:endParaRPr lang="de-DE" sz="750" b="0" i="0" u="none" dirty="0">
              <a:latin typeface="Linotype Syntax Com Medium" panose="020B0604020202020204" pitchFamily="34" charset="0"/>
            </a:endParaRPr>
          </a:p>
          <a:p>
            <a:pPr marL="0" marR="0" lvl="0" indent="0" algn="l" defTabSz="685800" rtl="0" eaLnBrk="1" fontAlgn="auto" latinLnBrk="0" hangingPunct="1">
              <a:lnSpc>
                <a:spcPts val="930"/>
              </a:lnSpc>
              <a:spcBef>
                <a:spcPts val="0"/>
              </a:spcBef>
              <a:spcAft>
                <a:spcPts val="0"/>
              </a:spcAft>
              <a:buClrTx/>
              <a:buSzTx/>
              <a:buFontTx/>
              <a:buNone/>
              <a:tabLst/>
              <a:defRPr/>
            </a:pPr>
            <a:endParaRPr lang="de-DE" sz="750" b="0" i="0" u="none" dirty="0">
              <a:latin typeface="Linotype Syntax Com Medium" panose="020B0604020202020204" pitchFamily="34" charset="0"/>
            </a:endParaRPr>
          </a:p>
          <a:p>
            <a:pPr marL="0" marR="0" lvl="0" indent="0" algn="l" defTabSz="685800" rtl="0" eaLnBrk="1" fontAlgn="auto" latinLnBrk="0" hangingPunct="1">
              <a:lnSpc>
                <a:spcPts val="930"/>
              </a:lnSpc>
              <a:spcBef>
                <a:spcPts val="0"/>
              </a:spcBef>
              <a:spcAft>
                <a:spcPts val="0"/>
              </a:spcAft>
              <a:buClrTx/>
              <a:buSzTx/>
              <a:buFontTx/>
              <a:buNone/>
              <a:tabLst/>
              <a:defRPr/>
            </a:pPr>
            <a:r>
              <a:rPr lang="de-DE" sz="750" b="0" i="0" u="none" dirty="0">
                <a:solidFill>
                  <a:schemeClr val="tx1">
                    <a:lumMod val="65000"/>
                    <a:lumOff val="35000"/>
                  </a:schemeClr>
                </a:solidFill>
                <a:latin typeface="Linotype Syntax Com Medium" panose="020B0604020202020204" pitchFamily="34" charset="0"/>
              </a:rPr>
              <a:t>Akzent 6: </a:t>
            </a:r>
            <a:r>
              <a:rPr lang="de-DE" sz="750" b="0" i="0" u="none" dirty="0">
                <a:solidFill>
                  <a:schemeClr val="accent6"/>
                </a:solidFill>
                <a:latin typeface="Linotype Syntax Com Medium" panose="020B0604020202020204" pitchFamily="34" charset="0"/>
              </a:rPr>
              <a:t>IPN-Blau</a:t>
            </a:r>
            <a:endParaRPr lang="de-DE" sz="750" b="0" i="0" u="none" dirty="0">
              <a:latin typeface="Linotype Syntax Com Medium" panose="020B0604020202020204" pitchFamily="34" charset="0"/>
            </a:endParaRPr>
          </a:p>
        </p:txBody>
      </p:sp>
      <p:grpSp>
        <p:nvGrpSpPr>
          <p:cNvPr id="16" name="Gruppieren 15">
            <a:extLst>
              <a:ext uri="{FF2B5EF4-FFF2-40B4-BE49-F238E27FC236}">
                <a16:creationId xmlns:a16="http://schemas.microsoft.com/office/drawing/2014/main" id="{0AB75B8F-C6DE-8441-A70F-220BED44BD00}"/>
              </a:ext>
            </a:extLst>
          </p:cNvPr>
          <p:cNvGrpSpPr/>
          <p:nvPr userDrawn="1"/>
        </p:nvGrpSpPr>
        <p:grpSpPr>
          <a:xfrm>
            <a:off x="415387" y="2213322"/>
            <a:ext cx="858059" cy="1686085"/>
            <a:chOff x="1026693" y="2305831"/>
            <a:chExt cx="858059" cy="1686085"/>
          </a:xfrm>
        </p:grpSpPr>
        <p:pic>
          <p:nvPicPr>
            <p:cNvPr id="17" name="Grafik 16">
              <a:extLst>
                <a:ext uri="{FF2B5EF4-FFF2-40B4-BE49-F238E27FC236}">
                  <a16:creationId xmlns:a16="http://schemas.microsoft.com/office/drawing/2014/main" id="{348B48E3-9609-434E-AA31-F272C6748885}"/>
                </a:ext>
              </a:extLst>
            </p:cNvPr>
            <p:cNvPicPr>
              <a:picLocks noChangeAspect="1"/>
            </p:cNvPicPr>
            <p:nvPr/>
          </p:nvPicPr>
          <p:blipFill>
            <a:blip r:embed="rId4"/>
            <a:stretch>
              <a:fillRect/>
            </a:stretch>
          </p:blipFill>
          <p:spPr>
            <a:xfrm>
              <a:off x="1026693" y="2305831"/>
              <a:ext cx="858059" cy="1686085"/>
            </a:xfrm>
            <a:prstGeom prst="rect">
              <a:avLst/>
            </a:prstGeom>
            <a:effectLst>
              <a:outerShdw blurRad="63500" sx="102000" sy="102000" algn="ctr" rotWithShape="0">
                <a:prstClr val="black">
                  <a:alpha val="40000"/>
                </a:prstClr>
              </a:outerShdw>
            </a:effectLst>
          </p:spPr>
        </p:pic>
        <p:sp>
          <p:nvSpPr>
            <p:cNvPr id="19" name="Abgerundetes Rechteck 18">
              <a:extLst>
                <a:ext uri="{FF2B5EF4-FFF2-40B4-BE49-F238E27FC236}">
                  <a16:creationId xmlns:a16="http://schemas.microsoft.com/office/drawing/2014/main" id="{5E4AE5E4-3945-9948-AA9C-88837A6BABE0}"/>
                </a:ext>
              </a:extLst>
            </p:cNvPr>
            <p:cNvSpPr/>
            <p:nvPr/>
          </p:nvSpPr>
          <p:spPr>
            <a:xfrm>
              <a:off x="1285200" y="2575630"/>
              <a:ext cx="576000" cy="100800"/>
            </a:xfrm>
            <a:prstGeom prst="round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grpSp>
    </p:spTree>
    <p:extLst>
      <p:ext uri="{BB962C8B-B14F-4D97-AF65-F5344CB8AC3E}">
        <p14:creationId xmlns:p14="http://schemas.microsoft.com/office/powerpoint/2010/main" val="3570814565"/>
      </p:ext>
    </p:extLst>
  </p:cSld>
  <p:clrMapOvr>
    <a:masterClrMapping/>
  </p:clrMapOvr>
  <p:extLst>
    <p:ext uri="{DCECCB84-F9BA-43D5-87BE-67443E8EF086}">
      <p15:sldGuideLst xmlns:p15="http://schemas.microsoft.com/office/powerpoint/2012/main">
        <p15:guide id="5" orient="horz" pos="1394">
          <p15:clr>
            <a:srgbClr val="FBAE40"/>
          </p15:clr>
        </p15:guide>
        <p15:guide id="6" orient="horz" pos="252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287" y="915988"/>
            <a:ext cx="8353425" cy="576262"/>
          </a:xfrm>
          <a:prstGeom prst="rect">
            <a:avLst/>
          </a:prstGeom>
        </p:spPr>
        <p:txBody>
          <a:bodyPr vert="horz" lIns="0" tIns="0" rIns="0" bIns="0" rtlCol="0" anchor="b" anchorCtr="0">
            <a:normAutofit/>
          </a:bodyPr>
          <a:lstStyle/>
          <a:p>
            <a:r>
              <a:rPr lang="de-DE" dirty="0"/>
              <a:t>Mastertitelformat bearbeiten</a:t>
            </a:r>
            <a:endParaRPr lang="en-US" dirty="0"/>
          </a:p>
        </p:txBody>
      </p:sp>
      <p:sp>
        <p:nvSpPr>
          <p:cNvPr id="3" name="Text Placeholder 2"/>
          <p:cNvSpPr>
            <a:spLocks noGrp="1"/>
          </p:cNvSpPr>
          <p:nvPr>
            <p:ph type="body" idx="1"/>
          </p:nvPr>
        </p:nvSpPr>
        <p:spPr>
          <a:xfrm>
            <a:off x="395287" y="1636713"/>
            <a:ext cx="8353425" cy="2963811"/>
          </a:xfrm>
          <a:prstGeom prst="rect">
            <a:avLst/>
          </a:prstGeom>
        </p:spPr>
        <p:txBody>
          <a:bodyPr vert="horz" lIns="0" tIns="0" rIns="0" bIns="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Fußzeilenplatzhalter 3">
            <a:extLst>
              <a:ext uri="{FF2B5EF4-FFF2-40B4-BE49-F238E27FC236}">
                <a16:creationId xmlns:a16="http://schemas.microsoft.com/office/drawing/2014/main" id="{3FA3FBDE-7AEB-2844-B9BB-2BD82A88497A}"/>
              </a:ext>
            </a:extLst>
          </p:cNvPr>
          <p:cNvSpPr>
            <a:spLocks noGrp="1"/>
          </p:cNvSpPr>
          <p:nvPr>
            <p:ph type="ftr" sz="quarter" idx="3"/>
          </p:nvPr>
        </p:nvSpPr>
        <p:spPr>
          <a:xfrm>
            <a:off x="395287" y="5021262"/>
            <a:ext cx="8353425" cy="123826"/>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dirty="0"/>
          </a:p>
        </p:txBody>
      </p:sp>
    </p:spTree>
    <p:extLst>
      <p:ext uri="{BB962C8B-B14F-4D97-AF65-F5344CB8AC3E}">
        <p14:creationId xmlns:p14="http://schemas.microsoft.com/office/powerpoint/2010/main" val="246429635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Lst>
  <p:hf hdr="0" ftr="0"/>
  <p:txStyles>
    <p:titleStyle>
      <a:lvl1pPr algn="l" defTabSz="685800" rtl="0" eaLnBrk="1" latinLnBrk="0" hangingPunct="1">
        <a:lnSpc>
          <a:spcPct val="90000"/>
        </a:lnSpc>
        <a:spcBef>
          <a:spcPct val="0"/>
        </a:spcBef>
        <a:buNone/>
        <a:defRPr sz="3200" b="1" i="0" kern="1200">
          <a:solidFill>
            <a:schemeClr val="accent6"/>
          </a:solidFill>
          <a:latin typeface="Linotype Syntax Com Regular"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b="0" i="0" kern="1200">
          <a:solidFill>
            <a:schemeClr val="tx1">
              <a:lumMod val="65000"/>
              <a:lumOff val="3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b="0" i="0" kern="1200">
          <a:solidFill>
            <a:schemeClr val="tx1">
              <a:lumMod val="65000"/>
              <a:lumOff val="3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lumMod val="65000"/>
              <a:lumOff val="3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b="0" i="0" kern="1200">
          <a:solidFill>
            <a:schemeClr val="tx1">
              <a:lumMod val="65000"/>
              <a:lumOff val="3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b="0" i="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49">
          <p15:clr>
            <a:srgbClr val="F26B43"/>
          </p15:clr>
        </p15:guide>
        <p15:guide id="3" pos="5511">
          <p15:clr>
            <a:srgbClr val="F26B43"/>
          </p15:clr>
        </p15:guide>
        <p15:guide id="4" orient="horz" pos="3072">
          <p15:clr>
            <a:srgbClr val="F26B43"/>
          </p15:clr>
        </p15:guide>
        <p15:guide id="5" orient="horz" pos="3163">
          <p15:clr>
            <a:srgbClr val="F26B43"/>
          </p15:clr>
        </p15:guide>
        <p15:guide id="6" orient="horz" pos="577">
          <p15:clr>
            <a:srgbClr val="F26B43"/>
          </p15:clr>
        </p15:guide>
        <p15:guide id="7" orient="horz" pos="940">
          <p15:clr>
            <a:srgbClr val="F26B43"/>
          </p15:clr>
        </p15:guide>
        <p15:guide id="8" orient="horz" pos="1031">
          <p15:clr>
            <a:srgbClr val="F26B43"/>
          </p15:clr>
        </p15:guide>
        <p15:guide id="9" pos="2880">
          <p15:clr>
            <a:srgbClr val="F26B43"/>
          </p15:clr>
        </p15:guide>
        <p15:guide id="10" orient="horz" pos="124">
          <p15:clr>
            <a:srgbClr val="F26B43"/>
          </p15:clr>
        </p15:guide>
        <p15:guide id="11" orient="horz" pos="44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3.emf"/><Relationship Id="rId2" Type="http://schemas.openxmlformats.org/officeDocument/2006/relationships/image" Target="../media/image11.emf"/><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1.emf"/><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image" Target="../media/image18.emf"/></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BBC876-1D1B-424B-A23B-B61F3DE70F7F}"/>
              </a:ext>
            </a:extLst>
          </p:cNvPr>
          <p:cNvSpPr>
            <a:spLocks noGrp="1"/>
          </p:cNvSpPr>
          <p:nvPr>
            <p:ph type="title"/>
          </p:nvPr>
        </p:nvSpPr>
        <p:spPr>
          <a:xfrm>
            <a:off x="395288" y="1131888"/>
            <a:ext cx="8353425" cy="1008609"/>
          </a:xfrm>
        </p:spPr>
        <p:txBody>
          <a:bodyPr/>
          <a:lstStyle/>
          <a:p>
            <a:pPr algn="ctr"/>
            <a:r>
              <a:rPr lang="en-GB" sz="3200" dirty="0">
                <a:latin typeface="Calibri" panose="020F0502020204030204" pitchFamily="34" charset="0"/>
                <a:ea typeface="Calibri" panose="020F0502020204030204" pitchFamily="34" charset="0"/>
                <a:cs typeface="Calibri" panose="020F0502020204030204" pitchFamily="34" charset="0"/>
              </a:rPr>
              <a:t>A Multilevel Mixture IRT Model for </a:t>
            </a:r>
            <a:br>
              <a:rPr lang="en-GB" sz="3200" dirty="0">
                <a:latin typeface="Calibri" panose="020F0502020204030204" pitchFamily="34" charset="0"/>
                <a:ea typeface="Calibri" panose="020F0502020204030204" pitchFamily="34" charset="0"/>
                <a:cs typeface="Calibri" panose="020F0502020204030204" pitchFamily="34" charset="0"/>
              </a:rPr>
            </a:br>
            <a:r>
              <a:rPr lang="en-GB" sz="3200" dirty="0">
                <a:latin typeface="Calibri" panose="020F0502020204030204" pitchFamily="34" charset="0"/>
                <a:ea typeface="Calibri" panose="020F0502020204030204" pitchFamily="34" charset="0"/>
                <a:cs typeface="Calibri" panose="020F0502020204030204" pitchFamily="34" charset="0"/>
              </a:rPr>
              <a:t>Partial Engagement in Proficiency Tests</a:t>
            </a:r>
          </a:p>
        </p:txBody>
      </p:sp>
      <p:sp>
        <p:nvSpPr>
          <p:cNvPr id="3" name="Textplatzhalter 2">
            <a:extLst>
              <a:ext uri="{FF2B5EF4-FFF2-40B4-BE49-F238E27FC236}">
                <a16:creationId xmlns:a16="http://schemas.microsoft.com/office/drawing/2014/main" id="{54BF2480-67E8-F747-80E9-352F300B6DC4}"/>
              </a:ext>
            </a:extLst>
          </p:cNvPr>
          <p:cNvSpPr>
            <a:spLocks noGrp="1"/>
          </p:cNvSpPr>
          <p:nvPr>
            <p:ph type="body" sz="quarter" idx="11"/>
          </p:nvPr>
        </p:nvSpPr>
        <p:spPr/>
        <p:txBody>
          <a:bodyPr/>
          <a:lstStyle/>
          <a:p>
            <a:pPr algn="ctr">
              <a:spcBef>
                <a:spcPts val="0"/>
              </a:spcBef>
            </a:pPr>
            <a:r>
              <a:rPr lang="en-US" dirty="0">
                <a:latin typeface="Calibri" panose="020F0502020204030204" pitchFamily="34" charset="0"/>
                <a:ea typeface="Calibri" panose="020F0502020204030204" pitchFamily="34" charset="0"/>
                <a:cs typeface="Calibri" panose="020F0502020204030204" pitchFamily="34" charset="0"/>
              </a:rPr>
              <a:t>Gabriel Nagy</a:t>
            </a:r>
            <a:br>
              <a:rPr lang="en-US" dirty="0">
                <a:latin typeface="Calibri" panose="020F0502020204030204" pitchFamily="34" charset="0"/>
                <a:ea typeface="Calibri" panose="020F0502020204030204" pitchFamily="34" charset="0"/>
                <a:cs typeface="Calibri" panose="020F0502020204030204" pitchFamily="34" charset="0"/>
              </a:rPr>
            </a:br>
            <a:r>
              <a:rPr lang="en-US" sz="1800" dirty="0">
                <a:latin typeface="Calibri" panose="020F0502020204030204" pitchFamily="34" charset="0"/>
                <a:ea typeface="Calibri" panose="020F0502020204030204" pitchFamily="34" charset="0"/>
                <a:cs typeface="Calibri" panose="020F0502020204030204" pitchFamily="34" charset="0"/>
              </a:rPr>
              <a:t>Leibniz Institute for Science and Mathematics Education, Kiel</a:t>
            </a:r>
          </a:p>
          <a:p>
            <a:pPr algn="ctr">
              <a:spcBef>
                <a:spcPts val="0"/>
              </a:spcBef>
            </a:pPr>
            <a:endParaRPr lang="en-US" dirty="0">
              <a:latin typeface="Calibri" panose="020F0502020204030204" pitchFamily="34" charset="0"/>
              <a:ea typeface="Calibri" panose="020F0502020204030204" pitchFamily="34" charset="0"/>
              <a:cs typeface="Calibri" panose="020F0502020204030204" pitchFamily="34" charset="0"/>
            </a:endParaRPr>
          </a:p>
          <a:p>
            <a:pPr algn="ctr">
              <a:spcBef>
                <a:spcPts val="0"/>
              </a:spcBef>
            </a:pPr>
            <a:r>
              <a:rPr lang="en-US" dirty="0">
                <a:latin typeface="Calibri" panose="020F0502020204030204" pitchFamily="34" charset="0"/>
                <a:ea typeface="Calibri" panose="020F0502020204030204" pitchFamily="34" charset="0"/>
                <a:cs typeface="Calibri" panose="020F0502020204030204" pitchFamily="34" charset="0"/>
              </a:rPr>
              <a:t>Esther </a:t>
            </a:r>
            <a:r>
              <a:rPr lang="en-US" dirty="0" err="1">
                <a:latin typeface="Calibri" panose="020F0502020204030204" pitchFamily="34" charset="0"/>
                <a:ea typeface="Calibri" panose="020F0502020204030204" pitchFamily="34" charset="0"/>
                <a:cs typeface="Calibri" panose="020F0502020204030204" pitchFamily="34" charset="0"/>
              </a:rPr>
              <a:t>Ulitzsch</a:t>
            </a:r>
            <a:endParaRPr lang="en-US" dirty="0">
              <a:latin typeface="Calibri" panose="020F0502020204030204" pitchFamily="34" charset="0"/>
              <a:ea typeface="Calibri" panose="020F0502020204030204" pitchFamily="34" charset="0"/>
              <a:cs typeface="Calibri" panose="020F0502020204030204" pitchFamily="34" charset="0"/>
            </a:endParaRPr>
          </a:p>
          <a:p>
            <a:pPr algn="ctr">
              <a:spcBef>
                <a:spcPts val="0"/>
              </a:spcBef>
            </a:pPr>
            <a:r>
              <a:rPr lang="en-US" sz="1800" dirty="0">
                <a:latin typeface="Calibri" panose="020F0502020204030204" pitchFamily="34" charset="0"/>
                <a:ea typeface="Calibri" panose="020F0502020204030204" pitchFamily="34" charset="0"/>
                <a:cs typeface="Calibri" panose="020F0502020204030204" pitchFamily="34" charset="0"/>
              </a:rPr>
              <a:t>University of Oslo</a:t>
            </a:r>
          </a:p>
        </p:txBody>
      </p:sp>
    </p:spTree>
    <p:extLst>
      <p:ext uri="{BB962C8B-B14F-4D97-AF65-F5344CB8AC3E}">
        <p14:creationId xmlns:p14="http://schemas.microsoft.com/office/powerpoint/2010/main" val="2553663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35A80F0-E1C9-974F-A561-978D6A14CE05}"/>
              </a:ext>
            </a:extLst>
          </p:cNvPr>
          <p:cNvSpPr>
            <a:spLocks noGrp="1"/>
          </p:cNvSpPr>
          <p:nvPr>
            <p:ph idx="1"/>
          </p:nvPr>
        </p:nvSpPr>
        <p:spPr>
          <a:xfrm>
            <a:off x="107950" y="915988"/>
            <a:ext cx="8928100" cy="4032249"/>
          </a:xfrm>
        </p:spPr>
        <p:txBody>
          <a:bodyPr>
            <a:normAutofit/>
          </a:bodyPr>
          <a:lstStyle/>
          <a:p>
            <a:pPr>
              <a:buClr>
                <a:srgbClr val="003D7C"/>
              </a:buClr>
            </a:pPr>
            <a:r>
              <a:rPr lang="en-US" b="1" dirty="0">
                <a:solidFill>
                  <a:srgbClr val="05396A"/>
                </a:solidFill>
                <a:latin typeface="Calibri" panose="020F0502020204030204" pitchFamily="34" charset="0"/>
                <a:ea typeface="Calibri" panose="020F0502020204030204" pitchFamily="34" charset="0"/>
                <a:cs typeface="Calibri" panose="020F0502020204030204" pitchFamily="34" charset="0"/>
              </a:rPr>
              <a:t>Prevalence of Test-Taking Engagement</a:t>
            </a:r>
          </a:p>
          <a:p>
            <a:pPr marL="342900" indent="-342900">
              <a:spcBef>
                <a:spcPts val="0"/>
              </a:spcBef>
              <a:buClr>
                <a:srgbClr val="003D7C"/>
              </a:buClr>
              <a:buFont typeface="Arial" panose="020B0604020202020204" pitchFamily="34" charset="0"/>
              <a:buChar char="•"/>
            </a:pP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Similar amount of TTE estimated in models for dichotomous and gradual TTE</a:t>
            </a:r>
          </a:p>
          <a:p>
            <a:pPr marL="342900" indent="-342900">
              <a:spcBef>
                <a:spcPts val="0"/>
              </a:spcBef>
              <a:buClr>
                <a:srgbClr val="003D7C"/>
              </a:buClr>
              <a:buFont typeface="Arial" panose="020B0604020202020204" pitchFamily="34" charset="0"/>
              <a:buChar char="•"/>
            </a:pP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Increasing proportion of partial TTE over the course of the test</a:t>
            </a:r>
          </a:p>
          <a:p>
            <a:pPr>
              <a:buClr>
                <a:srgbClr val="003D7C"/>
              </a:buCl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buClr>
                <a:srgbClr val="003D7C"/>
              </a:buCl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buClr>
                <a:srgbClr val="003D7C"/>
              </a:buCl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marL="342900" indent="-342900">
              <a:buClr>
                <a:srgbClr val="003D7C"/>
              </a:buClr>
              <a:buFont typeface="Arial" panose="020B0604020202020204" pitchFamily="34" charset="0"/>
              <a:buChar cha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itel 2">
            <a:extLst>
              <a:ext uri="{FF2B5EF4-FFF2-40B4-BE49-F238E27FC236}">
                <a16:creationId xmlns:a16="http://schemas.microsoft.com/office/drawing/2014/main" id="{E46CA307-52E9-C74C-890B-CB32709C1866}"/>
              </a:ext>
            </a:extLst>
          </p:cNvPr>
          <p:cNvSpPr>
            <a:spLocks noGrp="1"/>
          </p:cNvSpPr>
          <p:nvPr>
            <p:ph type="title"/>
          </p:nvPr>
        </p:nvSpPr>
        <p:spPr>
          <a:xfrm>
            <a:off x="2195736" y="196850"/>
            <a:ext cx="5545114" cy="503238"/>
          </a:xfrm>
        </p:spPr>
        <p:txBody>
          <a:bodyPr anchor="t" anchorCtr="0">
            <a:normAutofit/>
          </a:bodyPr>
          <a:lstStyle/>
          <a:p>
            <a:pPr algn="r"/>
            <a:r>
              <a:rPr lang="en-US" sz="2800" dirty="0">
                <a:latin typeface="Calibri" panose="020F0502020204030204" pitchFamily="34" charset="0"/>
                <a:ea typeface="Calibri" panose="020F0502020204030204" pitchFamily="34" charset="0"/>
                <a:cs typeface="Calibri" panose="020F0502020204030204" pitchFamily="34" charset="0"/>
              </a:rPr>
              <a:t>Results</a:t>
            </a:r>
          </a:p>
        </p:txBody>
      </p:sp>
      <p:sp>
        <p:nvSpPr>
          <p:cNvPr id="4" name="Datumsplatzhalter 3">
            <a:extLst>
              <a:ext uri="{FF2B5EF4-FFF2-40B4-BE49-F238E27FC236}">
                <a16:creationId xmlns:a16="http://schemas.microsoft.com/office/drawing/2014/main" id="{8BE15F3B-FACF-2449-B463-9AC294A757FC}"/>
              </a:ext>
            </a:extLst>
          </p:cNvPr>
          <p:cNvSpPr>
            <a:spLocks noGrp="1"/>
          </p:cNvSpPr>
          <p:nvPr>
            <p:ph type="dt" sz="half" idx="10"/>
          </p:nvPr>
        </p:nvSpPr>
        <p:spPr/>
        <p:txBody>
          <a:bodyPr/>
          <a:lstStyle/>
          <a:p>
            <a:fld id="{62CFED63-3993-9942-B840-49C7E6BA9EC2}" type="datetime5">
              <a:rPr lang="de-DE" smtClean="0"/>
              <a:t>25-07-19</a:t>
            </a:fld>
            <a:endParaRPr lang="de-DE" dirty="0"/>
          </a:p>
        </p:txBody>
      </p:sp>
      <p:sp>
        <p:nvSpPr>
          <p:cNvPr id="5" name="Foliennummernplatzhalter 4">
            <a:extLst>
              <a:ext uri="{FF2B5EF4-FFF2-40B4-BE49-F238E27FC236}">
                <a16:creationId xmlns:a16="http://schemas.microsoft.com/office/drawing/2014/main" id="{3303C263-2BD8-5B4F-A9CD-BFB98B9388E1}"/>
              </a:ext>
            </a:extLst>
          </p:cNvPr>
          <p:cNvSpPr>
            <a:spLocks noGrp="1"/>
          </p:cNvSpPr>
          <p:nvPr>
            <p:ph type="sldNum" sz="quarter" idx="12"/>
          </p:nvPr>
        </p:nvSpPr>
        <p:spPr/>
        <p:txBody>
          <a:bodyPr/>
          <a:lstStyle/>
          <a:p>
            <a:fld id="{04DA90AE-A642-9F4D-BA94-82F41D55CFC7}" type="slidenum">
              <a:rPr lang="de-DE" smtClean="0"/>
              <a:pPr/>
              <a:t>10</a:t>
            </a:fld>
            <a:endParaRPr lang="de-DE" dirty="0"/>
          </a:p>
        </p:txBody>
      </p:sp>
      <p:sp>
        <p:nvSpPr>
          <p:cNvPr id="6" name="Textplatzhalter 5">
            <a:extLst>
              <a:ext uri="{FF2B5EF4-FFF2-40B4-BE49-F238E27FC236}">
                <a16:creationId xmlns:a16="http://schemas.microsoft.com/office/drawing/2014/main" id="{5F497174-0572-2344-A90A-0AAFF9C2F01D}"/>
              </a:ext>
            </a:extLst>
          </p:cNvPr>
          <p:cNvSpPr>
            <a:spLocks noGrp="1"/>
          </p:cNvSpPr>
          <p:nvPr>
            <p:ph type="body" sz="quarter" idx="13"/>
          </p:nvPr>
        </p:nvSpPr>
        <p:spPr/>
        <p:txBody>
          <a:bodyPr/>
          <a:lstStyle/>
          <a:p>
            <a:r>
              <a:rPr lang="en-US" dirty="0"/>
              <a:t>Partial Engagement in Proficiency Tests | EAM 2025</a:t>
            </a:r>
          </a:p>
        </p:txBody>
      </p:sp>
      <p:sp>
        <p:nvSpPr>
          <p:cNvPr id="8" name="Inhaltsplatzhalter 1">
            <a:extLst>
              <a:ext uri="{FF2B5EF4-FFF2-40B4-BE49-F238E27FC236}">
                <a16:creationId xmlns:a16="http://schemas.microsoft.com/office/drawing/2014/main" id="{A3BA385C-ED56-D782-41F7-ED5CFC11BF0D}"/>
              </a:ext>
            </a:extLst>
          </p:cNvPr>
          <p:cNvSpPr txBox="1">
            <a:spLocks/>
          </p:cNvSpPr>
          <p:nvPr/>
        </p:nvSpPr>
        <p:spPr>
          <a:xfrm>
            <a:off x="139870" y="1852464"/>
            <a:ext cx="2919962" cy="3095773"/>
          </a:xfrm>
          <a:prstGeom prst="rect">
            <a:avLst/>
          </a:prstGeom>
          <a:solidFill>
            <a:schemeClr val="bg1"/>
          </a:solidFill>
          <a:effectLst>
            <a:outerShdw blurRad="50800" dist="38100" dir="2700000" algn="tl" rotWithShape="0">
              <a:prstClr val="black">
                <a:alpha val="40000"/>
              </a:prstClr>
            </a:outerShdw>
          </a:effectLst>
        </p:spPr>
        <p:txBody>
          <a:bodyPr vert="horz" lIns="0" tIns="0" rIns="0" bIns="0" rtlCol="0">
            <a:normAutofit/>
          </a:bodyPr>
          <a:lstStyle>
            <a:lvl1pPr marL="0" indent="0" algn="l" defTabSz="685800" rtl="0" eaLnBrk="1" latinLnBrk="0" hangingPunct="1">
              <a:lnSpc>
                <a:spcPct val="90000"/>
              </a:lnSpc>
              <a:spcBef>
                <a:spcPts val="750"/>
              </a:spcBef>
              <a:buClr>
                <a:srgbClr val="929292"/>
              </a:buClr>
              <a:buSzPct val="90000"/>
              <a:buFontTx/>
              <a:buNone/>
              <a:defRPr sz="2400" b="0" i="0" kern="1200">
                <a:solidFill>
                  <a:schemeClr val="tx1">
                    <a:lumMod val="65000"/>
                    <a:lumOff val="35000"/>
                  </a:schemeClr>
                </a:solidFill>
                <a:latin typeface="+mn-lt"/>
                <a:ea typeface="+mn-ea"/>
                <a:cs typeface="+mn-cs"/>
              </a:defRPr>
            </a:lvl1pPr>
            <a:lvl2pPr marL="342900" indent="0" algn="l" defTabSz="685800" rtl="0" eaLnBrk="1" latinLnBrk="0" hangingPunct="1">
              <a:lnSpc>
                <a:spcPct val="90000"/>
              </a:lnSpc>
              <a:spcBef>
                <a:spcPts val="375"/>
              </a:spcBef>
              <a:buClr>
                <a:srgbClr val="929292"/>
              </a:buClr>
              <a:buSzPct val="90000"/>
              <a:buFont typeface="Arial" panose="020B0604020202020204" pitchFamily="34" charset="0"/>
              <a:buNone/>
              <a:defRPr sz="2000" b="0" i="0" kern="1200">
                <a:solidFill>
                  <a:schemeClr val="tx1">
                    <a:lumMod val="50000"/>
                    <a:lumOff val="50000"/>
                  </a:schemeClr>
                </a:solidFill>
                <a:latin typeface="Linotype Syntax Com Medium"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lumMod val="65000"/>
                    <a:lumOff val="3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b="0" i="0" kern="1200">
                <a:solidFill>
                  <a:schemeClr val="tx1">
                    <a:lumMod val="65000"/>
                    <a:lumOff val="3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b="0" i="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buClr>
                <a:srgbClr val="003D7C"/>
              </a:buClr>
            </a:pPr>
            <a:r>
              <a:rPr lang="en-US" sz="1800" b="1" dirty="0">
                <a:solidFill>
                  <a:srgbClr val="05396A"/>
                </a:solidFill>
                <a:latin typeface="Calibri" panose="020F0502020204030204" pitchFamily="34" charset="0"/>
                <a:ea typeface="Calibri" panose="020F0502020204030204" pitchFamily="34" charset="0"/>
                <a:cs typeface="Calibri" panose="020F0502020204030204" pitchFamily="34" charset="0"/>
              </a:rPr>
              <a:t>Marginal Prop. of TTE</a:t>
            </a:r>
            <a:endParaRPr lang="en-US" sz="1800" dirty="0">
              <a:solidFill>
                <a:srgbClr val="05396A"/>
              </a:solidFill>
              <a:latin typeface="Calibri" panose="020F0502020204030204" pitchFamily="34" charset="0"/>
              <a:ea typeface="Calibri" panose="020F0502020204030204" pitchFamily="34" charset="0"/>
              <a:cs typeface="Calibri" panose="020F0502020204030204" pitchFamily="34" charset="0"/>
            </a:endParaRPr>
          </a:p>
        </p:txBody>
      </p:sp>
      <p:pic>
        <p:nvPicPr>
          <p:cNvPr id="12" name="Grafik 11">
            <a:extLst>
              <a:ext uri="{FF2B5EF4-FFF2-40B4-BE49-F238E27FC236}">
                <a16:creationId xmlns:a16="http://schemas.microsoft.com/office/drawing/2014/main" id="{15A866AC-751B-D402-A436-A3A758D5A177}"/>
              </a:ext>
            </a:extLst>
          </p:cNvPr>
          <p:cNvPicPr>
            <a:picLocks noChangeAspect="1"/>
          </p:cNvPicPr>
          <p:nvPr/>
        </p:nvPicPr>
        <p:blipFill>
          <a:blip r:embed="rId2"/>
          <a:stretch>
            <a:fillRect/>
          </a:stretch>
        </p:blipFill>
        <p:spPr>
          <a:xfrm>
            <a:off x="282543" y="2305594"/>
            <a:ext cx="1598870" cy="2444581"/>
          </a:xfrm>
          <a:prstGeom prst="rect">
            <a:avLst/>
          </a:prstGeom>
        </p:spPr>
      </p:pic>
      <p:grpSp>
        <p:nvGrpSpPr>
          <p:cNvPr id="7" name="Gruppieren 6">
            <a:extLst>
              <a:ext uri="{FF2B5EF4-FFF2-40B4-BE49-F238E27FC236}">
                <a16:creationId xmlns:a16="http://schemas.microsoft.com/office/drawing/2014/main" id="{A2EA3B21-78D0-37CF-237A-848DAEB7FA4E}"/>
              </a:ext>
            </a:extLst>
          </p:cNvPr>
          <p:cNvGrpSpPr/>
          <p:nvPr/>
        </p:nvGrpSpPr>
        <p:grpSpPr>
          <a:xfrm>
            <a:off x="3202504" y="1852464"/>
            <a:ext cx="5833545" cy="3095774"/>
            <a:chOff x="3202504" y="1852464"/>
            <a:chExt cx="5833545" cy="3095774"/>
          </a:xfrm>
        </p:grpSpPr>
        <p:sp>
          <p:nvSpPr>
            <p:cNvPr id="9" name="Inhaltsplatzhalter 1">
              <a:extLst>
                <a:ext uri="{FF2B5EF4-FFF2-40B4-BE49-F238E27FC236}">
                  <a16:creationId xmlns:a16="http://schemas.microsoft.com/office/drawing/2014/main" id="{B10A0D8A-8F38-9343-AF28-0DFB1219D457}"/>
                </a:ext>
              </a:extLst>
            </p:cNvPr>
            <p:cNvSpPr txBox="1">
              <a:spLocks/>
            </p:cNvSpPr>
            <p:nvPr/>
          </p:nvSpPr>
          <p:spPr>
            <a:xfrm>
              <a:off x="3202504" y="1852464"/>
              <a:ext cx="5833545" cy="3095773"/>
            </a:xfrm>
            <a:prstGeom prst="rect">
              <a:avLst/>
            </a:prstGeom>
            <a:solidFill>
              <a:schemeClr val="bg1"/>
            </a:solidFill>
            <a:effectLst>
              <a:outerShdw blurRad="50800" dist="38100" dir="2700000" algn="tl" rotWithShape="0">
                <a:prstClr val="black">
                  <a:alpha val="40000"/>
                </a:prstClr>
              </a:outerShdw>
            </a:effectLst>
          </p:spPr>
          <p:txBody>
            <a:bodyPr vert="horz" lIns="0" tIns="0" rIns="0" bIns="0" rtlCol="0">
              <a:normAutofit/>
            </a:bodyPr>
            <a:lstStyle>
              <a:lvl1pPr marL="0" indent="0" algn="l" defTabSz="685800" rtl="0" eaLnBrk="1" latinLnBrk="0" hangingPunct="1">
                <a:lnSpc>
                  <a:spcPct val="90000"/>
                </a:lnSpc>
                <a:spcBef>
                  <a:spcPts val="750"/>
                </a:spcBef>
                <a:buClr>
                  <a:srgbClr val="929292"/>
                </a:buClr>
                <a:buSzPct val="90000"/>
                <a:buFontTx/>
                <a:buNone/>
                <a:defRPr sz="2400" b="0" i="0" kern="1200">
                  <a:solidFill>
                    <a:schemeClr val="tx1">
                      <a:lumMod val="65000"/>
                      <a:lumOff val="35000"/>
                    </a:schemeClr>
                  </a:solidFill>
                  <a:latin typeface="+mn-lt"/>
                  <a:ea typeface="+mn-ea"/>
                  <a:cs typeface="+mn-cs"/>
                </a:defRPr>
              </a:lvl1pPr>
              <a:lvl2pPr marL="342900" indent="0" algn="l" defTabSz="685800" rtl="0" eaLnBrk="1" latinLnBrk="0" hangingPunct="1">
                <a:lnSpc>
                  <a:spcPct val="90000"/>
                </a:lnSpc>
                <a:spcBef>
                  <a:spcPts val="375"/>
                </a:spcBef>
                <a:buClr>
                  <a:srgbClr val="929292"/>
                </a:buClr>
                <a:buSzPct val="90000"/>
                <a:buFont typeface="Arial" panose="020B0604020202020204" pitchFamily="34" charset="0"/>
                <a:buNone/>
                <a:defRPr sz="2000" b="0" i="0" kern="1200">
                  <a:solidFill>
                    <a:schemeClr val="tx1">
                      <a:lumMod val="50000"/>
                      <a:lumOff val="50000"/>
                    </a:schemeClr>
                  </a:solidFill>
                  <a:latin typeface="Linotype Syntax Com Medium"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lumMod val="65000"/>
                      <a:lumOff val="3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b="0" i="0" kern="1200">
                  <a:solidFill>
                    <a:schemeClr val="tx1">
                      <a:lumMod val="65000"/>
                      <a:lumOff val="3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b="0" i="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buClr>
                  <a:srgbClr val="003D7C"/>
                </a:buClr>
              </a:pPr>
              <a:r>
                <a:rPr lang="en-US" sz="1800" b="1" dirty="0">
                  <a:solidFill>
                    <a:srgbClr val="05396A"/>
                  </a:solidFill>
                  <a:latin typeface="Calibri" panose="020F0502020204030204" pitchFamily="34" charset="0"/>
                  <a:ea typeface="Calibri" panose="020F0502020204030204" pitchFamily="34" charset="0"/>
                  <a:cs typeface="Calibri" panose="020F0502020204030204" pitchFamily="34" charset="0"/>
                </a:rPr>
                <a:t>Proportion of TTE by Item Position</a:t>
              </a:r>
              <a:endParaRPr lang="en-US" sz="1800"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buClr>
                  <a:srgbClr val="003D7C"/>
                </a:buClr>
              </a:pPr>
              <a:endPar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buClr>
                  <a:srgbClr val="003D7C"/>
                </a:buClr>
              </a:pPr>
              <a:endPar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marL="342900" indent="-342900">
                <a:buClr>
                  <a:srgbClr val="003D7C"/>
                </a:buClr>
                <a:buFont typeface="Arial" panose="020B0604020202020204" pitchFamily="34" charset="0"/>
                <a:buChar char="•"/>
              </a:pPr>
              <a:endPar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endParaRPr>
            </a:p>
          </p:txBody>
        </p:sp>
        <p:pic>
          <p:nvPicPr>
            <p:cNvPr id="11" name="Grafik 10">
              <a:extLst>
                <a:ext uri="{FF2B5EF4-FFF2-40B4-BE49-F238E27FC236}">
                  <a16:creationId xmlns:a16="http://schemas.microsoft.com/office/drawing/2014/main" id="{4AFE13A5-7290-DF36-AEF5-D59E732B53C1}"/>
                </a:ext>
              </a:extLst>
            </p:cNvPr>
            <p:cNvPicPr>
              <a:picLocks noChangeAspect="1"/>
            </p:cNvPicPr>
            <p:nvPr/>
          </p:nvPicPr>
          <p:blipFill>
            <a:blip r:embed="rId3"/>
            <a:stretch>
              <a:fillRect/>
            </a:stretch>
          </p:blipFill>
          <p:spPr>
            <a:xfrm>
              <a:off x="6004719" y="2284512"/>
              <a:ext cx="2860865" cy="2663726"/>
            </a:xfrm>
            <a:prstGeom prst="rect">
              <a:avLst/>
            </a:prstGeom>
          </p:spPr>
        </p:pic>
        <p:pic>
          <p:nvPicPr>
            <p:cNvPr id="14" name="Grafik 13">
              <a:extLst>
                <a:ext uri="{FF2B5EF4-FFF2-40B4-BE49-F238E27FC236}">
                  <a16:creationId xmlns:a16="http://schemas.microsoft.com/office/drawing/2014/main" id="{01B0B669-2E7F-7F95-1FDE-7BA3B5022961}"/>
                </a:ext>
              </a:extLst>
            </p:cNvPr>
            <p:cNvPicPr>
              <a:picLocks noChangeAspect="1"/>
            </p:cNvPicPr>
            <p:nvPr/>
          </p:nvPicPr>
          <p:blipFill>
            <a:blip r:embed="rId4"/>
            <a:stretch>
              <a:fillRect/>
            </a:stretch>
          </p:blipFill>
          <p:spPr>
            <a:xfrm>
              <a:off x="3372497" y="2277788"/>
              <a:ext cx="2796403" cy="2663800"/>
            </a:xfrm>
            <a:prstGeom prst="rect">
              <a:avLst/>
            </a:prstGeom>
          </p:spPr>
        </p:pic>
      </p:grpSp>
      <p:sp>
        <p:nvSpPr>
          <p:cNvPr id="15" name="Geschweifte Klammer rechts 14">
            <a:extLst>
              <a:ext uri="{FF2B5EF4-FFF2-40B4-BE49-F238E27FC236}">
                <a16:creationId xmlns:a16="http://schemas.microsoft.com/office/drawing/2014/main" id="{C7919B8A-C507-1122-CD77-47066D92216A}"/>
              </a:ext>
            </a:extLst>
          </p:cNvPr>
          <p:cNvSpPr/>
          <p:nvPr/>
        </p:nvSpPr>
        <p:spPr>
          <a:xfrm>
            <a:off x="1813261" y="4202251"/>
            <a:ext cx="153384" cy="273832"/>
          </a:xfrm>
          <a:prstGeom prst="rightBrace">
            <a:avLst>
              <a:gd name="adj1" fmla="val 31115"/>
              <a:gd name="adj2" fmla="val 5000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solidFill>
                <a:srgbClr val="C00000"/>
              </a:solidFill>
            </a:endParaRPr>
          </a:p>
        </p:txBody>
      </p:sp>
      <p:sp>
        <p:nvSpPr>
          <p:cNvPr id="16" name="Geschweifte Klammer rechts 15">
            <a:extLst>
              <a:ext uri="{FF2B5EF4-FFF2-40B4-BE49-F238E27FC236}">
                <a16:creationId xmlns:a16="http://schemas.microsoft.com/office/drawing/2014/main" id="{9A0050B1-0264-38A1-52F1-5251BD703065}"/>
              </a:ext>
            </a:extLst>
          </p:cNvPr>
          <p:cNvSpPr/>
          <p:nvPr/>
        </p:nvSpPr>
        <p:spPr>
          <a:xfrm>
            <a:off x="1813261" y="3748860"/>
            <a:ext cx="159727" cy="445496"/>
          </a:xfrm>
          <a:prstGeom prst="rightBrace">
            <a:avLst>
              <a:gd name="adj1" fmla="val 31115"/>
              <a:gd name="adj2" fmla="val 50000"/>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solidFill>
                <a:srgbClr val="C00000"/>
              </a:solidFill>
            </a:endParaRPr>
          </a:p>
        </p:txBody>
      </p:sp>
      <p:sp>
        <p:nvSpPr>
          <p:cNvPr id="17" name="Geschweifte Klammer rechts 16">
            <a:extLst>
              <a:ext uri="{FF2B5EF4-FFF2-40B4-BE49-F238E27FC236}">
                <a16:creationId xmlns:a16="http://schemas.microsoft.com/office/drawing/2014/main" id="{D9C2F9A2-642C-C9D0-DF9B-7770F8FF95B0}"/>
              </a:ext>
            </a:extLst>
          </p:cNvPr>
          <p:cNvSpPr/>
          <p:nvPr/>
        </p:nvSpPr>
        <p:spPr>
          <a:xfrm>
            <a:off x="1813261" y="2428528"/>
            <a:ext cx="159727" cy="1320332"/>
          </a:xfrm>
          <a:prstGeom prst="rightBrace">
            <a:avLst>
              <a:gd name="adj1" fmla="val 31115"/>
              <a:gd name="adj2" fmla="val 50000"/>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solidFill>
                <a:srgbClr val="C00000"/>
              </a:solidFill>
            </a:endParaRPr>
          </a:p>
        </p:txBody>
      </p:sp>
      <p:sp>
        <p:nvSpPr>
          <p:cNvPr id="18" name="Textfeld 17">
            <a:extLst>
              <a:ext uri="{FF2B5EF4-FFF2-40B4-BE49-F238E27FC236}">
                <a16:creationId xmlns:a16="http://schemas.microsoft.com/office/drawing/2014/main" id="{E521BE65-115A-8330-CB80-22972A56B5B7}"/>
              </a:ext>
            </a:extLst>
          </p:cNvPr>
          <p:cNvSpPr txBox="1"/>
          <p:nvPr/>
        </p:nvSpPr>
        <p:spPr>
          <a:xfrm>
            <a:off x="1913333" y="3702544"/>
            <a:ext cx="781176" cy="507831"/>
          </a:xfrm>
          <a:prstGeom prst="rect">
            <a:avLst/>
          </a:prstGeom>
          <a:noFill/>
        </p:spPr>
        <p:txBody>
          <a:bodyPr wrap="non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Partially</a:t>
            </a:r>
            <a:br>
              <a:rPr lang="en-US" dirty="0">
                <a:latin typeface="Calibri" panose="020F0502020204030204" pitchFamily="34" charset="0"/>
                <a:ea typeface="Calibri" panose="020F0502020204030204" pitchFamily="34" charset="0"/>
                <a:cs typeface="Calibri" panose="020F0502020204030204" pitchFamily="34" charset="0"/>
              </a:rPr>
            </a:br>
            <a:r>
              <a:rPr lang="en-US" dirty="0">
                <a:latin typeface="Calibri" panose="020F0502020204030204" pitchFamily="34" charset="0"/>
                <a:ea typeface="Calibri" panose="020F0502020204030204" pitchFamily="34" charset="0"/>
                <a:cs typeface="Calibri" panose="020F0502020204030204" pitchFamily="34" charset="0"/>
              </a:rPr>
              <a:t>Engaged</a:t>
            </a:r>
          </a:p>
        </p:txBody>
      </p:sp>
      <p:sp>
        <p:nvSpPr>
          <p:cNvPr id="19" name="Textfeld 18">
            <a:extLst>
              <a:ext uri="{FF2B5EF4-FFF2-40B4-BE49-F238E27FC236}">
                <a16:creationId xmlns:a16="http://schemas.microsoft.com/office/drawing/2014/main" id="{3717E7D8-DA96-335D-C628-963A54877028}"/>
              </a:ext>
            </a:extLst>
          </p:cNvPr>
          <p:cNvSpPr txBox="1"/>
          <p:nvPr/>
        </p:nvSpPr>
        <p:spPr>
          <a:xfrm>
            <a:off x="1913333" y="4190082"/>
            <a:ext cx="995978" cy="300082"/>
          </a:xfrm>
          <a:prstGeom prst="rect">
            <a:avLst/>
          </a:prstGeom>
          <a:noFill/>
        </p:spPr>
        <p:txBody>
          <a:bodyPr wrap="non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Disengaged</a:t>
            </a:r>
          </a:p>
        </p:txBody>
      </p:sp>
      <p:sp>
        <p:nvSpPr>
          <p:cNvPr id="20" name="Textfeld 19">
            <a:extLst>
              <a:ext uri="{FF2B5EF4-FFF2-40B4-BE49-F238E27FC236}">
                <a16:creationId xmlns:a16="http://schemas.microsoft.com/office/drawing/2014/main" id="{C03899B4-5DD3-2F51-3591-14F06610D2D3}"/>
              </a:ext>
            </a:extLst>
          </p:cNvPr>
          <p:cNvSpPr txBox="1"/>
          <p:nvPr/>
        </p:nvSpPr>
        <p:spPr>
          <a:xfrm>
            <a:off x="1913333" y="2932584"/>
            <a:ext cx="781176" cy="300082"/>
          </a:xfrm>
          <a:prstGeom prst="rect">
            <a:avLst/>
          </a:prstGeom>
          <a:noFill/>
        </p:spPr>
        <p:txBody>
          <a:bodyPr wrap="non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Engaged</a:t>
            </a:r>
          </a:p>
        </p:txBody>
      </p:sp>
    </p:spTree>
    <p:extLst>
      <p:ext uri="{BB962C8B-B14F-4D97-AF65-F5344CB8AC3E}">
        <p14:creationId xmlns:p14="http://schemas.microsoft.com/office/powerpoint/2010/main" val="143896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Inhaltsplatzhalter 1">
                <a:extLst>
                  <a:ext uri="{FF2B5EF4-FFF2-40B4-BE49-F238E27FC236}">
                    <a16:creationId xmlns:a16="http://schemas.microsoft.com/office/drawing/2014/main" id="{E35A80F0-E1C9-974F-A561-978D6A14CE05}"/>
                  </a:ext>
                </a:extLst>
              </p:cNvPr>
              <p:cNvSpPr>
                <a:spLocks noGrp="1"/>
              </p:cNvSpPr>
              <p:nvPr>
                <p:ph idx="1"/>
              </p:nvPr>
            </p:nvSpPr>
            <p:spPr>
              <a:xfrm>
                <a:off x="107950" y="915988"/>
                <a:ext cx="8928100" cy="4032249"/>
              </a:xfrm>
            </p:spPr>
            <p:txBody>
              <a:bodyPr>
                <a:normAutofit/>
              </a:bodyPr>
              <a:lstStyle/>
              <a:p>
                <a:pPr>
                  <a:buClr>
                    <a:srgbClr val="003D7C"/>
                  </a:buClr>
                </a:pPr>
                <a:r>
                  <a:rPr lang="en-US" b="1" dirty="0">
                    <a:solidFill>
                      <a:srgbClr val="05396A"/>
                    </a:solidFill>
                    <a:latin typeface="Calibri" panose="020F0502020204030204" pitchFamily="34" charset="0"/>
                    <a:ea typeface="Calibri" panose="020F0502020204030204" pitchFamily="34" charset="0"/>
                    <a:cs typeface="Calibri" panose="020F0502020204030204" pitchFamily="34" charset="0"/>
                  </a:rPr>
                  <a:t>Relationships of Self-Reported Effort with Trait Estimates</a:t>
                </a:r>
              </a:p>
              <a:p>
                <a:pPr marL="342900" indent="-342900">
                  <a:spcBef>
                    <a:spcPts val="0"/>
                  </a:spcBef>
                  <a:buClr>
                    <a:srgbClr val="003D7C"/>
                  </a:buClr>
                  <a:buFont typeface="Arial" panose="020B0604020202020204" pitchFamily="34" charset="0"/>
                  <a:buChar char="•"/>
                </a:pP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Correlations support interpretation of </a:t>
                </a:r>
                <a14:m>
                  <m:oMath xmlns:m="http://schemas.openxmlformats.org/officeDocument/2006/math">
                    <m:r>
                      <a:rPr lang="en-US" sz="2000">
                        <a:solidFill>
                          <a:srgbClr val="05396A"/>
                        </a:solidFill>
                        <a:latin typeface="Cambria Math" panose="02040503050406030204" pitchFamily="18" charset="0"/>
                        <a:ea typeface="Calibri" panose="020F0502020204030204" pitchFamily="34" charset="0"/>
                        <a:cs typeface="Calibri" panose="020F0502020204030204" pitchFamily="34" charset="0"/>
                      </a:rPr>
                      <m:t>𝜂</m:t>
                    </m:r>
                  </m:oMath>
                </a14:m>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 as TTE Propensity</a:t>
                </a:r>
              </a:p>
              <a:p>
                <a:pPr marL="342900" indent="-342900">
                  <a:spcBef>
                    <a:spcPts val="0"/>
                  </a:spcBef>
                  <a:buClr>
                    <a:srgbClr val="003D7C"/>
                  </a:buClr>
                  <a:buFont typeface="Arial" panose="020B0604020202020204" pitchFamily="34" charset="0"/>
                  <a:buChar char="•"/>
                </a:pP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Little difference between models for dichotomous and gradual TTE</a:t>
                </a:r>
              </a:p>
              <a:p>
                <a:pPr marL="342900" indent="-342900">
                  <a:spcBef>
                    <a:spcPts val="0"/>
                  </a:spcBef>
                  <a:buClr>
                    <a:srgbClr val="003D7C"/>
                  </a:buClr>
                  <a:buFont typeface="Arial" panose="020B0604020202020204" pitchFamily="34" charset="0"/>
                  <a:buChar char="•"/>
                </a:pP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Evidence that accounting for TTE “improves” the interpretation of </a:t>
                </a:r>
                <a14:m>
                  <m:oMath xmlns:m="http://schemas.openxmlformats.org/officeDocument/2006/math">
                    <m:r>
                      <a:rPr lang="el-GR" sz="2000" i="1" smtClean="0">
                        <a:solidFill>
                          <a:srgbClr val="05396A"/>
                        </a:solidFill>
                        <a:latin typeface="Cambria Math" panose="02040503050406030204" pitchFamily="18" charset="0"/>
                        <a:ea typeface="Cambria Math" panose="02040503050406030204" pitchFamily="18" charset="0"/>
                        <a:cs typeface="Calibri" panose="020F0502020204030204" pitchFamily="34" charset="0"/>
                      </a:rPr>
                      <m:t>𝜃</m:t>
                    </m:r>
                  </m:oMath>
                </a14:m>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 as proficiency </a:t>
                </a:r>
              </a:p>
              <a:p>
                <a:pPr>
                  <a:buClr>
                    <a:srgbClr val="003D7C"/>
                  </a:buCl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buClr>
                    <a:srgbClr val="003D7C"/>
                  </a:buCl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buClr>
                    <a:srgbClr val="003D7C"/>
                  </a:buCl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2" name="Inhaltsplatzhalter 1">
                <a:extLst>
                  <a:ext uri="{FF2B5EF4-FFF2-40B4-BE49-F238E27FC236}">
                    <a16:creationId xmlns:a16="http://schemas.microsoft.com/office/drawing/2014/main" id="{E35A80F0-E1C9-974F-A561-978D6A14CE05}"/>
                  </a:ext>
                </a:extLst>
              </p:cNvPr>
              <p:cNvSpPr>
                <a:spLocks noGrp="1" noRot="1" noChangeAspect="1" noMove="1" noResize="1" noEditPoints="1" noAdjustHandles="1" noChangeArrowheads="1" noChangeShapeType="1" noTextEdit="1"/>
              </p:cNvSpPr>
              <p:nvPr>
                <p:ph idx="1"/>
              </p:nvPr>
            </p:nvSpPr>
            <p:spPr>
              <a:xfrm>
                <a:off x="107950" y="915988"/>
                <a:ext cx="8928100" cy="4032249"/>
              </a:xfrm>
              <a:blipFill>
                <a:blip r:embed="rId2"/>
                <a:stretch>
                  <a:fillRect l="-2117" t="-3172" r="-888"/>
                </a:stretch>
              </a:blipFill>
            </p:spPr>
            <p:txBody>
              <a:bodyPr/>
              <a:lstStyle/>
              <a:p>
                <a:r>
                  <a:rPr lang="de-DE">
                    <a:noFill/>
                  </a:rPr>
                  <a:t> </a:t>
                </a:r>
              </a:p>
            </p:txBody>
          </p:sp>
        </mc:Fallback>
      </mc:AlternateContent>
      <p:sp>
        <p:nvSpPr>
          <p:cNvPr id="3" name="Titel 2">
            <a:extLst>
              <a:ext uri="{FF2B5EF4-FFF2-40B4-BE49-F238E27FC236}">
                <a16:creationId xmlns:a16="http://schemas.microsoft.com/office/drawing/2014/main" id="{E46CA307-52E9-C74C-890B-CB32709C1866}"/>
              </a:ext>
            </a:extLst>
          </p:cNvPr>
          <p:cNvSpPr>
            <a:spLocks noGrp="1"/>
          </p:cNvSpPr>
          <p:nvPr>
            <p:ph type="title"/>
          </p:nvPr>
        </p:nvSpPr>
        <p:spPr>
          <a:xfrm>
            <a:off x="2195736" y="196850"/>
            <a:ext cx="5545114" cy="503238"/>
          </a:xfrm>
        </p:spPr>
        <p:txBody>
          <a:bodyPr anchor="t" anchorCtr="0">
            <a:normAutofit/>
          </a:bodyPr>
          <a:lstStyle/>
          <a:p>
            <a:pPr algn="r"/>
            <a:r>
              <a:rPr lang="en-US" sz="2800" dirty="0">
                <a:latin typeface="Calibri" panose="020F0502020204030204" pitchFamily="34" charset="0"/>
                <a:ea typeface="Calibri" panose="020F0502020204030204" pitchFamily="34" charset="0"/>
                <a:cs typeface="Calibri" panose="020F0502020204030204" pitchFamily="34" charset="0"/>
              </a:rPr>
              <a:t>Results</a:t>
            </a:r>
          </a:p>
        </p:txBody>
      </p:sp>
      <p:sp>
        <p:nvSpPr>
          <p:cNvPr id="4" name="Datumsplatzhalter 3">
            <a:extLst>
              <a:ext uri="{FF2B5EF4-FFF2-40B4-BE49-F238E27FC236}">
                <a16:creationId xmlns:a16="http://schemas.microsoft.com/office/drawing/2014/main" id="{8BE15F3B-FACF-2449-B463-9AC294A757FC}"/>
              </a:ext>
            </a:extLst>
          </p:cNvPr>
          <p:cNvSpPr>
            <a:spLocks noGrp="1"/>
          </p:cNvSpPr>
          <p:nvPr>
            <p:ph type="dt" sz="half" idx="10"/>
          </p:nvPr>
        </p:nvSpPr>
        <p:spPr/>
        <p:txBody>
          <a:bodyPr/>
          <a:lstStyle/>
          <a:p>
            <a:fld id="{62CFED63-3993-9942-B840-49C7E6BA9EC2}" type="datetime5">
              <a:rPr lang="de-DE" smtClean="0"/>
              <a:t>25-07-19</a:t>
            </a:fld>
            <a:endParaRPr lang="de-DE" dirty="0"/>
          </a:p>
        </p:txBody>
      </p:sp>
      <p:sp>
        <p:nvSpPr>
          <p:cNvPr id="5" name="Foliennummernplatzhalter 4">
            <a:extLst>
              <a:ext uri="{FF2B5EF4-FFF2-40B4-BE49-F238E27FC236}">
                <a16:creationId xmlns:a16="http://schemas.microsoft.com/office/drawing/2014/main" id="{3303C263-2BD8-5B4F-A9CD-BFB98B9388E1}"/>
              </a:ext>
            </a:extLst>
          </p:cNvPr>
          <p:cNvSpPr>
            <a:spLocks noGrp="1"/>
          </p:cNvSpPr>
          <p:nvPr>
            <p:ph type="sldNum" sz="quarter" idx="12"/>
          </p:nvPr>
        </p:nvSpPr>
        <p:spPr/>
        <p:txBody>
          <a:bodyPr/>
          <a:lstStyle/>
          <a:p>
            <a:fld id="{04DA90AE-A642-9F4D-BA94-82F41D55CFC7}" type="slidenum">
              <a:rPr lang="de-DE" smtClean="0"/>
              <a:pPr/>
              <a:t>11</a:t>
            </a:fld>
            <a:endParaRPr lang="de-DE" dirty="0"/>
          </a:p>
        </p:txBody>
      </p:sp>
      <p:sp>
        <p:nvSpPr>
          <p:cNvPr id="6" name="Textplatzhalter 5">
            <a:extLst>
              <a:ext uri="{FF2B5EF4-FFF2-40B4-BE49-F238E27FC236}">
                <a16:creationId xmlns:a16="http://schemas.microsoft.com/office/drawing/2014/main" id="{5F497174-0572-2344-A90A-0AAFF9C2F01D}"/>
              </a:ext>
            </a:extLst>
          </p:cNvPr>
          <p:cNvSpPr>
            <a:spLocks noGrp="1"/>
          </p:cNvSpPr>
          <p:nvPr>
            <p:ph type="body" sz="quarter" idx="13"/>
          </p:nvPr>
        </p:nvSpPr>
        <p:spPr/>
        <p:txBody>
          <a:bodyPr/>
          <a:lstStyle/>
          <a:p>
            <a:r>
              <a:rPr lang="en-US" dirty="0"/>
              <a:t>Partial Engagement in Proficiency Tests | EAM 2025</a:t>
            </a:r>
          </a:p>
        </p:txBody>
      </p:sp>
      <p:sp>
        <p:nvSpPr>
          <p:cNvPr id="7" name="Inhaltsplatzhalter 1">
            <a:extLst>
              <a:ext uri="{FF2B5EF4-FFF2-40B4-BE49-F238E27FC236}">
                <a16:creationId xmlns:a16="http://schemas.microsoft.com/office/drawing/2014/main" id="{2CD1BAF8-FE73-EA3F-2860-C5CE77B28FA0}"/>
              </a:ext>
            </a:extLst>
          </p:cNvPr>
          <p:cNvSpPr txBox="1">
            <a:spLocks/>
          </p:cNvSpPr>
          <p:nvPr/>
        </p:nvSpPr>
        <p:spPr>
          <a:xfrm>
            <a:off x="122744" y="2140496"/>
            <a:ext cx="8913305" cy="2807741"/>
          </a:xfrm>
          <a:prstGeom prst="rect">
            <a:avLst/>
          </a:prstGeom>
          <a:solidFill>
            <a:schemeClr val="bg1"/>
          </a:solidFill>
          <a:effectLst>
            <a:outerShdw blurRad="50800" dist="38100" dir="2700000" algn="tl" rotWithShape="0">
              <a:prstClr val="black">
                <a:alpha val="40000"/>
              </a:prstClr>
            </a:outerShdw>
          </a:effectLst>
        </p:spPr>
        <p:txBody>
          <a:bodyPr vert="horz" lIns="0" tIns="0" rIns="0" bIns="0" rtlCol="0">
            <a:normAutofit/>
          </a:bodyPr>
          <a:lstStyle>
            <a:lvl1pPr marL="0" indent="0" algn="l" defTabSz="685800" rtl="0" eaLnBrk="1" latinLnBrk="0" hangingPunct="1">
              <a:lnSpc>
                <a:spcPct val="90000"/>
              </a:lnSpc>
              <a:spcBef>
                <a:spcPts val="750"/>
              </a:spcBef>
              <a:buClr>
                <a:srgbClr val="929292"/>
              </a:buClr>
              <a:buSzPct val="90000"/>
              <a:buFontTx/>
              <a:buNone/>
              <a:defRPr sz="2400" b="0" i="0" kern="1200">
                <a:solidFill>
                  <a:schemeClr val="tx1">
                    <a:lumMod val="65000"/>
                    <a:lumOff val="35000"/>
                  </a:schemeClr>
                </a:solidFill>
                <a:latin typeface="+mn-lt"/>
                <a:ea typeface="+mn-ea"/>
                <a:cs typeface="+mn-cs"/>
              </a:defRPr>
            </a:lvl1pPr>
            <a:lvl2pPr marL="342900" indent="0" algn="l" defTabSz="685800" rtl="0" eaLnBrk="1" latinLnBrk="0" hangingPunct="1">
              <a:lnSpc>
                <a:spcPct val="90000"/>
              </a:lnSpc>
              <a:spcBef>
                <a:spcPts val="375"/>
              </a:spcBef>
              <a:buClr>
                <a:srgbClr val="929292"/>
              </a:buClr>
              <a:buSzPct val="90000"/>
              <a:buFont typeface="Arial" panose="020B0604020202020204" pitchFamily="34" charset="0"/>
              <a:buNone/>
              <a:defRPr sz="2000" b="0" i="0" kern="1200">
                <a:solidFill>
                  <a:schemeClr val="tx1">
                    <a:lumMod val="50000"/>
                    <a:lumOff val="50000"/>
                  </a:schemeClr>
                </a:solidFill>
                <a:latin typeface="Linotype Syntax Com Medium"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lumMod val="65000"/>
                    <a:lumOff val="3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b="0" i="0" kern="1200">
                <a:solidFill>
                  <a:schemeClr val="tx1">
                    <a:lumMod val="65000"/>
                    <a:lumOff val="3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b="0" i="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buClr>
                <a:srgbClr val="003D7C"/>
              </a:buClr>
            </a:pPr>
            <a:endParaRPr lang="en-US" sz="1800" dirty="0">
              <a:solidFill>
                <a:srgbClr val="05396A"/>
              </a:solidFill>
              <a:latin typeface="Calibri" panose="020F0502020204030204" pitchFamily="34" charset="0"/>
              <a:ea typeface="Calibri" panose="020F0502020204030204" pitchFamily="34" charset="0"/>
              <a:cs typeface="Calibri" panose="020F0502020204030204" pitchFamily="34" charset="0"/>
            </a:endParaRPr>
          </a:p>
        </p:txBody>
      </p:sp>
      <mc:AlternateContent xmlns:mc="http://schemas.openxmlformats.org/markup-compatibility/2006">
        <mc:Choice xmlns:a14="http://schemas.microsoft.com/office/drawing/2010/main" Requires="a14">
          <p:graphicFrame>
            <p:nvGraphicFramePr>
              <p:cNvPr id="10" name="Tabelle 9">
                <a:extLst>
                  <a:ext uri="{FF2B5EF4-FFF2-40B4-BE49-F238E27FC236}">
                    <a16:creationId xmlns:a16="http://schemas.microsoft.com/office/drawing/2014/main" id="{C4F52F93-B1C7-EC62-6B32-C1832680D51F}"/>
                  </a:ext>
                </a:extLst>
              </p:cNvPr>
              <p:cNvGraphicFramePr>
                <a:graphicFrameLocks noGrp="1"/>
              </p:cNvGraphicFramePr>
              <p:nvPr>
                <p:extLst>
                  <p:ext uri="{D42A27DB-BD31-4B8C-83A1-F6EECF244321}">
                    <p14:modId xmlns:p14="http://schemas.microsoft.com/office/powerpoint/2010/main" val="813593107"/>
                  </p:ext>
                </p:extLst>
              </p:nvPr>
            </p:nvGraphicFramePr>
            <p:xfrm>
              <a:off x="899593" y="2658670"/>
              <a:ext cx="6704719" cy="1483360"/>
            </p:xfrm>
            <a:graphic>
              <a:graphicData uri="http://schemas.openxmlformats.org/drawingml/2006/table">
                <a:tbl>
                  <a:tblPr firstRow="1" bandRow="1">
                    <a:tableStyleId>{073A0DAA-6AF3-43AB-8588-CEC1D06C72B9}</a:tableStyleId>
                  </a:tblPr>
                  <a:tblGrid>
                    <a:gridCol w="2016223">
                      <a:extLst>
                        <a:ext uri="{9D8B030D-6E8A-4147-A177-3AD203B41FA5}">
                          <a16:colId xmlns:a16="http://schemas.microsoft.com/office/drawing/2014/main" val="4276159052"/>
                        </a:ext>
                      </a:extLst>
                    </a:gridCol>
                    <a:gridCol w="1562832">
                      <a:extLst>
                        <a:ext uri="{9D8B030D-6E8A-4147-A177-3AD203B41FA5}">
                          <a16:colId xmlns:a16="http://schemas.microsoft.com/office/drawing/2014/main" val="2447504249"/>
                        </a:ext>
                      </a:extLst>
                    </a:gridCol>
                    <a:gridCol w="1562832">
                      <a:extLst>
                        <a:ext uri="{9D8B030D-6E8A-4147-A177-3AD203B41FA5}">
                          <a16:colId xmlns:a16="http://schemas.microsoft.com/office/drawing/2014/main" val="495638776"/>
                        </a:ext>
                      </a:extLst>
                    </a:gridCol>
                    <a:gridCol w="1562832">
                      <a:extLst>
                        <a:ext uri="{9D8B030D-6E8A-4147-A177-3AD203B41FA5}">
                          <a16:colId xmlns:a16="http://schemas.microsoft.com/office/drawing/2014/main" val="4041651607"/>
                        </a:ext>
                      </a:extLst>
                    </a:gridCol>
                  </a:tblGrid>
                  <a:tr h="370840">
                    <a:tc>
                      <a:txBody>
                        <a:bodyPr/>
                        <a:lstStyle/>
                        <a:p>
                          <a:endParaRPr lang="en-US" noProof="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en-US" noProof="0" dirty="0">
                              <a:latin typeface="Calibri" panose="020F0502020204030204" pitchFamily="34" charset="0"/>
                              <a:ea typeface="Calibri" panose="020F0502020204030204" pitchFamily="34" charset="0"/>
                              <a:cs typeface="Calibri" panose="020F0502020204030204" pitchFamily="34" charset="0"/>
                            </a:rPr>
                            <a:t>Van der Linden</a:t>
                          </a:r>
                        </a:p>
                      </a:txBody>
                      <a:tcPr anchor="ctr"/>
                    </a:tc>
                    <a:tc>
                      <a:txBody>
                        <a:bodyPr/>
                        <a:lstStyle/>
                        <a:p>
                          <a:pPr algn="ctr"/>
                          <a:r>
                            <a:rPr lang="en-US" noProof="0" dirty="0">
                              <a:latin typeface="Calibri" panose="020F0502020204030204" pitchFamily="34" charset="0"/>
                              <a:ea typeface="Calibri" panose="020F0502020204030204" pitchFamily="34" charset="0"/>
                              <a:cs typeface="Calibri" panose="020F0502020204030204" pitchFamily="34" charset="0"/>
                            </a:rPr>
                            <a:t>Dichotomous TTE</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noProof="0" dirty="0">
                              <a:latin typeface="Calibri" panose="020F0502020204030204" pitchFamily="34" charset="0"/>
                              <a:ea typeface="Calibri" panose="020F0502020204030204" pitchFamily="34" charset="0"/>
                              <a:cs typeface="Calibri" panose="020F0502020204030204" pitchFamily="34" charset="0"/>
                            </a:rPr>
                            <a:t>Gradual TTE</a:t>
                          </a:r>
                        </a:p>
                      </a:txBody>
                      <a:tcPr anchor="ctr"/>
                    </a:tc>
                    <a:extLst>
                      <a:ext uri="{0D108BD9-81ED-4DB2-BD59-A6C34878D82A}">
                        <a16:rowId xmlns:a16="http://schemas.microsoft.com/office/drawing/2014/main" val="2436295274"/>
                      </a:ext>
                    </a:extLst>
                  </a:tr>
                  <a:tr h="370840">
                    <a:tc>
                      <a:txBody>
                        <a:bodyPr/>
                        <a:lstStyle/>
                        <a:p>
                          <a:r>
                            <a:rPr lang="en-US" sz="1600" noProof="0" dirty="0">
                              <a:latin typeface="Calibri" panose="020F0502020204030204" pitchFamily="34" charset="0"/>
                              <a:ea typeface="Calibri" panose="020F0502020204030204" pitchFamily="34" charset="0"/>
                              <a:cs typeface="Calibri" panose="020F0502020204030204" pitchFamily="34" charset="0"/>
                            </a:rPr>
                            <a:t>Proficiency (</a:t>
                          </a:r>
                          <a14:m>
                            <m:oMath xmlns:m="http://schemas.openxmlformats.org/officeDocument/2006/math">
                              <m:acc>
                                <m:accPr>
                                  <m:chr m:val="̂"/>
                                  <m:ctrlPr>
                                    <a:rPr lang="en-US" sz="1600" i="1" noProof="0" smtClean="0">
                                      <a:latin typeface="Cambria Math" panose="02040503050406030204" pitchFamily="18" charset="0"/>
                                      <a:ea typeface="Cambria Math" panose="02040503050406030204" pitchFamily="18" charset="0"/>
                                    </a:rPr>
                                  </m:ctrlPr>
                                </m:accPr>
                                <m:e>
                                  <m:r>
                                    <a:rPr lang="en-US" sz="1600" i="1" noProof="0" smtClean="0">
                                      <a:latin typeface="Cambria Math" panose="02040503050406030204" pitchFamily="18" charset="0"/>
                                      <a:ea typeface="Cambria Math" panose="02040503050406030204" pitchFamily="18" charset="0"/>
                                    </a:rPr>
                                    <m:t>𝜃</m:t>
                                  </m:r>
                                </m:e>
                              </m:acc>
                            </m:oMath>
                          </a14:m>
                          <a:r>
                            <a:rPr lang="en-US" sz="1600" noProof="0" dirty="0">
                              <a:latin typeface="Calibri" panose="020F0502020204030204" pitchFamily="34" charset="0"/>
                              <a:ea typeface="Calibri" panose="020F0502020204030204" pitchFamily="34" charset="0"/>
                              <a:cs typeface="Calibri" panose="020F0502020204030204" pitchFamily="34" charset="0"/>
                            </a:rPr>
                            <a:t>)</a:t>
                          </a:r>
                        </a:p>
                      </a:txBody>
                      <a:tcPr/>
                    </a:tc>
                    <a:tc>
                      <a:txBody>
                        <a:bodyPr/>
                        <a:lstStyle/>
                        <a:p>
                          <a:pPr algn="ctr"/>
                          <a:r>
                            <a:rPr lang="en-US" sz="1600" b="1" noProof="0" dirty="0">
                              <a:latin typeface="Calibri" panose="020F0502020204030204" pitchFamily="34" charset="0"/>
                              <a:ea typeface="Calibri" panose="020F0502020204030204" pitchFamily="34" charset="0"/>
                              <a:cs typeface="Calibri" panose="020F0502020204030204" pitchFamily="34" charset="0"/>
                            </a:rPr>
                            <a:t>.25</a:t>
                          </a:r>
                        </a:p>
                      </a:txBody>
                      <a:tcPr anchor="ctr">
                        <a:solidFill>
                          <a:schemeClr val="accent2">
                            <a:lumMod val="40000"/>
                            <a:lumOff val="60000"/>
                          </a:schemeClr>
                        </a:solidFill>
                      </a:tcPr>
                    </a:tc>
                    <a:tc>
                      <a:txBody>
                        <a:bodyPr/>
                        <a:lstStyle/>
                        <a:p>
                          <a:pPr algn="ctr"/>
                          <a:r>
                            <a:rPr lang="en-US" sz="1600" b="1" noProof="0" dirty="0">
                              <a:latin typeface="Calibri" panose="020F0502020204030204" pitchFamily="34" charset="0"/>
                              <a:ea typeface="Calibri" panose="020F0502020204030204" pitchFamily="34" charset="0"/>
                              <a:cs typeface="Calibri" panose="020F0502020204030204" pitchFamily="34" charset="0"/>
                            </a:rPr>
                            <a:t>.14</a:t>
                          </a:r>
                        </a:p>
                      </a:txBody>
                      <a:tcPr anchor="ctr">
                        <a:solidFill>
                          <a:schemeClr val="accent4">
                            <a:lumMod val="40000"/>
                            <a:lumOff val="60000"/>
                          </a:schemeClr>
                        </a:solidFill>
                      </a:tcPr>
                    </a:tc>
                    <a:tc>
                      <a:txBody>
                        <a:bodyPr/>
                        <a:lstStyle/>
                        <a:p>
                          <a:pPr algn="ctr"/>
                          <a:r>
                            <a:rPr lang="en-US" sz="1600" b="1" noProof="0" dirty="0">
                              <a:latin typeface="Calibri" panose="020F0502020204030204" pitchFamily="34" charset="0"/>
                              <a:ea typeface="Calibri" panose="020F0502020204030204" pitchFamily="34" charset="0"/>
                              <a:cs typeface="Calibri" panose="020F0502020204030204" pitchFamily="34" charset="0"/>
                            </a:rPr>
                            <a:t>.15</a:t>
                          </a:r>
                        </a:p>
                      </a:txBody>
                      <a:tcPr anchor="ctr">
                        <a:solidFill>
                          <a:schemeClr val="accent4">
                            <a:lumMod val="40000"/>
                            <a:lumOff val="60000"/>
                          </a:schemeClr>
                        </a:solidFill>
                      </a:tcPr>
                    </a:tc>
                    <a:extLst>
                      <a:ext uri="{0D108BD9-81ED-4DB2-BD59-A6C34878D82A}">
                        <a16:rowId xmlns:a16="http://schemas.microsoft.com/office/drawing/2014/main" val="470762381"/>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noProof="0" dirty="0">
                              <a:latin typeface="Calibri" panose="020F0502020204030204" pitchFamily="34" charset="0"/>
                              <a:ea typeface="Calibri" panose="020F0502020204030204" pitchFamily="34" charset="0"/>
                              <a:cs typeface="Calibri" panose="020F0502020204030204" pitchFamily="34" charset="0"/>
                            </a:rPr>
                            <a:t>Time Expenditure (</a:t>
                          </a:r>
                          <a14:m>
                            <m:oMath xmlns:m="http://schemas.openxmlformats.org/officeDocument/2006/math">
                              <m:acc>
                                <m:accPr>
                                  <m:chr m:val="̂"/>
                                  <m:ctrlPr>
                                    <a:rPr lang="en-US" sz="1600" i="1" noProof="0" smtClean="0">
                                      <a:latin typeface="Cambria Math" panose="02040503050406030204" pitchFamily="18" charset="0"/>
                                      <a:ea typeface="Cambria Math" panose="02040503050406030204" pitchFamily="18" charset="0"/>
                                    </a:rPr>
                                  </m:ctrlPr>
                                </m:accPr>
                                <m:e>
                                  <m:r>
                                    <a:rPr lang="en-US" sz="1600" i="1" noProof="0" smtClean="0">
                                      <a:latin typeface="Cambria Math" panose="02040503050406030204" pitchFamily="18" charset="0"/>
                                      <a:ea typeface="Cambria Math" panose="02040503050406030204" pitchFamily="18" charset="0"/>
                                    </a:rPr>
                                    <m:t>𝜉</m:t>
                                  </m:r>
                                </m:e>
                              </m:acc>
                            </m:oMath>
                          </a14:m>
                          <a:r>
                            <a:rPr lang="en-US" sz="1600" noProof="0" dirty="0">
                              <a:latin typeface="Calibri" panose="020F0502020204030204" pitchFamily="34" charset="0"/>
                              <a:ea typeface="Calibri" panose="020F0502020204030204" pitchFamily="34" charset="0"/>
                              <a:cs typeface="Calibri" panose="020F0502020204030204" pitchFamily="34" charset="0"/>
                            </a:rPr>
                            <a:t>)</a:t>
                          </a:r>
                        </a:p>
                      </a:txBody>
                      <a:tcPr/>
                    </a:tc>
                    <a:tc>
                      <a:txBody>
                        <a:bodyPr/>
                        <a:lstStyle/>
                        <a:p>
                          <a:pPr algn="ctr"/>
                          <a:r>
                            <a:rPr lang="en-US" sz="1600" b="1" noProof="0" dirty="0">
                              <a:latin typeface="Calibri" panose="020F0502020204030204" pitchFamily="34" charset="0"/>
                              <a:ea typeface="Calibri" panose="020F0502020204030204" pitchFamily="34" charset="0"/>
                              <a:cs typeface="Calibri" panose="020F0502020204030204" pitchFamily="34" charset="0"/>
                            </a:rPr>
                            <a:t>.29</a:t>
                          </a:r>
                        </a:p>
                      </a:txBody>
                      <a:tcPr anchor="ctr">
                        <a:solidFill>
                          <a:schemeClr val="accent2">
                            <a:lumMod val="40000"/>
                            <a:lumOff val="60000"/>
                          </a:schemeClr>
                        </a:solidFill>
                      </a:tcPr>
                    </a:tc>
                    <a:tc>
                      <a:txBody>
                        <a:bodyPr/>
                        <a:lstStyle/>
                        <a:p>
                          <a:pPr algn="ctr"/>
                          <a:r>
                            <a:rPr lang="en-US" sz="1600" noProof="0" dirty="0">
                              <a:latin typeface="Calibri" panose="020F0502020204030204" pitchFamily="34" charset="0"/>
                              <a:ea typeface="Calibri" panose="020F0502020204030204" pitchFamily="34" charset="0"/>
                              <a:cs typeface="Calibri" panose="020F0502020204030204" pitchFamily="34" charset="0"/>
                            </a:rPr>
                            <a:t>-.01</a:t>
                          </a:r>
                        </a:p>
                      </a:txBody>
                      <a:tcPr anchor="ctr">
                        <a:solidFill>
                          <a:schemeClr val="accent4">
                            <a:lumMod val="40000"/>
                            <a:lumOff val="60000"/>
                          </a:schemeClr>
                        </a:solidFill>
                      </a:tcPr>
                    </a:tc>
                    <a:tc>
                      <a:txBody>
                        <a:bodyPr/>
                        <a:lstStyle/>
                        <a:p>
                          <a:pPr algn="ctr"/>
                          <a:r>
                            <a:rPr lang="en-US" sz="1600" noProof="0" dirty="0">
                              <a:latin typeface="Calibri" panose="020F0502020204030204" pitchFamily="34" charset="0"/>
                              <a:ea typeface="Calibri" panose="020F0502020204030204" pitchFamily="34" charset="0"/>
                              <a:cs typeface="Calibri" panose="020F0502020204030204" pitchFamily="34" charset="0"/>
                            </a:rPr>
                            <a:t>-.01</a:t>
                          </a:r>
                        </a:p>
                      </a:txBody>
                      <a:tcPr anchor="ctr">
                        <a:solidFill>
                          <a:schemeClr val="accent4">
                            <a:lumMod val="40000"/>
                            <a:lumOff val="60000"/>
                          </a:schemeClr>
                        </a:solidFill>
                      </a:tcPr>
                    </a:tc>
                    <a:extLst>
                      <a:ext uri="{0D108BD9-81ED-4DB2-BD59-A6C34878D82A}">
                        <a16:rowId xmlns:a16="http://schemas.microsoft.com/office/drawing/2014/main" val="1244356860"/>
                      </a:ext>
                    </a:extLst>
                  </a:tr>
                  <a:tr h="370840">
                    <a:tc>
                      <a:txBody>
                        <a:bodyPr/>
                        <a:lstStyle/>
                        <a:p>
                          <a:r>
                            <a:rPr lang="en-US" sz="1600" noProof="0" dirty="0">
                              <a:latin typeface="Calibri" panose="020F0502020204030204" pitchFamily="34" charset="0"/>
                              <a:ea typeface="Calibri" panose="020F0502020204030204" pitchFamily="34" charset="0"/>
                              <a:cs typeface="Calibri" panose="020F0502020204030204" pitchFamily="34" charset="0"/>
                            </a:rPr>
                            <a:t>TTE Propensity (</a:t>
                          </a:r>
                          <a14:m>
                            <m:oMath xmlns:m="http://schemas.openxmlformats.org/officeDocument/2006/math">
                              <m:acc>
                                <m:accPr>
                                  <m:chr m:val="̂"/>
                                  <m:ctrlPr>
                                    <a:rPr lang="en-US" sz="1600" i="1" noProof="0" smtClean="0">
                                      <a:latin typeface="Cambria Math" panose="02040503050406030204" pitchFamily="18" charset="0"/>
                                      <a:ea typeface="Cambria Math" panose="02040503050406030204" pitchFamily="18" charset="0"/>
                                    </a:rPr>
                                  </m:ctrlPr>
                                </m:accPr>
                                <m:e>
                                  <m:r>
                                    <a:rPr lang="en-US" sz="1600" i="1" noProof="0" smtClean="0">
                                      <a:latin typeface="Cambria Math" panose="02040503050406030204" pitchFamily="18" charset="0"/>
                                      <a:ea typeface="Cambria Math" panose="02040503050406030204" pitchFamily="18" charset="0"/>
                                    </a:rPr>
                                    <m:t>𝜂</m:t>
                                  </m:r>
                                </m:e>
                              </m:acc>
                            </m:oMath>
                          </a14:m>
                          <a:r>
                            <a:rPr lang="en-US" sz="1600" noProof="0" dirty="0">
                              <a:latin typeface="Calibri" panose="020F0502020204030204" pitchFamily="34" charset="0"/>
                              <a:ea typeface="Calibri" panose="020F0502020204030204" pitchFamily="34" charset="0"/>
                              <a:cs typeface="Calibri" panose="020F0502020204030204" pitchFamily="34" charset="0"/>
                            </a:rPr>
                            <a:t>)</a:t>
                          </a:r>
                        </a:p>
                      </a:txBody>
                      <a:tcPr/>
                    </a:tc>
                    <a:tc>
                      <a:txBody>
                        <a:bodyPr/>
                        <a:lstStyle/>
                        <a:p>
                          <a:pPr algn="ctr"/>
                          <a:endParaRPr lang="en-US" sz="1600" noProof="0" dirty="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a:r>
                            <a:rPr lang="en-US" sz="1600" b="1" noProof="0" dirty="0">
                              <a:latin typeface="Calibri" panose="020F0502020204030204" pitchFamily="34" charset="0"/>
                              <a:ea typeface="Calibri" panose="020F0502020204030204" pitchFamily="34" charset="0"/>
                              <a:cs typeface="Calibri" panose="020F0502020204030204" pitchFamily="34" charset="0"/>
                            </a:rPr>
                            <a:t>.30</a:t>
                          </a:r>
                        </a:p>
                      </a:txBody>
                      <a:tcPr anchor="ctr">
                        <a:solidFill>
                          <a:schemeClr val="accent4">
                            <a:lumMod val="40000"/>
                            <a:lumOff val="60000"/>
                          </a:schemeClr>
                        </a:solidFill>
                      </a:tcPr>
                    </a:tc>
                    <a:tc>
                      <a:txBody>
                        <a:bodyPr/>
                        <a:lstStyle/>
                        <a:p>
                          <a:pPr algn="ctr"/>
                          <a:r>
                            <a:rPr lang="en-US" sz="1600" b="1" noProof="0" dirty="0">
                              <a:latin typeface="Calibri" panose="020F0502020204030204" pitchFamily="34" charset="0"/>
                              <a:ea typeface="Calibri" panose="020F0502020204030204" pitchFamily="34" charset="0"/>
                              <a:cs typeface="Calibri" panose="020F0502020204030204" pitchFamily="34" charset="0"/>
                            </a:rPr>
                            <a:t>.33</a:t>
                          </a:r>
                        </a:p>
                      </a:txBody>
                      <a:tcPr anchor="ctr">
                        <a:solidFill>
                          <a:schemeClr val="accent4">
                            <a:lumMod val="40000"/>
                            <a:lumOff val="60000"/>
                          </a:schemeClr>
                        </a:solidFill>
                      </a:tcPr>
                    </a:tc>
                    <a:extLst>
                      <a:ext uri="{0D108BD9-81ED-4DB2-BD59-A6C34878D82A}">
                        <a16:rowId xmlns:a16="http://schemas.microsoft.com/office/drawing/2014/main" val="4196525208"/>
                      </a:ext>
                    </a:extLst>
                  </a:tr>
                </a:tbl>
              </a:graphicData>
            </a:graphic>
          </p:graphicFrame>
        </mc:Choice>
        <mc:Fallback>
          <p:graphicFrame>
            <p:nvGraphicFramePr>
              <p:cNvPr id="10" name="Tabelle 9">
                <a:extLst>
                  <a:ext uri="{FF2B5EF4-FFF2-40B4-BE49-F238E27FC236}">
                    <a16:creationId xmlns:a16="http://schemas.microsoft.com/office/drawing/2014/main" id="{C4F52F93-B1C7-EC62-6B32-C1832680D51F}"/>
                  </a:ext>
                </a:extLst>
              </p:cNvPr>
              <p:cNvGraphicFramePr>
                <a:graphicFrameLocks noGrp="1"/>
              </p:cNvGraphicFramePr>
              <p:nvPr>
                <p:extLst>
                  <p:ext uri="{D42A27DB-BD31-4B8C-83A1-F6EECF244321}">
                    <p14:modId xmlns:p14="http://schemas.microsoft.com/office/powerpoint/2010/main" val="813593107"/>
                  </p:ext>
                </p:extLst>
              </p:nvPr>
            </p:nvGraphicFramePr>
            <p:xfrm>
              <a:off x="899593" y="2658670"/>
              <a:ext cx="6704719" cy="1483360"/>
            </p:xfrm>
            <a:graphic>
              <a:graphicData uri="http://schemas.openxmlformats.org/drawingml/2006/table">
                <a:tbl>
                  <a:tblPr firstRow="1" bandRow="1">
                    <a:tableStyleId>{073A0DAA-6AF3-43AB-8588-CEC1D06C72B9}</a:tableStyleId>
                  </a:tblPr>
                  <a:tblGrid>
                    <a:gridCol w="2016223">
                      <a:extLst>
                        <a:ext uri="{9D8B030D-6E8A-4147-A177-3AD203B41FA5}">
                          <a16:colId xmlns:a16="http://schemas.microsoft.com/office/drawing/2014/main" val="4276159052"/>
                        </a:ext>
                      </a:extLst>
                    </a:gridCol>
                    <a:gridCol w="1562832">
                      <a:extLst>
                        <a:ext uri="{9D8B030D-6E8A-4147-A177-3AD203B41FA5}">
                          <a16:colId xmlns:a16="http://schemas.microsoft.com/office/drawing/2014/main" val="2447504249"/>
                        </a:ext>
                      </a:extLst>
                    </a:gridCol>
                    <a:gridCol w="1562832">
                      <a:extLst>
                        <a:ext uri="{9D8B030D-6E8A-4147-A177-3AD203B41FA5}">
                          <a16:colId xmlns:a16="http://schemas.microsoft.com/office/drawing/2014/main" val="495638776"/>
                        </a:ext>
                      </a:extLst>
                    </a:gridCol>
                    <a:gridCol w="1562832">
                      <a:extLst>
                        <a:ext uri="{9D8B030D-6E8A-4147-A177-3AD203B41FA5}">
                          <a16:colId xmlns:a16="http://schemas.microsoft.com/office/drawing/2014/main" val="4041651607"/>
                        </a:ext>
                      </a:extLst>
                    </a:gridCol>
                  </a:tblGrid>
                  <a:tr h="370840">
                    <a:tc>
                      <a:txBody>
                        <a:bodyPr/>
                        <a:lstStyle/>
                        <a:p>
                          <a:endParaRPr lang="en-US" noProof="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en-US" noProof="0" dirty="0">
                              <a:latin typeface="Calibri" panose="020F0502020204030204" pitchFamily="34" charset="0"/>
                              <a:ea typeface="Calibri" panose="020F0502020204030204" pitchFamily="34" charset="0"/>
                              <a:cs typeface="Calibri" panose="020F0502020204030204" pitchFamily="34" charset="0"/>
                            </a:rPr>
                            <a:t>Van der Linden</a:t>
                          </a:r>
                        </a:p>
                      </a:txBody>
                      <a:tcPr anchor="ctr"/>
                    </a:tc>
                    <a:tc>
                      <a:txBody>
                        <a:bodyPr/>
                        <a:lstStyle/>
                        <a:p>
                          <a:pPr algn="ctr"/>
                          <a:r>
                            <a:rPr lang="en-US" noProof="0" dirty="0">
                              <a:latin typeface="Calibri" panose="020F0502020204030204" pitchFamily="34" charset="0"/>
                              <a:ea typeface="Calibri" panose="020F0502020204030204" pitchFamily="34" charset="0"/>
                              <a:cs typeface="Calibri" panose="020F0502020204030204" pitchFamily="34" charset="0"/>
                            </a:rPr>
                            <a:t>Dichotomous TTE</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noProof="0" dirty="0">
                              <a:latin typeface="Calibri" panose="020F0502020204030204" pitchFamily="34" charset="0"/>
                              <a:ea typeface="Calibri" panose="020F0502020204030204" pitchFamily="34" charset="0"/>
                              <a:cs typeface="Calibri" panose="020F0502020204030204" pitchFamily="34" charset="0"/>
                            </a:rPr>
                            <a:t>Gradual TTE</a:t>
                          </a:r>
                        </a:p>
                      </a:txBody>
                      <a:tcPr anchor="ctr"/>
                    </a:tc>
                    <a:extLst>
                      <a:ext uri="{0D108BD9-81ED-4DB2-BD59-A6C34878D82A}">
                        <a16:rowId xmlns:a16="http://schemas.microsoft.com/office/drawing/2014/main" val="2436295274"/>
                      </a:ext>
                    </a:extLst>
                  </a:tr>
                  <a:tr h="370840">
                    <a:tc>
                      <a:txBody>
                        <a:bodyPr/>
                        <a:lstStyle/>
                        <a:p>
                          <a:endParaRPr lang="de-DE"/>
                        </a:p>
                      </a:txBody>
                      <a:tcPr>
                        <a:blipFill>
                          <a:blip r:embed="rId3"/>
                          <a:stretch>
                            <a:fillRect l="-302" t="-101639" r="-233837" b="-216393"/>
                          </a:stretch>
                        </a:blipFill>
                      </a:tcPr>
                    </a:tc>
                    <a:tc>
                      <a:txBody>
                        <a:bodyPr/>
                        <a:lstStyle/>
                        <a:p>
                          <a:pPr algn="ctr"/>
                          <a:r>
                            <a:rPr lang="en-US" sz="1600" b="1" noProof="0" dirty="0">
                              <a:latin typeface="Calibri" panose="020F0502020204030204" pitchFamily="34" charset="0"/>
                              <a:ea typeface="Calibri" panose="020F0502020204030204" pitchFamily="34" charset="0"/>
                              <a:cs typeface="Calibri" panose="020F0502020204030204" pitchFamily="34" charset="0"/>
                            </a:rPr>
                            <a:t>.25</a:t>
                          </a:r>
                        </a:p>
                      </a:txBody>
                      <a:tcPr anchor="ctr">
                        <a:solidFill>
                          <a:schemeClr val="accent2">
                            <a:lumMod val="40000"/>
                            <a:lumOff val="60000"/>
                          </a:schemeClr>
                        </a:solidFill>
                      </a:tcPr>
                    </a:tc>
                    <a:tc>
                      <a:txBody>
                        <a:bodyPr/>
                        <a:lstStyle/>
                        <a:p>
                          <a:pPr algn="ctr"/>
                          <a:r>
                            <a:rPr lang="en-US" sz="1600" b="1" noProof="0" dirty="0">
                              <a:latin typeface="Calibri" panose="020F0502020204030204" pitchFamily="34" charset="0"/>
                              <a:ea typeface="Calibri" panose="020F0502020204030204" pitchFamily="34" charset="0"/>
                              <a:cs typeface="Calibri" panose="020F0502020204030204" pitchFamily="34" charset="0"/>
                            </a:rPr>
                            <a:t>.14</a:t>
                          </a:r>
                        </a:p>
                      </a:txBody>
                      <a:tcPr anchor="ctr">
                        <a:solidFill>
                          <a:schemeClr val="accent4">
                            <a:lumMod val="40000"/>
                            <a:lumOff val="60000"/>
                          </a:schemeClr>
                        </a:solidFill>
                      </a:tcPr>
                    </a:tc>
                    <a:tc>
                      <a:txBody>
                        <a:bodyPr/>
                        <a:lstStyle/>
                        <a:p>
                          <a:pPr algn="ctr"/>
                          <a:r>
                            <a:rPr lang="en-US" sz="1600" b="1" noProof="0" dirty="0">
                              <a:latin typeface="Calibri" panose="020F0502020204030204" pitchFamily="34" charset="0"/>
                              <a:ea typeface="Calibri" panose="020F0502020204030204" pitchFamily="34" charset="0"/>
                              <a:cs typeface="Calibri" panose="020F0502020204030204" pitchFamily="34" charset="0"/>
                            </a:rPr>
                            <a:t>.15</a:t>
                          </a:r>
                        </a:p>
                      </a:txBody>
                      <a:tcPr anchor="ctr">
                        <a:solidFill>
                          <a:schemeClr val="accent4">
                            <a:lumMod val="40000"/>
                            <a:lumOff val="60000"/>
                          </a:schemeClr>
                        </a:solidFill>
                      </a:tcPr>
                    </a:tc>
                    <a:extLst>
                      <a:ext uri="{0D108BD9-81ED-4DB2-BD59-A6C34878D82A}">
                        <a16:rowId xmlns:a16="http://schemas.microsoft.com/office/drawing/2014/main" val="470762381"/>
                      </a:ext>
                    </a:extLst>
                  </a:tr>
                  <a:tr h="370840">
                    <a:tc>
                      <a:txBody>
                        <a:bodyPr/>
                        <a:lstStyle/>
                        <a:p>
                          <a:endParaRPr lang="de-DE"/>
                        </a:p>
                      </a:txBody>
                      <a:tcPr>
                        <a:blipFill>
                          <a:blip r:embed="rId3"/>
                          <a:stretch>
                            <a:fillRect l="-302" t="-201639" r="-233837" b="-116393"/>
                          </a:stretch>
                        </a:blipFill>
                      </a:tcPr>
                    </a:tc>
                    <a:tc>
                      <a:txBody>
                        <a:bodyPr/>
                        <a:lstStyle/>
                        <a:p>
                          <a:pPr algn="ctr"/>
                          <a:r>
                            <a:rPr lang="en-US" sz="1600" b="1" noProof="0" dirty="0">
                              <a:latin typeface="Calibri" panose="020F0502020204030204" pitchFamily="34" charset="0"/>
                              <a:ea typeface="Calibri" panose="020F0502020204030204" pitchFamily="34" charset="0"/>
                              <a:cs typeface="Calibri" panose="020F0502020204030204" pitchFamily="34" charset="0"/>
                            </a:rPr>
                            <a:t>.29</a:t>
                          </a:r>
                        </a:p>
                      </a:txBody>
                      <a:tcPr anchor="ctr">
                        <a:solidFill>
                          <a:schemeClr val="accent2">
                            <a:lumMod val="40000"/>
                            <a:lumOff val="60000"/>
                          </a:schemeClr>
                        </a:solidFill>
                      </a:tcPr>
                    </a:tc>
                    <a:tc>
                      <a:txBody>
                        <a:bodyPr/>
                        <a:lstStyle/>
                        <a:p>
                          <a:pPr algn="ctr"/>
                          <a:r>
                            <a:rPr lang="en-US" sz="1600" noProof="0" dirty="0">
                              <a:latin typeface="Calibri" panose="020F0502020204030204" pitchFamily="34" charset="0"/>
                              <a:ea typeface="Calibri" panose="020F0502020204030204" pitchFamily="34" charset="0"/>
                              <a:cs typeface="Calibri" panose="020F0502020204030204" pitchFamily="34" charset="0"/>
                            </a:rPr>
                            <a:t>-.01</a:t>
                          </a:r>
                        </a:p>
                      </a:txBody>
                      <a:tcPr anchor="ctr">
                        <a:solidFill>
                          <a:schemeClr val="accent4">
                            <a:lumMod val="40000"/>
                            <a:lumOff val="60000"/>
                          </a:schemeClr>
                        </a:solidFill>
                      </a:tcPr>
                    </a:tc>
                    <a:tc>
                      <a:txBody>
                        <a:bodyPr/>
                        <a:lstStyle/>
                        <a:p>
                          <a:pPr algn="ctr"/>
                          <a:r>
                            <a:rPr lang="en-US" sz="1600" noProof="0" dirty="0">
                              <a:latin typeface="Calibri" panose="020F0502020204030204" pitchFamily="34" charset="0"/>
                              <a:ea typeface="Calibri" panose="020F0502020204030204" pitchFamily="34" charset="0"/>
                              <a:cs typeface="Calibri" panose="020F0502020204030204" pitchFamily="34" charset="0"/>
                            </a:rPr>
                            <a:t>-.01</a:t>
                          </a:r>
                        </a:p>
                      </a:txBody>
                      <a:tcPr anchor="ctr">
                        <a:solidFill>
                          <a:schemeClr val="accent4">
                            <a:lumMod val="40000"/>
                            <a:lumOff val="60000"/>
                          </a:schemeClr>
                        </a:solidFill>
                      </a:tcPr>
                    </a:tc>
                    <a:extLst>
                      <a:ext uri="{0D108BD9-81ED-4DB2-BD59-A6C34878D82A}">
                        <a16:rowId xmlns:a16="http://schemas.microsoft.com/office/drawing/2014/main" val="1244356860"/>
                      </a:ext>
                    </a:extLst>
                  </a:tr>
                  <a:tr h="370840">
                    <a:tc>
                      <a:txBody>
                        <a:bodyPr/>
                        <a:lstStyle/>
                        <a:p>
                          <a:endParaRPr lang="de-DE"/>
                        </a:p>
                      </a:txBody>
                      <a:tcPr>
                        <a:blipFill>
                          <a:blip r:embed="rId3"/>
                          <a:stretch>
                            <a:fillRect l="-302" t="-301639" r="-233837" b="-16393"/>
                          </a:stretch>
                        </a:blipFill>
                      </a:tcPr>
                    </a:tc>
                    <a:tc>
                      <a:txBody>
                        <a:bodyPr/>
                        <a:lstStyle/>
                        <a:p>
                          <a:pPr algn="ctr"/>
                          <a:endParaRPr lang="en-US" sz="1600" noProof="0" dirty="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a:r>
                            <a:rPr lang="en-US" sz="1600" b="1" noProof="0" dirty="0">
                              <a:latin typeface="Calibri" panose="020F0502020204030204" pitchFamily="34" charset="0"/>
                              <a:ea typeface="Calibri" panose="020F0502020204030204" pitchFamily="34" charset="0"/>
                              <a:cs typeface="Calibri" panose="020F0502020204030204" pitchFamily="34" charset="0"/>
                            </a:rPr>
                            <a:t>.30</a:t>
                          </a:r>
                        </a:p>
                      </a:txBody>
                      <a:tcPr anchor="ctr">
                        <a:solidFill>
                          <a:schemeClr val="accent4">
                            <a:lumMod val="40000"/>
                            <a:lumOff val="60000"/>
                          </a:schemeClr>
                        </a:solidFill>
                      </a:tcPr>
                    </a:tc>
                    <a:tc>
                      <a:txBody>
                        <a:bodyPr/>
                        <a:lstStyle/>
                        <a:p>
                          <a:pPr algn="ctr"/>
                          <a:r>
                            <a:rPr lang="en-US" sz="1600" b="1" noProof="0" dirty="0">
                              <a:latin typeface="Calibri" panose="020F0502020204030204" pitchFamily="34" charset="0"/>
                              <a:ea typeface="Calibri" panose="020F0502020204030204" pitchFamily="34" charset="0"/>
                              <a:cs typeface="Calibri" panose="020F0502020204030204" pitchFamily="34" charset="0"/>
                            </a:rPr>
                            <a:t>.33</a:t>
                          </a:r>
                        </a:p>
                      </a:txBody>
                      <a:tcPr anchor="ctr">
                        <a:solidFill>
                          <a:schemeClr val="accent4">
                            <a:lumMod val="40000"/>
                            <a:lumOff val="60000"/>
                          </a:schemeClr>
                        </a:solidFill>
                      </a:tcPr>
                    </a:tc>
                    <a:extLst>
                      <a:ext uri="{0D108BD9-81ED-4DB2-BD59-A6C34878D82A}">
                        <a16:rowId xmlns:a16="http://schemas.microsoft.com/office/drawing/2014/main" val="4196525208"/>
                      </a:ext>
                    </a:extLst>
                  </a:tr>
                </a:tbl>
              </a:graphicData>
            </a:graphic>
          </p:graphicFrame>
        </mc:Fallback>
      </mc:AlternateContent>
      <p:sp>
        <p:nvSpPr>
          <p:cNvPr id="13" name="Textfeld 12">
            <a:extLst>
              <a:ext uri="{FF2B5EF4-FFF2-40B4-BE49-F238E27FC236}">
                <a16:creationId xmlns:a16="http://schemas.microsoft.com/office/drawing/2014/main" id="{76A5DDB6-F4C4-3C53-DEF8-90E54B476EFC}"/>
              </a:ext>
            </a:extLst>
          </p:cNvPr>
          <p:cNvSpPr txBox="1"/>
          <p:nvPr/>
        </p:nvSpPr>
        <p:spPr>
          <a:xfrm>
            <a:off x="819796" y="2309978"/>
            <a:ext cx="3632533" cy="369332"/>
          </a:xfrm>
          <a:prstGeom prst="rect">
            <a:avLst/>
          </a:prstGeom>
          <a:noFill/>
        </p:spPr>
        <p:txBody>
          <a:bodyPr wrap="none" rtlCol="0">
            <a:spAutoFit/>
          </a:bodyPr>
          <a:lstStyle/>
          <a:p>
            <a:r>
              <a:rPr lang="en-US" sz="1800">
                <a:solidFill>
                  <a:srgbClr val="003D7C"/>
                </a:solidFill>
                <a:latin typeface="Calibri" panose="020F0502020204030204" pitchFamily="34" charset="0"/>
                <a:ea typeface="Calibri" panose="020F0502020204030204" pitchFamily="34" charset="0"/>
                <a:cs typeface="Calibri" panose="020F0502020204030204" pitchFamily="34" charset="0"/>
              </a:rPr>
              <a:t>Correlations with EAP Trait Estimates</a:t>
            </a:r>
          </a:p>
        </p:txBody>
      </p:sp>
    </p:spTree>
    <p:extLst>
      <p:ext uri="{BB962C8B-B14F-4D97-AF65-F5344CB8AC3E}">
        <p14:creationId xmlns:p14="http://schemas.microsoft.com/office/powerpoint/2010/main" val="3775668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35A80F0-E1C9-974F-A561-978D6A14CE05}"/>
              </a:ext>
            </a:extLst>
          </p:cNvPr>
          <p:cNvSpPr>
            <a:spLocks noGrp="1"/>
          </p:cNvSpPr>
          <p:nvPr>
            <p:ph idx="1"/>
          </p:nvPr>
        </p:nvSpPr>
        <p:spPr>
          <a:xfrm>
            <a:off x="107950" y="915988"/>
            <a:ext cx="8928100" cy="4032249"/>
          </a:xfrm>
        </p:spPr>
        <p:txBody>
          <a:bodyPr>
            <a:normAutofit lnSpcReduction="10000"/>
          </a:bodyPr>
          <a:lstStyle/>
          <a:p>
            <a:pPr>
              <a:buClr>
                <a:srgbClr val="003D7C"/>
              </a:buClr>
            </a:pPr>
            <a:r>
              <a:rPr lang="en-US" b="1" dirty="0">
                <a:solidFill>
                  <a:srgbClr val="05396A"/>
                </a:solidFill>
                <a:latin typeface="Calibri" panose="020F0502020204030204" pitchFamily="34" charset="0"/>
                <a:ea typeface="Calibri" panose="020F0502020204030204" pitchFamily="34" charset="0"/>
                <a:cs typeface="Calibri" panose="020F0502020204030204" pitchFamily="34" charset="0"/>
              </a:rPr>
              <a:t>Test-Taking Engagement as a Continuum</a:t>
            </a:r>
          </a:p>
          <a:p>
            <a:pPr marL="342900" indent="-342900">
              <a:buClr>
                <a:srgbClr val="003D7C"/>
              </a:buClr>
              <a:buFont typeface="Arial" panose="020B0604020202020204" pitchFamily="34" charset="0"/>
              <a:buChar char="•"/>
            </a:pP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Person-item interactions reflect varying degree of engagement</a:t>
            </a:r>
          </a:p>
          <a:p>
            <a:pPr marL="342900" indent="-342900">
              <a:buClr>
                <a:srgbClr val="003D7C"/>
              </a:buClr>
              <a:buFont typeface="Arial" panose="020B0604020202020204" pitchFamily="34" charset="0"/>
              <a:buChar char="•"/>
            </a:pP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Response times as a basis for nuanced TTE analysis</a:t>
            </a:r>
          </a:p>
          <a:p>
            <a:pPr marL="342900" indent="-342900">
              <a:buClr>
                <a:srgbClr val="003D7C"/>
              </a:buClr>
              <a:buFont typeface="Arial" panose="020B0604020202020204" pitchFamily="34" charset="0"/>
              <a:buChar char="•"/>
            </a:pP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Approximation to gradual TTE possible via Multilevel-Mixture-IRT framework</a:t>
            </a:r>
          </a:p>
          <a:p>
            <a:pPr>
              <a:buClr>
                <a:srgbClr val="003D7C"/>
              </a:buClr>
            </a:pPr>
            <a:r>
              <a:rPr lang="en-US" b="1" dirty="0">
                <a:solidFill>
                  <a:srgbClr val="05396A"/>
                </a:solidFill>
                <a:latin typeface="Calibri" panose="020F0502020204030204" pitchFamily="34" charset="0"/>
                <a:ea typeface="Calibri" panose="020F0502020204030204" pitchFamily="34" charset="0"/>
                <a:cs typeface="Calibri" panose="020F0502020204030204" pitchFamily="34" charset="0"/>
              </a:rPr>
              <a:t>Practical Implications</a:t>
            </a:r>
          </a:p>
          <a:p>
            <a:pPr marL="342900" indent="-342900">
              <a:buClr>
                <a:srgbClr val="003D7C"/>
              </a:buClr>
              <a:buFont typeface="Arial" panose="020B0604020202020204" pitchFamily="34" charset="0"/>
              <a:buChar char="•"/>
            </a:pP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No disadvantage of using the more complex model</a:t>
            </a:r>
          </a:p>
          <a:p>
            <a:pPr marL="342900" indent="-342900">
              <a:buClr>
                <a:srgbClr val="003D7C"/>
              </a:buClr>
              <a:buFont typeface="Arial" panose="020B0604020202020204" pitchFamily="34" charset="0"/>
              <a:buChar char="•"/>
            </a:pP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Little practical gains from added model complexity</a:t>
            </a:r>
          </a:p>
          <a:p>
            <a:pPr marL="342900" indent="-342900">
              <a:buClr>
                <a:srgbClr val="003D7C"/>
              </a:buClr>
              <a:buFont typeface="Arial" panose="020B0604020202020204" pitchFamily="34" charset="0"/>
              <a:buChar char="•"/>
            </a:pP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Results may vary across datasets</a:t>
            </a:r>
          </a:p>
          <a:p>
            <a:pPr>
              <a:buClr>
                <a:srgbClr val="003D7C"/>
              </a:buClr>
            </a:pPr>
            <a:r>
              <a:rPr lang="en-US" b="1" dirty="0">
                <a:solidFill>
                  <a:srgbClr val="05396A"/>
                </a:solidFill>
                <a:latin typeface="Calibri" panose="020F0502020204030204" pitchFamily="34" charset="0"/>
                <a:ea typeface="Calibri" panose="020F0502020204030204" pitchFamily="34" charset="0"/>
                <a:cs typeface="Calibri" panose="020F0502020204030204" pitchFamily="34" charset="0"/>
              </a:rPr>
              <a:t>Future Research</a:t>
            </a:r>
          </a:p>
          <a:p>
            <a:pPr marL="342900" indent="-342900">
              <a:buClr>
                <a:srgbClr val="003D7C"/>
              </a:buClr>
              <a:buFont typeface="Arial" panose="020B0604020202020204" pitchFamily="34" charset="0"/>
              <a:buChar char="•"/>
            </a:pP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Replication in other samples and test domains</a:t>
            </a:r>
          </a:p>
          <a:p>
            <a:pPr marL="342900" indent="-342900">
              <a:buClr>
                <a:srgbClr val="003D7C"/>
              </a:buClr>
              <a:buFont typeface="Arial" panose="020B0604020202020204" pitchFamily="34" charset="0"/>
              <a:buChar char="•"/>
            </a:pP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Systematic variation of time limits to test model assumptions</a:t>
            </a:r>
          </a:p>
          <a:p>
            <a:pPr>
              <a:buClr>
                <a:srgbClr val="003D7C"/>
              </a:buClr>
            </a:pPr>
            <a:endPar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marL="342900" indent="-342900">
              <a:buClr>
                <a:srgbClr val="003D7C"/>
              </a:buClr>
              <a:buFont typeface="Arial" panose="020B0604020202020204" pitchFamily="34" charset="0"/>
              <a:buChar char="•"/>
            </a:pPr>
            <a:endPar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buClr>
                <a:srgbClr val="003D7C"/>
              </a:buCl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buClr>
                <a:srgbClr val="003D7C"/>
              </a:buCl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buClr>
                <a:srgbClr val="003D7C"/>
              </a:buCl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marL="342900" indent="-342900">
              <a:buClr>
                <a:srgbClr val="003D7C"/>
              </a:buClr>
              <a:buFont typeface="Arial" panose="020B0604020202020204" pitchFamily="34" charset="0"/>
              <a:buChar cha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itel 2">
            <a:extLst>
              <a:ext uri="{FF2B5EF4-FFF2-40B4-BE49-F238E27FC236}">
                <a16:creationId xmlns:a16="http://schemas.microsoft.com/office/drawing/2014/main" id="{E46CA307-52E9-C74C-890B-CB32709C1866}"/>
              </a:ext>
            </a:extLst>
          </p:cNvPr>
          <p:cNvSpPr>
            <a:spLocks noGrp="1"/>
          </p:cNvSpPr>
          <p:nvPr>
            <p:ph type="title"/>
          </p:nvPr>
        </p:nvSpPr>
        <p:spPr>
          <a:xfrm>
            <a:off x="2195736" y="196850"/>
            <a:ext cx="5545114" cy="503238"/>
          </a:xfrm>
        </p:spPr>
        <p:txBody>
          <a:bodyPr anchor="t" anchorCtr="0">
            <a:normAutofit/>
          </a:bodyPr>
          <a:lstStyle/>
          <a:p>
            <a:pPr algn="r"/>
            <a:r>
              <a:rPr lang="en-US" sz="2800" dirty="0">
                <a:latin typeface="Calibri" panose="020F0502020204030204" pitchFamily="34" charset="0"/>
                <a:ea typeface="Calibri" panose="020F0502020204030204" pitchFamily="34" charset="0"/>
                <a:cs typeface="Calibri" panose="020F0502020204030204" pitchFamily="34" charset="0"/>
              </a:rPr>
              <a:t>Summary and Conclusion</a:t>
            </a:r>
          </a:p>
        </p:txBody>
      </p:sp>
      <p:sp>
        <p:nvSpPr>
          <p:cNvPr id="4" name="Datumsplatzhalter 3">
            <a:extLst>
              <a:ext uri="{FF2B5EF4-FFF2-40B4-BE49-F238E27FC236}">
                <a16:creationId xmlns:a16="http://schemas.microsoft.com/office/drawing/2014/main" id="{8BE15F3B-FACF-2449-B463-9AC294A757FC}"/>
              </a:ext>
            </a:extLst>
          </p:cNvPr>
          <p:cNvSpPr>
            <a:spLocks noGrp="1"/>
          </p:cNvSpPr>
          <p:nvPr>
            <p:ph type="dt" sz="half" idx="10"/>
          </p:nvPr>
        </p:nvSpPr>
        <p:spPr/>
        <p:txBody>
          <a:bodyPr/>
          <a:lstStyle/>
          <a:p>
            <a:fld id="{62CFED63-3993-9942-B840-49C7E6BA9EC2}" type="datetime5">
              <a:rPr lang="de-DE" smtClean="0"/>
              <a:t>25-07-19</a:t>
            </a:fld>
            <a:endParaRPr lang="de-DE" dirty="0"/>
          </a:p>
        </p:txBody>
      </p:sp>
      <p:sp>
        <p:nvSpPr>
          <p:cNvPr id="5" name="Foliennummernplatzhalter 4">
            <a:extLst>
              <a:ext uri="{FF2B5EF4-FFF2-40B4-BE49-F238E27FC236}">
                <a16:creationId xmlns:a16="http://schemas.microsoft.com/office/drawing/2014/main" id="{3303C263-2BD8-5B4F-A9CD-BFB98B9388E1}"/>
              </a:ext>
            </a:extLst>
          </p:cNvPr>
          <p:cNvSpPr>
            <a:spLocks noGrp="1"/>
          </p:cNvSpPr>
          <p:nvPr>
            <p:ph type="sldNum" sz="quarter" idx="12"/>
          </p:nvPr>
        </p:nvSpPr>
        <p:spPr/>
        <p:txBody>
          <a:bodyPr/>
          <a:lstStyle/>
          <a:p>
            <a:fld id="{04DA90AE-A642-9F4D-BA94-82F41D55CFC7}" type="slidenum">
              <a:rPr lang="de-DE" smtClean="0"/>
              <a:pPr/>
              <a:t>12</a:t>
            </a:fld>
            <a:endParaRPr lang="de-DE" dirty="0"/>
          </a:p>
        </p:txBody>
      </p:sp>
      <p:sp>
        <p:nvSpPr>
          <p:cNvPr id="6" name="Textplatzhalter 5">
            <a:extLst>
              <a:ext uri="{FF2B5EF4-FFF2-40B4-BE49-F238E27FC236}">
                <a16:creationId xmlns:a16="http://schemas.microsoft.com/office/drawing/2014/main" id="{5F497174-0572-2344-A90A-0AAFF9C2F01D}"/>
              </a:ext>
            </a:extLst>
          </p:cNvPr>
          <p:cNvSpPr>
            <a:spLocks noGrp="1"/>
          </p:cNvSpPr>
          <p:nvPr>
            <p:ph type="body" sz="quarter" idx="13"/>
          </p:nvPr>
        </p:nvSpPr>
        <p:spPr/>
        <p:txBody>
          <a:bodyPr/>
          <a:lstStyle/>
          <a:p>
            <a:r>
              <a:rPr lang="en-US" dirty="0"/>
              <a:t>Partial Engagement in Proficiency Tests | EAM 2025</a:t>
            </a:r>
          </a:p>
        </p:txBody>
      </p:sp>
    </p:spTree>
    <p:extLst>
      <p:ext uri="{BB962C8B-B14F-4D97-AF65-F5344CB8AC3E}">
        <p14:creationId xmlns:p14="http://schemas.microsoft.com/office/powerpoint/2010/main" val="2344745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B7DCA8-3AB7-3049-9DAB-9FA96B6BA312}"/>
              </a:ext>
            </a:extLst>
          </p:cNvPr>
          <p:cNvSpPr>
            <a:spLocks noGrp="1"/>
          </p:cNvSpPr>
          <p:nvPr>
            <p:ph type="title"/>
          </p:nvPr>
        </p:nvSpPr>
        <p:spPr/>
        <p:txBody>
          <a:bodyPr/>
          <a:lstStyle/>
          <a:p>
            <a:br>
              <a:rPr lang="en-US" dirty="0">
                <a:latin typeface="Calibri" panose="020F0502020204030204" pitchFamily="34" charset="0"/>
                <a:ea typeface="Calibri" panose="020F0502020204030204" pitchFamily="34" charset="0"/>
                <a:cs typeface="Calibri" panose="020F0502020204030204" pitchFamily="34" charset="0"/>
              </a:rPr>
            </a:br>
            <a:r>
              <a:rPr lang="en-US" dirty="0">
                <a:latin typeface="Calibri" panose="020F0502020204030204" pitchFamily="34" charset="0"/>
                <a:ea typeface="Calibri" panose="020F0502020204030204" pitchFamily="34" charset="0"/>
                <a:cs typeface="Calibri" panose="020F0502020204030204" pitchFamily="34" charset="0"/>
              </a:rPr>
              <a:t>Thank you for your (gradual) attention</a:t>
            </a:r>
          </a:p>
        </p:txBody>
      </p:sp>
      <p:sp>
        <p:nvSpPr>
          <p:cNvPr id="3" name="Textplatzhalter 2">
            <a:extLst>
              <a:ext uri="{FF2B5EF4-FFF2-40B4-BE49-F238E27FC236}">
                <a16:creationId xmlns:a16="http://schemas.microsoft.com/office/drawing/2014/main" id="{6E00A376-6F61-294A-B020-6EED0CE9FE76}"/>
              </a:ext>
            </a:extLst>
          </p:cNvPr>
          <p:cNvSpPr>
            <a:spLocks noGrp="1"/>
          </p:cNvSpPr>
          <p:nvPr>
            <p:ph type="body" sz="quarter" idx="10"/>
          </p:nvPr>
        </p:nvSpPr>
        <p:spPr>
          <a:xfrm>
            <a:off x="395288" y="2068490"/>
            <a:ext cx="5616872" cy="1223985"/>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Gabriel Nagy 		(nagy@leibniz-ipn.de)</a:t>
            </a:r>
          </a:p>
          <a:p>
            <a:r>
              <a:rPr lang="en-US" dirty="0">
                <a:latin typeface="Calibri" panose="020F0502020204030204" pitchFamily="34" charset="0"/>
                <a:ea typeface="Calibri" panose="020F0502020204030204" pitchFamily="34" charset="0"/>
                <a:cs typeface="Calibri" panose="020F0502020204030204" pitchFamily="34" charset="0"/>
              </a:rPr>
              <a:t>Esther </a:t>
            </a:r>
            <a:r>
              <a:rPr lang="en-US" dirty="0" err="1">
                <a:latin typeface="Calibri" panose="020F0502020204030204" pitchFamily="34" charset="0"/>
                <a:ea typeface="Calibri" panose="020F0502020204030204" pitchFamily="34" charset="0"/>
                <a:cs typeface="Calibri" panose="020F0502020204030204" pitchFamily="34" charset="0"/>
              </a:rPr>
              <a:t>Ulitzsch</a:t>
            </a:r>
            <a:r>
              <a:rPr lang="en-US" dirty="0">
                <a:latin typeface="Calibri" panose="020F0502020204030204" pitchFamily="34" charset="0"/>
                <a:ea typeface="Calibri" panose="020F0502020204030204" pitchFamily="34" charset="0"/>
                <a:cs typeface="Calibri" panose="020F0502020204030204" pitchFamily="34" charset="0"/>
              </a:rPr>
              <a:t> 	(esther.ulitzsch@cemo.uio.no)</a:t>
            </a:r>
          </a:p>
        </p:txBody>
      </p:sp>
    </p:spTree>
    <p:extLst>
      <p:ext uri="{BB962C8B-B14F-4D97-AF65-F5344CB8AC3E}">
        <p14:creationId xmlns:p14="http://schemas.microsoft.com/office/powerpoint/2010/main" val="1066034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35A80F0-E1C9-974F-A561-978D6A14CE05}"/>
              </a:ext>
            </a:extLst>
          </p:cNvPr>
          <p:cNvSpPr>
            <a:spLocks noGrp="1"/>
          </p:cNvSpPr>
          <p:nvPr>
            <p:ph idx="1"/>
          </p:nvPr>
        </p:nvSpPr>
        <p:spPr>
          <a:xfrm>
            <a:off x="107950" y="915988"/>
            <a:ext cx="8928100" cy="4032249"/>
          </a:xfrm>
        </p:spPr>
        <p:txBody>
          <a:bodyPr>
            <a:normAutofit/>
          </a:bodyPr>
          <a:lstStyle/>
          <a:p>
            <a:pPr>
              <a:buClr>
                <a:srgbClr val="003D7C"/>
              </a:buClr>
            </a:pPr>
            <a:r>
              <a:rPr lang="en-US" b="1" dirty="0">
                <a:solidFill>
                  <a:srgbClr val="05396A"/>
                </a:solidFill>
                <a:latin typeface="Calibri" panose="020F0502020204030204" pitchFamily="34" charset="0"/>
                <a:ea typeface="Calibri" panose="020F0502020204030204" pitchFamily="34" charset="0"/>
                <a:cs typeface="Calibri" panose="020F0502020204030204" pitchFamily="34" charset="0"/>
              </a:rPr>
              <a:t>Maximum Test-Taking Engagement (TTE) Assumption</a:t>
            </a:r>
          </a:p>
          <a:p>
            <a:pPr marL="342900" indent="-342900">
              <a:buClr>
                <a:srgbClr val="003D7C"/>
              </a:buClr>
              <a:buFont typeface="Arial" panose="020B0604020202020204" pitchFamily="34" charset="0"/>
              <a:buChar char="•"/>
            </a:pP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Proficiency tests aim to measure what students know and can do </a:t>
            </a:r>
          </a:p>
          <a:p>
            <a:pPr marL="342900" indent="-342900">
              <a:buClr>
                <a:srgbClr val="003D7C"/>
              </a:buClr>
              <a:buFont typeface="Arial" panose="020B0604020202020204" pitchFamily="34" charset="0"/>
              <a:buChar char="•"/>
            </a:pP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Assumes students give their best effort (maximum TTE)</a:t>
            </a:r>
          </a:p>
          <a:p>
            <a:pPr marL="342900" indent="-342900">
              <a:buClr>
                <a:srgbClr val="003D7C"/>
              </a:buClr>
              <a:buFont typeface="Arial" panose="020B0604020202020204" pitchFamily="34" charset="0"/>
              <a:buChar char="•"/>
            </a:pP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Assumption typically violated in low-stakes assessments</a:t>
            </a:r>
          </a:p>
          <a:p>
            <a:pPr marL="342900" indent="-342900">
              <a:buClr>
                <a:srgbClr val="003D7C"/>
              </a:buClr>
              <a:buFont typeface="Arial" panose="020B0604020202020204" pitchFamily="34" charset="0"/>
              <a:buChar char="•"/>
            </a:pP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Low TTE causes systematic bias in results </a:t>
            </a:r>
            <a:r>
              <a:rPr lang="en-US" sz="1400" dirty="0">
                <a:solidFill>
                  <a:srgbClr val="05396A"/>
                </a:solidFill>
                <a:latin typeface="Calibri" panose="020F0502020204030204" pitchFamily="34" charset="0"/>
                <a:ea typeface="Calibri" panose="020F0502020204030204" pitchFamily="34" charset="0"/>
                <a:cs typeface="Calibri" panose="020F0502020204030204" pitchFamily="34" charset="0"/>
              </a:rPr>
              <a:t>(e.g., Nagy et al., 2019)</a:t>
            </a:r>
            <a:endPar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buClr>
                <a:srgbClr val="003D7C"/>
              </a:buClr>
            </a:pPr>
            <a:r>
              <a:rPr lang="en-US" b="1" dirty="0">
                <a:solidFill>
                  <a:srgbClr val="05396A"/>
                </a:solidFill>
                <a:latin typeface="Calibri" panose="020F0502020204030204" pitchFamily="34" charset="0"/>
                <a:ea typeface="Calibri" panose="020F0502020204030204" pitchFamily="34" charset="0"/>
                <a:cs typeface="Calibri" panose="020F0502020204030204" pitchFamily="34" charset="0"/>
              </a:rPr>
              <a:t>Accounting for low Test-Taking Engagement (TTE)</a:t>
            </a:r>
          </a:p>
          <a:p>
            <a:pPr marL="342900" indent="-342900">
              <a:buClr>
                <a:srgbClr val="003D7C"/>
              </a:buClr>
              <a:buFont typeface="Arial" panose="020B0604020202020204" pitchFamily="34" charset="0"/>
              <a:buChar char="•"/>
            </a:pP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Identification of disengaged respondents and responses:</a:t>
            </a:r>
            <a:endParaRPr lang="en-US" sz="1800"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marL="685800" lvl="1" indent="-342900">
              <a:buClr>
                <a:srgbClr val="003D7C"/>
              </a:buClr>
              <a:buFont typeface="Arial" panose="020B0604020202020204" pitchFamily="34" charset="0"/>
              <a:buChar char="•"/>
            </a:pPr>
            <a:r>
              <a:rPr lang="en-US" sz="1800" dirty="0">
                <a:solidFill>
                  <a:srgbClr val="05396A"/>
                </a:solidFill>
                <a:latin typeface="Calibri" panose="020F0502020204030204" pitchFamily="34" charset="0"/>
                <a:ea typeface="Calibri" panose="020F0502020204030204" pitchFamily="34" charset="0"/>
                <a:cs typeface="Calibri" panose="020F0502020204030204" pitchFamily="34" charset="0"/>
              </a:rPr>
              <a:t>Self-reported TTE </a:t>
            </a:r>
            <a:r>
              <a:rPr lang="en-US" sz="1400" dirty="0">
                <a:solidFill>
                  <a:srgbClr val="05396A"/>
                </a:solidFill>
                <a:latin typeface="Calibri" panose="020F0502020204030204" pitchFamily="34" charset="0"/>
                <a:ea typeface="Calibri" panose="020F0502020204030204" pitchFamily="34" charset="0"/>
                <a:cs typeface="Calibri" panose="020F0502020204030204" pitchFamily="34" charset="0"/>
              </a:rPr>
              <a:t>(</a:t>
            </a:r>
            <a:r>
              <a:rPr lang="en-US" sz="1400" dirty="0" err="1">
                <a:solidFill>
                  <a:srgbClr val="05396A"/>
                </a:solidFill>
                <a:latin typeface="Calibri" panose="020F0502020204030204" pitchFamily="34" charset="0"/>
                <a:ea typeface="Calibri" panose="020F0502020204030204" pitchFamily="34" charset="0"/>
                <a:cs typeface="Calibri" panose="020F0502020204030204" pitchFamily="34" charset="0"/>
              </a:rPr>
              <a:t>Ecklöf</a:t>
            </a:r>
            <a:r>
              <a:rPr lang="en-US" sz="1400" dirty="0">
                <a:solidFill>
                  <a:srgbClr val="05396A"/>
                </a:solidFill>
                <a:latin typeface="Calibri" panose="020F0502020204030204" pitchFamily="34" charset="0"/>
                <a:ea typeface="Calibri" panose="020F0502020204030204" pitchFamily="34" charset="0"/>
                <a:cs typeface="Calibri" panose="020F0502020204030204" pitchFamily="34" charset="0"/>
              </a:rPr>
              <a:t>, 2007)</a:t>
            </a:r>
            <a:endParaRPr lang="en-US" sz="1800"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marL="685800" lvl="1" indent="-342900">
              <a:buClr>
                <a:srgbClr val="003D7C"/>
              </a:buClr>
              <a:buFont typeface="Arial" panose="020B0604020202020204" pitchFamily="34" charset="0"/>
              <a:buChar char="•"/>
            </a:pPr>
            <a:r>
              <a:rPr lang="en-US" sz="1800" dirty="0">
                <a:solidFill>
                  <a:srgbClr val="05396A"/>
                </a:solidFill>
                <a:latin typeface="Calibri" panose="020F0502020204030204" pitchFamily="34" charset="0"/>
                <a:ea typeface="Calibri" panose="020F0502020204030204" pitchFamily="34" charset="0"/>
                <a:cs typeface="Calibri" panose="020F0502020204030204" pitchFamily="34" charset="0"/>
              </a:rPr>
              <a:t>Aberrant response patterns (e.g., item position effects; </a:t>
            </a:r>
            <a:r>
              <a:rPr lang="en-US" sz="1400" dirty="0">
                <a:solidFill>
                  <a:srgbClr val="05396A"/>
                </a:solidFill>
                <a:latin typeface="Calibri" panose="020F0502020204030204" pitchFamily="34" charset="0"/>
                <a:ea typeface="Calibri" panose="020F0502020204030204" pitchFamily="34" charset="0"/>
                <a:cs typeface="Calibri" panose="020F0502020204030204" pitchFamily="34" charset="0"/>
              </a:rPr>
              <a:t>Nagy et al., 2016</a:t>
            </a:r>
            <a:r>
              <a:rPr lang="en-US" sz="1800" dirty="0">
                <a:solidFill>
                  <a:srgbClr val="05396A"/>
                </a:solidFill>
                <a:latin typeface="Calibri" panose="020F0502020204030204" pitchFamily="34" charset="0"/>
                <a:ea typeface="Calibri" panose="020F0502020204030204" pitchFamily="34" charset="0"/>
                <a:cs typeface="Calibri" panose="020F0502020204030204" pitchFamily="34" charset="0"/>
              </a:rPr>
              <a:t>)</a:t>
            </a:r>
          </a:p>
          <a:p>
            <a:pPr marL="685800" lvl="1" indent="-342900">
              <a:buClr>
                <a:srgbClr val="003D7C"/>
              </a:buClr>
              <a:buFont typeface="Arial" panose="020B0604020202020204" pitchFamily="34" charset="0"/>
              <a:buChar char="•"/>
            </a:pPr>
            <a:r>
              <a:rPr lang="en-US" sz="1800" dirty="0">
                <a:solidFill>
                  <a:srgbClr val="05396A"/>
                </a:solidFill>
                <a:latin typeface="Calibri" panose="020F0502020204030204" pitchFamily="34" charset="0"/>
                <a:ea typeface="Calibri" panose="020F0502020204030204" pitchFamily="34" charset="0"/>
                <a:cs typeface="Calibri" panose="020F0502020204030204" pitchFamily="34" charset="0"/>
              </a:rPr>
              <a:t>Collateral response information (e.g., item response times; </a:t>
            </a:r>
            <a:r>
              <a:rPr lang="en-US" sz="1400" dirty="0" err="1">
                <a:solidFill>
                  <a:srgbClr val="05396A"/>
                </a:solidFill>
                <a:latin typeface="Calibri" panose="020F0502020204030204" pitchFamily="34" charset="0"/>
                <a:ea typeface="Calibri" panose="020F0502020204030204" pitchFamily="34" charset="0"/>
                <a:cs typeface="Calibri" panose="020F0502020204030204" pitchFamily="34" charset="0"/>
              </a:rPr>
              <a:t>Ulitzsch</a:t>
            </a:r>
            <a:r>
              <a:rPr lang="en-US" sz="1400" dirty="0">
                <a:solidFill>
                  <a:srgbClr val="05396A"/>
                </a:solidFill>
                <a:latin typeface="Calibri" panose="020F0502020204030204" pitchFamily="34" charset="0"/>
                <a:ea typeface="Calibri" panose="020F0502020204030204" pitchFamily="34" charset="0"/>
                <a:cs typeface="Calibri" panose="020F0502020204030204" pitchFamily="34" charset="0"/>
              </a:rPr>
              <a:t> et al., 2020</a:t>
            </a:r>
            <a:r>
              <a:rPr lang="en-US" sz="1800" dirty="0">
                <a:solidFill>
                  <a:srgbClr val="05396A"/>
                </a:solidFill>
                <a:latin typeface="Calibri" panose="020F0502020204030204" pitchFamily="34" charset="0"/>
                <a:ea typeface="Calibri" panose="020F0502020204030204" pitchFamily="34" charset="0"/>
                <a:cs typeface="Calibri" panose="020F0502020204030204" pitchFamily="34" charset="0"/>
              </a:rPr>
              <a:t>)</a:t>
            </a:r>
            <a:endParaRPr lang="en-US" sz="2200"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buClr>
                <a:srgbClr val="003D7C"/>
              </a:buCl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buClr>
                <a:srgbClr val="003D7C"/>
              </a:buCl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buClr>
                <a:srgbClr val="003D7C"/>
              </a:buCl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marL="342900" indent="-342900">
              <a:buClr>
                <a:srgbClr val="003D7C"/>
              </a:buClr>
              <a:buFont typeface="Arial" panose="020B0604020202020204" pitchFamily="34" charset="0"/>
              <a:buChar cha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itel 2">
            <a:extLst>
              <a:ext uri="{FF2B5EF4-FFF2-40B4-BE49-F238E27FC236}">
                <a16:creationId xmlns:a16="http://schemas.microsoft.com/office/drawing/2014/main" id="{E46CA307-52E9-C74C-890B-CB32709C1866}"/>
              </a:ext>
            </a:extLst>
          </p:cNvPr>
          <p:cNvSpPr>
            <a:spLocks noGrp="1"/>
          </p:cNvSpPr>
          <p:nvPr>
            <p:ph type="title"/>
          </p:nvPr>
        </p:nvSpPr>
        <p:spPr>
          <a:xfrm>
            <a:off x="2195736" y="196850"/>
            <a:ext cx="5545114" cy="503238"/>
          </a:xfrm>
        </p:spPr>
        <p:txBody>
          <a:bodyPr anchor="t" anchorCtr="0">
            <a:normAutofit/>
          </a:bodyPr>
          <a:lstStyle/>
          <a:p>
            <a:pPr algn="r"/>
            <a:r>
              <a:rPr lang="en-US" sz="2800" dirty="0">
                <a:latin typeface="Calibri" panose="020F0502020204030204" pitchFamily="34" charset="0"/>
                <a:ea typeface="Calibri" panose="020F0502020204030204" pitchFamily="34" charset="0"/>
                <a:cs typeface="Calibri" panose="020F0502020204030204" pitchFamily="34" charset="0"/>
              </a:rPr>
              <a:t>Test-Taking Engagement</a:t>
            </a:r>
          </a:p>
        </p:txBody>
      </p:sp>
      <p:sp>
        <p:nvSpPr>
          <p:cNvPr id="4" name="Datumsplatzhalter 3">
            <a:extLst>
              <a:ext uri="{FF2B5EF4-FFF2-40B4-BE49-F238E27FC236}">
                <a16:creationId xmlns:a16="http://schemas.microsoft.com/office/drawing/2014/main" id="{8BE15F3B-FACF-2449-B463-9AC294A757FC}"/>
              </a:ext>
            </a:extLst>
          </p:cNvPr>
          <p:cNvSpPr>
            <a:spLocks noGrp="1"/>
          </p:cNvSpPr>
          <p:nvPr>
            <p:ph type="dt" sz="half" idx="10"/>
          </p:nvPr>
        </p:nvSpPr>
        <p:spPr/>
        <p:txBody>
          <a:bodyPr/>
          <a:lstStyle/>
          <a:p>
            <a:fld id="{62CFED63-3993-9942-B840-49C7E6BA9EC2}" type="datetime5">
              <a:rPr lang="de-DE" smtClean="0"/>
              <a:t>25-07-19</a:t>
            </a:fld>
            <a:endParaRPr lang="de-DE" dirty="0"/>
          </a:p>
        </p:txBody>
      </p:sp>
      <p:sp>
        <p:nvSpPr>
          <p:cNvPr id="5" name="Foliennummernplatzhalter 4">
            <a:extLst>
              <a:ext uri="{FF2B5EF4-FFF2-40B4-BE49-F238E27FC236}">
                <a16:creationId xmlns:a16="http://schemas.microsoft.com/office/drawing/2014/main" id="{3303C263-2BD8-5B4F-A9CD-BFB98B9388E1}"/>
              </a:ext>
            </a:extLst>
          </p:cNvPr>
          <p:cNvSpPr>
            <a:spLocks noGrp="1"/>
          </p:cNvSpPr>
          <p:nvPr>
            <p:ph type="sldNum" sz="quarter" idx="12"/>
          </p:nvPr>
        </p:nvSpPr>
        <p:spPr/>
        <p:txBody>
          <a:bodyPr/>
          <a:lstStyle/>
          <a:p>
            <a:fld id="{04DA90AE-A642-9F4D-BA94-82F41D55CFC7}" type="slidenum">
              <a:rPr lang="de-DE" smtClean="0"/>
              <a:pPr/>
              <a:t>2</a:t>
            </a:fld>
            <a:endParaRPr lang="de-DE" dirty="0"/>
          </a:p>
        </p:txBody>
      </p:sp>
      <p:sp>
        <p:nvSpPr>
          <p:cNvPr id="6" name="Textplatzhalter 5">
            <a:extLst>
              <a:ext uri="{FF2B5EF4-FFF2-40B4-BE49-F238E27FC236}">
                <a16:creationId xmlns:a16="http://schemas.microsoft.com/office/drawing/2014/main" id="{5F497174-0572-2344-A90A-0AAFF9C2F01D}"/>
              </a:ext>
            </a:extLst>
          </p:cNvPr>
          <p:cNvSpPr>
            <a:spLocks noGrp="1"/>
          </p:cNvSpPr>
          <p:nvPr>
            <p:ph type="body" sz="quarter" idx="13"/>
          </p:nvPr>
        </p:nvSpPr>
        <p:spPr/>
        <p:txBody>
          <a:bodyPr/>
          <a:lstStyle/>
          <a:p>
            <a:r>
              <a:rPr lang="en-US" dirty="0"/>
              <a:t>Partial Engagement in Proficiency Tests | EAM 2025</a:t>
            </a:r>
          </a:p>
        </p:txBody>
      </p:sp>
    </p:spTree>
    <p:extLst>
      <p:ext uri="{BB962C8B-B14F-4D97-AF65-F5344CB8AC3E}">
        <p14:creationId xmlns:p14="http://schemas.microsoft.com/office/powerpoint/2010/main" val="528696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35A80F0-E1C9-974F-A561-978D6A14CE05}"/>
              </a:ext>
            </a:extLst>
          </p:cNvPr>
          <p:cNvSpPr>
            <a:spLocks noGrp="1"/>
          </p:cNvSpPr>
          <p:nvPr>
            <p:ph idx="1"/>
          </p:nvPr>
        </p:nvSpPr>
        <p:spPr>
          <a:xfrm>
            <a:off x="107950" y="915988"/>
            <a:ext cx="8928100" cy="4032249"/>
          </a:xfrm>
        </p:spPr>
        <p:txBody>
          <a:bodyPr>
            <a:normAutofit/>
          </a:bodyPr>
          <a:lstStyle/>
          <a:p>
            <a:pPr>
              <a:buClr>
                <a:srgbClr val="003D7C"/>
              </a:buClr>
            </a:pPr>
            <a:r>
              <a:rPr lang="en-US" b="1" dirty="0">
                <a:solidFill>
                  <a:srgbClr val="05396A"/>
                </a:solidFill>
                <a:latin typeface="Calibri" panose="020F0502020204030204" pitchFamily="34" charset="0"/>
                <a:ea typeface="Calibri" panose="020F0502020204030204" pitchFamily="34" charset="0"/>
                <a:cs typeface="Calibri" panose="020F0502020204030204" pitchFamily="34" charset="0"/>
              </a:rPr>
              <a:t>Rapid Guessing Behavior </a:t>
            </a:r>
            <a:r>
              <a:rPr lang="en-US" sz="1400" b="1" dirty="0">
                <a:solidFill>
                  <a:srgbClr val="05396A"/>
                </a:solidFill>
                <a:latin typeface="Calibri" panose="020F0502020204030204" pitchFamily="34" charset="0"/>
                <a:ea typeface="Calibri" panose="020F0502020204030204" pitchFamily="34" charset="0"/>
                <a:cs typeface="Calibri" panose="020F0502020204030204" pitchFamily="34" charset="0"/>
              </a:rPr>
              <a:t>(Wise, 2017)</a:t>
            </a:r>
            <a:endParaRPr lang="en-US" b="1"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0"/>
              </a:spcBef>
              <a:buClr>
                <a:srgbClr val="003D7C"/>
              </a:buClr>
              <a:buFont typeface="Arial" panose="020B0604020202020204" pitchFamily="34" charset="0"/>
              <a:buChar char="•"/>
            </a:pP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Dichotomous classification of TTE on item level (within-individual; </a:t>
            </a:r>
            <a:r>
              <a:rPr lang="en-US" sz="1400" dirty="0" err="1">
                <a:solidFill>
                  <a:srgbClr val="05396A"/>
                </a:solidFill>
                <a:latin typeface="Calibri" panose="020F0502020204030204" pitchFamily="34" charset="0"/>
                <a:ea typeface="Calibri" panose="020F0502020204030204" pitchFamily="34" charset="0"/>
                <a:cs typeface="Calibri" panose="020F0502020204030204" pitchFamily="34" charset="0"/>
              </a:rPr>
              <a:t>Ulitzsch</a:t>
            </a:r>
            <a:r>
              <a:rPr lang="en-US" sz="1400" dirty="0">
                <a:solidFill>
                  <a:srgbClr val="05396A"/>
                </a:solidFill>
                <a:latin typeface="Calibri" panose="020F0502020204030204" pitchFamily="34" charset="0"/>
                <a:ea typeface="Calibri" panose="020F0502020204030204" pitchFamily="34" charset="0"/>
                <a:cs typeface="Calibri" panose="020F0502020204030204" pitchFamily="34" charset="0"/>
              </a:rPr>
              <a:t> et al., 2020</a:t>
            </a: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a:t>
            </a:r>
          </a:p>
          <a:p>
            <a:pPr marL="685800" lvl="1" indent="-342900">
              <a:spcBef>
                <a:spcPts val="0"/>
              </a:spcBef>
              <a:buClr>
                <a:srgbClr val="003D7C"/>
              </a:buClr>
              <a:buFont typeface="Arial" panose="020B0604020202020204" pitchFamily="34" charset="0"/>
              <a:buChar char="•"/>
            </a:pPr>
            <a:r>
              <a:rPr lang="en-US" sz="1800" dirty="0">
                <a:solidFill>
                  <a:srgbClr val="05396A"/>
                </a:solidFill>
                <a:latin typeface="Calibri" panose="020F0502020204030204" pitchFamily="34" charset="0"/>
                <a:ea typeface="Calibri" panose="020F0502020204030204" pitchFamily="34" charset="0"/>
                <a:cs typeface="Calibri" panose="020F0502020204030204" pitchFamily="34" charset="0"/>
              </a:rPr>
              <a:t>Within-individual relationships of response times with accuracies fully accounted by TEE</a:t>
            </a:r>
          </a:p>
          <a:p>
            <a:pPr marL="342900" indent="-342900">
              <a:buClr>
                <a:srgbClr val="003D7C"/>
              </a:buClr>
              <a:buFont typeface="Arial" panose="020B0604020202020204" pitchFamily="34" charset="0"/>
              <a:buChar char="•"/>
            </a:pPr>
            <a:endParaRPr lang="en-US" sz="2200"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buClr>
                <a:srgbClr val="003D7C"/>
              </a:buCl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buClr>
                <a:srgbClr val="003D7C"/>
              </a:buCl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buClr>
                <a:srgbClr val="003D7C"/>
              </a:buCl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marL="342900" indent="-342900">
              <a:buClr>
                <a:srgbClr val="003D7C"/>
              </a:buClr>
              <a:buFont typeface="Arial" panose="020B0604020202020204" pitchFamily="34" charset="0"/>
              <a:buChar cha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p:txBody>
      </p:sp>
      <p:sp>
        <p:nvSpPr>
          <p:cNvPr id="20" name="Inhaltsplatzhalter 1">
            <a:extLst>
              <a:ext uri="{FF2B5EF4-FFF2-40B4-BE49-F238E27FC236}">
                <a16:creationId xmlns:a16="http://schemas.microsoft.com/office/drawing/2014/main" id="{032ED627-B55B-391D-8386-4D977A7509AA}"/>
              </a:ext>
            </a:extLst>
          </p:cNvPr>
          <p:cNvSpPr txBox="1">
            <a:spLocks/>
          </p:cNvSpPr>
          <p:nvPr/>
        </p:nvSpPr>
        <p:spPr>
          <a:xfrm>
            <a:off x="107950" y="1780456"/>
            <a:ext cx="8928100" cy="3167781"/>
          </a:xfrm>
          <a:prstGeom prst="rect">
            <a:avLst/>
          </a:prstGeom>
          <a:solidFill>
            <a:schemeClr val="bg1"/>
          </a:solidFill>
          <a:effectLst>
            <a:outerShdw blurRad="50800" dist="38100" dir="2700000" algn="tl" rotWithShape="0">
              <a:prstClr val="black">
                <a:alpha val="40000"/>
              </a:prstClr>
            </a:outerShdw>
          </a:effectLst>
        </p:spPr>
        <p:txBody>
          <a:bodyPr vert="horz" lIns="0" tIns="0" rIns="0" bIns="0" rtlCol="0">
            <a:normAutofit/>
          </a:bodyPr>
          <a:lstStyle>
            <a:lvl1pPr marL="0" indent="0" algn="l" defTabSz="685800" rtl="0" eaLnBrk="1" latinLnBrk="0" hangingPunct="1">
              <a:lnSpc>
                <a:spcPct val="90000"/>
              </a:lnSpc>
              <a:spcBef>
                <a:spcPts val="750"/>
              </a:spcBef>
              <a:buClr>
                <a:srgbClr val="929292"/>
              </a:buClr>
              <a:buSzPct val="90000"/>
              <a:buFontTx/>
              <a:buNone/>
              <a:defRPr sz="2400" b="0" i="0" kern="1200">
                <a:solidFill>
                  <a:schemeClr val="tx1">
                    <a:lumMod val="65000"/>
                    <a:lumOff val="35000"/>
                  </a:schemeClr>
                </a:solidFill>
                <a:latin typeface="+mn-lt"/>
                <a:ea typeface="+mn-ea"/>
                <a:cs typeface="+mn-cs"/>
              </a:defRPr>
            </a:lvl1pPr>
            <a:lvl2pPr marL="342900" indent="0" algn="l" defTabSz="685800" rtl="0" eaLnBrk="1" latinLnBrk="0" hangingPunct="1">
              <a:lnSpc>
                <a:spcPct val="90000"/>
              </a:lnSpc>
              <a:spcBef>
                <a:spcPts val="375"/>
              </a:spcBef>
              <a:buClr>
                <a:srgbClr val="929292"/>
              </a:buClr>
              <a:buSzPct val="90000"/>
              <a:buFont typeface="Arial" panose="020B0604020202020204" pitchFamily="34" charset="0"/>
              <a:buNone/>
              <a:defRPr sz="2000" b="0" i="0" kern="1200">
                <a:solidFill>
                  <a:schemeClr val="tx1">
                    <a:lumMod val="50000"/>
                    <a:lumOff val="50000"/>
                  </a:schemeClr>
                </a:solidFill>
                <a:latin typeface="Linotype Syntax Com Medium"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lumMod val="65000"/>
                    <a:lumOff val="3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b="0" i="0" kern="1200">
                <a:solidFill>
                  <a:schemeClr val="tx1">
                    <a:lumMod val="65000"/>
                    <a:lumOff val="3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b="0" i="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rgbClr val="003D7C"/>
              </a:buClr>
            </a:pPr>
            <a:endPar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buClr>
                <a:srgbClr val="003D7C"/>
              </a:buClr>
            </a:pPr>
            <a:endPar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buClr>
                <a:srgbClr val="003D7C"/>
              </a:buClr>
            </a:pPr>
            <a:endPar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marL="342900" indent="-342900">
              <a:buClr>
                <a:srgbClr val="003D7C"/>
              </a:buClr>
              <a:buFont typeface="Arial" panose="020B0604020202020204" pitchFamily="34" charset="0"/>
              <a:buChar char="•"/>
            </a:pPr>
            <a:endPar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itel 2">
            <a:extLst>
              <a:ext uri="{FF2B5EF4-FFF2-40B4-BE49-F238E27FC236}">
                <a16:creationId xmlns:a16="http://schemas.microsoft.com/office/drawing/2014/main" id="{E46CA307-52E9-C74C-890B-CB32709C1866}"/>
              </a:ext>
            </a:extLst>
          </p:cNvPr>
          <p:cNvSpPr>
            <a:spLocks noGrp="1"/>
          </p:cNvSpPr>
          <p:nvPr>
            <p:ph type="title"/>
          </p:nvPr>
        </p:nvSpPr>
        <p:spPr>
          <a:xfrm>
            <a:off x="2195736" y="196850"/>
            <a:ext cx="5545114" cy="503238"/>
          </a:xfrm>
        </p:spPr>
        <p:txBody>
          <a:bodyPr anchor="t" anchorCtr="0">
            <a:normAutofit/>
          </a:bodyPr>
          <a:lstStyle/>
          <a:p>
            <a:pPr algn="r"/>
            <a:r>
              <a:rPr lang="en-US" sz="2800" dirty="0">
                <a:latin typeface="Calibri" panose="020F0502020204030204" pitchFamily="34" charset="0"/>
                <a:ea typeface="Calibri" panose="020F0502020204030204" pitchFamily="34" charset="0"/>
                <a:cs typeface="Calibri" panose="020F0502020204030204" pitchFamily="34" charset="0"/>
              </a:rPr>
              <a:t>Item Response Times</a:t>
            </a:r>
          </a:p>
        </p:txBody>
      </p:sp>
      <p:sp>
        <p:nvSpPr>
          <p:cNvPr id="4" name="Datumsplatzhalter 3">
            <a:extLst>
              <a:ext uri="{FF2B5EF4-FFF2-40B4-BE49-F238E27FC236}">
                <a16:creationId xmlns:a16="http://schemas.microsoft.com/office/drawing/2014/main" id="{8BE15F3B-FACF-2449-B463-9AC294A757FC}"/>
              </a:ext>
            </a:extLst>
          </p:cNvPr>
          <p:cNvSpPr>
            <a:spLocks noGrp="1"/>
          </p:cNvSpPr>
          <p:nvPr>
            <p:ph type="dt" sz="half" idx="10"/>
          </p:nvPr>
        </p:nvSpPr>
        <p:spPr/>
        <p:txBody>
          <a:bodyPr/>
          <a:lstStyle/>
          <a:p>
            <a:fld id="{62CFED63-3993-9942-B840-49C7E6BA9EC2}" type="datetime5">
              <a:rPr lang="de-DE" smtClean="0"/>
              <a:t>25-07-19</a:t>
            </a:fld>
            <a:endParaRPr lang="de-DE" dirty="0"/>
          </a:p>
        </p:txBody>
      </p:sp>
      <p:sp>
        <p:nvSpPr>
          <p:cNvPr id="5" name="Foliennummernplatzhalter 4">
            <a:extLst>
              <a:ext uri="{FF2B5EF4-FFF2-40B4-BE49-F238E27FC236}">
                <a16:creationId xmlns:a16="http://schemas.microsoft.com/office/drawing/2014/main" id="{3303C263-2BD8-5B4F-A9CD-BFB98B9388E1}"/>
              </a:ext>
            </a:extLst>
          </p:cNvPr>
          <p:cNvSpPr>
            <a:spLocks noGrp="1"/>
          </p:cNvSpPr>
          <p:nvPr>
            <p:ph type="sldNum" sz="quarter" idx="12"/>
          </p:nvPr>
        </p:nvSpPr>
        <p:spPr/>
        <p:txBody>
          <a:bodyPr/>
          <a:lstStyle/>
          <a:p>
            <a:fld id="{04DA90AE-A642-9F4D-BA94-82F41D55CFC7}" type="slidenum">
              <a:rPr lang="de-DE" smtClean="0"/>
              <a:pPr/>
              <a:t>3</a:t>
            </a:fld>
            <a:endParaRPr lang="de-DE" dirty="0"/>
          </a:p>
        </p:txBody>
      </p:sp>
      <p:sp>
        <p:nvSpPr>
          <p:cNvPr id="6" name="Textplatzhalter 5">
            <a:extLst>
              <a:ext uri="{FF2B5EF4-FFF2-40B4-BE49-F238E27FC236}">
                <a16:creationId xmlns:a16="http://schemas.microsoft.com/office/drawing/2014/main" id="{5F497174-0572-2344-A90A-0AAFF9C2F01D}"/>
              </a:ext>
            </a:extLst>
          </p:cNvPr>
          <p:cNvSpPr>
            <a:spLocks noGrp="1"/>
          </p:cNvSpPr>
          <p:nvPr>
            <p:ph type="body" sz="quarter" idx="13"/>
          </p:nvPr>
        </p:nvSpPr>
        <p:spPr/>
        <p:txBody>
          <a:bodyPr/>
          <a:lstStyle/>
          <a:p>
            <a:r>
              <a:rPr lang="en-US" dirty="0"/>
              <a:t>Partial Engagement in Proficiency Tests | EAM 2025</a:t>
            </a:r>
          </a:p>
        </p:txBody>
      </p:sp>
      <p:pic>
        <p:nvPicPr>
          <p:cNvPr id="21" name="Grafik 20">
            <a:extLst>
              <a:ext uri="{FF2B5EF4-FFF2-40B4-BE49-F238E27FC236}">
                <a16:creationId xmlns:a16="http://schemas.microsoft.com/office/drawing/2014/main" id="{347212B3-FD9C-ACC7-C6C0-D2732037FB44}"/>
              </a:ext>
            </a:extLst>
          </p:cNvPr>
          <p:cNvPicPr>
            <a:picLocks noChangeAspect="1"/>
          </p:cNvPicPr>
          <p:nvPr/>
        </p:nvPicPr>
        <p:blipFill>
          <a:blip r:embed="rId2"/>
          <a:stretch>
            <a:fillRect/>
          </a:stretch>
        </p:blipFill>
        <p:spPr>
          <a:xfrm>
            <a:off x="3358113" y="2297354"/>
            <a:ext cx="2427773" cy="2579446"/>
          </a:xfrm>
          <a:prstGeom prst="rect">
            <a:avLst/>
          </a:prstGeom>
        </p:spPr>
      </p:pic>
      <p:grpSp>
        <p:nvGrpSpPr>
          <p:cNvPr id="27" name="Gruppieren 26">
            <a:extLst>
              <a:ext uri="{FF2B5EF4-FFF2-40B4-BE49-F238E27FC236}">
                <a16:creationId xmlns:a16="http://schemas.microsoft.com/office/drawing/2014/main" id="{E186CC08-A4DD-AEE4-AB5B-0D405057E421}"/>
              </a:ext>
            </a:extLst>
          </p:cNvPr>
          <p:cNvGrpSpPr/>
          <p:nvPr/>
        </p:nvGrpSpPr>
        <p:grpSpPr>
          <a:xfrm>
            <a:off x="4788026" y="1783024"/>
            <a:ext cx="3104692" cy="3093205"/>
            <a:chOff x="4788026" y="1783024"/>
            <a:chExt cx="3104692" cy="3093205"/>
          </a:xfrm>
        </p:grpSpPr>
        <p:pic>
          <p:nvPicPr>
            <p:cNvPr id="10" name="Grafik 9">
              <a:extLst>
                <a:ext uri="{FF2B5EF4-FFF2-40B4-BE49-F238E27FC236}">
                  <a16:creationId xmlns:a16="http://schemas.microsoft.com/office/drawing/2014/main" id="{5A4CFEFC-2E5A-7F3D-B0D5-5FBB4BCF6FBB}"/>
                </a:ext>
              </a:extLst>
            </p:cNvPr>
            <p:cNvPicPr>
              <a:picLocks noChangeAspect="1"/>
            </p:cNvPicPr>
            <p:nvPr/>
          </p:nvPicPr>
          <p:blipFill>
            <a:blip r:embed="rId3"/>
            <a:stretch>
              <a:fillRect/>
            </a:stretch>
          </p:blipFill>
          <p:spPr>
            <a:xfrm>
              <a:off x="5953214" y="3108493"/>
              <a:ext cx="1939504" cy="1767736"/>
            </a:xfrm>
            <a:prstGeom prst="rect">
              <a:avLst/>
            </a:prstGeom>
          </p:spPr>
        </p:pic>
        <p:grpSp>
          <p:nvGrpSpPr>
            <p:cNvPr id="25" name="Gruppieren 24">
              <a:extLst>
                <a:ext uri="{FF2B5EF4-FFF2-40B4-BE49-F238E27FC236}">
                  <a16:creationId xmlns:a16="http://schemas.microsoft.com/office/drawing/2014/main" id="{F6602D6D-21E9-015E-9E36-3B5DC470870C}"/>
                </a:ext>
              </a:extLst>
            </p:cNvPr>
            <p:cNvGrpSpPr/>
            <p:nvPr/>
          </p:nvGrpSpPr>
          <p:grpSpPr>
            <a:xfrm>
              <a:off x="4788026" y="1783024"/>
              <a:ext cx="3096342" cy="2628712"/>
              <a:chOff x="4788026" y="1783024"/>
              <a:chExt cx="3096342" cy="2628712"/>
            </a:xfrm>
          </p:grpSpPr>
          <mc:AlternateContent xmlns:mc="http://schemas.openxmlformats.org/markup-compatibility/2006" xmlns:a14="http://schemas.microsoft.com/office/drawing/2010/main">
            <mc:Choice Requires="a14">
              <p:sp>
                <p:nvSpPr>
                  <p:cNvPr id="16" name="Textfeld 15">
                    <a:extLst>
                      <a:ext uri="{FF2B5EF4-FFF2-40B4-BE49-F238E27FC236}">
                        <a16:creationId xmlns:a16="http://schemas.microsoft.com/office/drawing/2014/main" id="{EFAE53D0-5CE0-1F66-F6A2-77527A03D1D2}"/>
                      </a:ext>
                    </a:extLst>
                  </p:cNvPr>
                  <p:cNvSpPr txBox="1"/>
                  <p:nvPr/>
                </p:nvSpPr>
                <p:spPr>
                  <a:xfrm>
                    <a:off x="6262804" y="4257848"/>
                    <a:ext cx="1357551" cy="1538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000" b="1" i="1" smtClean="0">
                              <a:solidFill>
                                <a:srgbClr val="C00000"/>
                              </a:solidFill>
                              <a:latin typeface="Cambria Math" panose="02040503050406030204" pitchFamily="18" charset="0"/>
                            </a:rPr>
                            <m:t>𝑷</m:t>
                          </m:r>
                          <m:d>
                            <m:dPr>
                              <m:ctrlPr>
                                <a:rPr lang="de-DE" sz="1000" b="1" i="1" smtClean="0">
                                  <a:solidFill>
                                    <a:srgbClr val="C00000"/>
                                  </a:solidFill>
                                  <a:latin typeface="Cambria Math" panose="02040503050406030204" pitchFamily="18" charset="0"/>
                                </a:rPr>
                              </m:ctrlPr>
                            </m:dPr>
                            <m:e>
                              <m:r>
                                <a:rPr lang="de-DE" sz="1000" b="1" i="1" smtClean="0">
                                  <a:solidFill>
                                    <a:srgbClr val="C00000"/>
                                  </a:solidFill>
                                  <a:latin typeface="Cambria Math" panose="02040503050406030204" pitchFamily="18" charset="0"/>
                                </a:rPr>
                                <m:t>𝒀</m:t>
                              </m:r>
                              <m:r>
                                <a:rPr lang="de-DE" sz="1000" b="1" i="1" smtClean="0">
                                  <a:solidFill>
                                    <a:srgbClr val="C00000"/>
                                  </a:solidFill>
                                  <a:latin typeface="Cambria Math" panose="02040503050406030204" pitchFamily="18" charset="0"/>
                                </a:rPr>
                                <m:t>=</m:t>
                              </m:r>
                              <m:r>
                                <a:rPr lang="de-DE" sz="1000" b="1" i="1" smtClean="0">
                                  <a:solidFill>
                                    <a:srgbClr val="C00000"/>
                                  </a:solidFill>
                                  <a:latin typeface="Cambria Math" panose="02040503050406030204" pitchFamily="18" charset="0"/>
                                </a:rPr>
                                <m:t>𝟏</m:t>
                              </m:r>
                              <m:r>
                                <a:rPr lang="de-DE" sz="1000" b="1" i="1" smtClean="0">
                                  <a:solidFill>
                                    <a:srgbClr val="C00000"/>
                                  </a:solidFill>
                                  <a:latin typeface="Cambria Math" panose="02040503050406030204" pitchFamily="18" charset="0"/>
                                </a:rPr>
                                <m:t>|</m:t>
                              </m:r>
                              <m:r>
                                <a:rPr lang="de-DE" sz="1000" b="1" i="1" smtClean="0">
                                  <a:solidFill>
                                    <a:srgbClr val="C00000"/>
                                  </a:solidFill>
                                  <a:latin typeface="Cambria Math" panose="02040503050406030204" pitchFamily="18" charset="0"/>
                                </a:rPr>
                                <m:t>𝑫𝒊𝒔𝒆𝒏𝒈𝒂𝒈𝒆𝒅</m:t>
                              </m:r>
                            </m:e>
                          </m:d>
                        </m:oMath>
                      </m:oMathPara>
                    </a14:m>
                    <a:endParaRPr lang="de-DE" sz="1000" b="1" dirty="0">
                      <a:solidFill>
                        <a:srgbClr val="C00000"/>
                      </a:solidFill>
                    </a:endParaRPr>
                  </a:p>
                </p:txBody>
              </p:sp>
            </mc:Choice>
            <mc:Fallback xmlns="">
              <p:sp>
                <p:nvSpPr>
                  <p:cNvPr id="16" name="Textfeld 15">
                    <a:extLst>
                      <a:ext uri="{FF2B5EF4-FFF2-40B4-BE49-F238E27FC236}">
                        <a16:creationId xmlns:a16="http://schemas.microsoft.com/office/drawing/2014/main" id="{EFAE53D0-5CE0-1F66-F6A2-77527A03D1D2}"/>
                      </a:ext>
                    </a:extLst>
                  </p:cNvPr>
                  <p:cNvSpPr txBox="1">
                    <a:spLocks noRot="1" noChangeAspect="1" noMove="1" noResize="1" noEditPoints="1" noAdjustHandles="1" noChangeArrowheads="1" noChangeShapeType="1" noTextEdit="1"/>
                  </p:cNvSpPr>
                  <p:nvPr/>
                </p:nvSpPr>
                <p:spPr>
                  <a:xfrm>
                    <a:off x="6262804" y="4257848"/>
                    <a:ext cx="1357551" cy="153888"/>
                  </a:xfrm>
                  <a:prstGeom prst="rect">
                    <a:avLst/>
                  </a:prstGeom>
                  <a:blipFill>
                    <a:blip r:embed="rId4"/>
                    <a:stretch>
                      <a:fillRect l="-1794" t="-7692" b="-3076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7" name="Textfeld 16">
                    <a:extLst>
                      <a:ext uri="{FF2B5EF4-FFF2-40B4-BE49-F238E27FC236}">
                        <a16:creationId xmlns:a16="http://schemas.microsoft.com/office/drawing/2014/main" id="{EFA2AF3C-934B-DAAE-F150-A1400F0DAE41}"/>
                      </a:ext>
                    </a:extLst>
                  </p:cNvPr>
                  <p:cNvSpPr txBox="1"/>
                  <p:nvPr/>
                </p:nvSpPr>
                <p:spPr>
                  <a:xfrm>
                    <a:off x="6268628" y="3428851"/>
                    <a:ext cx="1161985" cy="1538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000" b="1" i="1" smtClean="0">
                              <a:solidFill>
                                <a:srgbClr val="00B050"/>
                              </a:solidFill>
                              <a:latin typeface="Cambria Math" panose="02040503050406030204" pitchFamily="18" charset="0"/>
                            </a:rPr>
                            <m:t>𝑷</m:t>
                          </m:r>
                          <m:d>
                            <m:dPr>
                              <m:ctrlPr>
                                <a:rPr lang="de-DE" sz="1000" b="1" i="1" smtClean="0">
                                  <a:solidFill>
                                    <a:srgbClr val="00B050"/>
                                  </a:solidFill>
                                  <a:latin typeface="Cambria Math" panose="02040503050406030204" pitchFamily="18" charset="0"/>
                                </a:rPr>
                              </m:ctrlPr>
                            </m:dPr>
                            <m:e>
                              <m:r>
                                <a:rPr lang="de-DE" sz="1000" b="1" i="1" smtClean="0">
                                  <a:solidFill>
                                    <a:srgbClr val="00B050"/>
                                  </a:solidFill>
                                  <a:latin typeface="Cambria Math" panose="02040503050406030204" pitchFamily="18" charset="0"/>
                                </a:rPr>
                                <m:t>𝒀</m:t>
                              </m:r>
                              <m:r>
                                <a:rPr lang="de-DE" sz="1000" b="1" i="1" smtClean="0">
                                  <a:solidFill>
                                    <a:srgbClr val="00B050"/>
                                  </a:solidFill>
                                  <a:latin typeface="Cambria Math" panose="02040503050406030204" pitchFamily="18" charset="0"/>
                                </a:rPr>
                                <m:t>=</m:t>
                              </m:r>
                              <m:r>
                                <a:rPr lang="de-DE" sz="1000" b="1" i="1" smtClean="0">
                                  <a:solidFill>
                                    <a:srgbClr val="00B050"/>
                                  </a:solidFill>
                                  <a:latin typeface="Cambria Math" panose="02040503050406030204" pitchFamily="18" charset="0"/>
                                </a:rPr>
                                <m:t>𝟏</m:t>
                              </m:r>
                              <m:r>
                                <a:rPr lang="de-DE" sz="1000" b="1" i="1" smtClean="0">
                                  <a:solidFill>
                                    <a:srgbClr val="00B050"/>
                                  </a:solidFill>
                                  <a:latin typeface="Cambria Math" panose="02040503050406030204" pitchFamily="18" charset="0"/>
                                </a:rPr>
                                <m:t>|</m:t>
                              </m:r>
                              <m:r>
                                <a:rPr lang="de-DE" sz="1000" b="1" i="1" smtClean="0">
                                  <a:solidFill>
                                    <a:srgbClr val="00B050"/>
                                  </a:solidFill>
                                  <a:latin typeface="Cambria Math" panose="02040503050406030204" pitchFamily="18" charset="0"/>
                                </a:rPr>
                                <m:t>𝑬𝒏𝒈𝒂𝒈𝒆𝒅</m:t>
                              </m:r>
                            </m:e>
                          </m:d>
                        </m:oMath>
                      </m:oMathPara>
                    </a14:m>
                    <a:endParaRPr lang="de-DE" sz="1000" b="1" dirty="0">
                      <a:solidFill>
                        <a:srgbClr val="00B050"/>
                      </a:solidFill>
                    </a:endParaRPr>
                  </a:p>
                </p:txBody>
              </p:sp>
            </mc:Choice>
            <mc:Fallback xmlns="">
              <p:sp>
                <p:nvSpPr>
                  <p:cNvPr id="17" name="Textfeld 16">
                    <a:extLst>
                      <a:ext uri="{FF2B5EF4-FFF2-40B4-BE49-F238E27FC236}">
                        <a16:creationId xmlns:a16="http://schemas.microsoft.com/office/drawing/2014/main" id="{EFA2AF3C-934B-DAAE-F150-A1400F0DAE41}"/>
                      </a:ext>
                    </a:extLst>
                  </p:cNvPr>
                  <p:cNvSpPr txBox="1">
                    <a:spLocks noRot="1" noChangeAspect="1" noMove="1" noResize="1" noEditPoints="1" noAdjustHandles="1" noChangeArrowheads="1" noChangeShapeType="1" noTextEdit="1"/>
                  </p:cNvSpPr>
                  <p:nvPr/>
                </p:nvSpPr>
                <p:spPr>
                  <a:xfrm>
                    <a:off x="6268628" y="3428851"/>
                    <a:ext cx="1161985" cy="153888"/>
                  </a:xfrm>
                  <a:prstGeom prst="rect">
                    <a:avLst/>
                  </a:prstGeom>
                  <a:blipFill>
                    <a:blip r:embed="rId5"/>
                    <a:stretch>
                      <a:fillRect l="-2094" t="-7692" b="-3076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8" name="Textfeld 17">
                    <a:extLst>
                      <a:ext uri="{FF2B5EF4-FFF2-40B4-BE49-F238E27FC236}">
                        <a16:creationId xmlns:a16="http://schemas.microsoft.com/office/drawing/2014/main" id="{D7596540-7E63-08FC-F9F9-23E64556B532}"/>
                      </a:ext>
                    </a:extLst>
                  </p:cNvPr>
                  <p:cNvSpPr txBox="1"/>
                  <p:nvPr/>
                </p:nvSpPr>
                <p:spPr>
                  <a:xfrm>
                    <a:off x="6570099" y="3833400"/>
                    <a:ext cx="549638" cy="1538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000" b="1" i="1" smtClean="0">
                              <a:solidFill>
                                <a:schemeClr val="tx1"/>
                              </a:solidFill>
                              <a:latin typeface="Cambria Math" panose="02040503050406030204" pitchFamily="18" charset="0"/>
                            </a:rPr>
                            <m:t>𝑷</m:t>
                          </m:r>
                          <m:d>
                            <m:dPr>
                              <m:ctrlPr>
                                <a:rPr lang="de-DE" sz="1000" b="1" i="1" smtClean="0">
                                  <a:solidFill>
                                    <a:schemeClr val="tx1"/>
                                  </a:solidFill>
                                  <a:latin typeface="Cambria Math" panose="02040503050406030204" pitchFamily="18" charset="0"/>
                                </a:rPr>
                              </m:ctrlPr>
                            </m:dPr>
                            <m:e>
                              <m:r>
                                <a:rPr lang="de-DE" sz="1000" b="1" i="1" smtClean="0">
                                  <a:solidFill>
                                    <a:schemeClr val="tx1"/>
                                  </a:solidFill>
                                  <a:latin typeface="Cambria Math" panose="02040503050406030204" pitchFamily="18" charset="0"/>
                                </a:rPr>
                                <m:t>𝒀</m:t>
                              </m:r>
                              <m:r>
                                <a:rPr lang="de-DE" sz="1000" b="1" i="1" smtClean="0">
                                  <a:solidFill>
                                    <a:schemeClr val="tx1"/>
                                  </a:solidFill>
                                  <a:latin typeface="Cambria Math" panose="02040503050406030204" pitchFamily="18" charset="0"/>
                                </a:rPr>
                                <m:t>=</m:t>
                              </m:r>
                              <m:r>
                                <a:rPr lang="de-DE" sz="1000" b="1" i="1" smtClean="0">
                                  <a:solidFill>
                                    <a:schemeClr val="tx1"/>
                                  </a:solidFill>
                                  <a:latin typeface="Cambria Math" panose="02040503050406030204" pitchFamily="18" charset="0"/>
                                </a:rPr>
                                <m:t>𝟏</m:t>
                              </m:r>
                            </m:e>
                          </m:d>
                        </m:oMath>
                      </m:oMathPara>
                    </a14:m>
                    <a:endParaRPr lang="de-DE" sz="1000" b="1" dirty="0">
                      <a:solidFill>
                        <a:schemeClr val="tx1"/>
                      </a:solidFill>
                    </a:endParaRPr>
                  </a:p>
                </p:txBody>
              </p:sp>
            </mc:Choice>
            <mc:Fallback xmlns="">
              <p:sp>
                <p:nvSpPr>
                  <p:cNvPr id="18" name="Textfeld 17">
                    <a:extLst>
                      <a:ext uri="{FF2B5EF4-FFF2-40B4-BE49-F238E27FC236}">
                        <a16:creationId xmlns:a16="http://schemas.microsoft.com/office/drawing/2014/main" id="{D7596540-7E63-08FC-F9F9-23E64556B532}"/>
                      </a:ext>
                    </a:extLst>
                  </p:cNvPr>
                  <p:cNvSpPr txBox="1">
                    <a:spLocks noRot="1" noChangeAspect="1" noMove="1" noResize="1" noEditPoints="1" noAdjustHandles="1" noChangeArrowheads="1" noChangeShapeType="1" noTextEdit="1"/>
                  </p:cNvSpPr>
                  <p:nvPr/>
                </p:nvSpPr>
                <p:spPr>
                  <a:xfrm>
                    <a:off x="6570099" y="3833400"/>
                    <a:ext cx="549638" cy="153888"/>
                  </a:xfrm>
                  <a:prstGeom prst="rect">
                    <a:avLst/>
                  </a:prstGeom>
                  <a:blipFill>
                    <a:blip r:embed="rId6"/>
                    <a:stretch>
                      <a:fillRect l="-5556" b="-4000"/>
                    </a:stretch>
                  </a:blipFill>
                </p:spPr>
                <p:txBody>
                  <a:bodyPr/>
                  <a:lstStyle/>
                  <a:p>
                    <a:r>
                      <a:rPr lang="de-DE">
                        <a:noFill/>
                      </a:rPr>
                      <a:t> </a:t>
                    </a:r>
                  </a:p>
                </p:txBody>
              </p:sp>
            </mc:Fallback>
          </mc:AlternateContent>
          <p:sp>
            <p:nvSpPr>
              <p:cNvPr id="7" name="Geschweifte Klammer rechts 6">
                <a:extLst>
                  <a:ext uri="{FF2B5EF4-FFF2-40B4-BE49-F238E27FC236}">
                    <a16:creationId xmlns:a16="http://schemas.microsoft.com/office/drawing/2014/main" id="{CCFC00ED-EC80-E01F-59C4-1408B83F0AB4}"/>
                  </a:ext>
                </a:extLst>
              </p:cNvPr>
              <p:cNvSpPr/>
              <p:nvPr/>
            </p:nvSpPr>
            <p:spPr>
              <a:xfrm rot="16200000">
                <a:off x="6229698" y="629842"/>
                <a:ext cx="212998" cy="3096342"/>
              </a:xfrm>
              <a:prstGeom prst="rightBrace">
                <a:avLst>
                  <a:gd name="adj1" fmla="val 41620"/>
                  <a:gd name="adj2" fmla="val 50000"/>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2" name="Textfeld 21">
                <a:extLst>
                  <a:ext uri="{FF2B5EF4-FFF2-40B4-BE49-F238E27FC236}">
                    <a16:creationId xmlns:a16="http://schemas.microsoft.com/office/drawing/2014/main" id="{6921780D-E1E6-3B06-282A-B2FD0008BD11}"/>
                  </a:ext>
                </a:extLst>
              </p:cNvPr>
              <p:cNvSpPr txBox="1"/>
              <p:nvPr/>
            </p:nvSpPr>
            <p:spPr>
              <a:xfrm>
                <a:off x="5270363" y="1783024"/>
                <a:ext cx="2126736" cy="369332"/>
              </a:xfrm>
              <a:prstGeom prst="rect">
                <a:avLst/>
              </a:prstGeom>
              <a:noFill/>
            </p:spPr>
            <p:txBody>
              <a:bodyPr wrap="none" rtlCol="0">
                <a:spAutoFit/>
              </a:bodyPr>
              <a:lstStyle/>
              <a:p>
                <a:pPr algn="ctr"/>
                <a:r>
                  <a:rPr lang="en-US" sz="1800" dirty="0">
                    <a:solidFill>
                      <a:srgbClr val="05396A"/>
                    </a:solidFill>
                    <a:latin typeface="Calibri" panose="020F0502020204030204" pitchFamily="34" charset="0"/>
                    <a:ea typeface="Calibri" panose="020F0502020204030204" pitchFamily="34" charset="0"/>
                    <a:cs typeface="Calibri" panose="020F0502020204030204" pitchFamily="34" charset="0"/>
                  </a:rPr>
                  <a:t>Response Accuracies</a:t>
                </a:r>
              </a:p>
            </p:txBody>
          </p:sp>
        </p:grpSp>
      </p:grpSp>
      <p:grpSp>
        <p:nvGrpSpPr>
          <p:cNvPr id="26" name="Gruppieren 25">
            <a:extLst>
              <a:ext uri="{FF2B5EF4-FFF2-40B4-BE49-F238E27FC236}">
                <a16:creationId xmlns:a16="http://schemas.microsoft.com/office/drawing/2014/main" id="{6746AB2C-3C74-3C13-7AA5-C9701EFC7438}"/>
              </a:ext>
            </a:extLst>
          </p:cNvPr>
          <p:cNvGrpSpPr/>
          <p:nvPr/>
        </p:nvGrpSpPr>
        <p:grpSpPr>
          <a:xfrm>
            <a:off x="971600" y="1780456"/>
            <a:ext cx="3096345" cy="3096344"/>
            <a:chOff x="971600" y="1780456"/>
            <a:chExt cx="3096345" cy="3096344"/>
          </a:xfrm>
        </p:grpSpPr>
        <p:pic>
          <p:nvPicPr>
            <p:cNvPr id="9" name="Grafik 8">
              <a:extLst>
                <a:ext uri="{FF2B5EF4-FFF2-40B4-BE49-F238E27FC236}">
                  <a16:creationId xmlns:a16="http://schemas.microsoft.com/office/drawing/2014/main" id="{4876BC1C-CC24-C4A2-88BC-5DCD041AEE66}"/>
                </a:ext>
              </a:extLst>
            </p:cNvPr>
            <p:cNvPicPr>
              <a:picLocks noChangeAspect="1"/>
            </p:cNvPicPr>
            <p:nvPr/>
          </p:nvPicPr>
          <p:blipFill>
            <a:blip r:embed="rId7"/>
            <a:stretch>
              <a:fillRect/>
            </a:stretch>
          </p:blipFill>
          <p:spPr>
            <a:xfrm>
              <a:off x="1115137" y="3108493"/>
              <a:ext cx="1940130" cy="1768307"/>
            </a:xfrm>
            <a:prstGeom prst="rect">
              <a:avLst/>
            </a:prstGeom>
          </p:spPr>
        </p:pic>
        <p:grpSp>
          <p:nvGrpSpPr>
            <p:cNvPr id="24" name="Gruppieren 23">
              <a:extLst>
                <a:ext uri="{FF2B5EF4-FFF2-40B4-BE49-F238E27FC236}">
                  <a16:creationId xmlns:a16="http://schemas.microsoft.com/office/drawing/2014/main" id="{5232E779-8CB4-7DF7-3BFC-0B5AB44C45B4}"/>
                </a:ext>
              </a:extLst>
            </p:cNvPr>
            <p:cNvGrpSpPr/>
            <p:nvPr/>
          </p:nvGrpSpPr>
          <p:grpSpPr>
            <a:xfrm>
              <a:off x="971600" y="1780456"/>
              <a:ext cx="3096345" cy="2735262"/>
              <a:chOff x="971600" y="1780456"/>
              <a:chExt cx="3096345" cy="2735262"/>
            </a:xfrm>
          </p:grpSpPr>
          <p:sp>
            <p:nvSpPr>
              <p:cNvPr id="11" name="Geschweifte Klammer rechts 10">
                <a:extLst>
                  <a:ext uri="{FF2B5EF4-FFF2-40B4-BE49-F238E27FC236}">
                    <a16:creationId xmlns:a16="http://schemas.microsoft.com/office/drawing/2014/main" id="{1ACBD6F1-4927-051B-9BCB-CB31BB93F879}"/>
                  </a:ext>
                </a:extLst>
              </p:cNvPr>
              <p:cNvSpPr/>
              <p:nvPr/>
            </p:nvSpPr>
            <p:spPr>
              <a:xfrm rot="16200000">
                <a:off x="2236123" y="2510056"/>
                <a:ext cx="153384" cy="1196873"/>
              </a:xfrm>
              <a:prstGeom prst="rightBrace">
                <a:avLst>
                  <a:gd name="adj1" fmla="val 31115"/>
                  <a:gd name="adj2" fmla="val 78205"/>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2" name="Geschweifte Klammer rechts 11">
                <a:extLst>
                  <a:ext uri="{FF2B5EF4-FFF2-40B4-BE49-F238E27FC236}">
                    <a16:creationId xmlns:a16="http://schemas.microsoft.com/office/drawing/2014/main" id="{B35C60B5-915E-14A5-71AE-E3A5B6C48BC5}"/>
                  </a:ext>
                </a:extLst>
              </p:cNvPr>
              <p:cNvSpPr/>
              <p:nvPr/>
            </p:nvSpPr>
            <p:spPr>
              <a:xfrm rot="16200000">
                <a:off x="1500768" y="2971577"/>
                <a:ext cx="153384" cy="273832"/>
              </a:xfrm>
              <a:prstGeom prst="rightBrace">
                <a:avLst>
                  <a:gd name="adj1" fmla="val 31115"/>
                  <a:gd name="adj2" fmla="val 50000"/>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3" name="Textfeld 12">
                <a:extLst>
                  <a:ext uri="{FF2B5EF4-FFF2-40B4-BE49-F238E27FC236}">
                    <a16:creationId xmlns:a16="http://schemas.microsoft.com/office/drawing/2014/main" id="{F75DC2AB-F84B-C9E1-3EAE-0FDB27EB8CC7}"/>
                  </a:ext>
                </a:extLst>
              </p:cNvPr>
              <p:cNvSpPr txBox="1"/>
              <p:nvPr/>
            </p:nvSpPr>
            <p:spPr>
              <a:xfrm>
                <a:off x="2349752" y="2853675"/>
                <a:ext cx="633507" cy="246221"/>
              </a:xfrm>
              <a:prstGeom prst="rect">
                <a:avLst/>
              </a:prstGeom>
              <a:noFill/>
            </p:spPr>
            <p:txBody>
              <a:bodyPr wrap="none" rtlCol="0">
                <a:spAutoFit/>
              </a:bodyPr>
              <a:lstStyle/>
              <a:p>
                <a:pPr algn="r"/>
                <a:r>
                  <a:rPr lang="en-US" sz="1000" b="1" dirty="0">
                    <a:solidFill>
                      <a:srgbClr val="00B050"/>
                    </a:solidFill>
                    <a:latin typeface="Calibri" panose="020F0502020204030204" pitchFamily="34" charset="0"/>
                    <a:cs typeface="Calibri" panose="020F0502020204030204" pitchFamily="34" charset="0"/>
                  </a:rPr>
                  <a:t>Engaged</a:t>
                </a:r>
              </a:p>
            </p:txBody>
          </p:sp>
          <p:sp>
            <p:nvSpPr>
              <p:cNvPr id="14" name="Textfeld 13">
                <a:extLst>
                  <a:ext uri="{FF2B5EF4-FFF2-40B4-BE49-F238E27FC236}">
                    <a16:creationId xmlns:a16="http://schemas.microsoft.com/office/drawing/2014/main" id="{E268CA88-1612-1D29-0B31-17B52B8A3DD3}"/>
                  </a:ext>
                </a:extLst>
              </p:cNvPr>
              <p:cNvSpPr txBox="1"/>
              <p:nvPr/>
            </p:nvSpPr>
            <p:spPr>
              <a:xfrm>
                <a:off x="971600" y="2853675"/>
                <a:ext cx="798617" cy="246221"/>
              </a:xfrm>
              <a:prstGeom prst="rect">
                <a:avLst/>
              </a:prstGeom>
              <a:noFill/>
            </p:spPr>
            <p:txBody>
              <a:bodyPr wrap="none" rtlCol="0">
                <a:spAutoFit/>
              </a:bodyPr>
              <a:lstStyle/>
              <a:p>
                <a:pPr algn="r"/>
                <a:r>
                  <a:rPr lang="en-US" sz="1000" b="1" dirty="0">
                    <a:solidFill>
                      <a:srgbClr val="C00000"/>
                    </a:solidFill>
                    <a:latin typeface="Calibri" panose="020F0502020204030204" pitchFamily="34" charset="0"/>
                    <a:cs typeface="Calibri" panose="020F0502020204030204" pitchFamily="34" charset="0"/>
                  </a:rPr>
                  <a:t>Disengaged</a:t>
                </a:r>
              </a:p>
            </p:txBody>
          </p:sp>
          <p:cxnSp>
            <p:nvCxnSpPr>
              <p:cNvPr id="15" name="Gerader Verbinder 14">
                <a:extLst>
                  <a:ext uri="{FF2B5EF4-FFF2-40B4-BE49-F238E27FC236}">
                    <a16:creationId xmlns:a16="http://schemas.microsoft.com/office/drawing/2014/main" id="{754CA85F-95D4-4C69-D8A2-D3B422C127BC}"/>
                  </a:ext>
                </a:extLst>
              </p:cNvPr>
              <p:cNvCxnSpPr>
                <a:cxnSpLocks/>
              </p:cNvCxnSpPr>
              <p:nvPr/>
            </p:nvCxnSpPr>
            <p:spPr>
              <a:xfrm>
                <a:off x="1714373" y="3185185"/>
                <a:ext cx="0" cy="1330533"/>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Geschweifte Klammer rechts 18">
                <a:extLst>
                  <a:ext uri="{FF2B5EF4-FFF2-40B4-BE49-F238E27FC236}">
                    <a16:creationId xmlns:a16="http://schemas.microsoft.com/office/drawing/2014/main" id="{1E90EF5E-0A27-AC37-3E1D-875E0336FD63}"/>
                  </a:ext>
                </a:extLst>
              </p:cNvPr>
              <p:cNvSpPr/>
              <p:nvPr/>
            </p:nvSpPr>
            <p:spPr>
              <a:xfrm rot="16200000">
                <a:off x="2413275" y="629842"/>
                <a:ext cx="212998" cy="3096342"/>
              </a:xfrm>
              <a:prstGeom prst="rightBrace">
                <a:avLst>
                  <a:gd name="adj1" fmla="val 41620"/>
                  <a:gd name="adj2" fmla="val 50000"/>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3" name="Textfeld 22">
                <a:extLst>
                  <a:ext uri="{FF2B5EF4-FFF2-40B4-BE49-F238E27FC236}">
                    <a16:creationId xmlns:a16="http://schemas.microsoft.com/office/drawing/2014/main" id="{441794C5-F689-6613-85D7-1D9790957D3C}"/>
                  </a:ext>
                </a:extLst>
              </p:cNvPr>
              <p:cNvSpPr txBox="1"/>
              <p:nvPr/>
            </p:nvSpPr>
            <p:spPr>
              <a:xfrm>
                <a:off x="1683097" y="1780456"/>
                <a:ext cx="1689052" cy="369332"/>
              </a:xfrm>
              <a:prstGeom prst="rect">
                <a:avLst/>
              </a:prstGeom>
              <a:noFill/>
            </p:spPr>
            <p:txBody>
              <a:bodyPr wrap="none" rtlCol="0">
                <a:spAutoFit/>
              </a:bodyPr>
              <a:lstStyle/>
              <a:p>
                <a:pPr algn="ctr"/>
                <a:r>
                  <a:rPr lang="de-DE" sz="1800" dirty="0">
                    <a:solidFill>
                      <a:srgbClr val="05396A"/>
                    </a:solidFill>
                    <a:latin typeface="Calibri" panose="020F0502020204030204" pitchFamily="34" charset="0"/>
                    <a:ea typeface="Calibri" panose="020F0502020204030204" pitchFamily="34" charset="0"/>
                    <a:cs typeface="Calibri" panose="020F0502020204030204" pitchFamily="34" charset="0"/>
                  </a:rPr>
                  <a:t>Response Times</a:t>
                </a:r>
              </a:p>
            </p:txBody>
          </p:sp>
        </p:grpSp>
      </p:grpSp>
    </p:spTree>
    <p:extLst>
      <p:ext uri="{BB962C8B-B14F-4D97-AF65-F5344CB8AC3E}">
        <p14:creationId xmlns:p14="http://schemas.microsoft.com/office/powerpoint/2010/main" val="2159203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35A80F0-E1C9-974F-A561-978D6A14CE05}"/>
              </a:ext>
            </a:extLst>
          </p:cNvPr>
          <p:cNvSpPr>
            <a:spLocks noGrp="1"/>
          </p:cNvSpPr>
          <p:nvPr>
            <p:ph idx="1"/>
          </p:nvPr>
        </p:nvSpPr>
        <p:spPr>
          <a:xfrm>
            <a:off x="107950" y="915988"/>
            <a:ext cx="8928100" cy="4032249"/>
          </a:xfrm>
        </p:spPr>
        <p:txBody>
          <a:bodyPr>
            <a:normAutofit/>
          </a:bodyPr>
          <a:lstStyle/>
          <a:p>
            <a:pPr>
              <a:buClr>
                <a:srgbClr val="003D7C"/>
              </a:buClr>
            </a:pPr>
            <a:r>
              <a:rPr lang="en-US" b="1" dirty="0">
                <a:solidFill>
                  <a:srgbClr val="05396A"/>
                </a:solidFill>
                <a:latin typeface="Calibri" panose="020F0502020204030204" pitchFamily="34" charset="0"/>
                <a:ea typeface="Calibri" panose="020F0502020204030204" pitchFamily="34" charset="0"/>
                <a:cs typeface="Calibri" panose="020F0502020204030204" pitchFamily="34" charset="0"/>
              </a:rPr>
              <a:t>Continuous Relationships</a:t>
            </a:r>
          </a:p>
          <a:p>
            <a:pPr marL="342900" indent="-342900">
              <a:spcBef>
                <a:spcPts val="0"/>
              </a:spcBef>
              <a:buClr>
                <a:srgbClr val="003D7C"/>
              </a:buClr>
              <a:buFont typeface="Arial" panose="020B0604020202020204" pitchFamily="34" charset="0"/>
              <a:buChar char="•"/>
            </a:pP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Measurement characteristics differ between faster and slower responses </a:t>
            </a:r>
            <a:b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br>
            <a:r>
              <a:rPr lang="en-US" sz="1400" dirty="0">
                <a:solidFill>
                  <a:srgbClr val="05396A"/>
                </a:solidFill>
                <a:latin typeface="Calibri" panose="020F0502020204030204" pitchFamily="34" charset="0"/>
                <a:ea typeface="Calibri" panose="020F0502020204030204" pitchFamily="34" charset="0"/>
                <a:cs typeface="Calibri" panose="020F0502020204030204" pitchFamily="34" charset="0"/>
              </a:rPr>
              <a:t>(e.g., </a:t>
            </a:r>
            <a:r>
              <a:rPr lang="en-US" sz="1400" dirty="0" err="1">
                <a:solidFill>
                  <a:srgbClr val="05396A"/>
                </a:solidFill>
                <a:latin typeface="Calibri" panose="020F0502020204030204" pitchFamily="34" charset="0"/>
                <a:ea typeface="Calibri" panose="020F0502020204030204" pitchFamily="34" charset="0"/>
                <a:cs typeface="Calibri" panose="020F0502020204030204" pitchFamily="34" charset="0"/>
              </a:rPr>
              <a:t>Bolsinova</a:t>
            </a:r>
            <a:r>
              <a:rPr lang="en-US" sz="1400" dirty="0">
                <a:solidFill>
                  <a:srgbClr val="05396A"/>
                </a:solidFill>
                <a:latin typeface="Calibri" panose="020F0502020204030204" pitchFamily="34" charset="0"/>
                <a:ea typeface="Calibri" panose="020F0502020204030204" pitchFamily="34" charset="0"/>
                <a:cs typeface="Calibri" panose="020F0502020204030204" pitchFamily="34" charset="0"/>
              </a:rPr>
              <a:t> et al., 2017; </a:t>
            </a:r>
            <a:r>
              <a:rPr lang="en-US" sz="1400" dirty="0" err="1">
                <a:solidFill>
                  <a:srgbClr val="05396A"/>
                </a:solidFill>
                <a:latin typeface="Calibri" panose="020F0502020204030204" pitchFamily="34" charset="0"/>
                <a:ea typeface="Calibri" panose="020F0502020204030204" pitchFamily="34" charset="0"/>
                <a:cs typeface="Calibri" panose="020F0502020204030204" pitchFamily="34" charset="0"/>
              </a:rPr>
              <a:t>Molenaar</a:t>
            </a:r>
            <a:r>
              <a:rPr lang="en-US" sz="1400" dirty="0">
                <a:solidFill>
                  <a:srgbClr val="05396A"/>
                </a:solidFill>
                <a:latin typeface="Calibri" panose="020F0502020204030204" pitchFamily="34" charset="0"/>
                <a:ea typeface="Calibri" panose="020F0502020204030204" pitchFamily="34" charset="0"/>
                <a:cs typeface="Calibri" panose="020F0502020204030204" pitchFamily="34" charset="0"/>
              </a:rPr>
              <a:t> &amp; de </a:t>
            </a:r>
            <a:r>
              <a:rPr lang="en-US" sz="1400" dirty="0" err="1">
                <a:solidFill>
                  <a:srgbClr val="05396A"/>
                </a:solidFill>
                <a:latin typeface="Calibri" panose="020F0502020204030204" pitchFamily="34" charset="0"/>
                <a:ea typeface="Calibri" panose="020F0502020204030204" pitchFamily="34" charset="0"/>
                <a:cs typeface="Calibri" panose="020F0502020204030204" pitchFamily="34" charset="0"/>
              </a:rPr>
              <a:t>Boeck</a:t>
            </a:r>
            <a:r>
              <a:rPr lang="en-US" sz="1400" dirty="0">
                <a:solidFill>
                  <a:srgbClr val="05396A"/>
                </a:solidFill>
                <a:latin typeface="Calibri" panose="020F0502020204030204" pitchFamily="34" charset="0"/>
                <a:ea typeface="Calibri" panose="020F0502020204030204" pitchFamily="34" charset="0"/>
                <a:cs typeface="Calibri" panose="020F0502020204030204" pitchFamily="34" charset="0"/>
              </a:rPr>
              <a:t>, 2018)</a:t>
            </a:r>
            <a:endPar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marL="685800" lvl="1" indent="-342900">
              <a:spcBef>
                <a:spcPts val="0"/>
              </a:spcBef>
              <a:buClr>
                <a:srgbClr val="003D7C"/>
              </a:buClr>
              <a:buFont typeface="Arial" panose="020B0604020202020204" pitchFamily="34" charset="0"/>
              <a:buChar char="•"/>
            </a:pPr>
            <a:r>
              <a:rPr lang="en-US" sz="1800" dirty="0">
                <a:solidFill>
                  <a:srgbClr val="05396A"/>
                </a:solidFill>
                <a:latin typeface="Calibri" panose="020F0502020204030204" pitchFamily="34" charset="0"/>
                <a:ea typeface="Calibri" panose="020F0502020204030204" pitchFamily="34" charset="0"/>
                <a:cs typeface="Calibri" panose="020F0502020204030204" pitchFamily="34" charset="0"/>
              </a:rPr>
              <a:t>Dichotomous of TTE might not fully account for within-individual relationships</a:t>
            </a:r>
            <a:endParaRPr lang="en-US" sz="2200"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buClr>
                <a:srgbClr val="003D7C"/>
              </a:buCl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buClr>
                <a:srgbClr val="003D7C"/>
              </a:buCl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buClr>
                <a:srgbClr val="003D7C"/>
              </a:buCl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marL="342900" indent="-342900">
              <a:buClr>
                <a:srgbClr val="003D7C"/>
              </a:buClr>
              <a:buFont typeface="Arial" panose="020B0604020202020204" pitchFamily="34" charset="0"/>
              <a:buChar cha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p:txBody>
      </p:sp>
      <p:sp>
        <p:nvSpPr>
          <p:cNvPr id="20" name="Inhaltsplatzhalter 1">
            <a:extLst>
              <a:ext uri="{FF2B5EF4-FFF2-40B4-BE49-F238E27FC236}">
                <a16:creationId xmlns:a16="http://schemas.microsoft.com/office/drawing/2014/main" id="{032ED627-B55B-391D-8386-4D977A7509AA}"/>
              </a:ext>
            </a:extLst>
          </p:cNvPr>
          <p:cNvSpPr txBox="1">
            <a:spLocks/>
          </p:cNvSpPr>
          <p:nvPr/>
        </p:nvSpPr>
        <p:spPr>
          <a:xfrm>
            <a:off x="107504" y="2068488"/>
            <a:ext cx="4392613" cy="2879749"/>
          </a:xfrm>
          <a:prstGeom prst="rect">
            <a:avLst/>
          </a:prstGeom>
          <a:solidFill>
            <a:schemeClr val="bg1"/>
          </a:solidFill>
          <a:effectLst>
            <a:outerShdw blurRad="50800" dist="38100" dir="2700000" algn="tl" rotWithShape="0">
              <a:prstClr val="black">
                <a:alpha val="40000"/>
              </a:prstClr>
            </a:outerShdw>
          </a:effectLst>
        </p:spPr>
        <p:txBody>
          <a:bodyPr vert="horz" lIns="0" tIns="0" rIns="0" bIns="0" rtlCol="0">
            <a:normAutofit/>
          </a:bodyPr>
          <a:lstStyle>
            <a:lvl1pPr marL="0" indent="0" algn="l" defTabSz="685800" rtl="0" eaLnBrk="1" latinLnBrk="0" hangingPunct="1">
              <a:lnSpc>
                <a:spcPct val="90000"/>
              </a:lnSpc>
              <a:spcBef>
                <a:spcPts val="750"/>
              </a:spcBef>
              <a:buClr>
                <a:srgbClr val="929292"/>
              </a:buClr>
              <a:buSzPct val="90000"/>
              <a:buFontTx/>
              <a:buNone/>
              <a:defRPr sz="2400" b="0" i="0" kern="1200">
                <a:solidFill>
                  <a:schemeClr val="tx1">
                    <a:lumMod val="65000"/>
                    <a:lumOff val="35000"/>
                  </a:schemeClr>
                </a:solidFill>
                <a:latin typeface="+mn-lt"/>
                <a:ea typeface="+mn-ea"/>
                <a:cs typeface="+mn-cs"/>
              </a:defRPr>
            </a:lvl1pPr>
            <a:lvl2pPr marL="342900" indent="0" algn="l" defTabSz="685800" rtl="0" eaLnBrk="1" latinLnBrk="0" hangingPunct="1">
              <a:lnSpc>
                <a:spcPct val="90000"/>
              </a:lnSpc>
              <a:spcBef>
                <a:spcPts val="375"/>
              </a:spcBef>
              <a:buClr>
                <a:srgbClr val="929292"/>
              </a:buClr>
              <a:buSzPct val="90000"/>
              <a:buFont typeface="Arial" panose="020B0604020202020204" pitchFamily="34" charset="0"/>
              <a:buNone/>
              <a:defRPr sz="2000" b="0" i="0" kern="1200">
                <a:solidFill>
                  <a:schemeClr val="tx1">
                    <a:lumMod val="50000"/>
                    <a:lumOff val="50000"/>
                  </a:schemeClr>
                </a:solidFill>
                <a:latin typeface="Linotype Syntax Com Medium"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lumMod val="65000"/>
                    <a:lumOff val="3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b="0" i="0" kern="1200">
                <a:solidFill>
                  <a:schemeClr val="tx1">
                    <a:lumMod val="65000"/>
                    <a:lumOff val="3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b="0" i="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buClr>
                <a:srgbClr val="003D7C"/>
              </a:buClr>
            </a:pPr>
            <a:r>
              <a:rPr lang="en-US" sz="2000" b="1" dirty="0">
                <a:solidFill>
                  <a:srgbClr val="05396A"/>
                </a:solidFill>
                <a:latin typeface="Calibri" panose="020F0502020204030204" pitchFamily="34" charset="0"/>
                <a:ea typeface="Calibri" panose="020F0502020204030204" pitchFamily="34" charset="0"/>
                <a:cs typeface="Calibri" panose="020F0502020204030204" pitchFamily="34" charset="0"/>
              </a:rPr>
              <a:t>Gradual Relationships</a:t>
            </a:r>
          </a:p>
          <a:p>
            <a:pPr marL="342900" indent="-342900">
              <a:spcBef>
                <a:spcPts val="0"/>
              </a:spcBef>
              <a:buClr>
                <a:srgbClr val="003D7C"/>
              </a:buClr>
              <a:buFont typeface="Arial" panose="020B0604020202020204" pitchFamily="34" charset="0"/>
              <a:buChar char="•"/>
            </a:pPr>
            <a:endPar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itel 2">
            <a:extLst>
              <a:ext uri="{FF2B5EF4-FFF2-40B4-BE49-F238E27FC236}">
                <a16:creationId xmlns:a16="http://schemas.microsoft.com/office/drawing/2014/main" id="{E46CA307-52E9-C74C-890B-CB32709C1866}"/>
              </a:ext>
            </a:extLst>
          </p:cNvPr>
          <p:cNvSpPr>
            <a:spLocks noGrp="1"/>
          </p:cNvSpPr>
          <p:nvPr>
            <p:ph type="title"/>
          </p:nvPr>
        </p:nvSpPr>
        <p:spPr>
          <a:xfrm>
            <a:off x="2195736" y="196850"/>
            <a:ext cx="5545114" cy="503238"/>
          </a:xfrm>
        </p:spPr>
        <p:txBody>
          <a:bodyPr anchor="t" anchorCtr="0">
            <a:normAutofit/>
          </a:bodyPr>
          <a:lstStyle/>
          <a:p>
            <a:pPr algn="r"/>
            <a:r>
              <a:rPr lang="en-US" sz="2800" dirty="0">
                <a:latin typeface="Calibri" panose="020F0502020204030204" pitchFamily="34" charset="0"/>
                <a:ea typeface="Calibri" panose="020F0502020204030204" pitchFamily="34" charset="0"/>
                <a:cs typeface="Calibri" panose="020F0502020204030204" pitchFamily="34" charset="0"/>
              </a:rPr>
              <a:t>Item Response Times</a:t>
            </a:r>
          </a:p>
        </p:txBody>
      </p:sp>
      <p:sp>
        <p:nvSpPr>
          <p:cNvPr id="4" name="Datumsplatzhalter 3">
            <a:extLst>
              <a:ext uri="{FF2B5EF4-FFF2-40B4-BE49-F238E27FC236}">
                <a16:creationId xmlns:a16="http://schemas.microsoft.com/office/drawing/2014/main" id="{8BE15F3B-FACF-2449-B463-9AC294A757FC}"/>
              </a:ext>
            </a:extLst>
          </p:cNvPr>
          <p:cNvSpPr>
            <a:spLocks noGrp="1"/>
          </p:cNvSpPr>
          <p:nvPr>
            <p:ph type="dt" sz="half" idx="10"/>
          </p:nvPr>
        </p:nvSpPr>
        <p:spPr/>
        <p:txBody>
          <a:bodyPr/>
          <a:lstStyle/>
          <a:p>
            <a:fld id="{62CFED63-3993-9942-B840-49C7E6BA9EC2}" type="datetime5">
              <a:rPr lang="de-DE" smtClean="0"/>
              <a:t>25-07-19</a:t>
            </a:fld>
            <a:endParaRPr lang="de-DE" dirty="0"/>
          </a:p>
        </p:txBody>
      </p:sp>
      <p:sp>
        <p:nvSpPr>
          <p:cNvPr id="5" name="Foliennummernplatzhalter 4">
            <a:extLst>
              <a:ext uri="{FF2B5EF4-FFF2-40B4-BE49-F238E27FC236}">
                <a16:creationId xmlns:a16="http://schemas.microsoft.com/office/drawing/2014/main" id="{3303C263-2BD8-5B4F-A9CD-BFB98B9388E1}"/>
              </a:ext>
            </a:extLst>
          </p:cNvPr>
          <p:cNvSpPr>
            <a:spLocks noGrp="1"/>
          </p:cNvSpPr>
          <p:nvPr>
            <p:ph type="sldNum" sz="quarter" idx="12"/>
          </p:nvPr>
        </p:nvSpPr>
        <p:spPr/>
        <p:txBody>
          <a:bodyPr/>
          <a:lstStyle/>
          <a:p>
            <a:fld id="{04DA90AE-A642-9F4D-BA94-82F41D55CFC7}" type="slidenum">
              <a:rPr lang="de-DE" smtClean="0"/>
              <a:pPr/>
              <a:t>4</a:t>
            </a:fld>
            <a:endParaRPr lang="de-DE" dirty="0"/>
          </a:p>
        </p:txBody>
      </p:sp>
      <p:sp>
        <p:nvSpPr>
          <p:cNvPr id="6" name="Textplatzhalter 5">
            <a:extLst>
              <a:ext uri="{FF2B5EF4-FFF2-40B4-BE49-F238E27FC236}">
                <a16:creationId xmlns:a16="http://schemas.microsoft.com/office/drawing/2014/main" id="{5F497174-0572-2344-A90A-0AAFF9C2F01D}"/>
              </a:ext>
            </a:extLst>
          </p:cNvPr>
          <p:cNvSpPr>
            <a:spLocks noGrp="1"/>
          </p:cNvSpPr>
          <p:nvPr>
            <p:ph type="body" sz="quarter" idx="13"/>
          </p:nvPr>
        </p:nvSpPr>
        <p:spPr/>
        <p:txBody>
          <a:bodyPr/>
          <a:lstStyle/>
          <a:p>
            <a:r>
              <a:rPr lang="en-US" dirty="0"/>
              <a:t>Partial Engagement in Proficiency Tests | EAM 2025</a:t>
            </a:r>
          </a:p>
        </p:txBody>
      </p:sp>
      <p:sp>
        <p:nvSpPr>
          <p:cNvPr id="8" name="Inhaltsplatzhalter 1">
            <a:extLst>
              <a:ext uri="{FF2B5EF4-FFF2-40B4-BE49-F238E27FC236}">
                <a16:creationId xmlns:a16="http://schemas.microsoft.com/office/drawing/2014/main" id="{14CCB0FA-E65A-ACD7-F22C-6A27509E9A55}"/>
              </a:ext>
            </a:extLst>
          </p:cNvPr>
          <p:cNvSpPr txBox="1">
            <a:spLocks/>
          </p:cNvSpPr>
          <p:nvPr/>
        </p:nvSpPr>
        <p:spPr>
          <a:xfrm>
            <a:off x="4650415" y="2061957"/>
            <a:ext cx="4385636" cy="2879749"/>
          </a:xfrm>
          <a:prstGeom prst="rect">
            <a:avLst/>
          </a:prstGeom>
          <a:solidFill>
            <a:schemeClr val="bg1"/>
          </a:solidFill>
          <a:effectLst>
            <a:outerShdw blurRad="50800" dist="38100" dir="2700000" algn="tl" rotWithShape="0">
              <a:prstClr val="black">
                <a:alpha val="40000"/>
              </a:prstClr>
            </a:outerShdw>
          </a:effectLst>
        </p:spPr>
        <p:txBody>
          <a:bodyPr vert="horz" lIns="0" tIns="0" rIns="0" bIns="0" rtlCol="0">
            <a:normAutofit/>
          </a:bodyPr>
          <a:lstStyle>
            <a:lvl1pPr marL="0" indent="0" algn="l" defTabSz="685800" rtl="0" eaLnBrk="1" latinLnBrk="0" hangingPunct="1">
              <a:lnSpc>
                <a:spcPct val="90000"/>
              </a:lnSpc>
              <a:spcBef>
                <a:spcPts val="750"/>
              </a:spcBef>
              <a:buClr>
                <a:srgbClr val="929292"/>
              </a:buClr>
              <a:buSzPct val="90000"/>
              <a:buFontTx/>
              <a:buNone/>
              <a:defRPr sz="2400" b="0" i="0" kern="1200">
                <a:solidFill>
                  <a:schemeClr val="tx1">
                    <a:lumMod val="65000"/>
                    <a:lumOff val="35000"/>
                  </a:schemeClr>
                </a:solidFill>
                <a:latin typeface="+mn-lt"/>
                <a:ea typeface="+mn-ea"/>
                <a:cs typeface="+mn-cs"/>
              </a:defRPr>
            </a:lvl1pPr>
            <a:lvl2pPr marL="342900" indent="0" algn="l" defTabSz="685800" rtl="0" eaLnBrk="1" latinLnBrk="0" hangingPunct="1">
              <a:lnSpc>
                <a:spcPct val="90000"/>
              </a:lnSpc>
              <a:spcBef>
                <a:spcPts val="375"/>
              </a:spcBef>
              <a:buClr>
                <a:srgbClr val="929292"/>
              </a:buClr>
              <a:buSzPct val="90000"/>
              <a:buFont typeface="Arial" panose="020B0604020202020204" pitchFamily="34" charset="0"/>
              <a:buNone/>
              <a:defRPr sz="2000" b="0" i="0" kern="1200">
                <a:solidFill>
                  <a:schemeClr val="tx1">
                    <a:lumMod val="50000"/>
                    <a:lumOff val="50000"/>
                  </a:schemeClr>
                </a:solidFill>
                <a:latin typeface="Linotype Syntax Com Medium"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lumMod val="65000"/>
                    <a:lumOff val="3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b="0" i="0" kern="1200">
                <a:solidFill>
                  <a:schemeClr val="tx1">
                    <a:lumMod val="65000"/>
                    <a:lumOff val="3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b="0" i="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buClr>
                <a:srgbClr val="003D7C"/>
              </a:buClr>
            </a:pPr>
            <a:r>
              <a:rPr lang="en-US" sz="2000" b="1" dirty="0">
                <a:solidFill>
                  <a:srgbClr val="05396A"/>
                </a:solidFill>
                <a:latin typeface="Calibri" panose="020F0502020204030204" pitchFamily="34" charset="0"/>
                <a:ea typeface="Calibri" panose="020F0502020204030204" pitchFamily="34" charset="0"/>
                <a:cs typeface="Calibri" panose="020F0502020204030204" pitchFamily="34" charset="0"/>
              </a:rPr>
              <a:t>Possible Interpretation</a:t>
            </a:r>
          </a:p>
          <a:p>
            <a:pPr marL="342900" indent="-342900">
              <a:spcBef>
                <a:spcPts val="600"/>
              </a:spcBef>
              <a:buClr>
                <a:srgbClr val="003D7C"/>
              </a:buClr>
              <a:buFont typeface="Arial" panose="020B0604020202020204" pitchFamily="34" charset="0"/>
              <a:buChar char="•"/>
            </a:pPr>
            <a:r>
              <a:rPr lang="en-US" sz="1800" dirty="0">
                <a:solidFill>
                  <a:srgbClr val="05396A"/>
                </a:solidFill>
                <a:latin typeface="Calibri" panose="020F0502020204030204" pitchFamily="34" charset="0"/>
                <a:ea typeface="Calibri" panose="020F0502020204030204" pitchFamily="34" charset="0"/>
                <a:cs typeface="Calibri" panose="020F0502020204030204" pitchFamily="34" charset="0"/>
              </a:rPr>
              <a:t>Quick trails that are partially (dis-)engaged</a:t>
            </a:r>
          </a:p>
          <a:p>
            <a:pPr marL="342900" indent="-342900">
              <a:spcBef>
                <a:spcPts val="600"/>
              </a:spcBef>
              <a:buClr>
                <a:srgbClr val="003D7C"/>
              </a:buClr>
              <a:buFont typeface="Arial" panose="020B0604020202020204" pitchFamily="34" charset="0"/>
              <a:buChar char="•"/>
            </a:pPr>
            <a:r>
              <a:rPr lang="en-US" sz="1800" dirty="0">
                <a:solidFill>
                  <a:srgbClr val="05396A"/>
                </a:solidFill>
                <a:latin typeface="Calibri" panose="020F0502020204030204" pitchFamily="34" charset="0"/>
                <a:ea typeface="Calibri" panose="020F0502020204030204" pitchFamily="34" charset="0"/>
                <a:cs typeface="Calibri" panose="020F0502020204030204" pitchFamily="34" charset="0"/>
              </a:rPr>
              <a:t>Faster responses reflect superficial,</a:t>
            </a:r>
            <a:br>
              <a:rPr lang="en-US" sz="1800" dirty="0">
                <a:solidFill>
                  <a:srgbClr val="05396A"/>
                </a:solidFill>
                <a:latin typeface="Calibri" panose="020F0502020204030204" pitchFamily="34" charset="0"/>
                <a:ea typeface="Calibri" panose="020F0502020204030204" pitchFamily="34" charset="0"/>
                <a:cs typeface="Calibri" panose="020F0502020204030204" pitchFamily="34" charset="0"/>
              </a:rPr>
            </a:br>
            <a:r>
              <a:rPr lang="en-US" sz="1800" dirty="0">
                <a:solidFill>
                  <a:srgbClr val="05396A"/>
                </a:solidFill>
                <a:latin typeface="Calibri" panose="020F0502020204030204" pitchFamily="34" charset="0"/>
                <a:ea typeface="Calibri" panose="020F0502020204030204" pitchFamily="34" charset="0"/>
                <a:cs typeface="Calibri" panose="020F0502020204030204" pitchFamily="34" charset="0"/>
              </a:rPr>
              <a:t>error-prone processing (e.g., fewer checks)</a:t>
            </a:r>
            <a:br>
              <a:rPr lang="en-US" sz="1800" dirty="0">
                <a:solidFill>
                  <a:srgbClr val="05396A"/>
                </a:solidFill>
                <a:latin typeface="Calibri" panose="020F0502020204030204" pitchFamily="34" charset="0"/>
                <a:ea typeface="Calibri" panose="020F0502020204030204" pitchFamily="34" charset="0"/>
                <a:cs typeface="Calibri" panose="020F0502020204030204" pitchFamily="34" charset="0"/>
              </a:rPr>
            </a:br>
            <a:r>
              <a:rPr lang="en-US" sz="1800" dirty="0">
                <a:solidFill>
                  <a:srgbClr val="05396A"/>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Lower average success rates</a:t>
            </a:r>
            <a:endParaRPr lang="en-US" sz="1800"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600"/>
              </a:spcBef>
              <a:buClr>
                <a:srgbClr val="003D7C"/>
              </a:buClr>
              <a:buFont typeface="Arial" panose="020B0604020202020204" pitchFamily="34" charset="0"/>
              <a:buChar char="•"/>
            </a:pPr>
            <a:r>
              <a:rPr lang="en-US" sz="1800" dirty="0">
                <a:solidFill>
                  <a:srgbClr val="05396A"/>
                </a:solidFill>
                <a:latin typeface="Calibri" panose="020F0502020204030204" pitchFamily="34" charset="0"/>
                <a:ea typeface="Calibri" panose="020F0502020204030204" pitchFamily="34" charset="0"/>
                <a:cs typeface="Calibri" panose="020F0502020204030204" pitchFamily="34" charset="0"/>
              </a:rPr>
              <a:t>Low proficiency leads to especially low success under superficial processing</a:t>
            </a:r>
            <a:br>
              <a:rPr lang="en-US" sz="1800" dirty="0">
                <a:solidFill>
                  <a:srgbClr val="05396A"/>
                </a:solidFill>
                <a:latin typeface="Calibri" panose="020F0502020204030204" pitchFamily="34" charset="0"/>
                <a:ea typeface="Calibri" panose="020F0502020204030204" pitchFamily="34" charset="0"/>
                <a:cs typeface="Calibri" panose="020F0502020204030204" pitchFamily="34" charset="0"/>
              </a:rPr>
            </a:br>
            <a:r>
              <a:rPr lang="en-US" sz="1800" dirty="0">
                <a:solidFill>
                  <a:srgbClr val="05396A"/>
                </a:solidFill>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Stronger item d</a:t>
            </a:r>
            <a:r>
              <a:rPr lang="en-US" sz="1800" dirty="0">
                <a:solidFill>
                  <a:srgbClr val="05396A"/>
                </a:solidFill>
                <a:latin typeface="Calibri" panose="020F0502020204030204" pitchFamily="34" charset="0"/>
                <a:ea typeface="Calibri" panose="020F0502020204030204" pitchFamily="34" charset="0"/>
                <a:cs typeface="Calibri" panose="020F0502020204030204" pitchFamily="34" charset="0"/>
              </a:rPr>
              <a:t>iscriminations</a:t>
            </a:r>
          </a:p>
        </p:txBody>
      </p:sp>
      <p:pic>
        <p:nvPicPr>
          <p:cNvPr id="11" name="Grafik 10">
            <a:extLst>
              <a:ext uri="{FF2B5EF4-FFF2-40B4-BE49-F238E27FC236}">
                <a16:creationId xmlns:a16="http://schemas.microsoft.com/office/drawing/2014/main" id="{2F9172C8-7B83-225D-5D69-E66F086542E0}"/>
              </a:ext>
            </a:extLst>
          </p:cNvPr>
          <p:cNvPicPr>
            <a:picLocks noChangeAspect="1"/>
          </p:cNvPicPr>
          <p:nvPr/>
        </p:nvPicPr>
        <p:blipFill>
          <a:blip r:embed="rId2"/>
          <a:stretch>
            <a:fillRect/>
          </a:stretch>
        </p:blipFill>
        <p:spPr>
          <a:xfrm>
            <a:off x="192574" y="2579869"/>
            <a:ext cx="1668109" cy="2265929"/>
          </a:xfrm>
          <a:prstGeom prst="rect">
            <a:avLst/>
          </a:prstGeom>
        </p:spPr>
      </p:pic>
      <p:pic>
        <p:nvPicPr>
          <p:cNvPr id="15" name="Grafik 14">
            <a:extLst>
              <a:ext uri="{FF2B5EF4-FFF2-40B4-BE49-F238E27FC236}">
                <a16:creationId xmlns:a16="http://schemas.microsoft.com/office/drawing/2014/main" id="{F1076403-F610-EE15-1448-9A4C279242E3}"/>
              </a:ext>
            </a:extLst>
          </p:cNvPr>
          <p:cNvPicPr>
            <a:picLocks noChangeAspect="1"/>
          </p:cNvPicPr>
          <p:nvPr/>
        </p:nvPicPr>
        <p:blipFill>
          <a:blip r:embed="rId3"/>
          <a:srcRect r="30378"/>
          <a:stretch/>
        </p:blipFill>
        <p:spPr>
          <a:xfrm>
            <a:off x="2010981" y="2716656"/>
            <a:ext cx="2128971" cy="2159668"/>
          </a:xfrm>
          <a:prstGeom prst="rect">
            <a:avLst/>
          </a:prstGeom>
        </p:spPr>
      </p:pic>
      <p:pic>
        <p:nvPicPr>
          <p:cNvPr id="14" name="Grafik 13">
            <a:extLst>
              <a:ext uri="{FF2B5EF4-FFF2-40B4-BE49-F238E27FC236}">
                <a16:creationId xmlns:a16="http://schemas.microsoft.com/office/drawing/2014/main" id="{6171F560-6EE2-0663-46B5-84FC385D2DC4}"/>
              </a:ext>
            </a:extLst>
          </p:cNvPr>
          <p:cNvPicPr>
            <a:picLocks noChangeAspect="1"/>
          </p:cNvPicPr>
          <p:nvPr/>
        </p:nvPicPr>
        <p:blipFill>
          <a:blip r:embed="rId4"/>
          <a:srcRect l="73373" t="36543" r="55" b="37118"/>
          <a:stretch/>
        </p:blipFill>
        <p:spPr>
          <a:xfrm>
            <a:off x="2483768" y="2752502"/>
            <a:ext cx="720081" cy="503933"/>
          </a:xfrm>
          <a:prstGeom prst="rect">
            <a:avLst/>
          </a:prstGeom>
        </p:spPr>
      </p:pic>
    </p:spTree>
    <p:extLst>
      <p:ext uri="{BB962C8B-B14F-4D97-AF65-F5344CB8AC3E}">
        <p14:creationId xmlns:p14="http://schemas.microsoft.com/office/powerpoint/2010/main" val="385223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nhaltsplatzhalter 1">
            <a:extLst>
              <a:ext uri="{FF2B5EF4-FFF2-40B4-BE49-F238E27FC236}">
                <a16:creationId xmlns:a16="http://schemas.microsoft.com/office/drawing/2014/main" id="{032ED627-B55B-391D-8386-4D977A7509AA}"/>
              </a:ext>
            </a:extLst>
          </p:cNvPr>
          <p:cNvSpPr txBox="1">
            <a:spLocks/>
          </p:cNvSpPr>
          <p:nvPr/>
        </p:nvSpPr>
        <p:spPr>
          <a:xfrm>
            <a:off x="107950" y="2068488"/>
            <a:ext cx="8928100" cy="2879749"/>
          </a:xfrm>
          <a:prstGeom prst="rect">
            <a:avLst/>
          </a:prstGeom>
          <a:solidFill>
            <a:schemeClr val="bg1"/>
          </a:solidFill>
          <a:effectLst>
            <a:outerShdw blurRad="50800" dist="38100" dir="2700000" algn="tl" rotWithShape="0">
              <a:prstClr val="black">
                <a:alpha val="40000"/>
              </a:prstClr>
            </a:outerShdw>
          </a:effectLst>
        </p:spPr>
        <p:txBody>
          <a:bodyPr vert="horz" lIns="0" tIns="0" rIns="0" bIns="0" rtlCol="0">
            <a:normAutofit/>
          </a:bodyPr>
          <a:lstStyle>
            <a:lvl1pPr marL="0" indent="0" algn="l" defTabSz="685800" rtl="0" eaLnBrk="1" latinLnBrk="0" hangingPunct="1">
              <a:lnSpc>
                <a:spcPct val="90000"/>
              </a:lnSpc>
              <a:spcBef>
                <a:spcPts val="750"/>
              </a:spcBef>
              <a:buClr>
                <a:srgbClr val="929292"/>
              </a:buClr>
              <a:buSzPct val="90000"/>
              <a:buFontTx/>
              <a:buNone/>
              <a:defRPr sz="2400" b="0" i="0" kern="1200">
                <a:solidFill>
                  <a:schemeClr val="tx1">
                    <a:lumMod val="65000"/>
                    <a:lumOff val="35000"/>
                  </a:schemeClr>
                </a:solidFill>
                <a:latin typeface="+mn-lt"/>
                <a:ea typeface="+mn-ea"/>
                <a:cs typeface="+mn-cs"/>
              </a:defRPr>
            </a:lvl1pPr>
            <a:lvl2pPr marL="342900" indent="0" algn="l" defTabSz="685800" rtl="0" eaLnBrk="1" latinLnBrk="0" hangingPunct="1">
              <a:lnSpc>
                <a:spcPct val="90000"/>
              </a:lnSpc>
              <a:spcBef>
                <a:spcPts val="375"/>
              </a:spcBef>
              <a:buClr>
                <a:srgbClr val="929292"/>
              </a:buClr>
              <a:buSzPct val="90000"/>
              <a:buFont typeface="Arial" panose="020B0604020202020204" pitchFamily="34" charset="0"/>
              <a:buNone/>
              <a:defRPr sz="2000" b="0" i="0" kern="1200">
                <a:solidFill>
                  <a:schemeClr val="tx1">
                    <a:lumMod val="50000"/>
                    <a:lumOff val="50000"/>
                  </a:schemeClr>
                </a:solidFill>
                <a:latin typeface="Linotype Syntax Com Medium"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lumMod val="65000"/>
                    <a:lumOff val="3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b="0" i="0" kern="1200">
                <a:solidFill>
                  <a:schemeClr val="tx1">
                    <a:lumMod val="65000"/>
                    <a:lumOff val="3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b="0" i="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rgbClr val="003D7C"/>
              </a:buClr>
            </a:pPr>
            <a:endPar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buClr>
                <a:srgbClr val="003D7C"/>
              </a:buClr>
            </a:pPr>
            <a:endPar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buClr>
                <a:srgbClr val="003D7C"/>
              </a:buClr>
            </a:pPr>
            <a:endPar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marL="342900" indent="-342900">
              <a:buClr>
                <a:srgbClr val="003D7C"/>
              </a:buClr>
              <a:buFont typeface="Arial" panose="020B0604020202020204" pitchFamily="34" charset="0"/>
              <a:buChar char="•"/>
            </a:pPr>
            <a:endPar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endParaRPr>
          </a:p>
        </p:txBody>
      </p:sp>
      <p:sp>
        <p:nvSpPr>
          <p:cNvPr id="2" name="Inhaltsplatzhalter 1">
            <a:extLst>
              <a:ext uri="{FF2B5EF4-FFF2-40B4-BE49-F238E27FC236}">
                <a16:creationId xmlns:a16="http://schemas.microsoft.com/office/drawing/2014/main" id="{E35A80F0-E1C9-974F-A561-978D6A14CE05}"/>
              </a:ext>
            </a:extLst>
          </p:cNvPr>
          <p:cNvSpPr>
            <a:spLocks noGrp="1"/>
          </p:cNvSpPr>
          <p:nvPr>
            <p:ph idx="1"/>
          </p:nvPr>
        </p:nvSpPr>
        <p:spPr>
          <a:xfrm>
            <a:off x="107950" y="915988"/>
            <a:ext cx="8928100" cy="4032249"/>
          </a:xfrm>
        </p:spPr>
        <p:txBody>
          <a:bodyPr>
            <a:normAutofit/>
          </a:bodyPr>
          <a:lstStyle/>
          <a:p>
            <a:pPr>
              <a:buClr>
                <a:srgbClr val="003D7C"/>
              </a:buClr>
            </a:pPr>
            <a:r>
              <a:rPr lang="en-US" b="1" dirty="0">
                <a:solidFill>
                  <a:srgbClr val="05396A"/>
                </a:solidFill>
                <a:latin typeface="Calibri" panose="020F0502020204030204" pitchFamily="34" charset="0"/>
                <a:ea typeface="Calibri" panose="020F0502020204030204" pitchFamily="34" charset="0"/>
                <a:cs typeface="Calibri" panose="020F0502020204030204" pitchFamily="34" charset="0"/>
              </a:rPr>
              <a:t>Item Response Times and Gradual Levels of TTE</a:t>
            </a:r>
          </a:p>
          <a:p>
            <a:pPr marL="342900" indent="-342900">
              <a:spcBef>
                <a:spcPts val="0"/>
              </a:spcBef>
              <a:buClr>
                <a:srgbClr val="003D7C"/>
              </a:buClr>
              <a:buFont typeface="Arial" panose="020B0604020202020204" pitchFamily="34" charset="0"/>
              <a:buChar char="•"/>
            </a:pP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Extension of Mixture IRT model to gradual differences in TTE </a:t>
            </a:r>
          </a:p>
          <a:p>
            <a:pPr marL="342900" indent="-342900">
              <a:spcBef>
                <a:spcPts val="0"/>
              </a:spcBef>
              <a:buClr>
                <a:srgbClr val="003D7C"/>
              </a:buClr>
              <a:buFont typeface="Arial" panose="020B0604020202020204" pitchFamily="34" charset="0"/>
              <a:buChar char="•"/>
            </a:pP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Approximation by multiple latent classes </a:t>
            </a:r>
            <a:r>
              <a:rPr lang="en-US" sz="1600" dirty="0">
                <a:solidFill>
                  <a:srgbClr val="05396A"/>
                </a:solidFill>
                <a:latin typeface="Calibri" panose="020F0502020204030204" pitchFamily="34" charset="0"/>
                <a:ea typeface="Calibri" panose="020F0502020204030204" pitchFamily="34" charset="0"/>
                <a:cs typeface="Calibri" panose="020F0502020204030204" pitchFamily="34" charset="0"/>
              </a:rPr>
              <a:t>(e.g., Lindsay, </a:t>
            </a:r>
            <a:r>
              <a:rPr lang="en-US" sz="1600" dirty="0" err="1">
                <a:solidFill>
                  <a:srgbClr val="05396A"/>
                </a:solidFill>
                <a:latin typeface="Calibri" panose="020F0502020204030204" pitchFamily="34" charset="0"/>
                <a:ea typeface="Calibri" panose="020F0502020204030204" pitchFamily="34" charset="0"/>
                <a:cs typeface="Calibri" panose="020F0502020204030204" pitchFamily="34" charset="0"/>
              </a:rPr>
              <a:t>Clogg</a:t>
            </a:r>
            <a:r>
              <a:rPr lang="en-US" sz="1600" dirty="0">
                <a:solidFill>
                  <a:srgbClr val="05396A"/>
                </a:solidFill>
                <a:latin typeface="Calibri" panose="020F0502020204030204" pitchFamily="34" charset="0"/>
                <a:ea typeface="Calibri" panose="020F0502020204030204" pitchFamily="34" charset="0"/>
                <a:cs typeface="Calibri" panose="020F0502020204030204" pitchFamily="34" charset="0"/>
              </a:rPr>
              <a:t> &amp; Grego, 1987)</a:t>
            </a:r>
            <a:endPar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0"/>
              </a:spcBef>
              <a:buClr>
                <a:srgbClr val="003D7C"/>
              </a:buClr>
              <a:buFont typeface="Arial" panose="020B0604020202020204" pitchFamily="34" charset="0"/>
              <a:buChar char="•"/>
            </a:pP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Accounts for relationships with item difficulties and item discriminations</a:t>
            </a:r>
          </a:p>
        </p:txBody>
      </p:sp>
      <p:sp>
        <p:nvSpPr>
          <p:cNvPr id="3" name="Titel 2">
            <a:extLst>
              <a:ext uri="{FF2B5EF4-FFF2-40B4-BE49-F238E27FC236}">
                <a16:creationId xmlns:a16="http://schemas.microsoft.com/office/drawing/2014/main" id="{E46CA307-52E9-C74C-890B-CB32709C1866}"/>
              </a:ext>
            </a:extLst>
          </p:cNvPr>
          <p:cNvSpPr>
            <a:spLocks noGrp="1"/>
          </p:cNvSpPr>
          <p:nvPr>
            <p:ph type="title"/>
          </p:nvPr>
        </p:nvSpPr>
        <p:spPr>
          <a:xfrm>
            <a:off x="2195736" y="196850"/>
            <a:ext cx="5545114" cy="503238"/>
          </a:xfrm>
        </p:spPr>
        <p:txBody>
          <a:bodyPr anchor="t" anchorCtr="0">
            <a:normAutofit/>
          </a:bodyPr>
          <a:lstStyle/>
          <a:p>
            <a:pPr algn="r"/>
            <a:r>
              <a:rPr lang="en-US" sz="2800" dirty="0">
                <a:latin typeface="Calibri" panose="020F0502020204030204" pitchFamily="34" charset="0"/>
                <a:ea typeface="Calibri" panose="020F0502020204030204" pitchFamily="34" charset="0"/>
                <a:cs typeface="Calibri" panose="020F0502020204030204" pitchFamily="34" charset="0"/>
              </a:rPr>
              <a:t>Item Response Times</a:t>
            </a:r>
          </a:p>
        </p:txBody>
      </p:sp>
      <p:sp>
        <p:nvSpPr>
          <p:cNvPr id="4" name="Datumsplatzhalter 3">
            <a:extLst>
              <a:ext uri="{FF2B5EF4-FFF2-40B4-BE49-F238E27FC236}">
                <a16:creationId xmlns:a16="http://schemas.microsoft.com/office/drawing/2014/main" id="{8BE15F3B-FACF-2449-B463-9AC294A757FC}"/>
              </a:ext>
            </a:extLst>
          </p:cNvPr>
          <p:cNvSpPr>
            <a:spLocks noGrp="1"/>
          </p:cNvSpPr>
          <p:nvPr>
            <p:ph type="dt" sz="half" idx="10"/>
          </p:nvPr>
        </p:nvSpPr>
        <p:spPr/>
        <p:txBody>
          <a:bodyPr/>
          <a:lstStyle/>
          <a:p>
            <a:fld id="{62CFED63-3993-9942-B840-49C7E6BA9EC2}" type="datetime5">
              <a:rPr lang="de-DE" smtClean="0"/>
              <a:t>25-07-19</a:t>
            </a:fld>
            <a:endParaRPr lang="de-DE" dirty="0"/>
          </a:p>
        </p:txBody>
      </p:sp>
      <p:sp>
        <p:nvSpPr>
          <p:cNvPr id="5" name="Foliennummernplatzhalter 4">
            <a:extLst>
              <a:ext uri="{FF2B5EF4-FFF2-40B4-BE49-F238E27FC236}">
                <a16:creationId xmlns:a16="http://schemas.microsoft.com/office/drawing/2014/main" id="{3303C263-2BD8-5B4F-A9CD-BFB98B9388E1}"/>
              </a:ext>
            </a:extLst>
          </p:cNvPr>
          <p:cNvSpPr>
            <a:spLocks noGrp="1"/>
          </p:cNvSpPr>
          <p:nvPr>
            <p:ph type="sldNum" sz="quarter" idx="12"/>
          </p:nvPr>
        </p:nvSpPr>
        <p:spPr/>
        <p:txBody>
          <a:bodyPr/>
          <a:lstStyle/>
          <a:p>
            <a:fld id="{04DA90AE-A642-9F4D-BA94-82F41D55CFC7}" type="slidenum">
              <a:rPr lang="de-DE" smtClean="0"/>
              <a:pPr/>
              <a:t>5</a:t>
            </a:fld>
            <a:endParaRPr lang="de-DE" dirty="0"/>
          </a:p>
        </p:txBody>
      </p:sp>
      <p:sp>
        <p:nvSpPr>
          <p:cNvPr id="6" name="Textplatzhalter 5">
            <a:extLst>
              <a:ext uri="{FF2B5EF4-FFF2-40B4-BE49-F238E27FC236}">
                <a16:creationId xmlns:a16="http://schemas.microsoft.com/office/drawing/2014/main" id="{5F497174-0572-2344-A90A-0AAFF9C2F01D}"/>
              </a:ext>
            </a:extLst>
          </p:cNvPr>
          <p:cNvSpPr>
            <a:spLocks noGrp="1"/>
          </p:cNvSpPr>
          <p:nvPr>
            <p:ph type="body" sz="quarter" idx="13"/>
          </p:nvPr>
        </p:nvSpPr>
        <p:spPr/>
        <p:txBody>
          <a:bodyPr/>
          <a:lstStyle/>
          <a:p>
            <a:r>
              <a:rPr lang="en-US" dirty="0"/>
              <a:t>Partial Engagement in Proficiency Tests | EAM 2025</a:t>
            </a:r>
          </a:p>
        </p:txBody>
      </p:sp>
      <p:pic>
        <p:nvPicPr>
          <p:cNvPr id="21" name="Grafik 20">
            <a:extLst>
              <a:ext uri="{FF2B5EF4-FFF2-40B4-BE49-F238E27FC236}">
                <a16:creationId xmlns:a16="http://schemas.microsoft.com/office/drawing/2014/main" id="{347212B3-FD9C-ACC7-C6C0-D2732037FB44}"/>
              </a:ext>
            </a:extLst>
          </p:cNvPr>
          <p:cNvPicPr>
            <a:picLocks noChangeAspect="1"/>
          </p:cNvPicPr>
          <p:nvPr/>
        </p:nvPicPr>
        <p:blipFill>
          <a:blip r:embed="rId2"/>
          <a:stretch>
            <a:fillRect/>
          </a:stretch>
        </p:blipFill>
        <p:spPr>
          <a:xfrm>
            <a:off x="3358113" y="2297354"/>
            <a:ext cx="2427773" cy="2579446"/>
          </a:xfrm>
          <a:prstGeom prst="rect">
            <a:avLst/>
          </a:prstGeom>
        </p:spPr>
      </p:pic>
      <p:pic>
        <p:nvPicPr>
          <p:cNvPr id="19" name="Grafik 18">
            <a:extLst>
              <a:ext uri="{FF2B5EF4-FFF2-40B4-BE49-F238E27FC236}">
                <a16:creationId xmlns:a16="http://schemas.microsoft.com/office/drawing/2014/main" id="{31EC7E06-9EB2-7530-F152-0CCDBD513233}"/>
              </a:ext>
            </a:extLst>
          </p:cNvPr>
          <p:cNvPicPr>
            <a:picLocks noChangeAspect="1"/>
          </p:cNvPicPr>
          <p:nvPr/>
        </p:nvPicPr>
        <p:blipFill>
          <a:blip r:embed="rId3"/>
          <a:stretch>
            <a:fillRect/>
          </a:stretch>
        </p:blipFill>
        <p:spPr>
          <a:xfrm>
            <a:off x="6117788" y="3097469"/>
            <a:ext cx="2046732" cy="1775216"/>
          </a:xfrm>
          <a:prstGeom prst="rect">
            <a:avLst/>
          </a:prstGeom>
        </p:spPr>
      </p:pic>
      <p:grpSp>
        <p:nvGrpSpPr>
          <p:cNvPr id="34" name="Gruppieren 33">
            <a:extLst>
              <a:ext uri="{FF2B5EF4-FFF2-40B4-BE49-F238E27FC236}">
                <a16:creationId xmlns:a16="http://schemas.microsoft.com/office/drawing/2014/main" id="{39159ED4-EE18-7E2E-6C83-93063A9B6FF6}"/>
              </a:ext>
            </a:extLst>
          </p:cNvPr>
          <p:cNvGrpSpPr/>
          <p:nvPr/>
        </p:nvGrpSpPr>
        <p:grpSpPr>
          <a:xfrm>
            <a:off x="872875" y="2536230"/>
            <a:ext cx="2290509" cy="2338881"/>
            <a:chOff x="872875" y="2536230"/>
            <a:chExt cx="2290509" cy="2338881"/>
          </a:xfrm>
        </p:grpSpPr>
        <p:pic>
          <p:nvPicPr>
            <p:cNvPr id="8" name="Grafik 7">
              <a:extLst>
                <a:ext uri="{FF2B5EF4-FFF2-40B4-BE49-F238E27FC236}">
                  <a16:creationId xmlns:a16="http://schemas.microsoft.com/office/drawing/2014/main" id="{1E5163FC-80F7-EBE9-3673-4E019D58CF95}"/>
                </a:ext>
              </a:extLst>
            </p:cNvPr>
            <p:cNvPicPr>
              <a:picLocks noChangeAspect="1"/>
            </p:cNvPicPr>
            <p:nvPr/>
          </p:nvPicPr>
          <p:blipFill>
            <a:blip r:embed="rId4"/>
            <a:stretch>
              <a:fillRect/>
            </a:stretch>
          </p:blipFill>
          <p:spPr>
            <a:xfrm>
              <a:off x="1115616" y="3099895"/>
              <a:ext cx="2047768" cy="1775216"/>
            </a:xfrm>
            <a:prstGeom prst="rect">
              <a:avLst/>
            </a:prstGeom>
          </p:spPr>
        </p:pic>
        <p:grpSp>
          <p:nvGrpSpPr>
            <p:cNvPr id="33" name="Gruppieren 32">
              <a:extLst>
                <a:ext uri="{FF2B5EF4-FFF2-40B4-BE49-F238E27FC236}">
                  <a16:creationId xmlns:a16="http://schemas.microsoft.com/office/drawing/2014/main" id="{E9D70EA4-2259-ABDC-108B-ECFA347146B4}"/>
                </a:ext>
              </a:extLst>
            </p:cNvPr>
            <p:cNvGrpSpPr/>
            <p:nvPr/>
          </p:nvGrpSpPr>
          <p:grpSpPr>
            <a:xfrm>
              <a:off x="872875" y="2536230"/>
              <a:ext cx="2106239" cy="1966040"/>
              <a:chOff x="872875" y="2536230"/>
              <a:chExt cx="2106239" cy="1966040"/>
            </a:xfrm>
          </p:grpSpPr>
          <p:cxnSp>
            <p:nvCxnSpPr>
              <p:cNvPr id="22" name="Gerader Verbinder 21">
                <a:extLst>
                  <a:ext uri="{FF2B5EF4-FFF2-40B4-BE49-F238E27FC236}">
                    <a16:creationId xmlns:a16="http://schemas.microsoft.com/office/drawing/2014/main" id="{34FE51B1-C729-E1EA-DB30-52CB3E7DF174}"/>
                  </a:ext>
                </a:extLst>
              </p:cNvPr>
              <p:cNvCxnSpPr>
                <a:cxnSpLocks/>
              </p:cNvCxnSpPr>
              <p:nvPr/>
            </p:nvCxnSpPr>
            <p:spPr>
              <a:xfrm>
                <a:off x="1979712" y="3171737"/>
                <a:ext cx="0" cy="1330533"/>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3E498DEF-4B4F-1528-2D23-AEEC6F7BEEDA}"/>
                  </a:ext>
                </a:extLst>
              </p:cNvPr>
              <p:cNvCxnSpPr>
                <a:cxnSpLocks/>
              </p:cNvCxnSpPr>
              <p:nvPr/>
            </p:nvCxnSpPr>
            <p:spPr>
              <a:xfrm>
                <a:off x="1599500" y="3171737"/>
                <a:ext cx="0" cy="1330533"/>
              </a:xfrm>
              <a:prstGeom prst="line">
                <a:avLst/>
              </a:prstGeom>
              <a:ln w="1905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4" name="Textfeld 23">
                <a:extLst>
                  <a:ext uri="{FF2B5EF4-FFF2-40B4-BE49-F238E27FC236}">
                    <a16:creationId xmlns:a16="http://schemas.microsoft.com/office/drawing/2014/main" id="{F7014E7D-DA36-F3D7-0FA7-D941903E0A4A}"/>
                  </a:ext>
                </a:extLst>
              </p:cNvPr>
              <p:cNvSpPr txBox="1"/>
              <p:nvPr/>
            </p:nvSpPr>
            <p:spPr>
              <a:xfrm rot="2611114">
                <a:off x="1988918" y="2684490"/>
                <a:ext cx="633507" cy="246221"/>
              </a:xfrm>
              <a:prstGeom prst="rect">
                <a:avLst/>
              </a:prstGeom>
              <a:noFill/>
            </p:spPr>
            <p:txBody>
              <a:bodyPr wrap="none" rtlCol="0">
                <a:spAutoFit/>
              </a:bodyPr>
              <a:lstStyle/>
              <a:p>
                <a:pPr algn="r"/>
                <a:r>
                  <a:rPr lang="en-US" sz="1000" b="1" dirty="0">
                    <a:solidFill>
                      <a:srgbClr val="00B050"/>
                    </a:solidFill>
                    <a:latin typeface="Calibri" panose="020F0502020204030204" pitchFamily="34" charset="0"/>
                    <a:cs typeface="Calibri" panose="020F0502020204030204" pitchFamily="34" charset="0"/>
                  </a:rPr>
                  <a:t>Engaged</a:t>
                </a:r>
              </a:p>
            </p:txBody>
          </p:sp>
          <p:sp>
            <p:nvSpPr>
              <p:cNvPr id="25" name="Textfeld 24">
                <a:extLst>
                  <a:ext uri="{FF2B5EF4-FFF2-40B4-BE49-F238E27FC236}">
                    <a16:creationId xmlns:a16="http://schemas.microsoft.com/office/drawing/2014/main" id="{756332E3-127D-5733-6AC6-789AF50ED890}"/>
                  </a:ext>
                </a:extLst>
              </p:cNvPr>
              <p:cNvSpPr txBox="1"/>
              <p:nvPr/>
            </p:nvSpPr>
            <p:spPr>
              <a:xfrm rot="2611114">
                <a:off x="891320" y="2536230"/>
                <a:ext cx="1103187" cy="246221"/>
              </a:xfrm>
              <a:prstGeom prst="rect">
                <a:avLst/>
              </a:prstGeom>
              <a:noFill/>
            </p:spPr>
            <p:txBody>
              <a:bodyPr wrap="none" rtlCol="0">
                <a:spAutoFit/>
              </a:bodyPr>
              <a:lstStyle/>
              <a:p>
                <a:pPr algn="r"/>
                <a:r>
                  <a:rPr lang="en-US" sz="1000" b="1" dirty="0">
                    <a:solidFill>
                      <a:srgbClr val="FFC000"/>
                    </a:solidFill>
                    <a:latin typeface="Calibri" panose="020F0502020204030204" pitchFamily="34" charset="0"/>
                    <a:cs typeface="Calibri" panose="020F0502020204030204" pitchFamily="34" charset="0"/>
                  </a:rPr>
                  <a:t>Partially Engaged</a:t>
                </a:r>
              </a:p>
            </p:txBody>
          </p:sp>
          <p:sp>
            <p:nvSpPr>
              <p:cNvPr id="26" name="Textfeld 25">
                <a:extLst>
                  <a:ext uri="{FF2B5EF4-FFF2-40B4-BE49-F238E27FC236}">
                    <a16:creationId xmlns:a16="http://schemas.microsoft.com/office/drawing/2014/main" id="{50289316-D045-529C-FFA9-7F663CCF709B}"/>
                  </a:ext>
                </a:extLst>
              </p:cNvPr>
              <p:cNvSpPr txBox="1"/>
              <p:nvPr/>
            </p:nvSpPr>
            <p:spPr>
              <a:xfrm rot="2611114">
                <a:off x="872875" y="2669651"/>
                <a:ext cx="798617" cy="246221"/>
              </a:xfrm>
              <a:prstGeom prst="rect">
                <a:avLst/>
              </a:prstGeom>
              <a:noFill/>
            </p:spPr>
            <p:txBody>
              <a:bodyPr wrap="none" rtlCol="0">
                <a:spAutoFit/>
              </a:bodyPr>
              <a:lstStyle/>
              <a:p>
                <a:pPr algn="r"/>
                <a:r>
                  <a:rPr lang="en-US" sz="1000" b="1" dirty="0">
                    <a:solidFill>
                      <a:srgbClr val="C00000"/>
                    </a:solidFill>
                    <a:latin typeface="Calibri" panose="020F0502020204030204" pitchFamily="34" charset="0"/>
                    <a:cs typeface="Calibri" panose="020F0502020204030204" pitchFamily="34" charset="0"/>
                  </a:rPr>
                  <a:t>Disengaged</a:t>
                </a:r>
              </a:p>
            </p:txBody>
          </p:sp>
          <p:sp>
            <p:nvSpPr>
              <p:cNvPr id="27" name="Geschweifte Klammer rechts 26">
                <a:extLst>
                  <a:ext uri="{FF2B5EF4-FFF2-40B4-BE49-F238E27FC236}">
                    <a16:creationId xmlns:a16="http://schemas.microsoft.com/office/drawing/2014/main" id="{1EB6421E-3771-4A52-5B01-7501236CD996}"/>
                  </a:ext>
                </a:extLst>
              </p:cNvPr>
              <p:cNvSpPr/>
              <p:nvPr/>
            </p:nvSpPr>
            <p:spPr>
              <a:xfrm rot="16200000">
                <a:off x="1443330" y="3029015"/>
                <a:ext cx="153384" cy="158955"/>
              </a:xfrm>
              <a:prstGeom prst="rightBrace">
                <a:avLst>
                  <a:gd name="adj1" fmla="val 31115"/>
                  <a:gd name="adj2" fmla="val 50000"/>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 name="Geschweifte Klammer rechts 27">
                <a:extLst>
                  <a:ext uri="{FF2B5EF4-FFF2-40B4-BE49-F238E27FC236}">
                    <a16:creationId xmlns:a16="http://schemas.microsoft.com/office/drawing/2014/main" id="{57E23948-B0FD-BD76-836D-92280358FE54}"/>
                  </a:ext>
                </a:extLst>
              </p:cNvPr>
              <p:cNvSpPr/>
              <p:nvPr/>
            </p:nvSpPr>
            <p:spPr>
              <a:xfrm rot="16200000">
                <a:off x="1710767" y="2896316"/>
                <a:ext cx="149413" cy="371944"/>
              </a:xfrm>
              <a:prstGeom prst="rightBrace">
                <a:avLst>
                  <a:gd name="adj1" fmla="val 31115"/>
                  <a:gd name="adj2" fmla="val 50000"/>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 name="Geschweifte Klammer rechts 28">
                <a:extLst>
                  <a:ext uri="{FF2B5EF4-FFF2-40B4-BE49-F238E27FC236}">
                    <a16:creationId xmlns:a16="http://schemas.microsoft.com/office/drawing/2014/main" id="{C1F0979B-1AB0-36C1-950E-FB41DA8C2A50}"/>
                  </a:ext>
                </a:extLst>
              </p:cNvPr>
              <p:cNvSpPr/>
              <p:nvPr/>
            </p:nvSpPr>
            <p:spPr>
              <a:xfrm rot="16200000">
                <a:off x="2405474" y="2574968"/>
                <a:ext cx="136072" cy="1011208"/>
              </a:xfrm>
              <a:prstGeom prst="rightBrace">
                <a:avLst>
                  <a:gd name="adj1" fmla="val 31115"/>
                  <a:gd name="adj2" fmla="val 50000"/>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grpSp>
      <p:pic>
        <p:nvPicPr>
          <p:cNvPr id="31" name="Grafik 30">
            <a:extLst>
              <a:ext uri="{FF2B5EF4-FFF2-40B4-BE49-F238E27FC236}">
                <a16:creationId xmlns:a16="http://schemas.microsoft.com/office/drawing/2014/main" id="{A3131D69-9F22-A7A6-97CE-8C9CC6DF2226}"/>
              </a:ext>
            </a:extLst>
          </p:cNvPr>
          <p:cNvPicPr>
            <a:picLocks noChangeAspect="1"/>
          </p:cNvPicPr>
          <p:nvPr/>
        </p:nvPicPr>
        <p:blipFill>
          <a:blip r:embed="rId5"/>
          <a:srcRect l="73373" t="36543" r="55" b="37118"/>
          <a:stretch/>
        </p:blipFill>
        <p:spPr>
          <a:xfrm>
            <a:off x="8053293" y="3998337"/>
            <a:ext cx="720081" cy="503933"/>
          </a:xfrm>
          <a:prstGeom prst="rect">
            <a:avLst/>
          </a:prstGeom>
        </p:spPr>
      </p:pic>
    </p:spTree>
    <p:extLst>
      <p:ext uri="{BB962C8B-B14F-4D97-AF65-F5344CB8AC3E}">
        <p14:creationId xmlns:p14="http://schemas.microsoft.com/office/powerpoint/2010/main" val="165486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35A80F0-E1C9-974F-A561-978D6A14CE05}"/>
              </a:ext>
            </a:extLst>
          </p:cNvPr>
          <p:cNvSpPr>
            <a:spLocks noGrp="1"/>
          </p:cNvSpPr>
          <p:nvPr>
            <p:ph idx="1"/>
          </p:nvPr>
        </p:nvSpPr>
        <p:spPr>
          <a:xfrm>
            <a:off x="107950" y="915988"/>
            <a:ext cx="8928100" cy="4032249"/>
          </a:xfrm>
        </p:spPr>
        <p:txBody>
          <a:bodyPr>
            <a:normAutofit/>
          </a:bodyPr>
          <a:lstStyle/>
          <a:p>
            <a:pPr>
              <a:buClr>
                <a:srgbClr val="003D7C"/>
              </a:buClr>
            </a:pPr>
            <a:r>
              <a:rPr lang="en-US" b="1" dirty="0">
                <a:solidFill>
                  <a:srgbClr val="05396A"/>
                </a:solidFill>
                <a:latin typeface="Calibri" panose="020F0502020204030204" pitchFamily="34" charset="0"/>
                <a:ea typeface="Calibri" panose="020F0502020204030204" pitchFamily="34" charset="0"/>
                <a:cs typeface="Calibri" panose="020F0502020204030204" pitchFamily="34" charset="0"/>
              </a:rPr>
              <a:t>IRT Formulation of Partial Test-Taking Engagement</a:t>
            </a:r>
            <a:endParaRPr lang="en-US" sz="2200"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buClr>
                <a:srgbClr val="003D7C"/>
              </a:buCl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buClr>
                <a:srgbClr val="003D7C"/>
              </a:buCl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buClr>
                <a:srgbClr val="003D7C"/>
              </a:buCl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marL="342900" indent="-342900">
              <a:buClr>
                <a:srgbClr val="003D7C"/>
              </a:buClr>
              <a:buFont typeface="Arial" panose="020B0604020202020204" pitchFamily="34" charset="0"/>
              <a:buChar cha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7" name="Inhaltsplatzhalter 1">
                <a:extLst>
                  <a:ext uri="{FF2B5EF4-FFF2-40B4-BE49-F238E27FC236}">
                    <a16:creationId xmlns:a16="http://schemas.microsoft.com/office/drawing/2014/main" id="{AFF4EDE1-15F7-C3EE-EB72-F6E72161908A}"/>
                  </a:ext>
                </a:extLst>
              </p:cNvPr>
              <p:cNvSpPr txBox="1">
                <a:spLocks/>
              </p:cNvSpPr>
              <p:nvPr/>
            </p:nvSpPr>
            <p:spPr>
              <a:xfrm>
                <a:off x="107952" y="1348408"/>
                <a:ext cx="2499334" cy="3599829"/>
              </a:xfrm>
              <a:prstGeom prst="rect">
                <a:avLst/>
              </a:prstGeom>
              <a:solidFill>
                <a:schemeClr val="bg1"/>
              </a:solidFill>
              <a:effectLst>
                <a:outerShdw blurRad="50800" dist="38100" dir="2700000" algn="tl" rotWithShape="0">
                  <a:prstClr val="black">
                    <a:alpha val="40000"/>
                  </a:prstClr>
                </a:outerShdw>
              </a:effectLst>
            </p:spPr>
            <p:txBody>
              <a:bodyPr vert="horz" lIns="0" tIns="0" rIns="0" bIns="0" rtlCol="0">
                <a:normAutofit/>
              </a:bodyPr>
              <a:lstStyle>
                <a:lvl1pPr marL="0" indent="0" algn="l" defTabSz="685800" rtl="0" eaLnBrk="1" latinLnBrk="0" hangingPunct="1">
                  <a:lnSpc>
                    <a:spcPct val="90000"/>
                  </a:lnSpc>
                  <a:spcBef>
                    <a:spcPts val="750"/>
                  </a:spcBef>
                  <a:buClr>
                    <a:srgbClr val="929292"/>
                  </a:buClr>
                  <a:buSzPct val="90000"/>
                  <a:buFontTx/>
                  <a:buNone/>
                  <a:defRPr sz="2400" b="0" i="0" kern="1200">
                    <a:solidFill>
                      <a:schemeClr val="tx1">
                        <a:lumMod val="65000"/>
                        <a:lumOff val="35000"/>
                      </a:schemeClr>
                    </a:solidFill>
                    <a:latin typeface="+mn-lt"/>
                    <a:ea typeface="+mn-ea"/>
                    <a:cs typeface="+mn-cs"/>
                  </a:defRPr>
                </a:lvl1pPr>
                <a:lvl2pPr marL="342900" indent="0" algn="l" defTabSz="685800" rtl="0" eaLnBrk="1" latinLnBrk="0" hangingPunct="1">
                  <a:lnSpc>
                    <a:spcPct val="90000"/>
                  </a:lnSpc>
                  <a:spcBef>
                    <a:spcPts val="375"/>
                  </a:spcBef>
                  <a:buClr>
                    <a:srgbClr val="929292"/>
                  </a:buClr>
                  <a:buSzPct val="90000"/>
                  <a:buFont typeface="Arial" panose="020B0604020202020204" pitchFamily="34" charset="0"/>
                  <a:buNone/>
                  <a:defRPr sz="2000" b="0" i="0" kern="1200">
                    <a:solidFill>
                      <a:schemeClr val="tx1">
                        <a:lumMod val="50000"/>
                        <a:lumOff val="50000"/>
                      </a:schemeClr>
                    </a:solidFill>
                    <a:latin typeface="Linotype Syntax Com Medium"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lumMod val="65000"/>
                        <a:lumOff val="3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b="0" i="0" kern="1200">
                    <a:solidFill>
                      <a:schemeClr val="tx1">
                        <a:lumMod val="65000"/>
                        <a:lumOff val="3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b="0" i="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0"/>
                  </a:spcBef>
                  <a:buClr>
                    <a:srgbClr val="003D7C"/>
                  </a:buClr>
                </a:pPr>
                <a:r>
                  <a:rPr lang="en-US" sz="1800" b="1" dirty="0">
                    <a:solidFill>
                      <a:srgbClr val="05396A"/>
                    </a:solidFill>
                    <a:latin typeface="Calibri" panose="020F0502020204030204" pitchFamily="34" charset="0"/>
                    <a:ea typeface="Calibri" panose="020F0502020204030204" pitchFamily="34" charset="0"/>
                    <a:cs typeface="Calibri" panose="020F0502020204030204" pitchFamily="34" charset="0"/>
                  </a:rPr>
                  <a:t>Latent Variables</a:t>
                </a:r>
              </a:p>
              <a:p>
                <a:pPr>
                  <a:spcBef>
                    <a:spcPts val="0"/>
                  </a:spcBef>
                  <a:buClr>
                    <a:srgbClr val="003D7C"/>
                  </a:buClr>
                </a:pPr>
                <a14:m>
                  <m:oMath xmlns:m="http://schemas.openxmlformats.org/officeDocument/2006/math">
                    <m:r>
                      <a:rPr lang="de-DE" sz="1600" i="1" smtClean="0">
                        <a:latin typeface="Cambria Math" panose="02040503050406030204" pitchFamily="18" charset="0"/>
                        <a:ea typeface="Cambria Math" panose="02040503050406030204" pitchFamily="18" charset="0"/>
                      </a:rPr>
                      <m:t>𝜉</m:t>
                    </m:r>
                  </m:oMath>
                </a14:m>
                <a:r>
                  <a:rPr lang="en-US" sz="1600" dirty="0">
                    <a:solidFill>
                      <a:srgbClr val="05396A"/>
                    </a:solidFill>
                    <a:latin typeface="Calibri" panose="020F0502020204030204" pitchFamily="34" charset="0"/>
                    <a:ea typeface="Calibri" panose="020F0502020204030204" pitchFamily="34" charset="0"/>
                    <a:cs typeface="Calibri" panose="020F0502020204030204" pitchFamily="34" charset="0"/>
                  </a:rPr>
                  <a:t> = Typical Time Expenditure</a:t>
                </a:r>
              </a:p>
              <a:p>
                <a:pPr>
                  <a:spcBef>
                    <a:spcPts val="0"/>
                  </a:spcBef>
                  <a:buClr>
                    <a:srgbClr val="003D7C"/>
                  </a:buClr>
                </a:pPr>
                <a14:m>
                  <m:oMath xmlns:m="http://schemas.openxmlformats.org/officeDocument/2006/math">
                    <m:r>
                      <a:rPr lang="de-DE" sz="1600" i="1" smtClean="0">
                        <a:latin typeface="Cambria Math" panose="02040503050406030204" pitchFamily="18" charset="0"/>
                        <a:ea typeface="Cambria Math" panose="02040503050406030204" pitchFamily="18" charset="0"/>
                      </a:rPr>
                      <m:t>𝜂</m:t>
                    </m:r>
                    <m:r>
                      <a:rPr lang="de-DE" sz="1600" i="1" smtClean="0">
                        <a:latin typeface="Cambria Math" panose="02040503050406030204" pitchFamily="18" charset="0"/>
                        <a:ea typeface="Cambria Math" panose="02040503050406030204" pitchFamily="18" charset="0"/>
                      </a:rPr>
                      <m:t> </m:t>
                    </m:r>
                  </m:oMath>
                </a14:m>
                <a:r>
                  <a:rPr lang="en-US" sz="1600" dirty="0">
                    <a:solidFill>
                      <a:srgbClr val="05396A"/>
                    </a:solidFill>
                    <a:latin typeface="Calibri" panose="020F0502020204030204" pitchFamily="34" charset="0"/>
                    <a:ea typeface="Calibri" panose="020F0502020204030204" pitchFamily="34" charset="0"/>
                    <a:cs typeface="Calibri" panose="020F0502020204030204" pitchFamily="34" charset="0"/>
                  </a:rPr>
                  <a:t>= TTE Propensity</a:t>
                </a:r>
              </a:p>
              <a:p>
                <a:pPr>
                  <a:spcBef>
                    <a:spcPts val="0"/>
                  </a:spcBef>
                  <a:buClr>
                    <a:srgbClr val="003D7C"/>
                  </a:buClr>
                </a:pPr>
                <a14:m>
                  <m:oMath xmlns:m="http://schemas.openxmlformats.org/officeDocument/2006/math">
                    <m:r>
                      <a:rPr lang="de-DE" sz="1600" b="0" i="1" smtClean="0">
                        <a:latin typeface="Cambria Math" panose="02040503050406030204" pitchFamily="18" charset="0"/>
                        <a:ea typeface="Cambria Math" panose="02040503050406030204" pitchFamily="18" charset="0"/>
                      </a:rPr>
                      <m:t>𝜃</m:t>
                    </m:r>
                  </m:oMath>
                </a14:m>
                <a:r>
                  <a:rPr lang="en-US" sz="1600" dirty="0">
                    <a:solidFill>
                      <a:srgbClr val="05396A"/>
                    </a:solidFill>
                    <a:latin typeface="Calibri" panose="020F0502020204030204" pitchFamily="34" charset="0"/>
                    <a:ea typeface="Calibri" panose="020F0502020204030204" pitchFamily="34" charset="0"/>
                    <a:cs typeface="Calibri" panose="020F0502020204030204" pitchFamily="34" charset="0"/>
                  </a:rPr>
                  <a:t> = Proficiency</a:t>
                </a:r>
              </a:p>
              <a:p>
                <a:pPr>
                  <a:spcBef>
                    <a:spcPts val="0"/>
                  </a:spcBef>
                  <a:buClr>
                    <a:srgbClr val="003D7C"/>
                  </a:buClr>
                </a:pPr>
                <a:endParaRPr lang="en-US" sz="1600" dirty="0">
                  <a:solidFill>
                    <a:srgbClr val="05396A"/>
                  </a:solidFill>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7" name="Inhaltsplatzhalter 1">
                <a:extLst>
                  <a:ext uri="{FF2B5EF4-FFF2-40B4-BE49-F238E27FC236}">
                    <a16:creationId xmlns:a16="http://schemas.microsoft.com/office/drawing/2014/main" id="{AFF4EDE1-15F7-C3EE-EB72-F6E72161908A}"/>
                  </a:ext>
                </a:extLst>
              </p:cNvPr>
              <p:cNvSpPr txBox="1">
                <a:spLocks noRot="1" noChangeAspect="1" noMove="1" noResize="1" noEditPoints="1" noAdjustHandles="1" noChangeArrowheads="1" noChangeShapeType="1" noTextEdit="1"/>
              </p:cNvSpPr>
              <p:nvPr/>
            </p:nvSpPr>
            <p:spPr>
              <a:xfrm>
                <a:off x="107952" y="1348408"/>
                <a:ext cx="2499334" cy="3599829"/>
              </a:xfrm>
              <a:prstGeom prst="rect">
                <a:avLst/>
              </a:prstGeom>
              <a:blipFill>
                <a:blip r:embed="rId2"/>
                <a:stretch>
                  <a:fillRect/>
                </a:stretch>
              </a:blipFill>
              <a:effectLst>
                <a:outerShdw blurRad="50800" dist="38100" dir="2700000" algn="tl" rotWithShape="0">
                  <a:prstClr val="black">
                    <a:alpha val="40000"/>
                  </a:prstClr>
                </a:outerShdw>
              </a:effectLst>
            </p:spPr>
            <p:txBody>
              <a:bodyPr/>
              <a:lstStyle/>
              <a:p>
                <a:r>
                  <a:rPr lang="de-DE">
                    <a:noFill/>
                  </a:rPr>
                  <a:t> </a:t>
                </a:r>
              </a:p>
            </p:txBody>
          </p:sp>
        </mc:Fallback>
      </mc:AlternateContent>
      <p:sp>
        <p:nvSpPr>
          <p:cNvPr id="20" name="Inhaltsplatzhalter 1">
            <a:extLst>
              <a:ext uri="{FF2B5EF4-FFF2-40B4-BE49-F238E27FC236}">
                <a16:creationId xmlns:a16="http://schemas.microsoft.com/office/drawing/2014/main" id="{032ED627-B55B-391D-8386-4D977A7509AA}"/>
              </a:ext>
            </a:extLst>
          </p:cNvPr>
          <p:cNvSpPr txBox="1">
            <a:spLocks/>
          </p:cNvSpPr>
          <p:nvPr/>
        </p:nvSpPr>
        <p:spPr>
          <a:xfrm>
            <a:off x="2678846" y="1348408"/>
            <a:ext cx="6357202" cy="3599829"/>
          </a:xfrm>
          <a:prstGeom prst="rect">
            <a:avLst/>
          </a:prstGeom>
          <a:solidFill>
            <a:schemeClr val="bg1"/>
          </a:solidFill>
          <a:effectLst>
            <a:outerShdw blurRad="50800" dist="38100" dir="2700000" algn="tl" rotWithShape="0">
              <a:prstClr val="black">
                <a:alpha val="40000"/>
              </a:prstClr>
            </a:outerShdw>
          </a:effectLst>
        </p:spPr>
        <p:txBody>
          <a:bodyPr vert="horz" lIns="0" tIns="0" rIns="0" bIns="0" rtlCol="0">
            <a:normAutofit/>
          </a:bodyPr>
          <a:lstStyle>
            <a:lvl1pPr marL="0" indent="0" algn="l" defTabSz="685800" rtl="0" eaLnBrk="1" latinLnBrk="0" hangingPunct="1">
              <a:lnSpc>
                <a:spcPct val="90000"/>
              </a:lnSpc>
              <a:spcBef>
                <a:spcPts val="750"/>
              </a:spcBef>
              <a:buClr>
                <a:srgbClr val="929292"/>
              </a:buClr>
              <a:buSzPct val="90000"/>
              <a:buFontTx/>
              <a:buNone/>
              <a:defRPr sz="2400" b="0" i="0" kern="1200">
                <a:solidFill>
                  <a:schemeClr val="tx1">
                    <a:lumMod val="65000"/>
                    <a:lumOff val="35000"/>
                  </a:schemeClr>
                </a:solidFill>
                <a:latin typeface="+mn-lt"/>
                <a:ea typeface="+mn-ea"/>
                <a:cs typeface="+mn-cs"/>
              </a:defRPr>
            </a:lvl1pPr>
            <a:lvl2pPr marL="342900" indent="0" algn="l" defTabSz="685800" rtl="0" eaLnBrk="1" latinLnBrk="0" hangingPunct="1">
              <a:lnSpc>
                <a:spcPct val="90000"/>
              </a:lnSpc>
              <a:spcBef>
                <a:spcPts val="375"/>
              </a:spcBef>
              <a:buClr>
                <a:srgbClr val="929292"/>
              </a:buClr>
              <a:buSzPct val="90000"/>
              <a:buFont typeface="Arial" panose="020B0604020202020204" pitchFamily="34" charset="0"/>
              <a:buNone/>
              <a:defRPr sz="2000" b="0" i="0" kern="1200">
                <a:solidFill>
                  <a:schemeClr val="tx1">
                    <a:lumMod val="50000"/>
                    <a:lumOff val="50000"/>
                  </a:schemeClr>
                </a:solidFill>
                <a:latin typeface="Linotype Syntax Com Medium"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lumMod val="65000"/>
                    <a:lumOff val="3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b="0" i="0" kern="1200">
                <a:solidFill>
                  <a:schemeClr val="tx1">
                    <a:lumMod val="65000"/>
                    <a:lumOff val="3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b="0" i="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0"/>
              </a:spcBef>
              <a:buClr>
                <a:srgbClr val="003D7C"/>
              </a:buClr>
            </a:pPr>
            <a:r>
              <a:rPr lang="en-US" sz="1800" b="1" dirty="0">
                <a:solidFill>
                  <a:srgbClr val="05396A"/>
                </a:solidFill>
                <a:latin typeface="Calibri" panose="020F0502020204030204" pitchFamily="34" charset="0"/>
                <a:ea typeface="Calibri" panose="020F0502020204030204" pitchFamily="34" charset="0"/>
                <a:cs typeface="Calibri" panose="020F0502020204030204" pitchFamily="34" charset="0"/>
              </a:rPr>
              <a:t>Measurement Equations</a:t>
            </a:r>
          </a:p>
          <a:p>
            <a:pPr>
              <a:spcBef>
                <a:spcPts val="0"/>
              </a:spcBef>
              <a:buClr>
                <a:srgbClr val="003D7C"/>
              </a:buClr>
            </a:pPr>
            <a:endPar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spcBef>
                <a:spcPts val="0"/>
              </a:spcBef>
              <a:buClr>
                <a:srgbClr val="003D7C"/>
              </a:buClr>
            </a:pPr>
            <a:endPar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spcBef>
                <a:spcPts val="0"/>
              </a:spcBef>
              <a:buClr>
                <a:srgbClr val="003D7C"/>
              </a:buClr>
            </a:pPr>
            <a:endPar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spcBef>
                <a:spcPts val="0"/>
              </a:spcBef>
              <a:buClr>
                <a:srgbClr val="003D7C"/>
              </a:buClr>
            </a:pPr>
            <a:endPar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spcBef>
                <a:spcPts val="0"/>
              </a:spcBef>
              <a:buClr>
                <a:srgbClr val="003D7C"/>
              </a:buClr>
            </a:pPr>
            <a:endPar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spcBef>
                <a:spcPts val="0"/>
              </a:spcBef>
              <a:buClr>
                <a:srgbClr val="003D7C"/>
              </a:buClr>
            </a:pPr>
            <a:endPar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spcBef>
                <a:spcPts val="0"/>
              </a:spcBef>
              <a:buClr>
                <a:srgbClr val="003D7C"/>
              </a:buClr>
            </a:pPr>
            <a:endPar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spcBef>
                <a:spcPts val="0"/>
              </a:spcBef>
              <a:buClr>
                <a:srgbClr val="003D7C"/>
              </a:buClr>
            </a:pPr>
            <a:endPar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spcBef>
                <a:spcPts val="0"/>
              </a:spcBef>
              <a:buClr>
                <a:srgbClr val="003D7C"/>
              </a:buClr>
            </a:pPr>
            <a:endPar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spcBef>
                <a:spcPts val="0"/>
              </a:spcBef>
              <a:buClr>
                <a:srgbClr val="003D7C"/>
              </a:buClr>
            </a:pPr>
            <a:endParaRPr lang="en-US" sz="500"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spcBef>
                <a:spcPts val="0"/>
              </a:spcBef>
              <a:buClr>
                <a:srgbClr val="003D7C"/>
              </a:buClr>
            </a:pPr>
            <a:r>
              <a:rPr lang="en-US" sz="1800" b="1" dirty="0">
                <a:solidFill>
                  <a:srgbClr val="05396A"/>
                </a:solidFill>
                <a:latin typeface="Calibri" panose="020F0502020204030204" pitchFamily="34" charset="0"/>
                <a:ea typeface="Calibri" panose="020F0502020204030204" pitchFamily="34" charset="0"/>
                <a:cs typeface="Calibri" panose="020F0502020204030204" pitchFamily="34" charset="0"/>
              </a:rPr>
              <a:t>Class Membership</a:t>
            </a:r>
          </a:p>
        </p:txBody>
      </p:sp>
      <p:sp>
        <p:nvSpPr>
          <p:cNvPr id="3" name="Titel 2">
            <a:extLst>
              <a:ext uri="{FF2B5EF4-FFF2-40B4-BE49-F238E27FC236}">
                <a16:creationId xmlns:a16="http://schemas.microsoft.com/office/drawing/2014/main" id="{E46CA307-52E9-C74C-890B-CB32709C1866}"/>
              </a:ext>
            </a:extLst>
          </p:cNvPr>
          <p:cNvSpPr>
            <a:spLocks noGrp="1"/>
          </p:cNvSpPr>
          <p:nvPr>
            <p:ph type="title"/>
          </p:nvPr>
        </p:nvSpPr>
        <p:spPr>
          <a:xfrm>
            <a:off x="2195736" y="196850"/>
            <a:ext cx="5545114" cy="503238"/>
          </a:xfrm>
        </p:spPr>
        <p:txBody>
          <a:bodyPr anchor="t" anchorCtr="0">
            <a:normAutofit/>
          </a:bodyPr>
          <a:lstStyle/>
          <a:p>
            <a:pPr algn="r"/>
            <a:r>
              <a:rPr lang="en-US" sz="2800" dirty="0">
                <a:latin typeface="Calibri" panose="020F0502020204030204" pitchFamily="34" charset="0"/>
                <a:ea typeface="Calibri" panose="020F0502020204030204" pitchFamily="34" charset="0"/>
                <a:cs typeface="Calibri" panose="020F0502020204030204" pitchFamily="34" charset="0"/>
              </a:rPr>
              <a:t>Modeling Partial TEE</a:t>
            </a:r>
          </a:p>
        </p:txBody>
      </p:sp>
      <p:sp>
        <p:nvSpPr>
          <p:cNvPr id="4" name="Datumsplatzhalter 3">
            <a:extLst>
              <a:ext uri="{FF2B5EF4-FFF2-40B4-BE49-F238E27FC236}">
                <a16:creationId xmlns:a16="http://schemas.microsoft.com/office/drawing/2014/main" id="{8BE15F3B-FACF-2449-B463-9AC294A757FC}"/>
              </a:ext>
            </a:extLst>
          </p:cNvPr>
          <p:cNvSpPr>
            <a:spLocks noGrp="1"/>
          </p:cNvSpPr>
          <p:nvPr>
            <p:ph type="dt" sz="half" idx="10"/>
          </p:nvPr>
        </p:nvSpPr>
        <p:spPr/>
        <p:txBody>
          <a:bodyPr/>
          <a:lstStyle/>
          <a:p>
            <a:fld id="{62CFED63-3993-9942-B840-49C7E6BA9EC2}" type="datetime5">
              <a:rPr lang="de-DE" smtClean="0"/>
              <a:t>25-07-19</a:t>
            </a:fld>
            <a:endParaRPr lang="de-DE" dirty="0"/>
          </a:p>
        </p:txBody>
      </p:sp>
      <p:sp>
        <p:nvSpPr>
          <p:cNvPr id="5" name="Foliennummernplatzhalter 4">
            <a:extLst>
              <a:ext uri="{FF2B5EF4-FFF2-40B4-BE49-F238E27FC236}">
                <a16:creationId xmlns:a16="http://schemas.microsoft.com/office/drawing/2014/main" id="{3303C263-2BD8-5B4F-A9CD-BFB98B9388E1}"/>
              </a:ext>
            </a:extLst>
          </p:cNvPr>
          <p:cNvSpPr>
            <a:spLocks noGrp="1"/>
          </p:cNvSpPr>
          <p:nvPr>
            <p:ph type="sldNum" sz="quarter" idx="12"/>
          </p:nvPr>
        </p:nvSpPr>
        <p:spPr/>
        <p:txBody>
          <a:bodyPr/>
          <a:lstStyle/>
          <a:p>
            <a:fld id="{04DA90AE-A642-9F4D-BA94-82F41D55CFC7}" type="slidenum">
              <a:rPr lang="de-DE" smtClean="0"/>
              <a:pPr/>
              <a:t>6</a:t>
            </a:fld>
            <a:endParaRPr lang="de-DE" dirty="0"/>
          </a:p>
        </p:txBody>
      </p:sp>
      <p:sp>
        <p:nvSpPr>
          <p:cNvPr id="6" name="Textplatzhalter 5">
            <a:extLst>
              <a:ext uri="{FF2B5EF4-FFF2-40B4-BE49-F238E27FC236}">
                <a16:creationId xmlns:a16="http://schemas.microsoft.com/office/drawing/2014/main" id="{5F497174-0572-2344-A90A-0AAFF9C2F01D}"/>
              </a:ext>
            </a:extLst>
          </p:cNvPr>
          <p:cNvSpPr>
            <a:spLocks noGrp="1"/>
          </p:cNvSpPr>
          <p:nvPr>
            <p:ph type="body" sz="quarter" idx="13"/>
          </p:nvPr>
        </p:nvSpPr>
        <p:spPr/>
        <p:txBody>
          <a:bodyPr/>
          <a:lstStyle/>
          <a:p>
            <a:r>
              <a:rPr lang="en-US" dirty="0"/>
              <a:t>Partial Engagement in Proficiency Tests | EAM 2025</a:t>
            </a:r>
          </a:p>
        </p:txBody>
      </p:sp>
      <p:pic>
        <p:nvPicPr>
          <p:cNvPr id="21" name="Grafik 20">
            <a:extLst>
              <a:ext uri="{FF2B5EF4-FFF2-40B4-BE49-F238E27FC236}">
                <a16:creationId xmlns:a16="http://schemas.microsoft.com/office/drawing/2014/main" id="{347212B3-FD9C-ACC7-C6C0-D2732037FB44}"/>
              </a:ext>
            </a:extLst>
          </p:cNvPr>
          <p:cNvPicPr>
            <a:picLocks noChangeAspect="1"/>
          </p:cNvPicPr>
          <p:nvPr/>
        </p:nvPicPr>
        <p:blipFill>
          <a:blip r:embed="rId3"/>
          <a:stretch>
            <a:fillRect/>
          </a:stretch>
        </p:blipFill>
        <p:spPr>
          <a:xfrm>
            <a:off x="160895" y="2356520"/>
            <a:ext cx="2439860" cy="2592288"/>
          </a:xfrm>
          <a:prstGeom prst="rect">
            <a:avLst/>
          </a:prstGeom>
        </p:spPr>
      </p:pic>
      <mc:AlternateContent xmlns:mc="http://schemas.openxmlformats.org/markup-compatibility/2006" xmlns:a14="http://schemas.microsoft.com/office/drawing/2010/main">
        <mc:Choice Requires="a14">
          <p:graphicFrame>
            <p:nvGraphicFramePr>
              <p:cNvPr id="9" name="Tabelle 8">
                <a:extLst>
                  <a:ext uri="{FF2B5EF4-FFF2-40B4-BE49-F238E27FC236}">
                    <a16:creationId xmlns:a16="http://schemas.microsoft.com/office/drawing/2014/main" id="{98D6E266-D09C-6456-B2D7-2E3049C1144A}"/>
                  </a:ext>
                </a:extLst>
              </p:cNvPr>
              <p:cNvGraphicFramePr>
                <a:graphicFrameLocks noGrp="1"/>
              </p:cNvGraphicFramePr>
              <p:nvPr>
                <p:extLst>
                  <p:ext uri="{D42A27DB-BD31-4B8C-83A1-F6EECF244321}">
                    <p14:modId xmlns:p14="http://schemas.microsoft.com/office/powerpoint/2010/main" val="2616617865"/>
                  </p:ext>
                </p:extLst>
              </p:nvPr>
            </p:nvGraphicFramePr>
            <p:xfrm>
              <a:off x="2678845" y="1597087"/>
              <a:ext cx="6357201" cy="2537906"/>
            </p:xfrm>
            <a:graphic>
              <a:graphicData uri="http://schemas.openxmlformats.org/drawingml/2006/table">
                <a:tbl>
                  <a:tblPr firstRow="1" bandRow="1">
                    <a:tableStyleId>{073A0DAA-6AF3-43AB-8588-CEC1D06C72B9}</a:tableStyleId>
                  </a:tblPr>
                  <a:tblGrid>
                    <a:gridCol w="1101067">
                      <a:extLst>
                        <a:ext uri="{9D8B030D-6E8A-4147-A177-3AD203B41FA5}">
                          <a16:colId xmlns:a16="http://schemas.microsoft.com/office/drawing/2014/main" val="2125705479"/>
                        </a:ext>
                      </a:extLst>
                    </a:gridCol>
                    <a:gridCol w="2376264">
                      <a:extLst>
                        <a:ext uri="{9D8B030D-6E8A-4147-A177-3AD203B41FA5}">
                          <a16:colId xmlns:a16="http://schemas.microsoft.com/office/drawing/2014/main" val="810370533"/>
                        </a:ext>
                      </a:extLst>
                    </a:gridCol>
                    <a:gridCol w="2879870">
                      <a:extLst>
                        <a:ext uri="{9D8B030D-6E8A-4147-A177-3AD203B41FA5}">
                          <a16:colId xmlns:a16="http://schemas.microsoft.com/office/drawing/2014/main" val="170815329"/>
                        </a:ext>
                      </a:extLst>
                    </a:gridCol>
                  </a:tblGrid>
                  <a:tr h="370840">
                    <a:tc>
                      <a:txBody>
                        <a:bodyPr/>
                        <a:lstStyle/>
                        <a:p>
                          <a:endParaRPr lang="en-US" noProof="0" dirty="0"/>
                        </a:p>
                      </a:txBody>
                      <a:tcPr/>
                    </a:tc>
                    <a:tc>
                      <a:txBody>
                        <a:bodyPr/>
                        <a:lstStyle/>
                        <a:p>
                          <a:pPr algn="ctr"/>
                          <a:r>
                            <a:rPr lang="en-US" noProof="0" dirty="0"/>
                            <a:t>Log Response Times</a:t>
                          </a:r>
                        </a:p>
                        <a:p>
                          <a:pPr algn="ctr"/>
                          <a14:m>
                            <m:oMathPara xmlns:m="http://schemas.openxmlformats.org/officeDocument/2006/math">
                              <m:oMathParaPr>
                                <m:jc m:val="centerGroup"/>
                              </m:oMathParaPr>
                              <m:oMath xmlns:m="http://schemas.openxmlformats.org/officeDocument/2006/math">
                                <m:r>
                                  <m:rPr>
                                    <m:sty m:val="p"/>
                                  </m:rPr>
                                  <a:rPr lang="en-US" b="0" i="0" noProof="0" smtClean="0">
                                    <a:latin typeface="Cambria Math" panose="02040503050406030204" pitchFamily="18" charset="0"/>
                                  </a:rPr>
                                  <m:t>ln</m:t>
                                </m:r>
                                <m:d>
                                  <m:dPr>
                                    <m:ctrlPr>
                                      <a:rPr lang="en-US" b="0" i="1" noProof="0" smtClean="0">
                                        <a:latin typeface="Cambria Math" panose="02040503050406030204" pitchFamily="18" charset="0"/>
                                      </a:rPr>
                                    </m:ctrlPr>
                                  </m:dPr>
                                  <m:e>
                                    <m:sSub>
                                      <m:sSubPr>
                                        <m:ctrlPr>
                                          <a:rPr lang="en-US" b="0" i="1" noProof="0" smtClean="0">
                                            <a:latin typeface="Cambria Math" panose="02040503050406030204" pitchFamily="18" charset="0"/>
                                          </a:rPr>
                                        </m:ctrlPr>
                                      </m:sSubPr>
                                      <m:e>
                                        <m:r>
                                          <a:rPr lang="en-US" b="0" i="1" noProof="0" smtClean="0">
                                            <a:latin typeface="Cambria Math" panose="02040503050406030204" pitchFamily="18" charset="0"/>
                                          </a:rPr>
                                          <m:t>𝑡</m:t>
                                        </m:r>
                                      </m:e>
                                      <m:sub>
                                        <m:r>
                                          <a:rPr lang="en-US" b="0" i="1" noProof="0" smtClean="0">
                                            <a:latin typeface="Cambria Math" panose="02040503050406030204" pitchFamily="18" charset="0"/>
                                          </a:rPr>
                                          <m:t>𝑖𝑗</m:t>
                                        </m:r>
                                      </m:sub>
                                    </m:sSub>
                                  </m:e>
                                </m:d>
                              </m:oMath>
                            </m:oMathPara>
                          </a14:m>
                          <a:endParaRPr lang="en-US" noProof="0" dirty="0"/>
                        </a:p>
                      </a:txBody>
                      <a:tcPr/>
                    </a:tc>
                    <a:tc>
                      <a:txBody>
                        <a:bodyPr/>
                        <a:lstStyle/>
                        <a:p>
                          <a:pPr algn="ctr"/>
                          <a:r>
                            <a:rPr lang="en-US" noProof="0" dirty="0"/>
                            <a:t>Probability Correct</a:t>
                          </a:r>
                        </a:p>
                        <a:p>
                          <a:pPr algn="ctr"/>
                          <a14:m>
                            <m:oMath xmlns:m="http://schemas.openxmlformats.org/officeDocument/2006/math">
                              <m:r>
                                <m:rPr>
                                  <m:sty m:val="p"/>
                                </m:rPr>
                                <a:rPr lang="en-US" b="0" i="0" noProof="0" smtClean="0">
                                  <a:latin typeface="Cambria Math" panose="02040503050406030204" pitchFamily="18" charset="0"/>
                                </a:rPr>
                                <m:t>P</m:t>
                              </m:r>
                              <m:d>
                                <m:dPr>
                                  <m:ctrlPr>
                                    <a:rPr lang="en-US" b="0" i="1" noProof="0" smtClean="0">
                                      <a:latin typeface="Cambria Math" panose="02040503050406030204" pitchFamily="18" charset="0"/>
                                    </a:rPr>
                                  </m:ctrlPr>
                                </m:dPr>
                                <m:e>
                                  <m:sSub>
                                    <m:sSubPr>
                                      <m:ctrlPr>
                                        <a:rPr lang="en-US" b="0" i="1" noProof="0" smtClean="0">
                                          <a:latin typeface="Cambria Math" panose="02040503050406030204" pitchFamily="18" charset="0"/>
                                        </a:rPr>
                                      </m:ctrlPr>
                                    </m:sSubPr>
                                    <m:e>
                                      <m:r>
                                        <a:rPr lang="en-US" b="0" i="1" noProof="0" smtClean="0">
                                          <a:latin typeface="Cambria Math" panose="02040503050406030204" pitchFamily="18" charset="0"/>
                                        </a:rPr>
                                        <m:t>𝑌</m:t>
                                      </m:r>
                                    </m:e>
                                    <m:sub>
                                      <m:r>
                                        <a:rPr lang="en-US" b="0" i="1" noProof="0" smtClean="0">
                                          <a:latin typeface="Cambria Math" panose="02040503050406030204" pitchFamily="18" charset="0"/>
                                        </a:rPr>
                                        <m:t>𝑖𝑗</m:t>
                                      </m:r>
                                    </m:sub>
                                  </m:sSub>
                                  <m:r>
                                    <a:rPr lang="en-US" b="0" i="1" noProof="0" smtClean="0">
                                      <a:latin typeface="Cambria Math" panose="02040503050406030204" pitchFamily="18" charset="0"/>
                                    </a:rPr>
                                    <m:t>=1</m:t>
                                  </m:r>
                                </m:e>
                              </m:d>
                            </m:oMath>
                          </a14:m>
                          <a:r>
                            <a:rPr lang="en-US" noProof="0" dirty="0"/>
                            <a:t> </a:t>
                          </a:r>
                        </a:p>
                      </a:txBody>
                      <a:tcPr/>
                    </a:tc>
                    <a:extLst>
                      <a:ext uri="{0D108BD9-81ED-4DB2-BD59-A6C34878D82A}">
                        <a16:rowId xmlns:a16="http://schemas.microsoft.com/office/drawing/2014/main" val="100175805"/>
                      </a:ext>
                    </a:extLst>
                  </a:tr>
                  <a:tr h="370840">
                    <a:tc>
                      <a:txBody>
                        <a:bodyPr/>
                        <a:lstStyle/>
                        <a:p>
                          <a:pPr>
                            <a:spcBef>
                              <a:spcPts val="100"/>
                            </a:spcBef>
                            <a:spcAft>
                              <a:spcPts val="100"/>
                            </a:spcAft>
                          </a:pPr>
                          <a:r>
                            <a:rPr lang="en-US" noProof="0" dirty="0"/>
                            <a:t>Disengaged </a:t>
                          </a:r>
                          <a:br>
                            <a:rPr lang="en-US" noProof="0" dirty="0"/>
                          </a:br>
                          <a:r>
                            <a:rPr lang="en-US" noProof="0" dirty="0"/>
                            <a:t>(</a:t>
                          </a:r>
                          <a:r>
                            <a:rPr lang="en-US" i="1" noProof="0" dirty="0"/>
                            <a:t>C</a:t>
                          </a:r>
                          <a:r>
                            <a:rPr lang="en-US" noProof="0" dirty="0"/>
                            <a:t> = 1)</a:t>
                          </a:r>
                        </a:p>
                      </a:txBody>
                      <a:tcPr anchor="ctr"/>
                    </a:tc>
                    <a:tc>
                      <a:txBody>
                        <a:bodyPr/>
                        <a:lstStyle/>
                        <a:p>
                          <a:pPr>
                            <a:spcBef>
                              <a:spcPts val="100"/>
                            </a:spcBef>
                            <a:spcAft>
                              <a:spcPts val="100"/>
                            </a:spcAft>
                          </a:pPr>
                          <a14:m>
                            <m:oMathPara xmlns:m="http://schemas.openxmlformats.org/officeDocument/2006/math">
                              <m:oMathParaPr>
                                <m:jc m:val="centerGroup"/>
                              </m:oMathParaPr>
                              <m:oMath xmlns:m="http://schemas.openxmlformats.org/officeDocument/2006/math">
                                <m:acc>
                                  <m:accPr>
                                    <m:chr m:val="̃"/>
                                    <m:ctrlPr>
                                      <a:rPr lang="en-US" i="1" noProof="0" smtClean="0">
                                        <a:latin typeface="Cambria Math" panose="02040503050406030204" pitchFamily="18" charset="0"/>
                                        <a:ea typeface="Cambria Math" panose="02040503050406030204" pitchFamily="18" charset="0"/>
                                      </a:rPr>
                                    </m:ctrlPr>
                                  </m:accPr>
                                  <m:e>
                                    <m:r>
                                      <a:rPr lang="en-US" i="1" noProof="0" smtClean="0">
                                        <a:latin typeface="Cambria Math" panose="02040503050406030204" pitchFamily="18" charset="0"/>
                                        <a:ea typeface="Cambria Math" panose="02040503050406030204" pitchFamily="18" charset="0"/>
                                      </a:rPr>
                                      <m:t>𝜈</m:t>
                                    </m:r>
                                  </m:e>
                                </m:acc>
                                <m:r>
                                  <a:rPr lang="en-US" b="0" i="1" noProof="0" smtClean="0">
                                    <a:latin typeface="Cambria Math" panose="02040503050406030204" pitchFamily="18" charset="0"/>
                                    <a:ea typeface="Cambria Math" panose="02040503050406030204" pitchFamily="18" charset="0"/>
                                  </a:rPr>
                                  <m:t>+</m:t>
                                </m:r>
                                <m:sSub>
                                  <m:sSubPr>
                                    <m:ctrlPr>
                                      <a:rPr lang="en-US" b="0" i="1" noProof="0" smtClean="0">
                                        <a:latin typeface="Cambria Math" panose="02040503050406030204" pitchFamily="18" charset="0"/>
                                        <a:ea typeface="Cambria Math" panose="02040503050406030204" pitchFamily="18" charset="0"/>
                                      </a:rPr>
                                    </m:ctrlPr>
                                  </m:sSubPr>
                                  <m:e>
                                    <m:r>
                                      <a:rPr lang="en-US" b="0" i="1" noProof="0" smtClean="0">
                                        <a:latin typeface="Cambria Math" panose="02040503050406030204" pitchFamily="18" charset="0"/>
                                        <a:ea typeface="Cambria Math" panose="02040503050406030204" pitchFamily="18" charset="0"/>
                                      </a:rPr>
                                      <m:t>𝜀</m:t>
                                    </m:r>
                                  </m:e>
                                  <m:sub>
                                    <m:r>
                                      <a:rPr lang="en-US" b="0" i="1" noProof="0" smtClean="0">
                                        <a:latin typeface="Cambria Math" panose="02040503050406030204" pitchFamily="18" charset="0"/>
                                        <a:ea typeface="Cambria Math" panose="02040503050406030204" pitchFamily="18" charset="0"/>
                                      </a:rPr>
                                      <m:t>𝑖𝑗</m:t>
                                    </m:r>
                                  </m:sub>
                                </m:sSub>
                              </m:oMath>
                            </m:oMathPara>
                          </a14:m>
                          <a:endParaRPr lang="en-US" noProof="0" dirty="0"/>
                        </a:p>
                      </a:txBody>
                      <a:tcPr anchor="ctr"/>
                    </a:tc>
                    <a:tc>
                      <a:txBody>
                        <a:bodyPr/>
                        <a:lstStyle/>
                        <a:p>
                          <a:pPr>
                            <a:spcBef>
                              <a:spcPts val="100"/>
                            </a:spcBef>
                            <a:spcAft>
                              <a:spcPts val="100"/>
                            </a:spcAft>
                          </a:pPr>
                          <a14:m>
                            <m:oMathPara xmlns:m="http://schemas.openxmlformats.org/officeDocument/2006/math">
                              <m:oMathParaPr>
                                <m:jc m:val="centerGroup"/>
                              </m:oMathParaPr>
                              <m:oMath xmlns:m="http://schemas.openxmlformats.org/officeDocument/2006/math">
                                <m:sSub>
                                  <m:sSubPr>
                                    <m:ctrlPr>
                                      <a:rPr lang="en-US" b="0" i="1" noProof="0" smtClean="0">
                                        <a:latin typeface="Cambria Math" panose="02040503050406030204" pitchFamily="18" charset="0"/>
                                        <a:ea typeface="Cambria Math" panose="02040503050406030204" pitchFamily="18" charset="0"/>
                                      </a:rPr>
                                    </m:ctrlPr>
                                  </m:sSubPr>
                                  <m:e>
                                    <m:acc>
                                      <m:accPr>
                                        <m:chr m:val="̃"/>
                                        <m:ctrlPr>
                                          <a:rPr lang="en-US" b="0" i="1" noProof="0" smtClean="0">
                                            <a:latin typeface="Cambria Math" panose="02040503050406030204" pitchFamily="18" charset="0"/>
                                            <a:ea typeface="Cambria Math" panose="02040503050406030204" pitchFamily="18" charset="0"/>
                                          </a:rPr>
                                        </m:ctrlPr>
                                      </m:accPr>
                                      <m:e>
                                        <m:r>
                                          <a:rPr lang="en-US" i="1" noProof="0" smtClean="0">
                                            <a:latin typeface="Cambria Math" panose="02040503050406030204" pitchFamily="18" charset="0"/>
                                            <a:ea typeface="Cambria Math" panose="02040503050406030204" pitchFamily="18" charset="0"/>
                                          </a:rPr>
                                          <m:t>𝛾</m:t>
                                        </m:r>
                                      </m:e>
                                    </m:acc>
                                  </m:e>
                                  <m:sub>
                                    <m:r>
                                      <a:rPr lang="en-US" b="0" i="1" noProof="0" smtClean="0">
                                        <a:latin typeface="Cambria Math" panose="02040503050406030204" pitchFamily="18" charset="0"/>
                                        <a:ea typeface="Cambria Math" panose="02040503050406030204" pitchFamily="18" charset="0"/>
                                      </a:rPr>
                                      <m:t>𝑗</m:t>
                                    </m:r>
                                  </m:sub>
                                </m:sSub>
                              </m:oMath>
                            </m:oMathPara>
                          </a14:m>
                          <a:endParaRPr lang="en-US" noProof="0" dirty="0"/>
                        </a:p>
                      </a:txBody>
                      <a:tcPr marL="0" marR="0" anchor="ctr"/>
                    </a:tc>
                    <a:extLst>
                      <a:ext uri="{0D108BD9-81ED-4DB2-BD59-A6C34878D82A}">
                        <a16:rowId xmlns:a16="http://schemas.microsoft.com/office/drawing/2014/main" val="574907173"/>
                      </a:ext>
                    </a:extLst>
                  </a:tr>
                  <a:tr h="370840">
                    <a:tc>
                      <a:txBody>
                        <a:bodyPr/>
                        <a:lstStyle/>
                        <a:p>
                          <a:pPr>
                            <a:spcBef>
                              <a:spcPts val="100"/>
                            </a:spcBef>
                            <a:spcAft>
                              <a:spcPts val="100"/>
                            </a:spcAft>
                          </a:pPr>
                          <a:r>
                            <a:rPr lang="en-US" noProof="0" dirty="0"/>
                            <a:t>Partly Eng. </a:t>
                          </a:r>
                          <a:br>
                            <a:rPr lang="en-US" noProof="0" dirty="0"/>
                          </a:br>
                          <a:r>
                            <a:rPr lang="en-US" noProof="0" dirty="0"/>
                            <a:t>(</a:t>
                          </a:r>
                          <a:r>
                            <a:rPr lang="en-US" i="1" noProof="0" dirty="0"/>
                            <a:t>C</a:t>
                          </a:r>
                          <a:r>
                            <a:rPr lang="en-US" noProof="0" dirty="0"/>
                            <a:t> = 2)</a:t>
                          </a:r>
                        </a:p>
                      </a:txBody>
                      <a:tcPr anchor="ctr"/>
                    </a:tc>
                    <a:tc>
                      <a:txBody>
                        <a:bodyPr/>
                        <a:lstStyle/>
                        <a:p>
                          <a:pPr>
                            <a:spcBef>
                              <a:spcPts val="100"/>
                            </a:spcBef>
                            <a:spcAft>
                              <a:spcPts val="100"/>
                            </a:spcAft>
                          </a:pPr>
                          <a14:m>
                            <m:oMathPara xmlns:m="http://schemas.openxmlformats.org/officeDocument/2006/math">
                              <m:oMathParaPr>
                                <m:jc m:val="centerGroup"/>
                              </m:oMathParaPr>
                              <m:oMath xmlns:m="http://schemas.openxmlformats.org/officeDocument/2006/math">
                                <m:sSub>
                                  <m:sSubPr>
                                    <m:ctrlPr>
                                      <a:rPr lang="en-US" b="0" i="1" noProof="0" smtClean="0">
                                        <a:latin typeface="Cambria Math" panose="02040503050406030204" pitchFamily="18" charset="0"/>
                                      </a:rPr>
                                    </m:ctrlPr>
                                  </m:sSubPr>
                                  <m:e>
                                    <m:r>
                                      <a:rPr lang="en-US" i="1" noProof="0">
                                        <a:latin typeface="Cambria Math" panose="02040503050406030204" pitchFamily="18" charset="0"/>
                                        <a:ea typeface="Cambria Math" panose="02040503050406030204" pitchFamily="18" charset="0"/>
                                      </a:rPr>
                                      <m:t>𝜈</m:t>
                                    </m:r>
                                  </m:e>
                                  <m:sub>
                                    <m:r>
                                      <a:rPr lang="en-US" b="0" i="1" noProof="0" smtClean="0">
                                        <a:latin typeface="Cambria Math" panose="02040503050406030204" pitchFamily="18" charset="0"/>
                                      </a:rPr>
                                      <m:t>𝑗</m:t>
                                    </m:r>
                                  </m:sub>
                                </m:sSub>
                                <m:r>
                                  <a:rPr lang="en-US" b="0" i="1" noProof="0" smtClean="0">
                                    <a:latin typeface="Cambria Math" panose="02040503050406030204" pitchFamily="18" charset="0"/>
                                    <a:ea typeface="Cambria Math" panose="02040503050406030204" pitchFamily="18" charset="0"/>
                                  </a:rPr>
                                  <m:t>+</m:t>
                                </m:r>
                                <m:sSub>
                                  <m:sSubPr>
                                    <m:ctrlPr>
                                      <a:rPr lang="en-US" b="0" i="1" noProof="0" smtClean="0">
                                        <a:latin typeface="Cambria Math" panose="02040503050406030204" pitchFamily="18" charset="0"/>
                                        <a:ea typeface="Cambria Math" panose="02040503050406030204" pitchFamily="18" charset="0"/>
                                      </a:rPr>
                                    </m:ctrlPr>
                                  </m:sSubPr>
                                  <m:e>
                                    <m:r>
                                      <a:rPr lang="en-US" b="0" i="1" noProof="0" smtClean="0">
                                        <a:latin typeface="Cambria Math" panose="02040503050406030204" pitchFamily="18" charset="0"/>
                                        <a:ea typeface="Cambria Math" panose="02040503050406030204" pitchFamily="18" charset="0"/>
                                      </a:rPr>
                                      <m:t>𝜆</m:t>
                                    </m:r>
                                  </m:e>
                                  <m:sub>
                                    <m:r>
                                      <a:rPr lang="en-US" b="0" i="1" noProof="0" smtClean="0">
                                        <a:latin typeface="Cambria Math" panose="02040503050406030204" pitchFamily="18" charset="0"/>
                                        <a:ea typeface="Cambria Math" panose="02040503050406030204" pitchFamily="18" charset="0"/>
                                      </a:rPr>
                                      <m:t>𝑗</m:t>
                                    </m:r>
                                  </m:sub>
                                </m:sSub>
                                <m:d>
                                  <m:dPr>
                                    <m:begChr m:val="["/>
                                    <m:endChr m:val="]"/>
                                    <m:ctrlPr>
                                      <a:rPr lang="en-US" b="0" i="1" noProof="0" smtClean="0">
                                        <a:latin typeface="Cambria Math" panose="02040503050406030204" pitchFamily="18" charset="0"/>
                                        <a:ea typeface="Cambria Math" panose="02040503050406030204" pitchFamily="18" charset="0"/>
                                      </a:rPr>
                                    </m:ctrlPr>
                                  </m:dPr>
                                  <m:e>
                                    <m:sSub>
                                      <m:sSubPr>
                                        <m:ctrlPr>
                                          <a:rPr lang="en-US" b="0" i="1" noProof="0" smtClean="0">
                                            <a:latin typeface="Cambria Math" panose="02040503050406030204" pitchFamily="18" charset="0"/>
                                            <a:ea typeface="Cambria Math" panose="02040503050406030204" pitchFamily="18" charset="0"/>
                                          </a:rPr>
                                        </m:ctrlPr>
                                      </m:sSubPr>
                                      <m:e>
                                        <m:r>
                                          <a:rPr lang="en-US" i="1" noProof="0">
                                            <a:latin typeface="Cambria Math" panose="02040503050406030204" pitchFamily="18" charset="0"/>
                                            <a:ea typeface="Cambria Math" panose="02040503050406030204" pitchFamily="18" charset="0"/>
                                          </a:rPr>
                                          <m:t>𝜉</m:t>
                                        </m:r>
                                      </m:e>
                                      <m:sub>
                                        <m:r>
                                          <a:rPr lang="en-US" b="0" i="1" noProof="0" smtClean="0">
                                            <a:latin typeface="Cambria Math" panose="02040503050406030204" pitchFamily="18" charset="0"/>
                                            <a:ea typeface="Cambria Math" panose="02040503050406030204" pitchFamily="18" charset="0"/>
                                          </a:rPr>
                                          <m:t>𝑖</m:t>
                                        </m:r>
                                      </m:sub>
                                    </m:sSub>
                                    <m:r>
                                      <a:rPr lang="en-US" b="0" i="1" noProof="0" smtClean="0">
                                        <a:latin typeface="Cambria Math" panose="02040503050406030204" pitchFamily="18" charset="0"/>
                                        <a:ea typeface="Cambria Math" panose="02040503050406030204" pitchFamily="18" charset="0"/>
                                      </a:rPr>
                                      <m:t>−</m:t>
                                    </m:r>
                                    <m:d>
                                      <m:dPr>
                                        <m:ctrlPr>
                                          <a:rPr lang="en-US" b="0" i="1" noProof="0" smtClean="0">
                                            <a:latin typeface="Cambria Math" panose="02040503050406030204" pitchFamily="18" charset="0"/>
                                            <a:ea typeface="Cambria Math" panose="02040503050406030204" pitchFamily="18" charset="0"/>
                                          </a:rPr>
                                        </m:ctrlPr>
                                      </m:dPr>
                                      <m:e>
                                        <m:r>
                                          <a:rPr lang="de-DE" b="0" i="1" noProof="0" smtClean="0">
                                            <a:latin typeface="Cambria Math" panose="02040503050406030204" pitchFamily="18" charset="0"/>
                                            <a:ea typeface="Cambria Math" panose="02040503050406030204" pitchFamily="18" charset="0"/>
                                          </a:rPr>
                                          <m:t>𝐾</m:t>
                                        </m:r>
                                        <m:r>
                                          <a:rPr lang="de-DE" b="0" i="1" noProof="0" smtClean="0">
                                            <a:latin typeface="Cambria Math" panose="02040503050406030204" pitchFamily="18" charset="0"/>
                                            <a:ea typeface="Cambria Math" panose="02040503050406030204" pitchFamily="18" charset="0"/>
                                          </a:rPr>
                                          <m:t>−</m:t>
                                        </m:r>
                                        <m:r>
                                          <a:rPr lang="de-DE" b="0" i="1" noProof="0" smtClean="0">
                                            <a:latin typeface="Cambria Math" panose="02040503050406030204" pitchFamily="18" charset="0"/>
                                            <a:ea typeface="Cambria Math" panose="02040503050406030204" pitchFamily="18" charset="0"/>
                                          </a:rPr>
                                          <m:t>𝑘</m:t>
                                        </m:r>
                                      </m:e>
                                    </m:d>
                                    <m:r>
                                      <a:rPr lang="en-US" i="1" noProof="0">
                                        <a:latin typeface="Cambria Math" panose="02040503050406030204" pitchFamily="18" charset="0"/>
                                        <a:ea typeface="Cambria Math" panose="02040503050406030204" pitchFamily="18" charset="0"/>
                                      </a:rPr>
                                      <m:t>𝛿</m:t>
                                    </m:r>
                                  </m:e>
                                </m:d>
                                <m:r>
                                  <a:rPr lang="en-US" b="0" i="1" noProof="0" smtClean="0">
                                    <a:latin typeface="Cambria Math" panose="02040503050406030204" pitchFamily="18" charset="0"/>
                                    <a:ea typeface="Cambria Math" panose="02040503050406030204" pitchFamily="18" charset="0"/>
                                  </a:rPr>
                                  <m:t>+</m:t>
                                </m:r>
                                <m:sSub>
                                  <m:sSubPr>
                                    <m:ctrlPr>
                                      <a:rPr lang="en-US" b="0" i="1" noProof="0" smtClean="0">
                                        <a:latin typeface="Cambria Math" panose="02040503050406030204" pitchFamily="18" charset="0"/>
                                        <a:ea typeface="Cambria Math" panose="02040503050406030204" pitchFamily="18" charset="0"/>
                                      </a:rPr>
                                    </m:ctrlPr>
                                  </m:sSubPr>
                                  <m:e>
                                    <m:r>
                                      <a:rPr lang="en-US" b="0" i="1" noProof="0" smtClean="0">
                                        <a:latin typeface="Cambria Math" panose="02040503050406030204" pitchFamily="18" charset="0"/>
                                        <a:ea typeface="Cambria Math" panose="02040503050406030204" pitchFamily="18" charset="0"/>
                                      </a:rPr>
                                      <m:t>𝜀</m:t>
                                    </m:r>
                                  </m:e>
                                  <m:sub>
                                    <m:r>
                                      <a:rPr lang="en-US" b="0" i="1" noProof="0" smtClean="0">
                                        <a:latin typeface="Cambria Math" panose="02040503050406030204" pitchFamily="18" charset="0"/>
                                        <a:ea typeface="Cambria Math" panose="02040503050406030204" pitchFamily="18" charset="0"/>
                                      </a:rPr>
                                      <m:t>𝑖𝑗</m:t>
                                    </m:r>
                                  </m:sub>
                                </m:sSub>
                              </m:oMath>
                            </m:oMathPara>
                          </a14:m>
                          <a:endParaRPr lang="en-US" noProof="0" dirty="0"/>
                        </a:p>
                      </a:txBody>
                      <a:tcPr anchor="ctr"/>
                    </a:tc>
                    <a:tc>
                      <a:txBody>
                        <a:bodyPr/>
                        <a:lstStyle/>
                        <a:p>
                          <a:pPr>
                            <a:spcBef>
                              <a:spcPts val="100"/>
                            </a:spcBef>
                            <a:spcAft>
                              <a:spcPts val="100"/>
                            </a:spcAft>
                          </a:pPr>
                          <a14:m>
                            <m:oMathPara xmlns:m="http://schemas.openxmlformats.org/officeDocument/2006/math">
                              <m:oMathParaPr>
                                <m:jc m:val="centerGroup"/>
                              </m:oMathParaPr>
                              <m:oMath xmlns:m="http://schemas.openxmlformats.org/officeDocument/2006/math">
                                <m:r>
                                  <a:rPr lang="en-US" i="1" noProof="0" smtClean="0">
                                    <a:latin typeface="Cambria Math" panose="02040503050406030204" pitchFamily="18" charset="0"/>
                                    <a:ea typeface="Cambria Math" panose="02040503050406030204" pitchFamily="18" charset="0"/>
                                  </a:rPr>
                                  <m:t>𝛾</m:t>
                                </m:r>
                                <m:r>
                                  <a:rPr lang="en-US" b="0" i="1" noProof="0" smtClean="0">
                                    <a:latin typeface="Cambria Math" panose="02040503050406030204" pitchFamily="18" charset="0"/>
                                    <a:ea typeface="Cambria Math" panose="02040503050406030204" pitchFamily="18" charset="0"/>
                                  </a:rPr>
                                  <m:t>+</m:t>
                                </m:r>
                                <m:f>
                                  <m:fPr>
                                    <m:ctrlPr>
                                      <a:rPr lang="en-US" b="0" i="1" noProof="0" smtClean="0">
                                        <a:latin typeface="Cambria Math" panose="02040503050406030204" pitchFamily="18" charset="0"/>
                                        <a:ea typeface="Cambria Math" panose="02040503050406030204" pitchFamily="18" charset="0"/>
                                      </a:rPr>
                                    </m:ctrlPr>
                                  </m:fPr>
                                  <m:num>
                                    <m:r>
                                      <a:rPr lang="en-US" b="0" i="1" noProof="0" smtClean="0">
                                        <a:latin typeface="Cambria Math" panose="02040503050406030204" pitchFamily="18" charset="0"/>
                                        <a:ea typeface="Cambria Math" panose="02040503050406030204" pitchFamily="18" charset="0"/>
                                      </a:rPr>
                                      <m:t>1−</m:t>
                                    </m:r>
                                    <m:r>
                                      <a:rPr lang="en-US" i="1" noProof="0" smtClean="0">
                                        <a:latin typeface="Cambria Math" panose="02040503050406030204" pitchFamily="18" charset="0"/>
                                        <a:ea typeface="Cambria Math" panose="02040503050406030204" pitchFamily="18" charset="0"/>
                                      </a:rPr>
                                      <m:t>𝛾</m:t>
                                    </m:r>
                                  </m:num>
                                  <m:den>
                                    <m:r>
                                      <a:rPr lang="en-US" b="0" i="1" noProof="0" smtClean="0">
                                        <a:latin typeface="Cambria Math" panose="02040503050406030204" pitchFamily="18" charset="0"/>
                                        <a:ea typeface="Cambria Math" panose="02040503050406030204" pitchFamily="18" charset="0"/>
                                      </a:rPr>
                                      <m:t>1+</m:t>
                                    </m:r>
                                    <m:r>
                                      <m:rPr>
                                        <m:sty m:val="p"/>
                                      </m:rPr>
                                      <a:rPr lang="en-US" b="0" i="0" noProof="0" smtClean="0">
                                        <a:latin typeface="Cambria Math" panose="02040503050406030204" pitchFamily="18" charset="0"/>
                                        <a:ea typeface="Cambria Math" panose="02040503050406030204" pitchFamily="18" charset="0"/>
                                      </a:rPr>
                                      <m:t>exp</m:t>
                                    </m:r>
                                    <m:d>
                                      <m:dPr>
                                        <m:begChr m:val="{"/>
                                        <m:endChr m:val="}"/>
                                        <m:ctrlPr>
                                          <a:rPr lang="en-US" b="0" i="1" noProof="0" smtClean="0">
                                            <a:latin typeface="Cambria Math" panose="02040503050406030204" pitchFamily="18" charset="0"/>
                                            <a:ea typeface="Cambria Math" panose="02040503050406030204" pitchFamily="18" charset="0"/>
                                          </a:rPr>
                                        </m:ctrlPr>
                                      </m:dPr>
                                      <m:e>
                                        <m:r>
                                          <a:rPr lang="en-US" b="0" i="1" noProof="0" smtClean="0">
                                            <a:latin typeface="Cambria Math" panose="02040503050406030204" pitchFamily="18" charset="0"/>
                                            <a:ea typeface="Cambria Math" panose="02040503050406030204" pitchFamily="18" charset="0"/>
                                          </a:rPr>
                                          <m:t>−</m:t>
                                        </m:r>
                                        <m:d>
                                          <m:dPr>
                                            <m:begChr m:val="["/>
                                            <m:endChr m:val="]"/>
                                            <m:ctrlPr>
                                              <a:rPr lang="en-US" b="0" i="1" noProof="0" smtClean="0">
                                                <a:latin typeface="Cambria Math" panose="02040503050406030204" pitchFamily="18" charset="0"/>
                                                <a:ea typeface="Cambria Math" panose="02040503050406030204" pitchFamily="18" charset="0"/>
                                              </a:rPr>
                                            </m:ctrlPr>
                                          </m:dPr>
                                          <m:e>
                                            <m:sSub>
                                              <m:sSubPr>
                                                <m:ctrlPr>
                                                  <a:rPr lang="en-US" b="0" i="1" noProof="0" smtClean="0">
                                                    <a:latin typeface="Cambria Math" panose="02040503050406030204" pitchFamily="18" charset="0"/>
                                                    <a:ea typeface="Cambria Math" panose="02040503050406030204" pitchFamily="18" charset="0"/>
                                                  </a:rPr>
                                                </m:ctrlPr>
                                              </m:sSubPr>
                                              <m:e>
                                                <m:r>
                                                  <a:rPr lang="en-US" b="0" i="1" noProof="0" smtClean="0">
                                                    <a:latin typeface="Cambria Math" panose="02040503050406030204" pitchFamily="18" charset="0"/>
                                                    <a:ea typeface="Cambria Math" panose="02040503050406030204" pitchFamily="18" charset="0"/>
                                                  </a:rPr>
                                                  <m:t>𝛼</m:t>
                                                </m:r>
                                              </m:e>
                                              <m:sub>
                                                <m:r>
                                                  <a:rPr lang="en-US" b="0" i="1" noProof="0" smtClean="0">
                                                    <a:latin typeface="Cambria Math" panose="02040503050406030204" pitchFamily="18" charset="0"/>
                                                    <a:ea typeface="Cambria Math" panose="02040503050406030204" pitchFamily="18" charset="0"/>
                                                  </a:rPr>
                                                  <m:t>𝑗</m:t>
                                                </m:r>
                                                <m:d>
                                                  <m:dPr>
                                                    <m:ctrlPr>
                                                      <a:rPr lang="en-US" b="0" i="1" noProof="0" smtClean="0">
                                                        <a:latin typeface="Cambria Math" panose="02040503050406030204" pitchFamily="18" charset="0"/>
                                                        <a:ea typeface="Cambria Math" panose="02040503050406030204" pitchFamily="18" charset="0"/>
                                                      </a:rPr>
                                                    </m:ctrlPr>
                                                  </m:dPr>
                                                  <m:e>
                                                    <m:r>
                                                      <a:rPr lang="en-US" b="0" i="1" noProof="0" smtClean="0">
                                                        <a:latin typeface="Cambria Math" panose="02040503050406030204" pitchFamily="18" charset="0"/>
                                                        <a:ea typeface="Cambria Math" panose="02040503050406030204" pitchFamily="18" charset="0"/>
                                                      </a:rPr>
                                                      <m:t>𝐶</m:t>
                                                    </m:r>
                                                    <m:r>
                                                      <a:rPr lang="en-US" b="0" i="1" noProof="0" smtClean="0">
                                                        <a:latin typeface="Cambria Math" panose="02040503050406030204" pitchFamily="18" charset="0"/>
                                                        <a:ea typeface="Cambria Math" panose="02040503050406030204" pitchFamily="18" charset="0"/>
                                                      </a:rPr>
                                                      <m:t>=2</m:t>
                                                    </m:r>
                                                  </m:e>
                                                </m:d>
                                              </m:sub>
                                            </m:sSub>
                                            <m:d>
                                              <m:dPr>
                                                <m:ctrlPr>
                                                  <a:rPr lang="en-US" b="0" i="1" noProof="0" smtClean="0">
                                                    <a:latin typeface="Cambria Math" panose="02040503050406030204" pitchFamily="18" charset="0"/>
                                                    <a:ea typeface="Cambria Math" panose="02040503050406030204" pitchFamily="18" charset="0"/>
                                                  </a:rPr>
                                                </m:ctrlPr>
                                              </m:dPr>
                                              <m:e>
                                                <m:sSub>
                                                  <m:sSubPr>
                                                    <m:ctrlPr>
                                                      <a:rPr lang="en-US" b="0" i="1" noProof="0" smtClean="0">
                                                        <a:latin typeface="Cambria Math" panose="02040503050406030204" pitchFamily="18" charset="0"/>
                                                        <a:ea typeface="Cambria Math" panose="02040503050406030204" pitchFamily="18" charset="0"/>
                                                      </a:rPr>
                                                    </m:ctrlPr>
                                                  </m:sSubPr>
                                                  <m:e>
                                                    <m:r>
                                                      <a:rPr lang="en-US" b="0" i="1" noProof="0" smtClean="0">
                                                        <a:latin typeface="Cambria Math" panose="02040503050406030204" pitchFamily="18" charset="0"/>
                                                        <a:ea typeface="Cambria Math" panose="02040503050406030204" pitchFamily="18" charset="0"/>
                                                      </a:rPr>
                                                      <m:t>𝜃</m:t>
                                                    </m:r>
                                                  </m:e>
                                                  <m:sub>
                                                    <m:r>
                                                      <a:rPr lang="en-US" b="0" i="1" noProof="0" smtClean="0">
                                                        <a:latin typeface="Cambria Math" panose="02040503050406030204" pitchFamily="18" charset="0"/>
                                                        <a:ea typeface="Cambria Math" panose="02040503050406030204" pitchFamily="18" charset="0"/>
                                                      </a:rPr>
                                                      <m:t>𝑖</m:t>
                                                    </m:r>
                                                  </m:sub>
                                                </m:sSub>
                                                <m:r>
                                                  <a:rPr lang="de-DE" b="0" i="1" noProof="0" smtClean="0">
                                                    <a:latin typeface="Cambria Math" panose="02040503050406030204" pitchFamily="18" charset="0"/>
                                                    <a:ea typeface="Cambria Math" panose="02040503050406030204" pitchFamily="18" charset="0"/>
                                                  </a:rPr>
                                                  <m:t>−</m:t>
                                                </m:r>
                                                <m:sSub>
                                                  <m:sSubPr>
                                                    <m:ctrlPr>
                                                      <a:rPr lang="de-DE" b="0" i="1" noProof="0" smtClean="0">
                                                        <a:latin typeface="Cambria Math" panose="02040503050406030204" pitchFamily="18" charset="0"/>
                                                        <a:ea typeface="Cambria Math" panose="02040503050406030204" pitchFamily="18" charset="0"/>
                                                      </a:rPr>
                                                    </m:ctrlPr>
                                                  </m:sSubPr>
                                                  <m:e>
                                                    <m:r>
                                                      <a:rPr lang="de-DE" b="0" i="1" noProof="0" smtClean="0">
                                                        <a:latin typeface="Cambria Math" panose="02040503050406030204" pitchFamily="18" charset="0"/>
                                                        <a:ea typeface="Cambria Math" panose="02040503050406030204" pitchFamily="18" charset="0"/>
                                                      </a:rPr>
                                                      <m:t>𝛽</m:t>
                                                    </m:r>
                                                  </m:e>
                                                  <m:sub>
                                                    <m:r>
                                                      <a:rPr lang="de-DE" b="0" i="1" noProof="0" smtClean="0">
                                                        <a:latin typeface="Cambria Math" panose="02040503050406030204" pitchFamily="18" charset="0"/>
                                                        <a:ea typeface="Cambria Math" panose="02040503050406030204" pitchFamily="18" charset="0"/>
                                                      </a:rPr>
                                                      <m:t>𝑗</m:t>
                                                    </m:r>
                                                  </m:sub>
                                                </m:sSub>
                                              </m:e>
                                            </m:d>
                                            <m:r>
                                              <a:rPr lang="en-US" b="0" i="1" noProof="0" smtClean="0">
                                                <a:latin typeface="Cambria Math" panose="02040503050406030204" pitchFamily="18" charset="0"/>
                                                <a:ea typeface="Cambria Math" panose="02040503050406030204" pitchFamily="18" charset="0"/>
                                              </a:rPr>
                                              <m:t>−</m:t>
                                            </m:r>
                                            <m:r>
                                              <a:rPr lang="en-US" b="0" i="1" noProof="0" smtClean="0">
                                                <a:latin typeface="Cambria Math" panose="02040503050406030204" pitchFamily="18" charset="0"/>
                                                <a:ea typeface="Cambria Math" panose="02040503050406030204" pitchFamily="18" charset="0"/>
                                              </a:rPr>
                                              <m:t>𝜏</m:t>
                                            </m:r>
                                          </m:e>
                                        </m:d>
                                      </m:e>
                                    </m:d>
                                  </m:den>
                                </m:f>
                              </m:oMath>
                            </m:oMathPara>
                          </a14:m>
                          <a:endParaRPr lang="en-US" noProof="0" dirty="0"/>
                        </a:p>
                      </a:txBody>
                      <a:tcPr marL="0" marR="0" anchor="ctr"/>
                    </a:tc>
                    <a:extLst>
                      <a:ext uri="{0D108BD9-81ED-4DB2-BD59-A6C34878D82A}">
                        <a16:rowId xmlns:a16="http://schemas.microsoft.com/office/drawing/2014/main" val="1290614143"/>
                      </a:ext>
                    </a:extLst>
                  </a:tr>
                  <a:tr h="370840">
                    <a:tc>
                      <a:txBody>
                        <a:bodyPr/>
                        <a:lstStyle/>
                        <a:p>
                          <a:pPr marL="0" marR="0" lvl="0" indent="0" algn="l" defTabSz="685800" rtl="0" eaLnBrk="1" fontAlgn="auto" latinLnBrk="0" hangingPunct="1">
                            <a:lnSpc>
                              <a:spcPct val="100000"/>
                            </a:lnSpc>
                            <a:spcBef>
                              <a:spcPts val="100"/>
                            </a:spcBef>
                            <a:spcAft>
                              <a:spcPts val="100"/>
                            </a:spcAft>
                            <a:buClrTx/>
                            <a:buSzTx/>
                            <a:buFontTx/>
                            <a:buNone/>
                            <a:tabLst/>
                            <a:defRPr/>
                          </a:pPr>
                          <a14:m>
                            <m:oMathPara xmlns:m="http://schemas.openxmlformats.org/officeDocument/2006/math">
                              <m:oMathParaPr>
                                <m:jc m:val="centerGroup"/>
                              </m:oMathParaPr>
                              <m:oMath xmlns:m="http://schemas.openxmlformats.org/officeDocument/2006/math">
                                <m:r>
                                  <a:rPr lang="en-US" b="1" i="1" noProof="0" smtClean="0">
                                    <a:latin typeface="Cambria Math" panose="02040503050406030204" pitchFamily="18" charset="0"/>
                                  </a:rPr>
                                  <m:t>⋮</m:t>
                                </m:r>
                              </m:oMath>
                            </m:oMathPara>
                          </a14:m>
                          <a:endParaRPr lang="en-US" b="1" noProof="0" dirty="0"/>
                        </a:p>
                      </a:txBody>
                      <a:tcPr marT="0" marB="0" anchor="ctr"/>
                    </a:tc>
                    <a:tc>
                      <a:txBody>
                        <a:bodyPr/>
                        <a:lstStyle/>
                        <a:p>
                          <a:pPr>
                            <a:spcBef>
                              <a:spcPts val="100"/>
                            </a:spcBef>
                            <a:spcAft>
                              <a:spcPts val="100"/>
                            </a:spcAft>
                          </a:pPr>
                          <a14:m>
                            <m:oMathPara xmlns:m="http://schemas.openxmlformats.org/officeDocument/2006/math">
                              <m:oMathParaPr>
                                <m:jc m:val="centerGroup"/>
                              </m:oMathParaPr>
                              <m:oMath xmlns:m="http://schemas.openxmlformats.org/officeDocument/2006/math">
                                <m:r>
                                  <a:rPr lang="en-US" b="1" i="1" noProof="0" smtClean="0">
                                    <a:latin typeface="Cambria Math" panose="02040503050406030204" pitchFamily="18" charset="0"/>
                                  </a:rPr>
                                  <m:t>⋮</m:t>
                                </m:r>
                              </m:oMath>
                            </m:oMathPara>
                          </a14:m>
                          <a:endParaRPr lang="en-US" b="1" noProof="0" dirty="0"/>
                        </a:p>
                      </a:txBody>
                      <a:tcPr marT="0" marB="0" anchor="ctr"/>
                    </a:tc>
                    <a:tc>
                      <a:txBody>
                        <a:bodyPr/>
                        <a:lstStyle/>
                        <a:p>
                          <a:pPr marL="0" marR="0" lvl="0" indent="0" algn="l" defTabSz="685800" rtl="0" eaLnBrk="1" fontAlgn="auto" latinLnBrk="0" hangingPunct="1">
                            <a:lnSpc>
                              <a:spcPct val="100000"/>
                            </a:lnSpc>
                            <a:spcBef>
                              <a:spcPts val="100"/>
                            </a:spcBef>
                            <a:spcAft>
                              <a:spcPts val="100"/>
                            </a:spcAft>
                            <a:buClrTx/>
                            <a:buSzTx/>
                            <a:buFontTx/>
                            <a:buNone/>
                            <a:tabLst/>
                            <a:defRPr/>
                          </a:pPr>
                          <a14:m>
                            <m:oMathPara xmlns:m="http://schemas.openxmlformats.org/officeDocument/2006/math">
                              <m:oMathParaPr>
                                <m:jc m:val="centerGroup"/>
                              </m:oMathParaPr>
                              <m:oMath xmlns:m="http://schemas.openxmlformats.org/officeDocument/2006/math">
                                <m:r>
                                  <a:rPr lang="en-US" b="1" i="1" noProof="0" smtClean="0">
                                    <a:latin typeface="Cambria Math" panose="02040503050406030204" pitchFamily="18" charset="0"/>
                                  </a:rPr>
                                  <m:t>⋮</m:t>
                                </m:r>
                              </m:oMath>
                            </m:oMathPara>
                          </a14:m>
                          <a:endParaRPr lang="en-US" b="1" noProof="0" dirty="0"/>
                        </a:p>
                      </a:txBody>
                      <a:tcPr marL="0" marR="0" marT="0" marB="0" anchor="ctr"/>
                    </a:tc>
                    <a:extLst>
                      <a:ext uri="{0D108BD9-81ED-4DB2-BD59-A6C34878D82A}">
                        <a16:rowId xmlns:a16="http://schemas.microsoft.com/office/drawing/2014/main" val="542690234"/>
                      </a:ext>
                    </a:extLst>
                  </a:tr>
                  <a:tr h="370840">
                    <a:tc>
                      <a:txBody>
                        <a:bodyPr/>
                        <a:lstStyle/>
                        <a:p>
                          <a:pPr>
                            <a:spcBef>
                              <a:spcPts val="100"/>
                            </a:spcBef>
                            <a:spcAft>
                              <a:spcPts val="100"/>
                            </a:spcAft>
                          </a:pPr>
                          <a:r>
                            <a:rPr lang="en-US" noProof="0" dirty="0"/>
                            <a:t>Engaged </a:t>
                          </a:r>
                          <a:br>
                            <a:rPr lang="en-US" noProof="0" dirty="0"/>
                          </a:br>
                          <a:r>
                            <a:rPr lang="en-US" noProof="0" dirty="0"/>
                            <a:t>(</a:t>
                          </a:r>
                          <a:r>
                            <a:rPr lang="en-US" i="1" noProof="0" dirty="0"/>
                            <a:t>C</a:t>
                          </a:r>
                          <a:r>
                            <a:rPr lang="en-US" noProof="0" dirty="0"/>
                            <a:t> = </a:t>
                          </a:r>
                          <a:r>
                            <a:rPr lang="en-US" i="1" noProof="0" dirty="0"/>
                            <a:t>K</a:t>
                          </a:r>
                          <a:r>
                            <a:rPr lang="en-US" noProof="0" dirty="0"/>
                            <a:t>)</a:t>
                          </a:r>
                        </a:p>
                      </a:txBody>
                      <a:tcPr anchor="ctr"/>
                    </a:tc>
                    <a:tc>
                      <a:txBody>
                        <a:bodyPr/>
                        <a:lstStyle/>
                        <a:p>
                          <a:pPr>
                            <a:spcBef>
                              <a:spcPts val="100"/>
                            </a:spcBef>
                            <a:spcAft>
                              <a:spcPts val="100"/>
                            </a:spcAft>
                          </a:pPr>
                          <a14:m>
                            <m:oMathPara xmlns:m="http://schemas.openxmlformats.org/officeDocument/2006/math">
                              <m:oMathParaPr>
                                <m:jc m:val="centerGroup"/>
                              </m:oMathParaPr>
                              <m:oMath xmlns:m="http://schemas.openxmlformats.org/officeDocument/2006/math">
                                <m:sSub>
                                  <m:sSubPr>
                                    <m:ctrlPr>
                                      <a:rPr lang="en-US" b="0" i="1" noProof="0" smtClean="0">
                                        <a:latin typeface="Cambria Math" panose="02040503050406030204" pitchFamily="18" charset="0"/>
                                      </a:rPr>
                                    </m:ctrlPr>
                                  </m:sSubPr>
                                  <m:e>
                                    <m:r>
                                      <a:rPr lang="en-US" i="1" noProof="0">
                                        <a:latin typeface="Cambria Math" panose="02040503050406030204" pitchFamily="18" charset="0"/>
                                        <a:ea typeface="Cambria Math" panose="02040503050406030204" pitchFamily="18" charset="0"/>
                                      </a:rPr>
                                      <m:t>𝜈</m:t>
                                    </m:r>
                                  </m:e>
                                  <m:sub>
                                    <m:r>
                                      <a:rPr lang="en-US" b="0" i="1" noProof="0" smtClean="0">
                                        <a:latin typeface="Cambria Math" panose="02040503050406030204" pitchFamily="18" charset="0"/>
                                      </a:rPr>
                                      <m:t>𝑗</m:t>
                                    </m:r>
                                  </m:sub>
                                </m:sSub>
                                <m:r>
                                  <a:rPr lang="en-US" b="0" i="1" noProof="0" smtClean="0">
                                    <a:latin typeface="Cambria Math" panose="02040503050406030204" pitchFamily="18" charset="0"/>
                                    <a:ea typeface="Cambria Math" panose="02040503050406030204" pitchFamily="18" charset="0"/>
                                  </a:rPr>
                                  <m:t>+</m:t>
                                </m:r>
                                <m:sSub>
                                  <m:sSubPr>
                                    <m:ctrlPr>
                                      <a:rPr lang="en-US" b="0" i="1" noProof="0" smtClean="0">
                                        <a:latin typeface="Cambria Math" panose="02040503050406030204" pitchFamily="18" charset="0"/>
                                        <a:ea typeface="Cambria Math" panose="02040503050406030204" pitchFamily="18" charset="0"/>
                                      </a:rPr>
                                    </m:ctrlPr>
                                  </m:sSubPr>
                                  <m:e>
                                    <m:r>
                                      <a:rPr lang="en-US" b="0" i="1" noProof="0" smtClean="0">
                                        <a:latin typeface="Cambria Math" panose="02040503050406030204" pitchFamily="18" charset="0"/>
                                        <a:ea typeface="Cambria Math" panose="02040503050406030204" pitchFamily="18" charset="0"/>
                                      </a:rPr>
                                      <m:t>𝜆</m:t>
                                    </m:r>
                                  </m:e>
                                  <m:sub>
                                    <m:r>
                                      <a:rPr lang="en-US" b="0" i="1" noProof="0" smtClean="0">
                                        <a:latin typeface="Cambria Math" panose="02040503050406030204" pitchFamily="18" charset="0"/>
                                        <a:ea typeface="Cambria Math" panose="02040503050406030204" pitchFamily="18" charset="0"/>
                                      </a:rPr>
                                      <m:t>𝑗</m:t>
                                    </m:r>
                                  </m:sub>
                                </m:sSub>
                                <m:sSub>
                                  <m:sSubPr>
                                    <m:ctrlPr>
                                      <a:rPr lang="en-US" b="0" i="1" noProof="0" smtClean="0">
                                        <a:latin typeface="Cambria Math" panose="02040503050406030204" pitchFamily="18" charset="0"/>
                                        <a:ea typeface="Cambria Math" panose="02040503050406030204" pitchFamily="18" charset="0"/>
                                      </a:rPr>
                                    </m:ctrlPr>
                                  </m:sSubPr>
                                  <m:e>
                                    <m:r>
                                      <a:rPr lang="en-US" i="1" noProof="0">
                                        <a:latin typeface="Cambria Math" panose="02040503050406030204" pitchFamily="18" charset="0"/>
                                        <a:ea typeface="Cambria Math" panose="02040503050406030204" pitchFamily="18" charset="0"/>
                                      </a:rPr>
                                      <m:t>𝜉</m:t>
                                    </m:r>
                                  </m:e>
                                  <m:sub>
                                    <m:r>
                                      <a:rPr lang="en-US" b="0" i="1" noProof="0" smtClean="0">
                                        <a:latin typeface="Cambria Math" panose="02040503050406030204" pitchFamily="18" charset="0"/>
                                        <a:ea typeface="Cambria Math" panose="02040503050406030204" pitchFamily="18" charset="0"/>
                                      </a:rPr>
                                      <m:t>𝑖</m:t>
                                    </m:r>
                                  </m:sub>
                                </m:sSub>
                                <m:r>
                                  <a:rPr lang="en-US" b="0" i="1" noProof="0" smtClean="0">
                                    <a:latin typeface="Cambria Math" panose="02040503050406030204" pitchFamily="18" charset="0"/>
                                    <a:ea typeface="Cambria Math" panose="02040503050406030204" pitchFamily="18" charset="0"/>
                                  </a:rPr>
                                  <m:t>+</m:t>
                                </m:r>
                                <m:sSub>
                                  <m:sSubPr>
                                    <m:ctrlPr>
                                      <a:rPr lang="en-US" b="0" i="1" noProof="0" smtClean="0">
                                        <a:latin typeface="Cambria Math" panose="02040503050406030204" pitchFamily="18" charset="0"/>
                                        <a:ea typeface="Cambria Math" panose="02040503050406030204" pitchFamily="18" charset="0"/>
                                      </a:rPr>
                                    </m:ctrlPr>
                                  </m:sSubPr>
                                  <m:e>
                                    <m:r>
                                      <a:rPr lang="en-US" b="0" i="1" noProof="0" smtClean="0">
                                        <a:latin typeface="Cambria Math" panose="02040503050406030204" pitchFamily="18" charset="0"/>
                                        <a:ea typeface="Cambria Math" panose="02040503050406030204" pitchFamily="18" charset="0"/>
                                      </a:rPr>
                                      <m:t>𝜀</m:t>
                                    </m:r>
                                  </m:e>
                                  <m:sub>
                                    <m:r>
                                      <a:rPr lang="en-US" b="0" i="1" noProof="0" smtClean="0">
                                        <a:latin typeface="Cambria Math" panose="02040503050406030204" pitchFamily="18" charset="0"/>
                                        <a:ea typeface="Cambria Math" panose="02040503050406030204" pitchFamily="18" charset="0"/>
                                      </a:rPr>
                                      <m:t>𝑖𝑗</m:t>
                                    </m:r>
                                  </m:sub>
                                </m:sSub>
                              </m:oMath>
                            </m:oMathPara>
                          </a14:m>
                          <a:endParaRPr lang="en-US" noProof="0" dirty="0"/>
                        </a:p>
                      </a:txBody>
                      <a:tcPr anchor="ctr"/>
                    </a:tc>
                    <a:tc>
                      <a:txBody>
                        <a:bodyPr/>
                        <a:lstStyle/>
                        <a:p>
                          <a:pPr>
                            <a:spcBef>
                              <a:spcPts val="100"/>
                            </a:spcBef>
                            <a:spcAft>
                              <a:spcPts val="100"/>
                            </a:spcAft>
                          </a:pPr>
                          <a14:m>
                            <m:oMathPara xmlns:m="http://schemas.openxmlformats.org/officeDocument/2006/math">
                              <m:oMathParaPr>
                                <m:jc m:val="centerGroup"/>
                              </m:oMathParaPr>
                              <m:oMath xmlns:m="http://schemas.openxmlformats.org/officeDocument/2006/math">
                                <m:r>
                                  <a:rPr lang="en-US" i="1" noProof="0" smtClean="0">
                                    <a:latin typeface="Cambria Math" panose="02040503050406030204" pitchFamily="18" charset="0"/>
                                    <a:ea typeface="Cambria Math" panose="02040503050406030204" pitchFamily="18" charset="0"/>
                                  </a:rPr>
                                  <m:t>𝛾</m:t>
                                </m:r>
                                <m:r>
                                  <a:rPr lang="en-US" b="0" i="1" noProof="0" smtClean="0">
                                    <a:latin typeface="Cambria Math" panose="02040503050406030204" pitchFamily="18" charset="0"/>
                                    <a:ea typeface="Cambria Math" panose="02040503050406030204" pitchFamily="18" charset="0"/>
                                  </a:rPr>
                                  <m:t>+</m:t>
                                </m:r>
                                <m:f>
                                  <m:fPr>
                                    <m:ctrlPr>
                                      <a:rPr lang="en-US" b="0" i="1" noProof="0" smtClean="0">
                                        <a:latin typeface="Cambria Math" panose="02040503050406030204" pitchFamily="18" charset="0"/>
                                        <a:ea typeface="Cambria Math" panose="02040503050406030204" pitchFamily="18" charset="0"/>
                                      </a:rPr>
                                    </m:ctrlPr>
                                  </m:fPr>
                                  <m:num>
                                    <m:r>
                                      <a:rPr lang="en-US" b="0" i="1" noProof="0" smtClean="0">
                                        <a:latin typeface="Cambria Math" panose="02040503050406030204" pitchFamily="18" charset="0"/>
                                        <a:ea typeface="Cambria Math" panose="02040503050406030204" pitchFamily="18" charset="0"/>
                                      </a:rPr>
                                      <m:t>1−</m:t>
                                    </m:r>
                                    <m:r>
                                      <a:rPr lang="en-US" i="1" noProof="0" smtClean="0">
                                        <a:latin typeface="Cambria Math" panose="02040503050406030204" pitchFamily="18" charset="0"/>
                                        <a:ea typeface="Cambria Math" panose="02040503050406030204" pitchFamily="18" charset="0"/>
                                      </a:rPr>
                                      <m:t>𝛾</m:t>
                                    </m:r>
                                  </m:num>
                                  <m:den>
                                    <m:r>
                                      <a:rPr lang="en-US" b="0" i="1" noProof="0" smtClean="0">
                                        <a:latin typeface="Cambria Math" panose="02040503050406030204" pitchFamily="18" charset="0"/>
                                        <a:ea typeface="Cambria Math" panose="02040503050406030204" pitchFamily="18" charset="0"/>
                                      </a:rPr>
                                      <m:t>1+</m:t>
                                    </m:r>
                                    <m:r>
                                      <m:rPr>
                                        <m:sty m:val="p"/>
                                      </m:rPr>
                                      <a:rPr lang="en-US" b="0" i="0" noProof="0" smtClean="0">
                                        <a:latin typeface="Cambria Math" panose="02040503050406030204" pitchFamily="18" charset="0"/>
                                        <a:ea typeface="Cambria Math" panose="02040503050406030204" pitchFamily="18" charset="0"/>
                                      </a:rPr>
                                      <m:t>exp</m:t>
                                    </m:r>
                                    <m:d>
                                      <m:dPr>
                                        <m:begChr m:val="{"/>
                                        <m:endChr m:val="}"/>
                                        <m:ctrlPr>
                                          <a:rPr lang="en-US" b="0" i="1" noProof="0" smtClean="0">
                                            <a:latin typeface="Cambria Math" panose="02040503050406030204" pitchFamily="18" charset="0"/>
                                            <a:ea typeface="Cambria Math" panose="02040503050406030204" pitchFamily="18" charset="0"/>
                                          </a:rPr>
                                        </m:ctrlPr>
                                      </m:dPr>
                                      <m:e>
                                        <m:r>
                                          <a:rPr lang="en-US" b="0" i="1" noProof="0" smtClean="0">
                                            <a:latin typeface="Cambria Math" panose="02040503050406030204" pitchFamily="18" charset="0"/>
                                            <a:ea typeface="Cambria Math" panose="02040503050406030204" pitchFamily="18" charset="0"/>
                                          </a:rPr>
                                          <m:t>−</m:t>
                                        </m:r>
                                        <m:d>
                                          <m:dPr>
                                            <m:begChr m:val="["/>
                                            <m:endChr m:val="]"/>
                                            <m:ctrlPr>
                                              <a:rPr lang="en-US" b="0" i="1" noProof="0" smtClean="0">
                                                <a:latin typeface="Cambria Math" panose="02040503050406030204" pitchFamily="18" charset="0"/>
                                                <a:ea typeface="Cambria Math" panose="02040503050406030204" pitchFamily="18" charset="0"/>
                                              </a:rPr>
                                            </m:ctrlPr>
                                          </m:dPr>
                                          <m:e>
                                            <m:sSub>
                                              <m:sSubPr>
                                                <m:ctrlPr>
                                                  <a:rPr lang="en-US" b="0" i="1" noProof="0" smtClean="0">
                                                    <a:latin typeface="Cambria Math" panose="02040503050406030204" pitchFamily="18" charset="0"/>
                                                    <a:ea typeface="Cambria Math" panose="02040503050406030204" pitchFamily="18" charset="0"/>
                                                  </a:rPr>
                                                </m:ctrlPr>
                                              </m:sSubPr>
                                              <m:e>
                                                <m:r>
                                                  <a:rPr lang="en-US" b="0" i="1" noProof="0" smtClean="0">
                                                    <a:latin typeface="Cambria Math" panose="02040503050406030204" pitchFamily="18" charset="0"/>
                                                    <a:ea typeface="Cambria Math" panose="02040503050406030204" pitchFamily="18" charset="0"/>
                                                  </a:rPr>
                                                  <m:t>𝛼</m:t>
                                                </m:r>
                                              </m:e>
                                              <m:sub>
                                                <m:r>
                                                  <a:rPr lang="en-US" b="0" i="1" noProof="0" smtClean="0">
                                                    <a:latin typeface="Cambria Math" panose="02040503050406030204" pitchFamily="18" charset="0"/>
                                                    <a:ea typeface="Cambria Math" panose="02040503050406030204" pitchFamily="18" charset="0"/>
                                                  </a:rPr>
                                                  <m:t>𝑗</m:t>
                                                </m:r>
                                                <m:d>
                                                  <m:dPr>
                                                    <m:ctrlPr>
                                                      <a:rPr lang="en-US" b="0" i="1" noProof="0" smtClean="0">
                                                        <a:latin typeface="Cambria Math" panose="02040503050406030204" pitchFamily="18" charset="0"/>
                                                        <a:ea typeface="Cambria Math" panose="02040503050406030204" pitchFamily="18" charset="0"/>
                                                      </a:rPr>
                                                    </m:ctrlPr>
                                                  </m:dPr>
                                                  <m:e>
                                                    <m:r>
                                                      <a:rPr lang="en-US" b="0" i="1" noProof="0" smtClean="0">
                                                        <a:latin typeface="Cambria Math" panose="02040503050406030204" pitchFamily="18" charset="0"/>
                                                        <a:ea typeface="Cambria Math" panose="02040503050406030204" pitchFamily="18" charset="0"/>
                                                      </a:rPr>
                                                      <m:t>𝐶</m:t>
                                                    </m:r>
                                                    <m:r>
                                                      <a:rPr lang="en-US" b="0" i="1" noProof="0" smtClean="0">
                                                        <a:latin typeface="Cambria Math" panose="02040503050406030204" pitchFamily="18" charset="0"/>
                                                        <a:ea typeface="Cambria Math" panose="02040503050406030204" pitchFamily="18" charset="0"/>
                                                      </a:rPr>
                                                      <m:t>=</m:t>
                                                    </m:r>
                                                    <m:r>
                                                      <a:rPr lang="de-DE" b="0" i="1" noProof="0" smtClean="0">
                                                        <a:latin typeface="Cambria Math" panose="02040503050406030204" pitchFamily="18" charset="0"/>
                                                        <a:ea typeface="Cambria Math" panose="02040503050406030204" pitchFamily="18" charset="0"/>
                                                      </a:rPr>
                                                      <m:t>𝐾</m:t>
                                                    </m:r>
                                                  </m:e>
                                                </m:d>
                                              </m:sub>
                                            </m:sSub>
                                            <m:d>
                                              <m:dPr>
                                                <m:ctrlPr>
                                                  <a:rPr lang="en-US" b="0" i="1" noProof="0" smtClean="0">
                                                    <a:latin typeface="Cambria Math" panose="02040503050406030204" pitchFamily="18" charset="0"/>
                                                    <a:ea typeface="Cambria Math" panose="02040503050406030204" pitchFamily="18" charset="0"/>
                                                  </a:rPr>
                                                </m:ctrlPr>
                                              </m:dPr>
                                              <m:e>
                                                <m:sSub>
                                                  <m:sSubPr>
                                                    <m:ctrlPr>
                                                      <a:rPr lang="en-US" b="0" i="1" noProof="0" smtClean="0">
                                                        <a:latin typeface="Cambria Math" panose="02040503050406030204" pitchFamily="18" charset="0"/>
                                                        <a:ea typeface="Cambria Math" panose="02040503050406030204" pitchFamily="18" charset="0"/>
                                                      </a:rPr>
                                                    </m:ctrlPr>
                                                  </m:sSubPr>
                                                  <m:e>
                                                    <m:r>
                                                      <a:rPr lang="en-US" b="0" i="1" noProof="0" smtClean="0">
                                                        <a:latin typeface="Cambria Math" panose="02040503050406030204" pitchFamily="18" charset="0"/>
                                                        <a:ea typeface="Cambria Math" panose="02040503050406030204" pitchFamily="18" charset="0"/>
                                                      </a:rPr>
                                                      <m:t>𝜃</m:t>
                                                    </m:r>
                                                  </m:e>
                                                  <m:sub>
                                                    <m:r>
                                                      <a:rPr lang="en-US" b="0" i="1" noProof="0" smtClean="0">
                                                        <a:latin typeface="Cambria Math" panose="02040503050406030204" pitchFamily="18" charset="0"/>
                                                        <a:ea typeface="Cambria Math" panose="02040503050406030204" pitchFamily="18" charset="0"/>
                                                      </a:rPr>
                                                      <m:t>𝑖</m:t>
                                                    </m:r>
                                                  </m:sub>
                                                </m:sSub>
                                                <m:r>
                                                  <a:rPr lang="de-DE" b="0" i="1" noProof="0" smtClean="0">
                                                    <a:latin typeface="Cambria Math" panose="02040503050406030204" pitchFamily="18" charset="0"/>
                                                    <a:ea typeface="Cambria Math" panose="02040503050406030204" pitchFamily="18" charset="0"/>
                                                  </a:rPr>
                                                  <m:t>−</m:t>
                                                </m:r>
                                                <m:sSub>
                                                  <m:sSubPr>
                                                    <m:ctrlPr>
                                                      <a:rPr lang="de-DE" b="0" i="1" noProof="0" smtClean="0">
                                                        <a:latin typeface="Cambria Math" panose="02040503050406030204" pitchFamily="18" charset="0"/>
                                                        <a:ea typeface="Cambria Math" panose="02040503050406030204" pitchFamily="18" charset="0"/>
                                                      </a:rPr>
                                                    </m:ctrlPr>
                                                  </m:sSubPr>
                                                  <m:e>
                                                    <m:r>
                                                      <a:rPr lang="de-DE" b="0" i="1" noProof="0" smtClean="0">
                                                        <a:latin typeface="Cambria Math" panose="02040503050406030204" pitchFamily="18" charset="0"/>
                                                        <a:ea typeface="Cambria Math" panose="02040503050406030204" pitchFamily="18" charset="0"/>
                                                      </a:rPr>
                                                      <m:t>𝛽</m:t>
                                                    </m:r>
                                                  </m:e>
                                                  <m:sub>
                                                    <m:r>
                                                      <a:rPr lang="de-DE" b="0" i="1" noProof="0" smtClean="0">
                                                        <a:latin typeface="Cambria Math" panose="02040503050406030204" pitchFamily="18" charset="0"/>
                                                        <a:ea typeface="Cambria Math" panose="02040503050406030204" pitchFamily="18" charset="0"/>
                                                      </a:rPr>
                                                      <m:t>𝑗</m:t>
                                                    </m:r>
                                                  </m:sub>
                                                </m:sSub>
                                              </m:e>
                                            </m:d>
                                            <m:r>
                                              <a:rPr lang="en-US" b="0" i="1" noProof="0" smtClean="0">
                                                <a:latin typeface="Cambria Math" panose="02040503050406030204" pitchFamily="18" charset="0"/>
                                                <a:ea typeface="Cambria Math" panose="02040503050406030204" pitchFamily="18" charset="0"/>
                                              </a:rPr>
                                              <m:t>−</m:t>
                                            </m:r>
                                            <m:r>
                                              <a:rPr lang="en-US" b="0" i="1" noProof="0" smtClean="0">
                                                <a:latin typeface="Cambria Math" panose="02040503050406030204" pitchFamily="18" charset="0"/>
                                                <a:ea typeface="Cambria Math" panose="02040503050406030204" pitchFamily="18" charset="0"/>
                                              </a:rPr>
                                              <m:t>𝜏</m:t>
                                            </m:r>
                                          </m:e>
                                        </m:d>
                                      </m:e>
                                    </m:d>
                                  </m:den>
                                </m:f>
                              </m:oMath>
                            </m:oMathPara>
                          </a14:m>
                          <a:endParaRPr lang="en-US" noProof="0" dirty="0"/>
                        </a:p>
                      </a:txBody>
                      <a:tcPr marL="0" marR="0" anchor="ctr"/>
                    </a:tc>
                    <a:extLst>
                      <a:ext uri="{0D108BD9-81ED-4DB2-BD59-A6C34878D82A}">
                        <a16:rowId xmlns:a16="http://schemas.microsoft.com/office/drawing/2014/main" val="1646429422"/>
                      </a:ext>
                    </a:extLst>
                  </a:tr>
                </a:tbl>
              </a:graphicData>
            </a:graphic>
          </p:graphicFrame>
        </mc:Choice>
        <mc:Fallback xmlns="">
          <p:graphicFrame>
            <p:nvGraphicFramePr>
              <p:cNvPr id="9" name="Tabelle 8">
                <a:extLst>
                  <a:ext uri="{FF2B5EF4-FFF2-40B4-BE49-F238E27FC236}">
                    <a16:creationId xmlns:a16="http://schemas.microsoft.com/office/drawing/2014/main" id="{98D6E266-D09C-6456-B2D7-2E3049C1144A}"/>
                  </a:ext>
                </a:extLst>
              </p:cNvPr>
              <p:cNvGraphicFramePr>
                <a:graphicFrameLocks noGrp="1"/>
              </p:cNvGraphicFramePr>
              <p:nvPr>
                <p:extLst>
                  <p:ext uri="{D42A27DB-BD31-4B8C-83A1-F6EECF244321}">
                    <p14:modId xmlns:p14="http://schemas.microsoft.com/office/powerpoint/2010/main" val="2616617865"/>
                  </p:ext>
                </p:extLst>
              </p:nvPr>
            </p:nvGraphicFramePr>
            <p:xfrm>
              <a:off x="2678845" y="1597087"/>
              <a:ext cx="6357201" cy="2537906"/>
            </p:xfrm>
            <a:graphic>
              <a:graphicData uri="http://schemas.openxmlformats.org/drawingml/2006/table">
                <a:tbl>
                  <a:tblPr firstRow="1" bandRow="1">
                    <a:tableStyleId>{073A0DAA-6AF3-43AB-8588-CEC1D06C72B9}</a:tableStyleId>
                  </a:tblPr>
                  <a:tblGrid>
                    <a:gridCol w="1101067">
                      <a:extLst>
                        <a:ext uri="{9D8B030D-6E8A-4147-A177-3AD203B41FA5}">
                          <a16:colId xmlns:a16="http://schemas.microsoft.com/office/drawing/2014/main" val="2125705479"/>
                        </a:ext>
                      </a:extLst>
                    </a:gridCol>
                    <a:gridCol w="2376264">
                      <a:extLst>
                        <a:ext uri="{9D8B030D-6E8A-4147-A177-3AD203B41FA5}">
                          <a16:colId xmlns:a16="http://schemas.microsoft.com/office/drawing/2014/main" val="810370533"/>
                        </a:ext>
                      </a:extLst>
                    </a:gridCol>
                    <a:gridCol w="2879870">
                      <a:extLst>
                        <a:ext uri="{9D8B030D-6E8A-4147-A177-3AD203B41FA5}">
                          <a16:colId xmlns:a16="http://schemas.microsoft.com/office/drawing/2014/main" val="170815329"/>
                        </a:ext>
                      </a:extLst>
                    </a:gridCol>
                  </a:tblGrid>
                  <a:tr h="534226">
                    <a:tc>
                      <a:txBody>
                        <a:bodyPr/>
                        <a:lstStyle/>
                        <a:p>
                          <a:endParaRPr lang="en-US" noProof="0" dirty="0"/>
                        </a:p>
                      </a:txBody>
                      <a:tcPr/>
                    </a:tc>
                    <a:tc>
                      <a:txBody>
                        <a:bodyPr/>
                        <a:lstStyle/>
                        <a:p>
                          <a:endParaRPr lang="de-DE"/>
                        </a:p>
                      </a:txBody>
                      <a:tcPr>
                        <a:blipFill>
                          <a:blip r:embed="rId4"/>
                          <a:stretch>
                            <a:fillRect l="-46667" t="-2273" r="-122308" b="-379545"/>
                          </a:stretch>
                        </a:blipFill>
                      </a:tcPr>
                    </a:tc>
                    <a:tc>
                      <a:txBody>
                        <a:bodyPr/>
                        <a:lstStyle/>
                        <a:p>
                          <a:endParaRPr lang="de-DE"/>
                        </a:p>
                      </a:txBody>
                      <a:tcPr>
                        <a:blipFill>
                          <a:blip r:embed="rId4"/>
                          <a:stretch>
                            <a:fillRect l="-120930" t="-2273" r="-846" b="-379545"/>
                          </a:stretch>
                        </a:blipFill>
                      </a:tcPr>
                    </a:tc>
                    <a:extLst>
                      <a:ext uri="{0D108BD9-81ED-4DB2-BD59-A6C34878D82A}">
                        <a16:rowId xmlns:a16="http://schemas.microsoft.com/office/drawing/2014/main" val="100175805"/>
                      </a:ext>
                    </a:extLst>
                  </a:tr>
                  <a:tr h="502920">
                    <a:tc>
                      <a:txBody>
                        <a:bodyPr/>
                        <a:lstStyle/>
                        <a:p>
                          <a:pPr>
                            <a:spcBef>
                              <a:spcPts val="100"/>
                            </a:spcBef>
                            <a:spcAft>
                              <a:spcPts val="100"/>
                            </a:spcAft>
                          </a:pPr>
                          <a:r>
                            <a:rPr lang="en-US" noProof="0" dirty="0"/>
                            <a:t>Disengaged </a:t>
                          </a:r>
                          <a:br>
                            <a:rPr lang="en-US" noProof="0" dirty="0"/>
                          </a:br>
                          <a:r>
                            <a:rPr lang="en-US" noProof="0" dirty="0"/>
                            <a:t>(</a:t>
                          </a:r>
                          <a:r>
                            <a:rPr lang="en-US" i="1" noProof="0" dirty="0"/>
                            <a:t>C</a:t>
                          </a:r>
                          <a:r>
                            <a:rPr lang="en-US" noProof="0" dirty="0"/>
                            <a:t> = 1)</a:t>
                          </a:r>
                        </a:p>
                      </a:txBody>
                      <a:tcPr anchor="ctr"/>
                    </a:tc>
                    <a:tc>
                      <a:txBody>
                        <a:bodyPr/>
                        <a:lstStyle/>
                        <a:p>
                          <a:endParaRPr lang="de-DE"/>
                        </a:p>
                      </a:txBody>
                      <a:tcPr anchor="ctr">
                        <a:blipFill>
                          <a:blip r:embed="rId4"/>
                          <a:stretch>
                            <a:fillRect l="-46667" t="-108434" r="-122308" b="-302410"/>
                          </a:stretch>
                        </a:blipFill>
                      </a:tcPr>
                    </a:tc>
                    <a:tc>
                      <a:txBody>
                        <a:bodyPr/>
                        <a:lstStyle/>
                        <a:p>
                          <a:endParaRPr lang="de-DE"/>
                        </a:p>
                      </a:txBody>
                      <a:tcPr marL="0" marR="0" anchor="ctr">
                        <a:blipFill>
                          <a:blip r:embed="rId4"/>
                          <a:stretch>
                            <a:fillRect l="-120930" t="-108434" r="-846" b="-302410"/>
                          </a:stretch>
                        </a:blipFill>
                      </a:tcPr>
                    </a:tc>
                    <a:extLst>
                      <a:ext uri="{0D108BD9-81ED-4DB2-BD59-A6C34878D82A}">
                        <a16:rowId xmlns:a16="http://schemas.microsoft.com/office/drawing/2014/main" val="574907173"/>
                      </a:ext>
                    </a:extLst>
                  </a:tr>
                  <a:tr h="564960">
                    <a:tc>
                      <a:txBody>
                        <a:bodyPr/>
                        <a:lstStyle/>
                        <a:p>
                          <a:pPr>
                            <a:spcBef>
                              <a:spcPts val="100"/>
                            </a:spcBef>
                            <a:spcAft>
                              <a:spcPts val="100"/>
                            </a:spcAft>
                          </a:pPr>
                          <a:r>
                            <a:rPr lang="en-US" noProof="0" dirty="0"/>
                            <a:t>Partly Eng. </a:t>
                          </a:r>
                          <a:br>
                            <a:rPr lang="en-US" noProof="0" dirty="0"/>
                          </a:br>
                          <a:r>
                            <a:rPr lang="en-US" noProof="0" dirty="0"/>
                            <a:t>(</a:t>
                          </a:r>
                          <a:r>
                            <a:rPr lang="en-US" i="1" noProof="0" dirty="0"/>
                            <a:t>C</a:t>
                          </a:r>
                          <a:r>
                            <a:rPr lang="en-US" noProof="0" dirty="0"/>
                            <a:t> = 2)</a:t>
                          </a:r>
                        </a:p>
                      </a:txBody>
                      <a:tcPr anchor="ctr"/>
                    </a:tc>
                    <a:tc>
                      <a:txBody>
                        <a:bodyPr/>
                        <a:lstStyle/>
                        <a:p>
                          <a:endParaRPr lang="de-DE"/>
                        </a:p>
                      </a:txBody>
                      <a:tcPr anchor="ctr">
                        <a:blipFill>
                          <a:blip r:embed="rId4"/>
                          <a:stretch>
                            <a:fillRect l="-46667" t="-186022" r="-122308" b="-169892"/>
                          </a:stretch>
                        </a:blipFill>
                      </a:tcPr>
                    </a:tc>
                    <a:tc>
                      <a:txBody>
                        <a:bodyPr/>
                        <a:lstStyle/>
                        <a:p>
                          <a:endParaRPr lang="de-DE"/>
                        </a:p>
                      </a:txBody>
                      <a:tcPr marL="0" marR="0" anchor="ctr">
                        <a:blipFill>
                          <a:blip r:embed="rId4"/>
                          <a:stretch>
                            <a:fillRect l="-120930" t="-186022" r="-846" b="-169892"/>
                          </a:stretch>
                        </a:blipFill>
                      </a:tcPr>
                    </a:tc>
                    <a:extLst>
                      <a:ext uri="{0D108BD9-81ED-4DB2-BD59-A6C34878D82A}">
                        <a16:rowId xmlns:a16="http://schemas.microsoft.com/office/drawing/2014/main" val="1290614143"/>
                      </a:ext>
                    </a:extLst>
                  </a:tr>
                  <a:tr h="370840">
                    <a:tc>
                      <a:txBody>
                        <a:bodyPr/>
                        <a:lstStyle/>
                        <a:p>
                          <a:endParaRPr lang="de-DE"/>
                        </a:p>
                      </a:txBody>
                      <a:tcPr marT="0" marB="0" anchor="ctr">
                        <a:blipFill>
                          <a:blip r:embed="rId4"/>
                          <a:stretch>
                            <a:fillRect l="-552" t="-436066" r="-479006" b="-159016"/>
                          </a:stretch>
                        </a:blipFill>
                      </a:tcPr>
                    </a:tc>
                    <a:tc>
                      <a:txBody>
                        <a:bodyPr/>
                        <a:lstStyle/>
                        <a:p>
                          <a:endParaRPr lang="de-DE"/>
                        </a:p>
                      </a:txBody>
                      <a:tcPr marT="0" marB="0" anchor="ctr">
                        <a:blipFill>
                          <a:blip r:embed="rId4"/>
                          <a:stretch>
                            <a:fillRect l="-46667" t="-436066" r="-122308" b="-159016"/>
                          </a:stretch>
                        </a:blipFill>
                      </a:tcPr>
                    </a:tc>
                    <a:tc>
                      <a:txBody>
                        <a:bodyPr/>
                        <a:lstStyle/>
                        <a:p>
                          <a:endParaRPr lang="de-DE"/>
                        </a:p>
                      </a:txBody>
                      <a:tcPr marL="0" marR="0" marT="0" marB="0" anchor="ctr">
                        <a:blipFill>
                          <a:blip r:embed="rId4"/>
                          <a:stretch>
                            <a:fillRect l="-120930" t="-436066" r="-846" b="-159016"/>
                          </a:stretch>
                        </a:blipFill>
                      </a:tcPr>
                    </a:tc>
                    <a:extLst>
                      <a:ext uri="{0D108BD9-81ED-4DB2-BD59-A6C34878D82A}">
                        <a16:rowId xmlns:a16="http://schemas.microsoft.com/office/drawing/2014/main" val="542690234"/>
                      </a:ext>
                    </a:extLst>
                  </a:tr>
                  <a:tr h="564960">
                    <a:tc>
                      <a:txBody>
                        <a:bodyPr/>
                        <a:lstStyle/>
                        <a:p>
                          <a:pPr>
                            <a:spcBef>
                              <a:spcPts val="100"/>
                            </a:spcBef>
                            <a:spcAft>
                              <a:spcPts val="100"/>
                            </a:spcAft>
                          </a:pPr>
                          <a:r>
                            <a:rPr lang="en-US" noProof="0" dirty="0"/>
                            <a:t>Engaged </a:t>
                          </a:r>
                          <a:br>
                            <a:rPr lang="en-US" noProof="0" dirty="0"/>
                          </a:br>
                          <a:r>
                            <a:rPr lang="en-US" noProof="0" dirty="0"/>
                            <a:t>(</a:t>
                          </a:r>
                          <a:r>
                            <a:rPr lang="en-US" i="1" noProof="0" dirty="0"/>
                            <a:t>C</a:t>
                          </a:r>
                          <a:r>
                            <a:rPr lang="en-US" noProof="0" dirty="0"/>
                            <a:t> = </a:t>
                          </a:r>
                          <a:r>
                            <a:rPr lang="en-US" i="1" noProof="0" dirty="0"/>
                            <a:t>K</a:t>
                          </a:r>
                          <a:r>
                            <a:rPr lang="en-US" noProof="0" dirty="0"/>
                            <a:t>)</a:t>
                          </a:r>
                        </a:p>
                      </a:txBody>
                      <a:tcPr anchor="ctr"/>
                    </a:tc>
                    <a:tc>
                      <a:txBody>
                        <a:bodyPr/>
                        <a:lstStyle/>
                        <a:p>
                          <a:endParaRPr lang="de-DE"/>
                        </a:p>
                      </a:txBody>
                      <a:tcPr anchor="ctr">
                        <a:blipFill>
                          <a:blip r:embed="rId4"/>
                          <a:stretch>
                            <a:fillRect l="-46667" t="-351613" r="-122308" b="-4301"/>
                          </a:stretch>
                        </a:blipFill>
                      </a:tcPr>
                    </a:tc>
                    <a:tc>
                      <a:txBody>
                        <a:bodyPr/>
                        <a:lstStyle/>
                        <a:p>
                          <a:endParaRPr lang="de-DE"/>
                        </a:p>
                      </a:txBody>
                      <a:tcPr marL="0" marR="0" anchor="ctr">
                        <a:blipFill>
                          <a:blip r:embed="rId4"/>
                          <a:stretch>
                            <a:fillRect l="-120930" t="-351613" r="-846" b="-4301"/>
                          </a:stretch>
                        </a:blipFill>
                      </a:tcPr>
                    </a:tc>
                    <a:extLst>
                      <a:ext uri="{0D108BD9-81ED-4DB2-BD59-A6C34878D82A}">
                        <a16:rowId xmlns:a16="http://schemas.microsoft.com/office/drawing/2014/main" val="1646429422"/>
                      </a:ext>
                    </a:extLst>
                  </a:tr>
                </a:tbl>
              </a:graphicData>
            </a:graphic>
          </p:graphicFrame>
        </mc:Fallback>
      </mc:AlternateContent>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26C7FAD4-A599-3431-14E7-11F6D6C71B04}"/>
                  </a:ext>
                </a:extLst>
              </p:cNvPr>
              <p:cNvSpPr txBox="1"/>
              <p:nvPr/>
            </p:nvSpPr>
            <p:spPr>
              <a:xfrm>
                <a:off x="2693261" y="4358829"/>
                <a:ext cx="6357201" cy="59651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m:rPr>
                          <m:sty m:val="p"/>
                        </m:rPr>
                        <a:rPr lang="de-DE" i="0" smtClean="0">
                          <a:latin typeface="Cambria Math" panose="02040503050406030204" pitchFamily="18" charset="0"/>
                          <a:ea typeface="Cambria Math" panose="02040503050406030204" pitchFamily="18" charset="0"/>
                        </a:rPr>
                        <m:t>P</m:t>
                      </m:r>
                      <m:d>
                        <m:dPr>
                          <m:ctrlPr>
                            <a:rPr lang="de-DE" i="1" smtClean="0">
                              <a:latin typeface="Cambria Math" panose="02040503050406030204" pitchFamily="18" charset="0"/>
                              <a:ea typeface="Cambria Math" panose="02040503050406030204" pitchFamily="18" charset="0"/>
                            </a:rPr>
                          </m:ctrlPr>
                        </m:dPr>
                        <m:e>
                          <m:sSub>
                            <m:sSubPr>
                              <m:ctrlPr>
                                <a:rPr lang="de-DE" i="1" smtClean="0">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𝐶</m:t>
                              </m:r>
                            </m:e>
                            <m:sub>
                              <m:r>
                                <a:rPr lang="de-DE" b="0" i="1" smtClean="0">
                                  <a:latin typeface="Cambria Math" panose="02040503050406030204" pitchFamily="18" charset="0"/>
                                  <a:ea typeface="Cambria Math" panose="02040503050406030204" pitchFamily="18" charset="0"/>
                                </a:rPr>
                                <m:t>𝑖𝑗</m:t>
                              </m:r>
                            </m:sub>
                          </m:sSub>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𝑘</m:t>
                          </m:r>
                        </m:e>
                      </m:d>
                      <m:r>
                        <a:rPr lang="de-DE" b="0" i="1" smtClean="0">
                          <a:latin typeface="Cambria Math" panose="02040503050406030204" pitchFamily="18" charset="0"/>
                          <a:ea typeface="Cambria Math" panose="02040503050406030204" pitchFamily="18" charset="0"/>
                        </a:rPr>
                        <m:t>=</m:t>
                      </m:r>
                      <m:f>
                        <m:fPr>
                          <m:ctrlPr>
                            <a:rPr lang="de-DE" b="0" i="1" smtClean="0">
                              <a:latin typeface="Cambria Math" panose="02040503050406030204" pitchFamily="18" charset="0"/>
                              <a:ea typeface="Cambria Math" panose="02040503050406030204" pitchFamily="18" charset="0"/>
                            </a:rPr>
                          </m:ctrlPr>
                        </m:fPr>
                        <m:num>
                          <m:r>
                            <m:rPr>
                              <m:sty m:val="p"/>
                            </m:rPr>
                            <a:rPr lang="de-DE" b="0" i="0" smtClean="0">
                              <a:latin typeface="Cambria Math" panose="02040503050406030204" pitchFamily="18" charset="0"/>
                              <a:ea typeface="Cambria Math" panose="02040503050406030204" pitchFamily="18" charset="0"/>
                            </a:rPr>
                            <m:t>exp</m:t>
                          </m:r>
                          <m:d>
                            <m:dPr>
                              <m:ctrlPr>
                                <a:rPr lang="de-DE" b="0" i="1" smtClean="0">
                                  <a:latin typeface="Cambria Math" panose="02040503050406030204" pitchFamily="18" charset="0"/>
                                  <a:ea typeface="Cambria Math" panose="02040503050406030204" pitchFamily="18" charset="0"/>
                                </a:rPr>
                              </m:ctrlPr>
                            </m:dPr>
                            <m:e>
                              <m:sSub>
                                <m:sSubPr>
                                  <m:ctrlPr>
                                    <a:rPr lang="de-DE" b="0" i="1" smtClean="0">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𝜔</m:t>
                                  </m:r>
                                </m:e>
                                <m:sub>
                                  <m:r>
                                    <a:rPr lang="de-DE" b="0" i="1" smtClean="0">
                                      <a:latin typeface="Cambria Math" panose="02040503050406030204" pitchFamily="18" charset="0"/>
                                      <a:ea typeface="Cambria Math" panose="02040503050406030204" pitchFamily="18" charset="0"/>
                                    </a:rPr>
                                    <m:t>0</m:t>
                                  </m:r>
                                  <m:d>
                                    <m:dPr>
                                      <m:ctrlPr>
                                        <a:rPr lang="de-DE" b="0" i="1" smtClean="0">
                                          <a:latin typeface="Cambria Math" panose="02040503050406030204" pitchFamily="18" charset="0"/>
                                          <a:ea typeface="Cambria Math" panose="02040503050406030204" pitchFamily="18" charset="0"/>
                                        </a:rPr>
                                      </m:ctrlPr>
                                    </m:dPr>
                                    <m:e>
                                      <m:r>
                                        <a:rPr lang="de-DE" b="0" i="1" smtClean="0">
                                          <a:latin typeface="Cambria Math" panose="02040503050406030204" pitchFamily="18" charset="0"/>
                                          <a:ea typeface="Cambria Math" panose="02040503050406030204" pitchFamily="18" charset="0"/>
                                        </a:rPr>
                                        <m:t>𝐶</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𝑘</m:t>
                                      </m:r>
                                    </m:e>
                                  </m:d>
                                </m:sub>
                              </m:sSub>
                              <m:r>
                                <a:rPr lang="de-DE" b="0" i="1" smtClean="0">
                                  <a:latin typeface="Cambria Math" panose="02040503050406030204" pitchFamily="18" charset="0"/>
                                  <a:ea typeface="Cambria Math" panose="02040503050406030204" pitchFamily="18" charset="0"/>
                                </a:rPr>
                                <m:t>+</m:t>
                              </m:r>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𝜔</m:t>
                                  </m:r>
                                </m:e>
                                <m:sub>
                                  <m:r>
                                    <a:rPr lang="de-DE" b="0" i="1" smtClean="0">
                                      <a:latin typeface="Cambria Math" panose="02040503050406030204" pitchFamily="18" charset="0"/>
                                      <a:ea typeface="Cambria Math" panose="02040503050406030204" pitchFamily="18" charset="0"/>
                                    </a:rPr>
                                    <m:t>1</m:t>
                                  </m:r>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𝐶</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𝑘</m:t>
                                      </m:r>
                                    </m:e>
                                  </m:d>
                                </m:sub>
                              </m:sSub>
                              <m:sSub>
                                <m:sSubPr>
                                  <m:ctrlPr>
                                    <a:rPr lang="de-DE" i="1" smtClean="0">
                                      <a:latin typeface="Cambria Math" panose="02040503050406030204" pitchFamily="18" charset="0"/>
                                      <a:ea typeface="Cambria Math" panose="02040503050406030204" pitchFamily="18" charset="0"/>
                                    </a:rPr>
                                  </m:ctrlPr>
                                </m:sSubPr>
                                <m:e>
                                  <m:r>
                                    <a:rPr lang="de-DE" i="1" smtClean="0">
                                      <a:latin typeface="Cambria Math" panose="02040503050406030204" pitchFamily="18" charset="0"/>
                                      <a:ea typeface="Cambria Math" panose="02040503050406030204" pitchFamily="18" charset="0"/>
                                    </a:rPr>
                                    <m:t>𝜂</m:t>
                                  </m:r>
                                </m:e>
                                <m:sub>
                                  <m:r>
                                    <a:rPr lang="de-DE" b="0" i="1" smtClean="0">
                                      <a:latin typeface="Cambria Math" panose="02040503050406030204" pitchFamily="18" charset="0"/>
                                      <a:ea typeface="Cambria Math" panose="02040503050406030204" pitchFamily="18" charset="0"/>
                                    </a:rPr>
                                    <m:t>𝑖</m:t>
                                  </m:r>
                                </m:sub>
                              </m:sSub>
                            </m:e>
                          </m:d>
                        </m:num>
                        <m:den>
                          <m:nary>
                            <m:naryPr>
                              <m:chr m:val="∑"/>
                              <m:limLoc m:val="subSup"/>
                              <m:ctrlPr>
                                <a:rPr lang="de-DE" b="0" i="1" smtClean="0">
                                  <a:latin typeface="Cambria Math" panose="02040503050406030204" pitchFamily="18" charset="0"/>
                                  <a:ea typeface="Cambria Math" panose="02040503050406030204" pitchFamily="18" charset="0"/>
                                </a:rPr>
                              </m:ctrlPr>
                            </m:naryPr>
                            <m:sub>
                              <m:r>
                                <m:rPr>
                                  <m:brk m:alnAt="25"/>
                                </m:rPr>
                                <a:rPr lang="de-DE" b="0" i="1" smtClean="0">
                                  <a:latin typeface="Cambria Math" panose="02040503050406030204" pitchFamily="18" charset="0"/>
                                  <a:ea typeface="Cambria Math" panose="02040503050406030204" pitchFamily="18" charset="0"/>
                                </a:rPr>
                                <m:t>𝑘</m:t>
                              </m:r>
                              <m:r>
                                <a:rPr lang="de-DE" b="0" i="1" smtClean="0">
                                  <a:latin typeface="Cambria Math" panose="02040503050406030204" pitchFamily="18" charset="0"/>
                                  <a:ea typeface="Cambria Math" panose="02040503050406030204" pitchFamily="18" charset="0"/>
                                </a:rPr>
                                <m:t>=1</m:t>
                              </m:r>
                            </m:sub>
                            <m:sup>
                              <m:r>
                                <a:rPr lang="de-DE" b="0" i="1" smtClean="0">
                                  <a:latin typeface="Cambria Math" panose="02040503050406030204" pitchFamily="18" charset="0"/>
                                  <a:ea typeface="Cambria Math" panose="02040503050406030204" pitchFamily="18" charset="0"/>
                                </a:rPr>
                                <m:t>𝐾</m:t>
                              </m:r>
                            </m:sup>
                            <m:e>
                              <m:r>
                                <m:rPr>
                                  <m:sty m:val="p"/>
                                </m:rPr>
                                <a:rPr lang="de-DE" i="0">
                                  <a:latin typeface="Cambria Math" panose="02040503050406030204" pitchFamily="18" charset="0"/>
                                  <a:ea typeface="Cambria Math" panose="02040503050406030204" pitchFamily="18" charset="0"/>
                                </a:rPr>
                                <m:t>exp</m:t>
                              </m:r>
                              <m:d>
                                <m:dPr>
                                  <m:ctrlPr>
                                    <a:rPr lang="de-DE" i="1">
                                      <a:latin typeface="Cambria Math" panose="02040503050406030204" pitchFamily="18" charset="0"/>
                                      <a:ea typeface="Cambria Math" panose="02040503050406030204" pitchFamily="18" charset="0"/>
                                    </a:rPr>
                                  </m:ctrlPr>
                                </m:dPr>
                                <m:e>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𝜔</m:t>
                                      </m:r>
                                    </m:e>
                                    <m:sub>
                                      <m:r>
                                        <a:rPr lang="de-DE" i="1">
                                          <a:latin typeface="Cambria Math" panose="02040503050406030204" pitchFamily="18" charset="0"/>
                                          <a:ea typeface="Cambria Math" panose="02040503050406030204" pitchFamily="18" charset="0"/>
                                        </a:rPr>
                                        <m:t>0</m:t>
                                      </m:r>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𝐶</m:t>
                                          </m:r>
                                          <m:r>
                                            <a:rPr lang="de-DE" i="1">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𝑙</m:t>
                                          </m:r>
                                        </m:e>
                                      </m:d>
                                    </m:sub>
                                  </m:sSub>
                                  <m:r>
                                    <a:rPr lang="de-DE" i="1">
                                      <a:latin typeface="Cambria Math" panose="02040503050406030204" pitchFamily="18" charset="0"/>
                                      <a:ea typeface="Cambria Math" panose="02040503050406030204" pitchFamily="18" charset="0"/>
                                    </a:rPr>
                                    <m:t>+</m:t>
                                  </m:r>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𝜔</m:t>
                                      </m:r>
                                    </m:e>
                                    <m:sub>
                                      <m:r>
                                        <a:rPr lang="de-DE" i="1">
                                          <a:latin typeface="Cambria Math" panose="02040503050406030204" pitchFamily="18" charset="0"/>
                                          <a:ea typeface="Cambria Math" panose="02040503050406030204" pitchFamily="18" charset="0"/>
                                        </a:rPr>
                                        <m:t>1</m:t>
                                      </m:r>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𝐶</m:t>
                                          </m:r>
                                          <m:r>
                                            <a:rPr lang="de-DE" i="1">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𝑙</m:t>
                                          </m:r>
                                        </m:e>
                                      </m:d>
                                    </m:sub>
                                  </m:sSub>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𝜂</m:t>
                                      </m:r>
                                    </m:e>
                                    <m:sub>
                                      <m:r>
                                        <a:rPr lang="de-DE" i="1">
                                          <a:latin typeface="Cambria Math" panose="02040503050406030204" pitchFamily="18" charset="0"/>
                                          <a:ea typeface="Cambria Math" panose="02040503050406030204" pitchFamily="18" charset="0"/>
                                        </a:rPr>
                                        <m:t>𝑖</m:t>
                                      </m:r>
                                    </m:sub>
                                  </m:sSub>
                                </m:e>
                              </m:d>
                            </m:e>
                          </m:nary>
                        </m:den>
                      </m:f>
                      <m:r>
                        <a:rPr lang="de-DE" b="0" i="1" smtClean="0">
                          <a:latin typeface="Cambria Math" panose="02040503050406030204" pitchFamily="18" charset="0"/>
                          <a:ea typeface="Cambria Math" panose="02040503050406030204" pitchFamily="18" charset="0"/>
                        </a:rPr>
                        <m:t>,  </m:t>
                      </m:r>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𝜔</m:t>
                          </m:r>
                        </m:e>
                        <m:sub>
                          <m:r>
                            <a:rPr lang="de-DE" i="1">
                              <a:latin typeface="Cambria Math" panose="02040503050406030204" pitchFamily="18" charset="0"/>
                              <a:ea typeface="Cambria Math" panose="02040503050406030204" pitchFamily="18" charset="0"/>
                            </a:rPr>
                            <m:t>0</m:t>
                          </m:r>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𝐶</m:t>
                              </m:r>
                              <m:r>
                                <a:rPr lang="de-DE" i="1">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𝐾</m:t>
                              </m:r>
                            </m:e>
                          </m:d>
                        </m:sub>
                      </m:sSub>
                      <m:r>
                        <a:rPr lang="de-DE" b="0" i="1" smtClean="0">
                          <a:latin typeface="Cambria Math" panose="02040503050406030204" pitchFamily="18" charset="0"/>
                          <a:ea typeface="Cambria Math" panose="02040503050406030204" pitchFamily="18" charset="0"/>
                        </a:rPr>
                        <m:t>=</m:t>
                      </m:r>
                      <m:sSub>
                        <m:sSubPr>
                          <m:ctrlPr>
                            <a:rPr lang="de-DE" i="1">
                              <a:latin typeface="Cambria Math" panose="02040503050406030204" pitchFamily="18" charset="0"/>
                              <a:ea typeface="Cambria Math" panose="02040503050406030204" pitchFamily="18" charset="0"/>
                            </a:rPr>
                          </m:ctrlPr>
                        </m:sSubPr>
                        <m:e>
                          <m:r>
                            <a:rPr lang="de-DE" i="1">
                              <a:latin typeface="Cambria Math" panose="02040503050406030204" pitchFamily="18" charset="0"/>
                              <a:ea typeface="Cambria Math" panose="02040503050406030204" pitchFamily="18" charset="0"/>
                            </a:rPr>
                            <m:t>𝜔</m:t>
                          </m:r>
                        </m:e>
                        <m:sub>
                          <m:r>
                            <a:rPr lang="de-DE" b="0" i="1" smtClean="0">
                              <a:latin typeface="Cambria Math" panose="02040503050406030204" pitchFamily="18" charset="0"/>
                              <a:ea typeface="Cambria Math" panose="02040503050406030204" pitchFamily="18" charset="0"/>
                            </a:rPr>
                            <m:t>1</m:t>
                          </m:r>
                          <m:d>
                            <m:dPr>
                              <m:ctrlPr>
                                <a:rPr lang="de-DE" i="1">
                                  <a:latin typeface="Cambria Math" panose="02040503050406030204" pitchFamily="18" charset="0"/>
                                  <a:ea typeface="Cambria Math" panose="02040503050406030204" pitchFamily="18" charset="0"/>
                                </a:rPr>
                              </m:ctrlPr>
                            </m:dPr>
                            <m:e>
                              <m:r>
                                <a:rPr lang="de-DE" i="1">
                                  <a:latin typeface="Cambria Math" panose="02040503050406030204" pitchFamily="18" charset="0"/>
                                  <a:ea typeface="Cambria Math" panose="02040503050406030204" pitchFamily="18" charset="0"/>
                                </a:rPr>
                                <m:t>𝐶</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𝐾</m:t>
                              </m:r>
                            </m:e>
                          </m:d>
                        </m:sub>
                      </m:sSub>
                      <m:r>
                        <a:rPr lang="de-DE" b="0" i="1" smtClean="0">
                          <a:latin typeface="Cambria Math" panose="02040503050406030204" pitchFamily="18" charset="0"/>
                          <a:ea typeface="Cambria Math" panose="02040503050406030204" pitchFamily="18" charset="0"/>
                        </a:rPr>
                        <m:t>=0</m:t>
                      </m:r>
                    </m:oMath>
                  </m:oMathPara>
                </a14:m>
                <a:endParaRPr lang="de-DE" dirty="0"/>
              </a:p>
            </p:txBody>
          </p:sp>
        </mc:Choice>
        <mc:Fallback xmlns="">
          <p:sp>
            <p:nvSpPr>
              <p:cNvPr id="11" name="Textfeld 10">
                <a:extLst>
                  <a:ext uri="{FF2B5EF4-FFF2-40B4-BE49-F238E27FC236}">
                    <a16:creationId xmlns:a16="http://schemas.microsoft.com/office/drawing/2014/main" id="{26C7FAD4-A599-3431-14E7-11F6D6C71B04}"/>
                  </a:ext>
                </a:extLst>
              </p:cNvPr>
              <p:cNvSpPr txBox="1">
                <a:spLocks noRot="1" noChangeAspect="1" noMove="1" noResize="1" noEditPoints="1" noAdjustHandles="1" noChangeArrowheads="1" noChangeShapeType="1" noTextEdit="1"/>
              </p:cNvSpPr>
              <p:nvPr/>
            </p:nvSpPr>
            <p:spPr>
              <a:xfrm>
                <a:off x="2693261" y="4358829"/>
                <a:ext cx="6357201" cy="596510"/>
              </a:xfrm>
              <a:prstGeom prst="rect">
                <a:avLst/>
              </a:prstGeom>
              <a:blipFill>
                <a:blip r:embed="rId5"/>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4108217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46CA307-52E9-C74C-890B-CB32709C1866}"/>
              </a:ext>
            </a:extLst>
          </p:cNvPr>
          <p:cNvSpPr>
            <a:spLocks noGrp="1"/>
          </p:cNvSpPr>
          <p:nvPr>
            <p:ph type="title"/>
          </p:nvPr>
        </p:nvSpPr>
        <p:spPr>
          <a:xfrm>
            <a:off x="2195736" y="196850"/>
            <a:ext cx="5545114" cy="503238"/>
          </a:xfrm>
        </p:spPr>
        <p:txBody>
          <a:bodyPr anchor="t" anchorCtr="0">
            <a:normAutofit/>
          </a:bodyPr>
          <a:lstStyle/>
          <a:p>
            <a:pPr algn="r"/>
            <a:r>
              <a:rPr lang="en-US" sz="2800" dirty="0">
                <a:latin typeface="Calibri" panose="020F0502020204030204" pitchFamily="34" charset="0"/>
                <a:ea typeface="Calibri" panose="020F0502020204030204" pitchFamily="34" charset="0"/>
                <a:cs typeface="Calibri" panose="020F0502020204030204" pitchFamily="34" charset="0"/>
              </a:rPr>
              <a:t>The Present Study</a:t>
            </a:r>
          </a:p>
        </p:txBody>
      </p:sp>
      <p:sp>
        <p:nvSpPr>
          <p:cNvPr id="4" name="Datumsplatzhalter 3">
            <a:extLst>
              <a:ext uri="{FF2B5EF4-FFF2-40B4-BE49-F238E27FC236}">
                <a16:creationId xmlns:a16="http://schemas.microsoft.com/office/drawing/2014/main" id="{8BE15F3B-FACF-2449-B463-9AC294A757FC}"/>
              </a:ext>
            </a:extLst>
          </p:cNvPr>
          <p:cNvSpPr>
            <a:spLocks noGrp="1"/>
          </p:cNvSpPr>
          <p:nvPr>
            <p:ph type="dt" sz="half" idx="10"/>
          </p:nvPr>
        </p:nvSpPr>
        <p:spPr/>
        <p:txBody>
          <a:bodyPr/>
          <a:lstStyle/>
          <a:p>
            <a:fld id="{62CFED63-3993-9942-B840-49C7E6BA9EC2}" type="datetime5">
              <a:rPr lang="de-DE" smtClean="0"/>
              <a:t>25-07-19</a:t>
            </a:fld>
            <a:endParaRPr lang="de-DE" dirty="0"/>
          </a:p>
        </p:txBody>
      </p:sp>
      <p:sp>
        <p:nvSpPr>
          <p:cNvPr id="5" name="Foliennummernplatzhalter 4">
            <a:extLst>
              <a:ext uri="{FF2B5EF4-FFF2-40B4-BE49-F238E27FC236}">
                <a16:creationId xmlns:a16="http://schemas.microsoft.com/office/drawing/2014/main" id="{3303C263-2BD8-5B4F-A9CD-BFB98B9388E1}"/>
              </a:ext>
            </a:extLst>
          </p:cNvPr>
          <p:cNvSpPr>
            <a:spLocks noGrp="1"/>
          </p:cNvSpPr>
          <p:nvPr>
            <p:ph type="sldNum" sz="quarter" idx="12"/>
          </p:nvPr>
        </p:nvSpPr>
        <p:spPr/>
        <p:txBody>
          <a:bodyPr/>
          <a:lstStyle/>
          <a:p>
            <a:fld id="{04DA90AE-A642-9F4D-BA94-82F41D55CFC7}" type="slidenum">
              <a:rPr lang="de-DE" smtClean="0"/>
              <a:pPr/>
              <a:t>7</a:t>
            </a:fld>
            <a:endParaRPr lang="de-DE" dirty="0"/>
          </a:p>
        </p:txBody>
      </p:sp>
      <p:sp>
        <p:nvSpPr>
          <p:cNvPr id="6" name="Textplatzhalter 5">
            <a:extLst>
              <a:ext uri="{FF2B5EF4-FFF2-40B4-BE49-F238E27FC236}">
                <a16:creationId xmlns:a16="http://schemas.microsoft.com/office/drawing/2014/main" id="{5F497174-0572-2344-A90A-0AAFF9C2F01D}"/>
              </a:ext>
            </a:extLst>
          </p:cNvPr>
          <p:cNvSpPr>
            <a:spLocks noGrp="1"/>
          </p:cNvSpPr>
          <p:nvPr>
            <p:ph type="body" sz="quarter" idx="13"/>
          </p:nvPr>
        </p:nvSpPr>
        <p:spPr/>
        <p:txBody>
          <a:bodyPr/>
          <a:lstStyle/>
          <a:p>
            <a:r>
              <a:rPr lang="en-US" dirty="0"/>
              <a:t>Partial Engagement in Proficiency Tests | EAM 2025</a:t>
            </a:r>
          </a:p>
        </p:txBody>
      </p:sp>
      <p:sp>
        <p:nvSpPr>
          <p:cNvPr id="7" name="Inhaltsplatzhalter 1">
            <a:extLst>
              <a:ext uri="{FF2B5EF4-FFF2-40B4-BE49-F238E27FC236}">
                <a16:creationId xmlns:a16="http://schemas.microsoft.com/office/drawing/2014/main" id="{09A3CD3E-5B67-24B9-44FA-A69AFD11F788}"/>
              </a:ext>
            </a:extLst>
          </p:cNvPr>
          <p:cNvSpPr txBox="1">
            <a:spLocks/>
          </p:cNvSpPr>
          <p:nvPr/>
        </p:nvSpPr>
        <p:spPr>
          <a:xfrm>
            <a:off x="4643883" y="915988"/>
            <a:ext cx="4392613" cy="2376636"/>
          </a:xfrm>
          <a:prstGeom prst="rect">
            <a:avLst/>
          </a:prstGeom>
          <a:solidFill>
            <a:schemeClr val="bg1"/>
          </a:solidFill>
          <a:effectLst>
            <a:outerShdw blurRad="50800" dist="38100" dir="2700000" algn="tl" rotWithShape="0">
              <a:prstClr val="black">
                <a:alpha val="40000"/>
              </a:prstClr>
            </a:outerShdw>
          </a:effectLst>
        </p:spPr>
        <p:txBody>
          <a:bodyPr vert="horz" lIns="0" tIns="0" rIns="0" bIns="0" rtlCol="0">
            <a:normAutofit/>
          </a:bodyPr>
          <a:lstStyle>
            <a:lvl1pPr marL="0" indent="0" algn="l" defTabSz="685800" rtl="0" eaLnBrk="1" latinLnBrk="0" hangingPunct="1">
              <a:lnSpc>
                <a:spcPct val="90000"/>
              </a:lnSpc>
              <a:spcBef>
                <a:spcPts val="750"/>
              </a:spcBef>
              <a:buClr>
                <a:srgbClr val="929292"/>
              </a:buClr>
              <a:buSzPct val="90000"/>
              <a:buFontTx/>
              <a:buNone/>
              <a:defRPr sz="2400" b="0" i="0" kern="1200">
                <a:solidFill>
                  <a:schemeClr val="tx1">
                    <a:lumMod val="65000"/>
                    <a:lumOff val="35000"/>
                  </a:schemeClr>
                </a:solidFill>
                <a:latin typeface="+mn-lt"/>
                <a:ea typeface="+mn-ea"/>
                <a:cs typeface="+mn-cs"/>
              </a:defRPr>
            </a:lvl1pPr>
            <a:lvl2pPr marL="342900" indent="0" algn="l" defTabSz="685800" rtl="0" eaLnBrk="1" latinLnBrk="0" hangingPunct="1">
              <a:lnSpc>
                <a:spcPct val="90000"/>
              </a:lnSpc>
              <a:spcBef>
                <a:spcPts val="375"/>
              </a:spcBef>
              <a:buClr>
                <a:srgbClr val="929292"/>
              </a:buClr>
              <a:buSzPct val="90000"/>
              <a:buFont typeface="Arial" panose="020B0604020202020204" pitchFamily="34" charset="0"/>
              <a:buNone/>
              <a:defRPr sz="2000" b="0" i="0" kern="1200">
                <a:solidFill>
                  <a:schemeClr val="tx1">
                    <a:lumMod val="50000"/>
                    <a:lumOff val="50000"/>
                  </a:schemeClr>
                </a:solidFill>
                <a:latin typeface="Linotype Syntax Com Medium"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lumMod val="65000"/>
                    <a:lumOff val="3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b="0" i="0" kern="1200">
                <a:solidFill>
                  <a:schemeClr val="tx1">
                    <a:lumMod val="65000"/>
                    <a:lumOff val="3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b="0" i="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rgbClr val="003D7C"/>
              </a:buClr>
            </a:pPr>
            <a:r>
              <a:rPr lang="en-US" b="1" dirty="0">
                <a:solidFill>
                  <a:srgbClr val="05396A"/>
                </a:solidFill>
                <a:latin typeface="Calibri" panose="020F0502020204030204" pitchFamily="34" charset="0"/>
                <a:ea typeface="Calibri" panose="020F0502020204030204" pitchFamily="34" charset="0"/>
                <a:cs typeface="Calibri" panose="020F0502020204030204" pitchFamily="34" charset="0"/>
              </a:rPr>
              <a:t>Model Estimation</a:t>
            </a:r>
          </a:p>
          <a:p>
            <a:pPr marL="342900" indent="-342900">
              <a:spcBef>
                <a:spcPts val="0"/>
              </a:spcBef>
              <a:buClr>
                <a:srgbClr val="003D7C"/>
              </a:buClr>
              <a:buFont typeface="Arial" panose="020B0604020202020204" pitchFamily="34" charset="0"/>
              <a:buChar char="•"/>
            </a:pP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Considered models:</a:t>
            </a:r>
          </a:p>
          <a:p>
            <a:pPr marL="685800" lvl="1" indent="-342900">
              <a:spcBef>
                <a:spcPts val="0"/>
              </a:spcBef>
              <a:buClr>
                <a:srgbClr val="003D7C"/>
              </a:buClr>
              <a:buFont typeface="Arial" panose="020B0604020202020204" pitchFamily="34" charset="0"/>
              <a:buChar char="•"/>
            </a:pPr>
            <a:r>
              <a:rPr lang="en-US" sz="1600" dirty="0">
                <a:solidFill>
                  <a:srgbClr val="05396A"/>
                </a:solidFill>
                <a:latin typeface="Calibri" panose="020F0502020204030204" pitchFamily="34" charset="0"/>
                <a:ea typeface="Calibri" panose="020F0502020204030204" pitchFamily="34" charset="0"/>
                <a:cs typeface="Calibri" panose="020F0502020204030204" pitchFamily="34" charset="0"/>
              </a:rPr>
              <a:t>Van der Linden’s (2007) RT-IRT model</a:t>
            </a:r>
          </a:p>
          <a:p>
            <a:pPr marL="685800" lvl="1" indent="-342900">
              <a:spcBef>
                <a:spcPts val="0"/>
              </a:spcBef>
              <a:buClr>
                <a:srgbClr val="003D7C"/>
              </a:buClr>
              <a:buFont typeface="Arial" panose="020B0604020202020204" pitchFamily="34" charset="0"/>
              <a:buChar char="•"/>
            </a:pPr>
            <a:r>
              <a:rPr lang="en-US" sz="1600" dirty="0">
                <a:solidFill>
                  <a:srgbClr val="05396A"/>
                </a:solidFill>
                <a:latin typeface="Calibri" panose="020F0502020204030204" pitchFamily="34" charset="0"/>
                <a:ea typeface="Calibri" panose="020F0502020204030204" pitchFamily="34" charset="0"/>
                <a:cs typeface="Calibri" panose="020F0502020204030204" pitchFamily="34" charset="0"/>
              </a:rPr>
              <a:t>ILC-IRT model for TTE </a:t>
            </a:r>
            <a:r>
              <a:rPr lang="en-US" sz="1400" dirty="0">
                <a:solidFill>
                  <a:srgbClr val="05396A"/>
                </a:solidFill>
                <a:latin typeface="Calibri" panose="020F0502020204030204" pitchFamily="34" charset="0"/>
                <a:ea typeface="Calibri" panose="020F0502020204030204" pitchFamily="34" charset="0"/>
                <a:cs typeface="Calibri" panose="020F0502020204030204" pitchFamily="34" charset="0"/>
              </a:rPr>
              <a:t>(Nagy &amp; </a:t>
            </a:r>
            <a:r>
              <a:rPr lang="en-US" sz="1400" dirty="0" err="1">
                <a:solidFill>
                  <a:srgbClr val="05396A"/>
                </a:solidFill>
                <a:latin typeface="Calibri" panose="020F0502020204030204" pitchFamily="34" charset="0"/>
                <a:ea typeface="Calibri" panose="020F0502020204030204" pitchFamily="34" charset="0"/>
                <a:cs typeface="Calibri" panose="020F0502020204030204" pitchFamily="34" charset="0"/>
              </a:rPr>
              <a:t>Ulitzsch</a:t>
            </a:r>
            <a:r>
              <a:rPr lang="en-US" sz="1400" dirty="0">
                <a:solidFill>
                  <a:srgbClr val="05396A"/>
                </a:solidFill>
                <a:latin typeface="Calibri" panose="020F0502020204030204" pitchFamily="34" charset="0"/>
                <a:ea typeface="Calibri" panose="020F0502020204030204" pitchFamily="34" charset="0"/>
                <a:cs typeface="Calibri" panose="020F0502020204030204" pitchFamily="34" charset="0"/>
              </a:rPr>
              <a:t>, 2022)</a:t>
            </a:r>
            <a:endParaRPr lang="en-US" sz="1600"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marL="685800" lvl="1" indent="-342900">
              <a:spcBef>
                <a:spcPts val="0"/>
              </a:spcBef>
              <a:buClr>
                <a:srgbClr val="003D7C"/>
              </a:buClr>
              <a:buFont typeface="Arial" panose="020B0604020202020204" pitchFamily="34" charset="0"/>
              <a:buChar char="•"/>
            </a:pPr>
            <a:r>
              <a:rPr lang="en-US" sz="1600" dirty="0">
                <a:solidFill>
                  <a:srgbClr val="05396A"/>
                </a:solidFill>
                <a:latin typeface="Calibri" panose="020F0502020204030204" pitchFamily="34" charset="0"/>
                <a:ea typeface="Calibri" panose="020F0502020204030204" pitchFamily="34" charset="0"/>
                <a:cs typeface="Calibri" panose="020F0502020204030204" pitchFamily="34" charset="0"/>
              </a:rPr>
              <a:t>ILC-IRT model for gradual TTE</a:t>
            </a:r>
          </a:p>
          <a:p>
            <a:pPr marL="342900" indent="-342900">
              <a:spcBef>
                <a:spcPts val="0"/>
              </a:spcBef>
              <a:buClr>
                <a:srgbClr val="003D7C"/>
              </a:buClr>
              <a:buFont typeface="Arial" panose="020B0604020202020204" pitchFamily="34" charset="0"/>
              <a:buChar char="•"/>
            </a:pPr>
            <a:r>
              <a:rPr lang="en-US" sz="1800" dirty="0">
                <a:solidFill>
                  <a:srgbClr val="05396A"/>
                </a:solidFill>
                <a:latin typeface="Calibri" panose="020F0502020204030204" pitchFamily="34" charset="0"/>
                <a:ea typeface="Calibri" panose="020F0502020204030204" pitchFamily="34" charset="0"/>
                <a:cs typeface="Calibri" panose="020F0502020204030204" pitchFamily="34" charset="0"/>
              </a:rPr>
              <a:t>Marginal maximum likelihood estimation in </a:t>
            </a:r>
            <a:r>
              <a:rPr lang="en-US" sz="1800" dirty="0" err="1">
                <a:solidFill>
                  <a:srgbClr val="05396A"/>
                </a:solidFill>
                <a:latin typeface="Calibri" panose="020F0502020204030204" pitchFamily="34" charset="0"/>
                <a:ea typeface="Calibri" panose="020F0502020204030204" pitchFamily="34" charset="0"/>
                <a:cs typeface="Calibri" panose="020F0502020204030204" pitchFamily="34" charset="0"/>
              </a:rPr>
              <a:t>Mplus</a:t>
            </a:r>
            <a:r>
              <a:rPr lang="en-US" sz="1800" dirty="0">
                <a:solidFill>
                  <a:srgbClr val="05396A"/>
                </a:solidFill>
                <a:latin typeface="Calibri" panose="020F0502020204030204" pitchFamily="34" charset="0"/>
                <a:ea typeface="Calibri" panose="020F0502020204030204" pitchFamily="34" charset="0"/>
                <a:cs typeface="Calibri" panose="020F0502020204030204" pitchFamily="34" charset="0"/>
              </a:rPr>
              <a:t> 8.11 </a:t>
            </a:r>
            <a:r>
              <a:rPr lang="en-US" sz="1400" dirty="0">
                <a:solidFill>
                  <a:srgbClr val="05396A"/>
                </a:solidFill>
                <a:latin typeface="Calibri" panose="020F0502020204030204" pitchFamily="34" charset="0"/>
                <a:ea typeface="Calibri" panose="020F0502020204030204" pitchFamily="34" charset="0"/>
                <a:cs typeface="Calibri" panose="020F0502020204030204" pitchFamily="34" charset="0"/>
              </a:rPr>
              <a:t>(</a:t>
            </a:r>
            <a:r>
              <a:rPr lang="en-US" sz="1400" dirty="0" err="1">
                <a:solidFill>
                  <a:srgbClr val="05396A"/>
                </a:solidFill>
                <a:latin typeface="Calibri" panose="020F0502020204030204" pitchFamily="34" charset="0"/>
                <a:ea typeface="Calibri" panose="020F0502020204030204" pitchFamily="34" charset="0"/>
                <a:cs typeface="Calibri" panose="020F0502020204030204" pitchFamily="34" charset="0"/>
              </a:rPr>
              <a:t>Muthén</a:t>
            </a:r>
            <a:r>
              <a:rPr lang="en-US" sz="1400" dirty="0">
                <a:solidFill>
                  <a:srgbClr val="05396A"/>
                </a:solidFill>
                <a:latin typeface="Calibri" panose="020F0502020204030204" pitchFamily="34" charset="0"/>
                <a:ea typeface="Calibri" panose="020F0502020204030204" pitchFamily="34" charset="0"/>
                <a:cs typeface="Calibri" panose="020F0502020204030204" pitchFamily="34" charset="0"/>
              </a:rPr>
              <a:t> &amp; </a:t>
            </a:r>
            <a:r>
              <a:rPr lang="en-US" sz="1400" dirty="0" err="1">
                <a:solidFill>
                  <a:srgbClr val="05396A"/>
                </a:solidFill>
                <a:latin typeface="Calibri" panose="020F0502020204030204" pitchFamily="34" charset="0"/>
                <a:ea typeface="Calibri" panose="020F0502020204030204" pitchFamily="34" charset="0"/>
                <a:cs typeface="Calibri" panose="020F0502020204030204" pitchFamily="34" charset="0"/>
              </a:rPr>
              <a:t>Muthén</a:t>
            </a:r>
            <a:r>
              <a:rPr lang="en-US" sz="1400" dirty="0">
                <a:solidFill>
                  <a:srgbClr val="05396A"/>
                </a:solidFill>
                <a:latin typeface="Calibri" panose="020F0502020204030204" pitchFamily="34" charset="0"/>
                <a:ea typeface="Calibri" panose="020F0502020204030204" pitchFamily="34" charset="0"/>
                <a:cs typeface="Calibri" panose="020F0502020204030204" pitchFamily="34" charset="0"/>
              </a:rPr>
              <a:t>, 2020)</a:t>
            </a:r>
          </a:p>
          <a:p>
            <a:pPr marL="342900" indent="-342900">
              <a:spcBef>
                <a:spcPts val="0"/>
              </a:spcBef>
              <a:buClr>
                <a:srgbClr val="003D7C"/>
              </a:buClr>
              <a:buFont typeface="Arial" panose="020B0604020202020204" pitchFamily="34" charset="0"/>
              <a:buChar char="•"/>
            </a:pPr>
            <a:r>
              <a:rPr lang="en-US" sz="1800" dirty="0">
                <a:solidFill>
                  <a:srgbClr val="05396A"/>
                </a:solidFill>
                <a:latin typeface="Calibri" panose="020F0502020204030204" pitchFamily="34" charset="0"/>
                <a:ea typeface="Calibri" panose="020F0502020204030204" pitchFamily="34" charset="0"/>
                <a:cs typeface="Calibri" panose="020F0502020204030204" pitchFamily="34" charset="0"/>
              </a:rPr>
              <a:t>Specification in Multilevel-Mixture-IRT framework </a:t>
            </a:r>
            <a:r>
              <a:rPr lang="en-US" sz="1400" dirty="0">
                <a:solidFill>
                  <a:srgbClr val="05396A"/>
                </a:solidFill>
                <a:latin typeface="Calibri" panose="020F0502020204030204" pitchFamily="34" charset="0"/>
                <a:ea typeface="Calibri" panose="020F0502020204030204" pitchFamily="34" charset="0"/>
                <a:cs typeface="Calibri" panose="020F0502020204030204" pitchFamily="34" charset="0"/>
              </a:rPr>
              <a:t>(Nagy &amp; </a:t>
            </a:r>
            <a:r>
              <a:rPr lang="en-US" sz="1400" dirty="0" err="1">
                <a:solidFill>
                  <a:srgbClr val="05396A"/>
                </a:solidFill>
                <a:latin typeface="Calibri" panose="020F0502020204030204" pitchFamily="34" charset="0"/>
                <a:ea typeface="Calibri" panose="020F0502020204030204" pitchFamily="34" charset="0"/>
                <a:cs typeface="Calibri" panose="020F0502020204030204" pitchFamily="34" charset="0"/>
              </a:rPr>
              <a:t>Ulitzsch</a:t>
            </a:r>
            <a:r>
              <a:rPr lang="en-US" sz="1400" dirty="0">
                <a:solidFill>
                  <a:srgbClr val="05396A"/>
                </a:solidFill>
                <a:latin typeface="Calibri" panose="020F0502020204030204" pitchFamily="34" charset="0"/>
                <a:ea typeface="Calibri" panose="020F0502020204030204" pitchFamily="34" charset="0"/>
                <a:cs typeface="Calibri" panose="020F0502020204030204" pitchFamily="34" charset="0"/>
              </a:rPr>
              <a:t>, 2022)</a:t>
            </a:r>
          </a:p>
          <a:p>
            <a:pPr>
              <a:buClr>
                <a:srgbClr val="003D7C"/>
              </a:buCl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buClr>
                <a:srgbClr val="003D7C"/>
              </a:buCl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buClr>
                <a:srgbClr val="003D7C"/>
              </a:buCl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marL="342900" indent="-342900">
              <a:buClr>
                <a:srgbClr val="003D7C"/>
              </a:buClr>
              <a:buFont typeface="Arial" panose="020B0604020202020204" pitchFamily="34" charset="0"/>
              <a:buChar cha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p:txBody>
      </p:sp>
      <p:sp>
        <p:nvSpPr>
          <p:cNvPr id="2" name="Inhaltsplatzhalter 1">
            <a:extLst>
              <a:ext uri="{FF2B5EF4-FFF2-40B4-BE49-F238E27FC236}">
                <a16:creationId xmlns:a16="http://schemas.microsoft.com/office/drawing/2014/main" id="{E35A80F0-E1C9-974F-A561-978D6A14CE05}"/>
              </a:ext>
            </a:extLst>
          </p:cNvPr>
          <p:cNvSpPr>
            <a:spLocks noGrp="1"/>
          </p:cNvSpPr>
          <p:nvPr>
            <p:ph idx="1"/>
          </p:nvPr>
        </p:nvSpPr>
        <p:spPr>
          <a:xfrm>
            <a:off x="4643883" y="3364632"/>
            <a:ext cx="4392613" cy="1577600"/>
          </a:xfrm>
          <a:solidFill>
            <a:schemeClr val="bg1"/>
          </a:solidFill>
          <a:effectLst>
            <a:outerShdw blurRad="50800" dist="38100" dir="2700000" algn="tl" rotWithShape="0">
              <a:prstClr val="black">
                <a:alpha val="40000"/>
              </a:prstClr>
            </a:outerShdw>
          </a:effectLst>
        </p:spPr>
        <p:txBody>
          <a:bodyPr>
            <a:normAutofit/>
          </a:bodyPr>
          <a:lstStyle/>
          <a:p>
            <a:pPr>
              <a:buClr>
                <a:srgbClr val="003D7C"/>
              </a:buClr>
            </a:pPr>
            <a:r>
              <a:rPr lang="en-US" b="1" dirty="0">
                <a:solidFill>
                  <a:srgbClr val="05396A"/>
                </a:solidFill>
                <a:latin typeface="Calibri" panose="020F0502020204030204" pitchFamily="34" charset="0"/>
                <a:ea typeface="Calibri" panose="020F0502020204030204" pitchFamily="34" charset="0"/>
                <a:cs typeface="Calibri" panose="020F0502020204030204" pitchFamily="34" charset="0"/>
              </a:rPr>
              <a:t>Statistical Analyses</a:t>
            </a:r>
          </a:p>
          <a:p>
            <a:pPr marL="342900" indent="-342900">
              <a:spcBef>
                <a:spcPts val="0"/>
              </a:spcBef>
              <a:buClr>
                <a:srgbClr val="003D7C"/>
              </a:buClr>
              <a:buFont typeface="Arial" panose="020B0604020202020204" pitchFamily="34" charset="0"/>
              <a:buChar char="•"/>
            </a:pP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Relationships of item-level posterior probabilities</a:t>
            </a:r>
          </a:p>
          <a:p>
            <a:pPr marL="342900" indent="-342900">
              <a:spcBef>
                <a:spcPts val="0"/>
              </a:spcBef>
              <a:buClr>
                <a:srgbClr val="003D7C"/>
              </a:buClr>
              <a:buFont typeface="Arial" panose="020B0604020202020204" pitchFamily="34" charset="0"/>
              <a:buChar char="•"/>
            </a:pP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Relationships of EAP trait estimates</a:t>
            </a:r>
          </a:p>
          <a:p>
            <a:pPr>
              <a:buClr>
                <a:srgbClr val="003D7C"/>
              </a:buCl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buClr>
                <a:srgbClr val="003D7C"/>
              </a:buCl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marL="342900" indent="-342900">
              <a:buClr>
                <a:srgbClr val="003D7C"/>
              </a:buClr>
              <a:buFont typeface="Arial" panose="020B0604020202020204" pitchFamily="34" charset="0"/>
              <a:buChar cha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p:txBody>
      </p:sp>
      <p:sp>
        <p:nvSpPr>
          <p:cNvPr id="8" name="Inhaltsplatzhalter 1">
            <a:extLst>
              <a:ext uri="{FF2B5EF4-FFF2-40B4-BE49-F238E27FC236}">
                <a16:creationId xmlns:a16="http://schemas.microsoft.com/office/drawing/2014/main" id="{865DFA6A-7EBE-5822-8BBE-1ECD9F59E3F2}"/>
              </a:ext>
            </a:extLst>
          </p:cNvPr>
          <p:cNvSpPr txBox="1">
            <a:spLocks/>
          </p:cNvSpPr>
          <p:nvPr/>
        </p:nvSpPr>
        <p:spPr>
          <a:xfrm>
            <a:off x="107950" y="915988"/>
            <a:ext cx="4392613" cy="2376636"/>
          </a:xfrm>
          <a:prstGeom prst="rect">
            <a:avLst/>
          </a:prstGeom>
          <a:solidFill>
            <a:schemeClr val="bg1"/>
          </a:solidFill>
          <a:effectLst>
            <a:outerShdw blurRad="50800" dist="38100" dir="2700000" algn="tl" rotWithShape="0">
              <a:prstClr val="black">
                <a:alpha val="40000"/>
              </a:prstClr>
            </a:outerShdw>
          </a:effectLst>
        </p:spPr>
        <p:txBody>
          <a:bodyPr vert="horz" lIns="0" tIns="0" rIns="0" bIns="0" rtlCol="0">
            <a:normAutofit/>
          </a:bodyPr>
          <a:lstStyle>
            <a:lvl1pPr marL="0" indent="0" algn="l" defTabSz="685800" rtl="0" eaLnBrk="1" latinLnBrk="0" hangingPunct="1">
              <a:lnSpc>
                <a:spcPct val="90000"/>
              </a:lnSpc>
              <a:spcBef>
                <a:spcPts val="750"/>
              </a:spcBef>
              <a:buClr>
                <a:srgbClr val="929292"/>
              </a:buClr>
              <a:buSzPct val="90000"/>
              <a:buFontTx/>
              <a:buNone/>
              <a:defRPr sz="2400" b="0" i="0" kern="1200">
                <a:solidFill>
                  <a:schemeClr val="tx1">
                    <a:lumMod val="65000"/>
                    <a:lumOff val="35000"/>
                  </a:schemeClr>
                </a:solidFill>
                <a:latin typeface="+mn-lt"/>
                <a:ea typeface="+mn-ea"/>
                <a:cs typeface="+mn-cs"/>
              </a:defRPr>
            </a:lvl1pPr>
            <a:lvl2pPr marL="342900" indent="0" algn="l" defTabSz="685800" rtl="0" eaLnBrk="1" latinLnBrk="0" hangingPunct="1">
              <a:lnSpc>
                <a:spcPct val="90000"/>
              </a:lnSpc>
              <a:spcBef>
                <a:spcPts val="375"/>
              </a:spcBef>
              <a:buClr>
                <a:srgbClr val="929292"/>
              </a:buClr>
              <a:buSzPct val="90000"/>
              <a:buFont typeface="Arial" panose="020B0604020202020204" pitchFamily="34" charset="0"/>
              <a:buNone/>
              <a:defRPr sz="2000" b="0" i="0" kern="1200">
                <a:solidFill>
                  <a:schemeClr val="tx1">
                    <a:lumMod val="50000"/>
                    <a:lumOff val="50000"/>
                  </a:schemeClr>
                </a:solidFill>
                <a:latin typeface="Linotype Syntax Com Medium"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lumMod val="65000"/>
                    <a:lumOff val="3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b="0" i="0" kern="1200">
                <a:solidFill>
                  <a:schemeClr val="tx1">
                    <a:lumMod val="65000"/>
                    <a:lumOff val="3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b="0" i="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rgbClr val="003D7C"/>
              </a:buClr>
            </a:pPr>
            <a:r>
              <a:rPr lang="en-US" b="1" dirty="0">
                <a:solidFill>
                  <a:srgbClr val="05396A"/>
                </a:solidFill>
                <a:latin typeface="Calibri" panose="020F0502020204030204" pitchFamily="34" charset="0"/>
                <a:ea typeface="Calibri" panose="020F0502020204030204" pitchFamily="34" charset="0"/>
                <a:cs typeface="Calibri" panose="020F0502020204030204" pitchFamily="34" charset="0"/>
              </a:rPr>
              <a:t>Research Questions</a:t>
            </a:r>
          </a:p>
          <a:p>
            <a:pPr marL="342900" indent="-342900">
              <a:spcBef>
                <a:spcPts val="0"/>
              </a:spcBef>
              <a:buClr>
                <a:srgbClr val="003D7C"/>
              </a:buClr>
              <a:buFont typeface="Arial" panose="020B0604020202020204" pitchFamily="34" charset="0"/>
              <a:buChar char="•"/>
            </a:pP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Usefulness of model extension</a:t>
            </a:r>
          </a:p>
          <a:p>
            <a:pPr marL="685800" lvl="1" indent="-342900">
              <a:spcBef>
                <a:spcPts val="0"/>
              </a:spcBef>
              <a:buClr>
                <a:srgbClr val="003D7C"/>
              </a:buClr>
              <a:buFont typeface="Arial" panose="020B0604020202020204" pitchFamily="34" charset="0"/>
              <a:buChar char="•"/>
            </a:pPr>
            <a:r>
              <a:rPr lang="en-US" sz="1800" dirty="0">
                <a:solidFill>
                  <a:srgbClr val="05396A"/>
                </a:solidFill>
                <a:latin typeface="Calibri" panose="020F0502020204030204" pitchFamily="34" charset="0"/>
                <a:ea typeface="Calibri" panose="020F0502020204030204" pitchFamily="34" charset="0"/>
                <a:cs typeface="Calibri" panose="020F0502020204030204" pitchFamily="34" charset="0"/>
              </a:rPr>
              <a:t>Goodness-of-fit relative to IRT models for dichotomous TTE</a:t>
            </a:r>
          </a:p>
          <a:p>
            <a:pPr marL="685800" lvl="1" indent="-342900">
              <a:spcBef>
                <a:spcPts val="0"/>
              </a:spcBef>
              <a:buClr>
                <a:srgbClr val="003D7C"/>
              </a:buClr>
              <a:buFont typeface="Arial" panose="020B0604020202020204" pitchFamily="34" charset="0"/>
              <a:buChar char="•"/>
            </a:pPr>
            <a:r>
              <a:rPr lang="en-US" sz="1800" dirty="0">
                <a:solidFill>
                  <a:srgbClr val="05396A"/>
                </a:solidFill>
                <a:latin typeface="Calibri" panose="020F0502020204030204" pitchFamily="34" charset="0"/>
                <a:ea typeface="Calibri" panose="020F0502020204030204" pitchFamily="34" charset="0"/>
                <a:cs typeface="Calibri" panose="020F0502020204030204" pitchFamily="34" charset="0"/>
              </a:rPr>
              <a:t>More differentiated information</a:t>
            </a:r>
          </a:p>
          <a:p>
            <a:pPr marL="342900" indent="-342900">
              <a:spcBef>
                <a:spcPts val="0"/>
              </a:spcBef>
              <a:buClr>
                <a:srgbClr val="003D7C"/>
              </a:buClr>
              <a:buFont typeface="Arial" panose="020B0604020202020204" pitchFamily="34" charset="0"/>
              <a:buChar char="•"/>
            </a:pP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Validity of interpretation as TTE</a:t>
            </a:r>
          </a:p>
          <a:p>
            <a:pPr marL="685800" lvl="1" indent="-342900">
              <a:spcBef>
                <a:spcPts val="0"/>
              </a:spcBef>
              <a:buClr>
                <a:srgbClr val="003D7C"/>
              </a:buClr>
              <a:buFont typeface="Arial" panose="020B0604020202020204" pitchFamily="34" charset="0"/>
              <a:buChar char="•"/>
            </a:pPr>
            <a:r>
              <a:rPr lang="en-US" sz="1800" dirty="0">
                <a:solidFill>
                  <a:srgbClr val="05396A"/>
                </a:solidFill>
                <a:latin typeface="Calibri" panose="020F0502020204030204" pitchFamily="34" charset="0"/>
                <a:ea typeface="Calibri" panose="020F0502020204030204" pitchFamily="34" charset="0"/>
                <a:cs typeface="Calibri" panose="020F0502020204030204" pitchFamily="34" charset="0"/>
              </a:rPr>
              <a:t>Relationships with item positions Relationships with self-reported effort</a:t>
            </a:r>
          </a:p>
        </p:txBody>
      </p:sp>
      <p:sp>
        <p:nvSpPr>
          <p:cNvPr id="9" name="Inhaltsplatzhalter 1">
            <a:extLst>
              <a:ext uri="{FF2B5EF4-FFF2-40B4-BE49-F238E27FC236}">
                <a16:creationId xmlns:a16="http://schemas.microsoft.com/office/drawing/2014/main" id="{7DCB5A20-F2A6-54E0-6E08-C38096382DBF}"/>
              </a:ext>
            </a:extLst>
          </p:cNvPr>
          <p:cNvSpPr txBox="1">
            <a:spLocks/>
          </p:cNvSpPr>
          <p:nvPr/>
        </p:nvSpPr>
        <p:spPr>
          <a:xfrm>
            <a:off x="107950" y="3364632"/>
            <a:ext cx="4392613" cy="1577600"/>
          </a:xfrm>
          <a:prstGeom prst="rect">
            <a:avLst/>
          </a:prstGeom>
          <a:solidFill>
            <a:schemeClr val="bg1"/>
          </a:solidFill>
          <a:effectLst>
            <a:outerShdw blurRad="50800" dist="38100" dir="2700000" algn="tl" rotWithShape="0">
              <a:prstClr val="black">
                <a:alpha val="40000"/>
              </a:prstClr>
            </a:outerShdw>
          </a:effectLst>
        </p:spPr>
        <p:txBody>
          <a:bodyPr vert="horz" lIns="0" tIns="0" rIns="0" bIns="0" rtlCol="0">
            <a:normAutofit/>
          </a:bodyPr>
          <a:lstStyle>
            <a:lvl1pPr marL="0" indent="0" algn="l" defTabSz="685800" rtl="0" eaLnBrk="1" latinLnBrk="0" hangingPunct="1">
              <a:lnSpc>
                <a:spcPct val="90000"/>
              </a:lnSpc>
              <a:spcBef>
                <a:spcPts val="750"/>
              </a:spcBef>
              <a:buClr>
                <a:srgbClr val="929292"/>
              </a:buClr>
              <a:buSzPct val="90000"/>
              <a:buFontTx/>
              <a:buNone/>
              <a:defRPr sz="2400" b="0" i="0" kern="1200">
                <a:solidFill>
                  <a:schemeClr val="tx1">
                    <a:lumMod val="65000"/>
                    <a:lumOff val="35000"/>
                  </a:schemeClr>
                </a:solidFill>
                <a:latin typeface="+mn-lt"/>
                <a:ea typeface="+mn-ea"/>
                <a:cs typeface="+mn-cs"/>
              </a:defRPr>
            </a:lvl1pPr>
            <a:lvl2pPr marL="342900" indent="0" algn="l" defTabSz="685800" rtl="0" eaLnBrk="1" latinLnBrk="0" hangingPunct="1">
              <a:lnSpc>
                <a:spcPct val="90000"/>
              </a:lnSpc>
              <a:spcBef>
                <a:spcPts val="375"/>
              </a:spcBef>
              <a:buClr>
                <a:srgbClr val="929292"/>
              </a:buClr>
              <a:buSzPct val="90000"/>
              <a:buFont typeface="Arial" panose="020B0604020202020204" pitchFamily="34" charset="0"/>
              <a:buNone/>
              <a:defRPr sz="2000" b="0" i="0" kern="1200">
                <a:solidFill>
                  <a:schemeClr val="tx1">
                    <a:lumMod val="50000"/>
                    <a:lumOff val="50000"/>
                  </a:schemeClr>
                </a:solidFill>
                <a:latin typeface="Linotype Syntax Com Medium"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lumMod val="65000"/>
                    <a:lumOff val="3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b="0" i="0" kern="1200">
                <a:solidFill>
                  <a:schemeClr val="tx1">
                    <a:lumMod val="65000"/>
                    <a:lumOff val="3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b="0" i="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rgbClr val="003D7C"/>
              </a:buClr>
            </a:pPr>
            <a:r>
              <a:rPr lang="en-US" b="1" dirty="0">
                <a:solidFill>
                  <a:srgbClr val="05396A"/>
                </a:solidFill>
                <a:latin typeface="Calibri" panose="020F0502020204030204" pitchFamily="34" charset="0"/>
                <a:ea typeface="Calibri" panose="020F0502020204030204" pitchFamily="34" charset="0"/>
                <a:cs typeface="Calibri" panose="020F0502020204030204" pitchFamily="34" charset="0"/>
              </a:rPr>
              <a:t>Sample and Measures</a:t>
            </a:r>
          </a:p>
          <a:p>
            <a:pPr marL="342900" indent="-342900">
              <a:spcBef>
                <a:spcPts val="0"/>
              </a:spcBef>
              <a:buClr>
                <a:srgbClr val="003D7C"/>
              </a:buClr>
              <a:buFont typeface="Arial" panose="020B0604020202020204" pitchFamily="34" charset="0"/>
              <a:buChar char="•"/>
            </a:pPr>
            <a:r>
              <a:rPr lang="en-US" sz="2000" i="1" dirty="0">
                <a:solidFill>
                  <a:srgbClr val="05396A"/>
                </a:solidFill>
                <a:latin typeface="Calibri" panose="020F0502020204030204" pitchFamily="34" charset="0"/>
                <a:ea typeface="Calibri" panose="020F0502020204030204" pitchFamily="34" charset="0"/>
                <a:cs typeface="Calibri" panose="020F0502020204030204" pitchFamily="34" charset="0"/>
              </a:rPr>
              <a:t>N</a:t>
            </a: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 = 404 students (6</a:t>
            </a:r>
            <a:r>
              <a:rPr lang="en-US" sz="2000" baseline="30000" dirty="0">
                <a:solidFill>
                  <a:srgbClr val="05396A"/>
                </a:solidFill>
                <a:latin typeface="Calibri" panose="020F0502020204030204" pitchFamily="34" charset="0"/>
                <a:ea typeface="Calibri" panose="020F0502020204030204" pitchFamily="34" charset="0"/>
                <a:cs typeface="Calibri" panose="020F0502020204030204" pitchFamily="34" charset="0"/>
              </a:rPr>
              <a:t>th</a:t>
            </a: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 grade)</a:t>
            </a:r>
          </a:p>
          <a:p>
            <a:pPr marL="342900" indent="-342900">
              <a:spcBef>
                <a:spcPts val="0"/>
              </a:spcBef>
              <a:buClr>
                <a:srgbClr val="003D7C"/>
              </a:buClr>
              <a:buFont typeface="Arial" panose="020B0604020202020204" pitchFamily="34" charset="0"/>
              <a:buChar char="•"/>
            </a:pP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Science test wit </a:t>
            </a:r>
            <a:r>
              <a:rPr lang="en-US" sz="2000" i="1" dirty="0">
                <a:solidFill>
                  <a:srgbClr val="05396A"/>
                </a:solidFill>
                <a:latin typeface="Calibri" panose="020F0502020204030204" pitchFamily="34" charset="0"/>
                <a:ea typeface="Calibri" panose="020F0502020204030204" pitchFamily="34" charset="0"/>
                <a:cs typeface="Calibri" panose="020F0502020204030204" pitchFamily="34" charset="0"/>
              </a:rPr>
              <a:t>J</a:t>
            </a: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 = 24 items </a:t>
            </a:r>
          </a:p>
          <a:p>
            <a:pPr marL="342900" indent="-342900">
              <a:spcBef>
                <a:spcPts val="0"/>
              </a:spcBef>
              <a:buClr>
                <a:srgbClr val="003D7C"/>
              </a:buClr>
              <a:buFont typeface="Arial" panose="020B0604020202020204" pitchFamily="34" charset="0"/>
              <a:buChar char="•"/>
            </a:pPr>
            <a:r>
              <a:rPr lang="en-US" sz="2000" i="1" dirty="0">
                <a:solidFill>
                  <a:srgbClr val="05396A"/>
                </a:solidFill>
                <a:latin typeface="Calibri" panose="020F0502020204030204" pitchFamily="34" charset="0"/>
                <a:ea typeface="Calibri" panose="020F0502020204030204" pitchFamily="34" charset="0"/>
                <a:cs typeface="Calibri" panose="020F0502020204030204" pitchFamily="34" charset="0"/>
              </a:rPr>
              <a:t>P</a:t>
            </a: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 = 48 random item positions</a:t>
            </a:r>
          </a:p>
          <a:p>
            <a:pPr marL="342900" indent="-342900">
              <a:spcBef>
                <a:spcPts val="0"/>
              </a:spcBef>
              <a:buClr>
                <a:srgbClr val="003D7C"/>
              </a:buClr>
              <a:buFont typeface="Arial" panose="020B0604020202020204" pitchFamily="34" charset="0"/>
              <a:buChar char="•"/>
            </a:pP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Self-reported test effort (</a:t>
            </a: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 = .75</a:t>
            </a: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a:t>
            </a: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buClr>
                <a:srgbClr val="003D7C"/>
              </a:buCl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buClr>
                <a:srgbClr val="003D7C"/>
              </a:buCl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marL="342900" indent="-342900">
              <a:buClr>
                <a:srgbClr val="003D7C"/>
              </a:buClr>
              <a:buFont typeface="Arial" panose="020B0604020202020204" pitchFamily="34" charset="0"/>
              <a:buChar cha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5361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35A80F0-E1C9-974F-A561-978D6A14CE05}"/>
              </a:ext>
            </a:extLst>
          </p:cNvPr>
          <p:cNvSpPr>
            <a:spLocks noGrp="1"/>
          </p:cNvSpPr>
          <p:nvPr>
            <p:ph idx="1"/>
          </p:nvPr>
        </p:nvSpPr>
        <p:spPr>
          <a:xfrm>
            <a:off x="107950" y="915988"/>
            <a:ext cx="8928100" cy="4032249"/>
          </a:xfrm>
        </p:spPr>
        <p:txBody>
          <a:bodyPr>
            <a:normAutofit/>
          </a:bodyPr>
          <a:lstStyle/>
          <a:p>
            <a:pPr>
              <a:buClr>
                <a:srgbClr val="003D7C"/>
              </a:buClr>
            </a:pPr>
            <a:r>
              <a:rPr lang="en-US" b="1" dirty="0">
                <a:solidFill>
                  <a:srgbClr val="05396A"/>
                </a:solidFill>
                <a:latin typeface="Calibri" panose="020F0502020204030204" pitchFamily="34" charset="0"/>
                <a:ea typeface="Calibri" panose="020F0502020204030204" pitchFamily="34" charset="0"/>
                <a:cs typeface="Calibri" panose="020F0502020204030204" pitchFamily="34" charset="0"/>
              </a:rPr>
              <a:t>Model Comparisons</a:t>
            </a:r>
          </a:p>
          <a:p>
            <a:pPr marL="342900" indent="-342900">
              <a:spcBef>
                <a:spcPts val="0"/>
              </a:spcBef>
              <a:buClr>
                <a:srgbClr val="003D7C"/>
              </a:buClr>
              <a:buFont typeface="Arial" panose="020B0604020202020204" pitchFamily="34" charset="0"/>
              <a:buChar char="•"/>
            </a:pP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Evidence for low TTE</a:t>
            </a:r>
          </a:p>
          <a:p>
            <a:pPr marL="342900" indent="-342900">
              <a:spcBef>
                <a:spcPts val="0"/>
              </a:spcBef>
              <a:buClr>
                <a:srgbClr val="003D7C"/>
              </a:buClr>
              <a:buFont typeface="Arial" panose="020B0604020202020204" pitchFamily="34" charset="0"/>
              <a:buChar char="•"/>
            </a:pP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Accounting for TTE improves </a:t>
            </a:r>
            <a:r>
              <a:rPr lang="en-US" sz="2000" dirty="0" err="1">
                <a:solidFill>
                  <a:srgbClr val="05396A"/>
                </a:solidFill>
                <a:latin typeface="Calibri" panose="020F0502020204030204" pitchFamily="34" charset="0"/>
                <a:ea typeface="Calibri" panose="020F0502020204030204" pitchFamily="34" charset="0"/>
                <a:cs typeface="Calibri" panose="020F0502020204030204" pitchFamily="34" charset="0"/>
              </a:rPr>
              <a:t>goodeness</a:t>
            </a: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-of-fit</a:t>
            </a:r>
          </a:p>
          <a:p>
            <a:pPr marL="342900" indent="-342900">
              <a:spcBef>
                <a:spcPts val="0"/>
              </a:spcBef>
              <a:buClr>
                <a:srgbClr val="003D7C"/>
              </a:buClr>
              <a:buFont typeface="Arial" panose="020B0604020202020204" pitchFamily="34" charset="0"/>
              <a:buChar char="•"/>
            </a:pP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Fit of 4-class IRT model (gradual TTE) better than fit of 2-class TTE-IRT model</a:t>
            </a:r>
          </a:p>
          <a:p>
            <a:pPr>
              <a:spcBef>
                <a:spcPts val="0"/>
              </a:spcBef>
              <a:buClr>
                <a:srgbClr val="003D7C"/>
              </a:buCl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buClr>
                <a:srgbClr val="003D7C"/>
              </a:buCl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buClr>
                <a:srgbClr val="003D7C"/>
              </a:buCl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marL="342900" indent="-342900">
              <a:buClr>
                <a:srgbClr val="003D7C"/>
              </a:buClr>
              <a:buFont typeface="Arial" panose="020B0604020202020204" pitchFamily="34" charset="0"/>
              <a:buChar cha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itel 2">
            <a:extLst>
              <a:ext uri="{FF2B5EF4-FFF2-40B4-BE49-F238E27FC236}">
                <a16:creationId xmlns:a16="http://schemas.microsoft.com/office/drawing/2014/main" id="{E46CA307-52E9-C74C-890B-CB32709C1866}"/>
              </a:ext>
            </a:extLst>
          </p:cNvPr>
          <p:cNvSpPr>
            <a:spLocks noGrp="1"/>
          </p:cNvSpPr>
          <p:nvPr>
            <p:ph type="title"/>
          </p:nvPr>
        </p:nvSpPr>
        <p:spPr>
          <a:xfrm>
            <a:off x="2195736" y="196850"/>
            <a:ext cx="5545114" cy="503238"/>
          </a:xfrm>
        </p:spPr>
        <p:txBody>
          <a:bodyPr anchor="t" anchorCtr="0">
            <a:normAutofit/>
          </a:bodyPr>
          <a:lstStyle/>
          <a:p>
            <a:pPr algn="r"/>
            <a:r>
              <a:rPr lang="en-US" sz="2800" dirty="0">
                <a:latin typeface="Calibri" panose="020F0502020204030204" pitchFamily="34" charset="0"/>
                <a:ea typeface="Calibri" panose="020F0502020204030204" pitchFamily="34" charset="0"/>
                <a:cs typeface="Calibri" panose="020F0502020204030204" pitchFamily="34" charset="0"/>
              </a:rPr>
              <a:t>Results</a:t>
            </a:r>
          </a:p>
        </p:txBody>
      </p:sp>
      <p:sp>
        <p:nvSpPr>
          <p:cNvPr id="4" name="Datumsplatzhalter 3">
            <a:extLst>
              <a:ext uri="{FF2B5EF4-FFF2-40B4-BE49-F238E27FC236}">
                <a16:creationId xmlns:a16="http://schemas.microsoft.com/office/drawing/2014/main" id="{8BE15F3B-FACF-2449-B463-9AC294A757FC}"/>
              </a:ext>
            </a:extLst>
          </p:cNvPr>
          <p:cNvSpPr>
            <a:spLocks noGrp="1"/>
          </p:cNvSpPr>
          <p:nvPr>
            <p:ph type="dt" sz="half" idx="10"/>
          </p:nvPr>
        </p:nvSpPr>
        <p:spPr/>
        <p:txBody>
          <a:bodyPr/>
          <a:lstStyle/>
          <a:p>
            <a:fld id="{62CFED63-3993-9942-B840-49C7E6BA9EC2}" type="datetime5">
              <a:rPr lang="de-DE" smtClean="0"/>
              <a:t>25-07-19</a:t>
            </a:fld>
            <a:endParaRPr lang="de-DE" dirty="0"/>
          </a:p>
        </p:txBody>
      </p:sp>
      <p:sp>
        <p:nvSpPr>
          <p:cNvPr id="5" name="Foliennummernplatzhalter 4">
            <a:extLst>
              <a:ext uri="{FF2B5EF4-FFF2-40B4-BE49-F238E27FC236}">
                <a16:creationId xmlns:a16="http://schemas.microsoft.com/office/drawing/2014/main" id="{3303C263-2BD8-5B4F-A9CD-BFB98B9388E1}"/>
              </a:ext>
            </a:extLst>
          </p:cNvPr>
          <p:cNvSpPr>
            <a:spLocks noGrp="1"/>
          </p:cNvSpPr>
          <p:nvPr>
            <p:ph type="sldNum" sz="quarter" idx="12"/>
          </p:nvPr>
        </p:nvSpPr>
        <p:spPr/>
        <p:txBody>
          <a:bodyPr/>
          <a:lstStyle/>
          <a:p>
            <a:fld id="{04DA90AE-A642-9F4D-BA94-82F41D55CFC7}" type="slidenum">
              <a:rPr lang="de-DE" smtClean="0"/>
              <a:pPr/>
              <a:t>8</a:t>
            </a:fld>
            <a:endParaRPr lang="de-DE" dirty="0"/>
          </a:p>
        </p:txBody>
      </p:sp>
      <p:sp>
        <p:nvSpPr>
          <p:cNvPr id="6" name="Textplatzhalter 5">
            <a:extLst>
              <a:ext uri="{FF2B5EF4-FFF2-40B4-BE49-F238E27FC236}">
                <a16:creationId xmlns:a16="http://schemas.microsoft.com/office/drawing/2014/main" id="{5F497174-0572-2344-A90A-0AAFF9C2F01D}"/>
              </a:ext>
            </a:extLst>
          </p:cNvPr>
          <p:cNvSpPr>
            <a:spLocks noGrp="1"/>
          </p:cNvSpPr>
          <p:nvPr>
            <p:ph type="body" sz="quarter" idx="13"/>
          </p:nvPr>
        </p:nvSpPr>
        <p:spPr/>
        <p:txBody>
          <a:bodyPr/>
          <a:lstStyle/>
          <a:p>
            <a:r>
              <a:rPr lang="en-US" dirty="0"/>
              <a:t>Partial Engagement in Proficiency Tests | EAM 2025</a:t>
            </a:r>
          </a:p>
        </p:txBody>
      </p:sp>
      <p:graphicFrame>
        <p:nvGraphicFramePr>
          <p:cNvPr id="7" name="Tabelle 6">
            <a:extLst>
              <a:ext uri="{FF2B5EF4-FFF2-40B4-BE49-F238E27FC236}">
                <a16:creationId xmlns:a16="http://schemas.microsoft.com/office/drawing/2014/main" id="{72595222-91EB-7213-FEDC-45F3A4FBF0D8}"/>
              </a:ext>
            </a:extLst>
          </p:cNvPr>
          <p:cNvGraphicFramePr>
            <a:graphicFrameLocks noGrp="1"/>
          </p:cNvGraphicFramePr>
          <p:nvPr>
            <p:extLst>
              <p:ext uri="{D42A27DB-BD31-4B8C-83A1-F6EECF244321}">
                <p14:modId xmlns:p14="http://schemas.microsoft.com/office/powerpoint/2010/main" val="494797580"/>
              </p:ext>
            </p:extLst>
          </p:nvPr>
        </p:nvGraphicFramePr>
        <p:xfrm>
          <a:off x="107950" y="2241312"/>
          <a:ext cx="8928104" cy="1483360"/>
        </p:xfrm>
        <a:graphic>
          <a:graphicData uri="http://schemas.openxmlformats.org/drawingml/2006/table">
            <a:tbl>
              <a:tblPr firstRow="1" bandRow="1">
                <a:tableStyleId>{073A0DAA-6AF3-43AB-8588-CEC1D06C72B9}</a:tableStyleId>
              </a:tblPr>
              <a:tblGrid>
                <a:gridCol w="2159794">
                  <a:extLst>
                    <a:ext uri="{9D8B030D-6E8A-4147-A177-3AD203B41FA5}">
                      <a16:colId xmlns:a16="http://schemas.microsoft.com/office/drawing/2014/main" val="3488274197"/>
                    </a:ext>
                  </a:extLst>
                </a:gridCol>
                <a:gridCol w="1353662">
                  <a:extLst>
                    <a:ext uri="{9D8B030D-6E8A-4147-A177-3AD203B41FA5}">
                      <a16:colId xmlns:a16="http://schemas.microsoft.com/office/drawing/2014/main" val="963333677"/>
                    </a:ext>
                  </a:extLst>
                </a:gridCol>
                <a:gridCol w="1353662">
                  <a:extLst>
                    <a:ext uri="{9D8B030D-6E8A-4147-A177-3AD203B41FA5}">
                      <a16:colId xmlns:a16="http://schemas.microsoft.com/office/drawing/2014/main" val="54009970"/>
                    </a:ext>
                  </a:extLst>
                </a:gridCol>
                <a:gridCol w="1353662">
                  <a:extLst>
                    <a:ext uri="{9D8B030D-6E8A-4147-A177-3AD203B41FA5}">
                      <a16:colId xmlns:a16="http://schemas.microsoft.com/office/drawing/2014/main" val="3038286634"/>
                    </a:ext>
                  </a:extLst>
                </a:gridCol>
                <a:gridCol w="1353662">
                  <a:extLst>
                    <a:ext uri="{9D8B030D-6E8A-4147-A177-3AD203B41FA5}">
                      <a16:colId xmlns:a16="http://schemas.microsoft.com/office/drawing/2014/main" val="935004048"/>
                    </a:ext>
                  </a:extLst>
                </a:gridCol>
                <a:gridCol w="1353662">
                  <a:extLst>
                    <a:ext uri="{9D8B030D-6E8A-4147-A177-3AD203B41FA5}">
                      <a16:colId xmlns:a16="http://schemas.microsoft.com/office/drawing/2014/main" val="2730368631"/>
                    </a:ext>
                  </a:extLst>
                </a:gridCol>
              </a:tblGrid>
              <a:tr h="370840">
                <a:tc>
                  <a:txBody>
                    <a:bodyPr/>
                    <a:lstStyle/>
                    <a:p>
                      <a:endParaRPr lang="en-US" noProof="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en-US" noProof="0" dirty="0">
                          <a:latin typeface="Calibri" panose="020F0502020204030204" pitchFamily="34" charset="0"/>
                          <a:ea typeface="Calibri" panose="020F0502020204030204" pitchFamily="34" charset="0"/>
                          <a:cs typeface="Calibri" panose="020F0502020204030204" pitchFamily="34" charset="0"/>
                        </a:rPr>
                        <a:t># Par.</a:t>
                      </a:r>
                    </a:p>
                  </a:txBody>
                  <a:tcPr/>
                </a:tc>
                <a:tc>
                  <a:txBody>
                    <a:bodyPr/>
                    <a:lstStyle/>
                    <a:p>
                      <a:pPr algn="ctr"/>
                      <a:r>
                        <a:rPr lang="en-US" noProof="0" dirty="0">
                          <a:latin typeface="Calibri" panose="020F0502020204030204" pitchFamily="34" charset="0"/>
                          <a:ea typeface="Calibri" panose="020F0502020204030204" pitchFamily="34" charset="0"/>
                          <a:cs typeface="Calibri" panose="020F0502020204030204" pitchFamily="34" charset="0"/>
                        </a:rPr>
                        <a:t>LL</a:t>
                      </a:r>
                    </a:p>
                  </a:txBody>
                  <a:tcPr/>
                </a:tc>
                <a:tc>
                  <a:txBody>
                    <a:bodyPr/>
                    <a:lstStyle/>
                    <a:p>
                      <a:pPr algn="ctr"/>
                      <a:r>
                        <a:rPr lang="en-US" noProof="0" dirty="0">
                          <a:latin typeface="Calibri" panose="020F0502020204030204" pitchFamily="34" charset="0"/>
                          <a:ea typeface="Calibri" panose="020F0502020204030204" pitchFamily="34" charset="0"/>
                          <a:cs typeface="Calibri" panose="020F0502020204030204" pitchFamily="34" charset="0"/>
                        </a:rPr>
                        <a:t>AIC</a:t>
                      </a:r>
                    </a:p>
                  </a:txBody>
                  <a:tcPr/>
                </a:tc>
                <a:tc>
                  <a:txBody>
                    <a:bodyPr/>
                    <a:lstStyle/>
                    <a:p>
                      <a:pPr algn="ctr"/>
                      <a:r>
                        <a:rPr lang="en-US" noProof="0" dirty="0">
                          <a:latin typeface="Calibri" panose="020F0502020204030204" pitchFamily="34" charset="0"/>
                          <a:ea typeface="Calibri" panose="020F0502020204030204" pitchFamily="34" charset="0"/>
                          <a:cs typeface="Calibri" panose="020F0502020204030204" pitchFamily="34" charset="0"/>
                        </a:rPr>
                        <a:t>BIC</a:t>
                      </a:r>
                    </a:p>
                  </a:txBody>
                  <a:tcPr/>
                </a:tc>
                <a:tc>
                  <a:txBody>
                    <a:bodyPr/>
                    <a:lstStyle/>
                    <a:p>
                      <a:pPr algn="ctr"/>
                      <a:r>
                        <a:rPr lang="en-US" noProof="0" dirty="0">
                          <a:latin typeface="Calibri" panose="020F0502020204030204" pitchFamily="34" charset="0"/>
                          <a:ea typeface="Calibri" panose="020F0502020204030204" pitchFamily="34" charset="0"/>
                          <a:cs typeface="Calibri" panose="020F0502020204030204" pitchFamily="34" charset="0"/>
                        </a:rPr>
                        <a:t>SBIC</a:t>
                      </a:r>
                    </a:p>
                  </a:txBody>
                  <a:tcPr/>
                </a:tc>
                <a:extLst>
                  <a:ext uri="{0D108BD9-81ED-4DB2-BD59-A6C34878D82A}">
                    <a16:rowId xmlns:a16="http://schemas.microsoft.com/office/drawing/2014/main" val="580568049"/>
                  </a:ext>
                </a:extLst>
              </a:tr>
              <a:tr h="370840">
                <a:tc>
                  <a:txBody>
                    <a:bodyPr/>
                    <a:lstStyle/>
                    <a:p>
                      <a:r>
                        <a:rPr lang="en-US" noProof="0" dirty="0">
                          <a:latin typeface="Calibri" panose="020F0502020204030204" pitchFamily="34" charset="0"/>
                          <a:ea typeface="Calibri" panose="020F0502020204030204" pitchFamily="34" charset="0"/>
                          <a:cs typeface="Calibri" panose="020F0502020204030204" pitchFamily="34" charset="0"/>
                        </a:rPr>
                        <a:t>3PL + Van der Linden</a:t>
                      </a:r>
                    </a:p>
                  </a:txBody>
                  <a:tcPr/>
                </a:tc>
                <a:tc>
                  <a:txBody>
                    <a:bodyPr/>
                    <a:lstStyle/>
                    <a:p>
                      <a:pPr algn="ctr"/>
                      <a:r>
                        <a:rPr lang="en-US" noProof="0" dirty="0">
                          <a:latin typeface="Calibri" panose="020F0502020204030204" pitchFamily="34" charset="0"/>
                          <a:ea typeface="Calibri" panose="020F0502020204030204" pitchFamily="34" charset="0"/>
                          <a:cs typeface="Calibri" panose="020F0502020204030204" pitchFamily="34" charset="0"/>
                        </a:rPr>
                        <a:t>79</a:t>
                      </a:r>
                    </a:p>
                  </a:txBody>
                  <a:tcPr/>
                </a:tc>
                <a:tc>
                  <a:txBody>
                    <a:bodyPr/>
                    <a:lstStyle/>
                    <a:p>
                      <a:pPr algn="ctr"/>
                      <a:r>
                        <a:rPr lang="en-US" noProof="0" dirty="0">
                          <a:latin typeface="Calibri" panose="020F0502020204030204" pitchFamily="34" charset="0"/>
                          <a:ea typeface="Calibri" panose="020F0502020204030204" pitchFamily="34" charset="0"/>
                          <a:cs typeface="Calibri" panose="020F0502020204030204" pitchFamily="34" charset="0"/>
                        </a:rPr>
                        <a:t>-16196.853</a:t>
                      </a:r>
                    </a:p>
                  </a:txBody>
                  <a:tcPr/>
                </a:tc>
                <a:tc>
                  <a:txBody>
                    <a:bodyPr/>
                    <a:lstStyle/>
                    <a:p>
                      <a:pPr algn="ctr"/>
                      <a:r>
                        <a:rPr lang="en-US" noProof="0" dirty="0">
                          <a:latin typeface="Calibri" panose="020F0502020204030204" pitchFamily="34" charset="0"/>
                          <a:ea typeface="Calibri" panose="020F0502020204030204" pitchFamily="34" charset="0"/>
                          <a:cs typeface="Calibri" panose="020F0502020204030204" pitchFamily="34" charset="0"/>
                        </a:rPr>
                        <a:t>32551.706</a:t>
                      </a:r>
                    </a:p>
                  </a:txBody>
                  <a:tcPr/>
                </a:tc>
                <a:tc>
                  <a:txBody>
                    <a:bodyPr/>
                    <a:lstStyle/>
                    <a:p>
                      <a:pPr algn="ctr"/>
                      <a:r>
                        <a:rPr lang="en-US" noProof="0" dirty="0">
                          <a:latin typeface="Calibri" panose="020F0502020204030204" pitchFamily="34" charset="0"/>
                          <a:ea typeface="Calibri" panose="020F0502020204030204" pitchFamily="34" charset="0"/>
                          <a:cs typeface="Calibri" panose="020F0502020204030204" pitchFamily="34" charset="0"/>
                        </a:rPr>
                        <a:t>33118.884</a:t>
                      </a:r>
                    </a:p>
                  </a:txBody>
                  <a:tcPr/>
                </a:tc>
                <a:tc>
                  <a:txBody>
                    <a:bodyPr/>
                    <a:lstStyle/>
                    <a:p>
                      <a:pPr algn="ctr"/>
                      <a:r>
                        <a:rPr lang="en-US" noProof="0" dirty="0">
                          <a:latin typeface="Calibri" panose="020F0502020204030204" pitchFamily="34" charset="0"/>
                          <a:ea typeface="Calibri" panose="020F0502020204030204" pitchFamily="34" charset="0"/>
                          <a:cs typeface="Calibri" panose="020F0502020204030204" pitchFamily="34" charset="0"/>
                        </a:rPr>
                        <a:t>32867.834</a:t>
                      </a:r>
                    </a:p>
                  </a:txBody>
                  <a:tcPr/>
                </a:tc>
                <a:extLst>
                  <a:ext uri="{0D108BD9-81ED-4DB2-BD59-A6C34878D82A}">
                    <a16:rowId xmlns:a16="http://schemas.microsoft.com/office/drawing/2014/main" val="3884063581"/>
                  </a:ext>
                </a:extLst>
              </a:tr>
              <a:tr h="370840">
                <a:tc>
                  <a:txBody>
                    <a:bodyPr/>
                    <a:lstStyle/>
                    <a:p>
                      <a:r>
                        <a:rPr lang="en-US" noProof="0" dirty="0">
                          <a:latin typeface="Calibri" panose="020F0502020204030204" pitchFamily="34" charset="0"/>
                          <a:ea typeface="Calibri" panose="020F0502020204030204" pitchFamily="34" charset="0"/>
                          <a:cs typeface="Calibri" panose="020F0502020204030204" pitchFamily="34" charset="0"/>
                        </a:rPr>
                        <a:t>3PL + Dichotomous TTE</a:t>
                      </a:r>
                    </a:p>
                  </a:txBody>
                  <a:tcPr/>
                </a:tc>
                <a:tc>
                  <a:txBody>
                    <a:bodyPr/>
                    <a:lstStyle/>
                    <a:p>
                      <a:pPr algn="ctr"/>
                      <a:r>
                        <a:rPr lang="en-US" noProof="0" dirty="0">
                          <a:latin typeface="Calibri" panose="020F0502020204030204" pitchFamily="34" charset="0"/>
                          <a:ea typeface="Calibri" panose="020F0502020204030204" pitchFamily="34" charset="0"/>
                          <a:cs typeface="Calibri" panose="020F0502020204030204" pitchFamily="34" charset="0"/>
                        </a:rPr>
                        <a:t>86</a:t>
                      </a:r>
                    </a:p>
                  </a:txBody>
                  <a:tcPr/>
                </a:tc>
                <a:tc>
                  <a:txBody>
                    <a:bodyPr/>
                    <a:lstStyle/>
                    <a:p>
                      <a:pPr algn="ctr"/>
                      <a:r>
                        <a:rPr lang="en-US" noProof="0" dirty="0">
                          <a:latin typeface="Calibri" panose="020F0502020204030204" pitchFamily="34" charset="0"/>
                          <a:ea typeface="Calibri" panose="020F0502020204030204" pitchFamily="34" charset="0"/>
                          <a:cs typeface="Calibri" panose="020F0502020204030204" pitchFamily="34" charset="0"/>
                        </a:rPr>
                        <a:t>-12602.275</a:t>
                      </a:r>
                    </a:p>
                  </a:txBody>
                  <a:tcPr/>
                </a:tc>
                <a:tc>
                  <a:txBody>
                    <a:bodyPr/>
                    <a:lstStyle/>
                    <a:p>
                      <a:pPr algn="ctr"/>
                      <a:r>
                        <a:rPr lang="en-US" noProof="0" dirty="0">
                          <a:latin typeface="Calibri" panose="020F0502020204030204" pitchFamily="34" charset="0"/>
                          <a:ea typeface="Calibri" panose="020F0502020204030204" pitchFamily="34" charset="0"/>
                          <a:cs typeface="Calibri" panose="020F0502020204030204" pitchFamily="34" charset="0"/>
                        </a:rPr>
                        <a:t>25376.549</a:t>
                      </a:r>
                    </a:p>
                  </a:txBody>
                  <a:tcPr/>
                </a:tc>
                <a:tc>
                  <a:txBody>
                    <a:bodyPr/>
                    <a:lstStyle/>
                    <a:p>
                      <a:pPr algn="ctr"/>
                      <a:r>
                        <a:rPr lang="en-US" noProof="0" dirty="0">
                          <a:latin typeface="Calibri" panose="020F0502020204030204" pitchFamily="34" charset="0"/>
                          <a:ea typeface="Calibri" panose="020F0502020204030204" pitchFamily="34" charset="0"/>
                          <a:cs typeface="Calibri" panose="020F0502020204030204" pitchFamily="34" charset="0"/>
                        </a:rPr>
                        <a:t>25993.984</a:t>
                      </a:r>
                    </a:p>
                  </a:txBody>
                  <a:tcPr/>
                </a:tc>
                <a:tc>
                  <a:txBody>
                    <a:bodyPr/>
                    <a:lstStyle/>
                    <a:p>
                      <a:pPr algn="ctr"/>
                      <a:r>
                        <a:rPr lang="en-US" noProof="0" dirty="0">
                          <a:latin typeface="Calibri" panose="020F0502020204030204" pitchFamily="34" charset="0"/>
                          <a:ea typeface="Calibri" panose="020F0502020204030204" pitchFamily="34" charset="0"/>
                          <a:cs typeface="Calibri" panose="020F0502020204030204" pitchFamily="34" charset="0"/>
                        </a:rPr>
                        <a:t>25720.689</a:t>
                      </a:r>
                    </a:p>
                  </a:txBody>
                  <a:tcPr/>
                </a:tc>
                <a:extLst>
                  <a:ext uri="{0D108BD9-81ED-4DB2-BD59-A6C34878D82A}">
                    <a16:rowId xmlns:a16="http://schemas.microsoft.com/office/drawing/2014/main" val="626303160"/>
                  </a:ext>
                </a:extLst>
              </a:tr>
              <a:tr h="370840">
                <a:tc>
                  <a:txBody>
                    <a:bodyPr/>
                    <a:lstStyle/>
                    <a:p>
                      <a:r>
                        <a:rPr lang="en-US" noProof="0" dirty="0">
                          <a:latin typeface="Calibri" panose="020F0502020204030204" pitchFamily="34" charset="0"/>
                          <a:ea typeface="Calibri" panose="020F0502020204030204" pitchFamily="34" charset="0"/>
                          <a:cs typeface="Calibri" panose="020F0502020204030204" pitchFamily="34" charset="0"/>
                        </a:rPr>
                        <a:t>3PL + Partial TTE</a:t>
                      </a:r>
                    </a:p>
                  </a:txBody>
                  <a:tcPr/>
                </a:tc>
                <a:tc>
                  <a:txBody>
                    <a:bodyPr/>
                    <a:lstStyle/>
                    <a:p>
                      <a:pPr algn="ctr"/>
                      <a:r>
                        <a:rPr lang="en-US" noProof="0" dirty="0">
                          <a:latin typeface="Calibri" panose="020F0502020204030204" pitchFamily="34" charset="0"/>
                          <a:ea typeface="Calibri" panose="020F0502020204030204" pitchFamily="34" charset="0"/>
                          <a:cs typeface="Calibri" panose="020F0502020204030204" pitchFamily="34" charset="0"/>
                        </a:rPr>
                        <a:t>92</a:t>
                      </a:r>
                    </a:p>
                  </a:txBody>
                  <a:tcPr/>
                </a:tc>
                <a:tc>
                  <a:txBody>
                    <a:bodyPr/>
                    <a:lstStyle/>
                    <a:p>
                      <a:pPr algn="ctr"/>
                      <a:r>
                        <a:rPr lang="en-US" b="1" noProof="0" dirty="0">
                          <a:latin typeface="Calibri" panose="020F0502020204030204" pitchFamily="34" charset="0"/>
                          <a:ea typeface="Calibri" panose="020F0502020204030204" pitchFamily="34" charset="0"/>
                          <a:cs typeface="Calibri" panose="020F0502020204030204" pitchFamily="34" charset="0"/>
                        </a:rPr>
                        <a:t>-12514.550</a:t>
                      </a:r>
                    </a:p>
                  </a:txBody>
                  <a:tcPr/>
                </a:tc>
                <a:tc>
                  <a:txBody>
                    <a:bodyPr/>
                    <a:lstStyle/>
                    <a:p>
                      <a:pPr algn="ctr"/>
                      <a:r>
                        <a:rPr lang="en-US" b="1" noProof="0" dirty="0">
                          <a:latin typeface="Calibri" panose="020F0502020204030204" pitchFamily="34" charset="0"/>
                          <a:ea typeface="Calibri" panose="020F0502020204030204" pitchFamily="34" charset="0"/>
                          <a:cs typeface="Calibri" panose="020F0502020204030204" pitchFamily="34" charset="0"/>
                        </a:rPr>
                        <a:t>25213.101</a:t>
                      </a:r>
                    </a:p>
                  </a:txBody>
                  <a:tcPr/>
                </a:tc>
                <a:tc>
                  <a:txBody>
                    <a:bodyPr/>
                    <a:lstStyle/>
                    <a:p>
                      <a:pPr algn="ctr"/>
                      <a:r>
                        <a:rPr lang="en-US" b="1" noProof="0" dirty="0">
                          <a:latin typeface="Calibri" panose="020F0502020204030204" pitchFamily="34" charset="0"/>
                          <a:ea typeface="Calibri" panose="020F0502020204030204" pitchFamily="34" charset="0"/>
                          <a:cs typeface="Calibri" panose="020F0502020204030204" pitchFamily="34" charset="0"/>
                        </a:rPr>
                        <a:t>25873.612</a:t>
                      </a:r>
                    </a:p>
                  </a:txBody>
                  <a:tcPr/>
                </a:tc>
                <a:tc>
                  <a:txBody>
                    <a:bodyPr/>
                    <a:lstStyle/>
                    <a:p>
                      <a:pPr algn="ctr"/>
                      <a:r>
                        <a:rPr lang="en-US" b="1" noProof="0" dirty="0">
                          <a:latin typeface="Calibri" panose="020F0502020204030204" pitchFamily="34" charset="0"/>
                          <a:ea typeface="Calibri" panose="020F0502020204030204" pitchFamily="34" charset="0"/>
                          <a:cs typeface="Calibri" panose="020F0502020204030204" pitchFamily="34" charset="0"/>
                        </a:rPr>
                        <a:t>25581.250</a:t>
                      </a:r>
                    </a:p>
                  </a:txBody>
                  <a:tcPr/>
                </a:tc>
                <a:extLst>
                  <a:ext uri="{0D108BD9-81ED-4DB2-BD59-A6C34878D82A}">
                    <a16:rowId xmlns:a16="http://schemas.microsoft.com/office/drawing/2014/main" val="2791675172"/>
                  </a:ext>
                </a:extLst>
              </a:tr>
            </a:tbl>
          </a:graphicData>
        </a:graphic>
      </p:graphicFrame>
    </p:spTree>
    <p:extLst>
      <p:ext uri="{BB962C8B-B14F-4D97-AF65-F5344CB8AC3E}">
        <p14:creationId xmlns:p14="http://schemas.microsoft.com/office/powerpoint/2010/main" val="1397618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Inhaltsplatzhalter 1">
            <a:extLst>
              <a:ext uri="{FF2B5EF4-FFF2-40B4-BE49-F238E27FC236}">
                <a16:creationId xmlns:a16="http://schemas.microsoft.com/office/drawing/2014/main" id="{725D2C85-F3EC-C317-E1CE-A1F11731905D}"/>
              </a:ext>
            </a:extLst>
          </p:cNvPr>
          <p:cNvSpPr txBox="1">
            <a:spLocks/>
          </p:cNvSpPr>
          <p:nvPr/>
        </p:nvSpPr>
        <p:spPr>
          <a:xfrm>
            <a:off x="7883764" y="1852465"/>
            <a:ext cx="1152285" cy="3095773"/>
          </a:xfrm>
          <a:prstGeom prst="rect">
            <a:avLst/>
          </a:prstGeom>
          <a:solidFill>
            <a:schemeClr val="bg1"/>
          </a:solidFill>
          <a:effectLst>
            <a:outerShdw blurRad="50800" dist="38100" dir="2700000" algn="tl" rotWithShape="0">
              <a:prstClr val="black">
                <a:alpha val="40000"/>
              </a:prstClr>
            </a:outerShdw>
          </a:effectLst>
        </p:spPr>
        <p:txBody>
          <a:bodyPr vert="horz" lIns="0" tIns="0" rIns="0" bIns="0" rtlCol="0">
            <a:normAutofit/>
          </a:bodyPr>
          <a:lstStyle>
            <a:lvl1pPr marL="0" indent="0" algn="l" defTabSz="685800" rtl="0" eaLnBrk="1" latinLnBrk="0" hangingPunct="1">
              <a:lnSpc>
                <a:spcPct val="90000"/>
              </a:lnSpc>
              <a:spcBef>
                <a:spcPts val="750"/>
              </a:spcBef>
              <a:buClr>
                <a:srgbClr val="929292"/>
              </a:buClr>
              <a:buSzPct val="90000"/>
              <a:buFontTx/>
              <a:buNone/>
              <a:defRPr sz="2400" b="0" i="0" kern="1200">
                <a:solidFill>
                  <a:schemeClr val="tx1">
                    <a:lumMod val="65000"/>
                    <a:lumOff val="35000"/>
                  </a:schemeClr>
                </a:solidFill>
                <a:latin typeface="+mn-lt"/>
                <a:ea typeface="+mn-ea"/>
                <a:cs typeface="+mn-cs"/>
              </a:defRPr>
            </a:lvl1pPr>
            <a:lvl2pPr marL="342900" indent="0" algn="l" defTabSz="685800" rtl="0" eaLnBrk="1" latinLnBrk="0" hangingPunct="1">
              <a:lnSpc>
                <a:spcPct val="90000"/>
              </a:lnSpc>
              <a:spcBef>
                <a:spcPts val="375"/>
              </a:spcBef>
              <a:buClr>
                <a:srgbClr val="929292"/>
              </a:buClr>
              <a:buSzPct val="90000"/>
              <a:buFont typeface="Arial" panose="020B0604020202020204" pitchFamily="34" charset="0"/>
              <a:buNone/>
              <a:defRPr sz="2000" b="0" i="0" kern="1200">
                <a:solidFill>
                  <a:schemeClr val="tx1">
                    <a:lumMod val="50000"/>
                    <a:lumOff val="50000"/>
                  </a:schemeClr>
                </a:solidFill>
                <a:latin typeface="Linotype Syntax Com Medium"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lumMod val="65000"/>
                    <a:lumOff val="3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b="0" i="0" kern="1200">
                <a:solidFill>
                  <a:schemeClr val="tx1">
                    <a:lumMod val="65000"/>
                    <a:lumOff val="3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b="0" i="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buClr>
                <a:srgbClr val="003D7C"/>
              </a:buClr>
            </a:pPr>
            <a:endParaRPr lang="en-US" sz="1800" dirty="0">
              <a:solidFill>
                <a:srgbClr val="05396A"/>
              </a:solidFill>
              <a:latin typeface="Calibri" panose="020F0502020204030204" pitchFamily="34" charset="0"/>
              <a:ea typeface="Calibri" panose="020F0502020204030204" pitchFamily="34" charset="0"/>
              <a:cs typeface="Calibri" panose="020F0502020204030204" pitchFamily="34" charset="0"/>
            </a:endParaRPr>
          </a:p>
        </p:txBody>
      </p:sp>
      <p:sp>
        <p:nvSpPr>
          <p:cNvPr id="2" name="Inhaltsplatzhalter 1">
            <a:extLst>
              <a:ext uri="{FF2B5EF4-FFF2-40B4-BE49-F238E27FC236}">
                <a16:creationId xmlns:a16="http://schemas.microsoft.com/office/drawing/2014/main" id="{E35A80F0-E1C9-974F-A561-978D6A14CE05}"/>
              </a:ext>
            </a:extLst>
          </p:cNvPr>
          <p:cNvSpPr>
            <a:spLocks noGrp="1"/>
          </p:cNvSpPr>
          <p:nvPr>
            <p:ph idx="1"/>
          </p:nvPr>
        </p:nvSpPr>
        <p:spPr>
          <a:xfrm>
            <a:off x="107950" y="915988"/>
            <a:ext cx="8928100" cy="4032249"/>
          </a:xfrm>
        </p:spPr>
        <p:txBody>
          <a:bodyPr>
            <a:normAutofit/>
          </a:bodyPr>
          <a:lstStyle/>
          <a:p>
            <a:pPr>
              <a:buClr>
                <a:srgbClr val="003D7C"/>
              </a:buClr>
            </a:pPr>
            <a:r>
              <a:rPr lang="en-US" b="1" dirty="0">
                <a:solidFill>
                  <a:srgbClr val="05396A"/>
                </a:solidFill>
                <a:latin typeface="Calibri" panose="020F0502020204030204" pitchFamily="34" charset="0"/>
                <a:ea typeface="Calibri" panose="020F0502020204030204" pitchFamily="34" charset="0"/>
                <a:cs typeface="Calibri" panose="020F0502020204030204" pitchFamily="34" charset="0"/>
              </a:rPr>
              <a:t>Relationships with Response Time</a:t>
            </a:r>
          </a:p>
          <a:p>
            <a:pPr marL="342900" indent="-342900">
              <a:spcBef>
                <a:spcPts val="0"/>
              </a:spcBef>
              <a:buClr>
                <a:srgbClr val="003D7C"/>
              </a:buClr>
              <a:buFont typeface="Arial" panose="020B0604020202020204" pitchFamily="34" charset="0"/>
              <a:buChar char="•"/>
            </a:pPr>
            <a:r>
              <a:rPr lang="en-US" sz="2000" dirty="0">
                <a:solidFill>
                  <a:srgbClr val="05396A"/>
                </a:solidFill>
                <a:latin typeface="Calibri" panose="020F0502020204030204" pitchFamily="34" charset="0"/>
                <a:ea typeface="Calibri" panose="020F0502020204030204" pitchFamily="34" charset="0"/>
                <a:cs typeface="Calibri" panose="020F0502020204030204" pitchFamily="34" charset="0"/>
              </a:rPr>
              <a:t>Adjusted response times above rapid guessing behavior and model implied solution probabilities (based on posterior probabilities and EAP trait estimates)</a:t>
            </a:r>
          </a:p>
          <a:p>
            <a:pPr>
              <a:buClr>
                <a:srgbClr val="003D7C"/>
              </a:buCl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buClr>
                <a:srgbClr val="003D7C"/>
              </a:buCl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a:buClr>
                <a:srgbClr val="003D7C"/>
              </a:buCl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a:p>
            <a:pPr marL="342900" indent="-342900">
              <a:buClr>
                <a:srgbClr val="003D7C"/>
              </a:buClr>
              <a:buFont typeface="Arial" panose="020B0604020202020204" pitchFamily="34" charset="0"/>
              <a:buChar char="•"/>
            </a:pPr>
            <a:endParaRPr lang="en-US" dirty="0">
              <a:solidFill>
                <a:srgbClr val="05396A"/>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itel 2">
            <a:extLst>
              <a:ext uri="{FF2B5EF4-FFF2-40B4-BE49-F238E27FC236}">
                <a16:creationId xmlns:a16="http://schemas.microsoft.com/office/drawing/2014/main" id="{E46CA307-52E9-C74C-890B-CB32709C1866}"/>
              </a:ext>
            </a:extLst>
          </p:cNvPr>
          <p:cNvSpPr>
            <a:spLocks noGrp="1"/>
          </p:cNvSpPr>
          <p:nvPr>
            <p:ph type="title"/>
          </p:nvPr>
        </p:nvSpPr>
        <p:spPr>
          <a:xfrm>
            <a:off x="2195736" y="196850"/>
            <a:ext cx="5545114" cy="503238"/>
          </a:xfrm>
        </p:spPr>
        <p:txBody>
          <a:bodyPr anchor="t" anchorCtr="0">
            <a:normAutofit/>
          </a:bodyPr>
          <a:lstStyle/>
          <a:p>
            <a:pPr algn="r"/>
            <a:r>
              <a:rPr lang="en-US" sz="2800" dirty="0">
                <a:latin typeface="Calibri" panose="020F0502020204030204" pitchFamily="34" charset="0"/>
                <a:ea typeface="Calibri" panose="020F0502020204030204" pitchFamily="34" charset="0"/>
                <a:cs typeface="Calibri" panose="020F0502020204030204" pitchFamily="34" charset="0"/>
              </a:rPr>
              <a:t>Results</a:t>
            </a:r>
          </a:p>
        </p:txBody>
      </p:sp>
      <p:sp>
        <p:nvSpPr>
          <p:cNvPr id="4" name="Datumsplatzhalter 3">
            <a:extLst>
              <a:ext uri="{FF2B5EF4-FFF2-40B4-BE49-F238E27FC236}">
                <a16:creationId xmlns:a16="http://schemas.microsoft.com/office/drawing/2014/main" id="{8BE15F3B-FACF-2449-B463-9AC294A757FC}"/>
              </a:ext>
            </a:extLst>
          </p:cNvPr>
          <p:cNvSpPr>
            <a:spLocks noGrp="1"/>
          </p:cNvSpPr>
          <p:nvPr>
            <p:ph type="dt" sz="half" idx="10"/>
          </p:nvPr>
        </p:nvSpPr>
        <p:spPr/>
        <p:txBody>
          <a:bodyPr/>
          <a:lstStyle/>
          <a:p>
            <a:fld id="{62CFED63-3993-9942-B840-49C7E6BA9EC2}" type="datetime5">
              <a:rPr lang="de-DE" smtClean="0"/>
              <a:t>25-07-19</a:t>
            </a:fld>
            <a:endParaRPr lang="de-DE" dirty="0"/>
          </a:p>
        </p:txBody>
      </p:sp>
      <p:sp>
        <p:nvSpPr>
          <p:cNvPr id="5" name="Foliennummernplatzhalter 4">
            <a:extLst>
              <a:ext uri="{FF2B5EF4-FFF2-40B4-BE49-F238E27FC236}">
                <a16:creationId xmlns:a16="http://schemas.microsoft.com/office/drawing/2014/main" id="{3303C263-2BD8-5B4F-A9CD-BFB98B9388E1}"/>
              </a:ext>
            </a:extLst>
          </p:cNvPr>
          <p:cNvSpPr>
            <a:spLocks noGrp="1"/>
          </p:cNvSpPr>
          <p:nvPr>
            <p:ph type="sldNum" sz="quarter" idx="12"/>
          </p:nvPr>
        </p:nvSpPr>
        <p:spPr/>
        <p:txBody>
          <a:bodyPr/>
          <a:lstStyle/>
          <a:p>
            <a:fld id="{04DA90AE-A642-9F4D-BA94-82F41D55CFC7}" type="slidenum">
              <a:rPr lang="de-DE" smtClean="0"/>
              <a:pPr/>
              <a:t>9</a:t>
            </a:fld>
            <a:endParaRPr lang="de-DE" dirty="0"/>
          </a:p>
        </p:txBody>
      </p:sp>
      <p:sp>
        <p:nvSpPr>
          <p:cNvPr id="6" name="Textplatzhalter 5">
            <a:extLst>
              <a:ext uri="{FF2B5EF4-FFF2-40B4-BE49-F238E27FC236}">
                <a16:creationId xmlns:a16="http://schemas.microsoft.com/office/drawing/2014/main" id="{5F497174-0572-2344-A90A-0AAFF9C2F01D}"/>
              </a:ext>
            </a:extLst>
          </p:cNvPr>
          <p:cNvSpPr>
            <a:spLocks noGrp="1"/>
          </p:cNvSpPr>
          <p:nvPr>
            <p:ph type="body" sz="quarter" idx="13"/>
          </p:nvPr>
        </p:nvSpPr>
        <p:spPr/>
        <p:txBody>
          <a:bodyPr/>
          <a:lstStyle/>
          <a:p>
            <a:r>
              <a:rPr lang="en-US" dirty="0"/>
              <a:t>Partial Engagement in Proficiency Tests | EAM 2025</a:t>
            </a:r>
          </a:p>
        </p:txBody>
      </p:sp>
      <p:sp>
        <p:nvSpPr>
          <p:cNvPr id="26" name="Inhaltsplatzhalter 1">
            <a:extLst>
              <a:ext uri="{FF2B5EF4-FFF2-40B4-BE49-F238E27FC236}">
                <a16:creationId xmlns:a16="http://schemas.microsoft.com/office/drawing/2014/main" id="{FD49BFE2-154F-37D8-CAD7-A3E1F4EC0E1C}"/>
              </a:ext>
            </a:extLst>
          </p:cNvPr>
          <p:cNvSpPr txBox="1">
            <a:spLocks/>
          </p:cNvSpPr>
          <p:nvPr/>
        </p:nvSpPr>
        <p:spPr>
          <a:xfrm>
            <a:off x="122745" y="1852464"/>
            <a:ext cx="7701834" cy="3095773"/>
          </a:xfrm>
          <a:prstGeom prst="rect">
            <a:avLst/>
          </a:prstGeom>
          <a:solidFill>
            <a:schemeClr val="bg1"/>
          </a:solidFill>
          <a:effectLst>
            <a:outerShdw blurRad="50800" dist="38100" dir="2700000" algn="tl" rotWithShape="0">
              <a:prstClr val="black">
                <a:alpha val="40000"/>
              </a:prstClr>
            </a:outerShdw>
          </a:effectLst>
        </p:spPr>
        <p:txBody>
          <a:bodyPr vert="horz" lIns="0" tIns="0" rIns="0" bIns="0" rtlCol="0">
            <a:normAutofit/>
          </a:bodyPr>
          <a:lstStyle>
            <a:lvl1pPr marL="0" indent="0" algn="l" defTabSz="685800" rtl="0" eaLnBrk="1" latinLnBrk="0" hangingPunct="1">
              <a:lnSpc>
                <a:spcPct val="90000"/>
              </a:lnSpc>
              <a:spcBef>
                <a:spcPts val="750"/>
              </a:spcBef>
              <a:buClr>
                <a:srgbClr val="929292"/>
              </a:buClr>
              <a:buSzPct val="90000"/>
              <a:buFontTx/>
              <a:buNone/>
              <a:defRPr sz="2400" b="0" i="0" kern="1200">
                <a:solidFill>
                  <a:schemeClr val="tx1">
                    <a:lumMod val="65000"/>
                    <a:lumOff val="35000"/>
                  </a:schemeClr>
                </a:solidFill>
                <a:latin typeface="+mn-lt"/>
                <a:ea typeface="+mn-ea"/>
                <a:cs typeface="+mn-cs"/>
              </a:defRPr>
            </a:lvl1pPr>
            <a:lvl2pPr marL="342900" indent="0" algn="l" defTabSz="685800" rtl="0" eaLnBrk="1" latinLnBrk="0" hangingPunct="1">
              <a:lnSpc>
                <a:spcPct val="90000"/>
              </a:lnSpc>
              <a:spcBef>
                <a:spcPts val="375"/>
              </a:spcBef>
              <a:buClr>
                <a:srgbClr val="929292"/>
              </a:buClr>
              <a:buSzPct val="90000"/>
              <a:buFont typeface="Arial" panose="020B0604020202020204" pitchFamily="34" charset="0"/>
              <a:buNone/>
              <a:defRPr sz="2000" b="0" i="0" kern="1200">
                <a:solidFill>
                  <a:schemeClr val="tx1">
                    <a:lumMod val="50000"/>
                    <a:lumOff val="50000"/>
                  </a:schemeClr>
                </a:solidFill>
                <a:latin typeface="Linotype Syntax Com Medium"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lumMod val="65000"/>
                    <a:lumOff val="3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b="0" i="0" kern="1200">
                <a:solidFill>
                  <a:schemeClr val="tx1">
                    <a:lumMod val="65000"/>
                    <a:lumOff val="3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600" b="0" i="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buClr>
                <a:srgbClr val="003D7C"/>
              </a:buClr>
            </a:pPr>
            <a:endParaRPr lang="en-US" sz="1800" dirty="0">
              <a:solidFill>
                <a:srgbClr val="05396A"/>
              </a:solidFill>
              <a:latin typeface="Calibri" panose="020F0502020204030204" pitchFamily="34" charset="0"/>
              <a:ea typeface="Calibri" panose="020F0502020204030204" pitchFamily="34" charset="0"/>
              <a:cs typeface="Calibri" panose="020F0502020204030204" pitchFamily="34" charset="0"/>
            </a:endParaRPr>
          </a:p>
        </p:txBody>
      </p:sp>
      <p:pic>
        <p:nvPicPr>
          <p:cNvPr id="41" name="Grafik 40">
            <a:extLst>
              <a:ext uri="{FF2B5EF4-FFF2-40B4-BE49-F238E27FC236}">
                <a16:creationId xmlns:a16="http://schemas.microsoft.com/office/drawing/2014/main" id="{D46DF893-CE21-AAC9-DDE6-6DC8B695AF70}"/>
              </a:ext>
            </a:extLst>
          </p:cNvPr>
          <p:cNvPicPr>
            <a:picLocks noChangeAspect="1"/>
          </p:cNvPicPr>
          <p:nvPr/>
        </p:nvPicPr>
        <p:blipFill>
          <a:blip r:embed="rId2"/>
          <a:srcRect l="8155" r="13777" b="11612"/>
          <a:stretch/>
        </p:blipFill>
        <p:spPr>
          <a:xfrm>
            <a:off x="5364088" y="2531586"/>
            <a:ext cx="2445696" cy="2000334"/>
          </a:xfrm>
          <a:prstGeom prst="rect">
            <a:avLst/>
          </a:prstGeom>
        </p:spPr>
      </p:pic>
      <p:pic>
        <p:nvPicPr>
          <p:cNvPr id="43" name="Grafik 42">
            <a:extLst>
              <a:ext uri="{FF2B5EF4-FFF2-40B4-BE49-F238E27FC236}">
                <a16:creationId xmlns:a16="http://schemas.microsoft.com/office/drawing/2014/main" id="{1FC29F81-0D23-837C-DA2A-BC6550757ACE}"/>
              </a:ext>
            </a:extLst>
          </p:cNvPr>
          <p:cNvPicPr>
            <a:picLocks noChangeAspect="1"/>
          </p:cNvPicPr>
          <p:nvPr/>
        </p:nvPicPr>
        <p:blipFill>
          <a:blip r:embed="rId3"/>
          <a:srcRect l="9080" r="14600" b="11612"/>
          <a:stretch/>
        </p:blipFill>
        <p:spPr>
          <a:xfrm>
            <a:off x="395536" y="2531586"/>
            <a:ext cx="2414900" cy="2000334"/>
          </a:xfrm>
          <a:prstGeom prst="rect">
            <a:avLst/>
          </a:prstGeom>
        </p:spPr>
      </p:pic>
      <p:pic>
        <p:nvPicPr>
          <p:cNvPr id="45" name="Grafik 44">
            <a:extLst>
              <a:ext uri="{FF2B5EF4-FFF2-40B4-BE49-F238E27FC236}">
                <a16:creationId xmlns:a16="http://schemas.microsoft.com/office/drawing/2014/main" id="{2F606A95-DAB1-5B5B-AEC4-5CC54F1F5131}"/>
              </a:ext>
            </a:extLst>
          </p:cNvPr>
          <p:cNvPicPr>
            <a:picLocks noChangeAspect="1"/>
          </p:cNvPicPr>
          <p:nvPr/>
        </p:nvPicPr>
        <p:blipFill>
          <a:blip r:embed="rId4"/>
          <a:srcRect l="8636" r="13990" b="11612"/>
          <a:stretch/>
        </p:blipFill>
        <p:spPr>
          <a:xfrm>
            <a:off x="2843808" y="2531586"/>
            <a:ext cx="2448273" cy="2000334"/>
          </a:xfrm>
          <a:prstGeom prst="rect">
            <a:avLst/>
          </a:prstGeom>
        </p:spPr>
      </p:pic>
      <p:sp>
        <p:nvSpPr>
          <p:cNvPr id="46" name="Textfeld 45">
            <a:extLst>
              <a:ext uri="{FF2B5EF4-FFF2-40B4-BE49-F238E27FC236}">
                <a16:creationId xmlns:a16="http://schemas.microsoft.com/office/drawing/2014/main" id="{A5DE63DB-39A6-640C-6D9C-6D29C422C770}"/>
              </a:ext>
            </a:extLst>
          </p:cNvPr>
          <p:cNvSpPr txBox="1"/>
          <p:nvPr/>
        </p:nvSpPr>
        <p:spPr>
          <a:xfrm>
            <a:off x="6075299" y="2205780"/>
            <a:ext cx="1140825" cy="369332"/>
          </a:xfrm>
          <a:prstGeom prst="rect">
            <a:avLst/>
          </a:prstGeom>
          <a:noFill/>
        </p:spPr>
        <p:txBody>
          <a:bodyPr wrap="none" rtlCol="0">
            <a:spAutoFit/>
          </a:bodyPr>
          <a:lstStyle/>
          <a:p>
            <a:r>
              <a:rPr lang="de-DE" sz="1800" dirty="0">
                <a:solidFill>
                  <a:srgbClr val="003D7C"/>
                </a:solidFill>
                <a:latin typeface="Calibri" panose="020F0502020204030204" pitchFamily="34" charset="0"/>
                <a:ea typeface="Calibri" panose="020F0502020204030204" pitchFamily="34" charset="0"/>
                <a:cs typeface="Calibri" panose="020F0502020204030204" pitchFamily="34" charset="0"/>
              </a:rPr>
              <a:t>Hard Item</a:t>
            </a:r>
          </a:p>
        </p:txBody>
      </p:sp>
      <p:sp>
        <p:nvSpPr>
          <p:cNvPr id="47" name="Textfeld 46">
            <a:extLst>
              <a:ext uri="{FF2B5EF4-FFF2-40B4-BE49-F238E27FC236}">
                <a16:creationId xmlns:a16="http://schemas.microsoft.com/office/drawing/2014/main" id="{BA07EE1C-0702-454E-60E3-72A2FC0A5234}"/>
              </a:ext>
            </a:extLst>
          </p:cNvPr>
          <p:cNvSpPr txBox="1"/>
          <p:nvPr/>
        </p:nvSpPr>
        <p:spPr>
          <a:xfrm rot="16200000">
            <a:off x="-362213" y="3443231"/>
            <a:ext cx="1282723" cy="230832"/>
          </a:xfrm>
          <a:prstGeom prst="rect">
            <a:avLst/>
          </a:prstGeom>
          <a:noFill/>
        </p:spPr>
        <p:txBody>
          <a:bodyPr wrap="none" rtlCol="0">
            <a:spAutoFit/>
          </a:bodyPr>
          <a:lstStyle/>
          <a:p>
            <a:r>
              <a:rPr lang="en-US" sz="900">
                <a:latin typeface="Calibri" panose="020F0502020204030204" pitchFamily="34" charset="0"/>
                <a:ea typeface="Calibri" panose="020F0502020204030204" pitchFamily="34" charset="0"/>
                <a:cs typeface="Calibri" panose="020F0502020204030204" pitchFamily="34" charset="0"/>
              </a:rPr>
              <a:t>Predicted Prob. </a:t>
            </a:r>
            <a:r>
              <a:rPr lang="en-US" sz="900" dirty="0">
                <a:latin typeface="Calibri" panose="020F0502020204030204" pitchFamily="34" charset="0"/>
                <a:ea typeface="Calibri" panose="020F0502020204030204" pitchFamily="34" charset="0"/>
                <a:cs typeface="Calibri" panose="020F0502020204030204" pitchFamily="34" charset="0"/>
              </a:rPr>
              <a:t>Correct</a:t>
            </a:r>
          </a:p>
        </p:txBody>
      </p:sp>
      <p:sp>
        <p:nvSpPr>
          <p:cNvPr id="48" name="Textfeld 47">
            <a:extLst>
              <a:ext uri="{FF2B5EF4-FFF2-40B4-BE49-F238E27FC236}">
                <a16:creationId xmlns:a16="http://schemas.microsoft.com/office/drawing/2014/main" id="{DD98F913-A961-B4CB-9F4B-4CA8F04C0026}"/>
              </a:ext>
            </a:extLst>
          </p:cNvPr>
          <p:cNvSpPr txBox="1"/>
          <p:nvPr/>
        </p:nvSpPr>
        <p:spPr>
          <a:xfrm>
            <a:off x="3391277" y="4489083"/>
            <a:ext cx="1507144" cy="230832"/>
          </a:xfrm>
          <a:prstGeom prst="rect">
            <a:avLst/>
          </a:prstGeom>
          <a:noFill/>
        </p:spPr>
        <p:txBody>
          <a:bodyPr wrap="none" rtlCol="0">
            <a:spAutoFit/>
          </a:bodyPr>
          <a:lstStyle/>
          <a:p>
            <a:r>
              <a:rPr lang="en-US" sz="900" dirty="0" err="1">
                <a:latin typeface="Calibri" panose="020F0502020204030204" pitchFamily="34" charset="0"/>
                <a:ea typeface="Calibri" panose="020F0502020204030204" pitchFamily="34" charset="0"/>
                <a:cs typeface="Calibri" panose="020F0502020204030204" pitchFamily="34" charset="0"/>
              </a:rPr>
              <a:t>Residualized</a:t>
            </a:r>
            <a:r>
              <a:rPr lang="en-US" sz="900" dirty="0">
                <a:latin typeface="Calibri" panose="020F0502020204030204" pitchFamily="34" charset="0"/>
                <a:ea typeface="Calibri" panose="020F0502020204030204" pitchFamily="34" charset="0"/>
                <a:cs typeface="Calibri" panose="020F0502020204030204" pitchFamily="34" charset="0"/>
              </a:rPr>
              <a:t> Response Time</a:t>
            </a:r>
          </a:p>
        </p:txBody>
      </p:sp>
      <p:sp>
        <p:nvSpPr>
          <p:cNvPr id="49" name="Textfeld 48">
            <a:extLst>
              <a:ext uri="{FF2B5EF4-FFF2-40B4-BE49-F238E27FC236}">
                <a16:creationId xmlns:a16="http://schemas.microsoft.com/office/drawing/2014/main" id="{C74D75E3-9424-FE52-89B2-28A12CE565A8}"/>
              </a:ext>
            </a:extLst>
          </p:cNvPr>
          <p:cNvSpPr txBox="1"/>
          <p:nvPr/>
        </p:nvSpPr>
        <p:spPr>
          <a:xfrm>
            <a:off x="5866444" y="4489083"/>
            <a:ext cx="1507144" cy="230832"/>
          </a:xfrm>
          <a:prstGeom prst="rect">
            <a:avLst/>
          </a:prstGeom>
          <a:noFill/>
        </p:spPr>
        <p:txBody>
          <a:bodyPr wrap="none" rtlCol="0">
            <a:spAutoFit/>
          </a:bodyPr>
          <a:lstStyle/>
          <a:p>
            <a:r>
              <a:rPr lang="en-US" sz="900" dirty="0" err="1">
                <a:latin typeface="Calibri" panose="020F0502020204030204" pitchFamily="34" charset="0"/>
                <a:ea typeface="Calibri" panose="020F0502020204030204" pitchFamily="34" charset="0"/>
                <a:cs typeface="Calibri" panose="020F0502020204030204" pitchFamily="34" charset="0"/>
              </a:rPr>
              <a:t>Residualized</a:t>
            </a:r>
            <a:r>
              <a:rPr lang="en-US" sz="900" dirty="0">
                <a:latin typeface="Calibri" panose="020F0502020204030204" pitchFamily="34" charset="0"/>
                <a:ea typeface="Calibri" panose="020F0502020204030204" pitchFamily="34" charset="0"/>
                <a:cs typeface="Calibri" panose="020F0502020204030204" pitchFamily="34" charset="0"/>
              </a:rPr>
              <a:t> Response Time</a:t>
            </a:r>
          </a:p>
        </p:txBody>
      </p:sp>
      <p:sp>
        <p:nvSpPr>
          <p:cNvPr id="50" name="Textfeld 49">
            <a:extLst>
              <a:ext uri="{FF2B5EF4-FFF2-40B4-BE49-F238E27FC236}">
                <a16:creationId xmlns:a16="http://schemas.microsoft.com/office/drawing/2014/main" id="{3161E4D5-9A09-5CFB-4D8D-7D7E2508F00A}"/>
              </a:ext>
            </a:extLst>
          </p:cNvPr>
          <p:cNvSpPr txBox="1"/>
          <p:nvPr/>
        </p:nvSpPr>
        <p:spPr>
          <a:xfrm>
            <a:off x="908838" y="4489083"/>
            <a:ext cx="1507144" cy="230832"/>
          </a:xfrm>
          <a:prstGeom prst="rect">
            <a:avLst/>
          </a:prstGeom>
          <a:noFill/>
        </p:spPr>
        <p:txBody>
          <a:bodyPr wrap="none" rtlCol="0">
            <a:spAutoFit/>
          </a:bodyPr>
          <a:lstStyle/>
          <a:p>
            <a:r>
              <a:rPr lang="en-US" sz="900" dirty="0" err="1">
                <a:latin typeface="Calibri" panose="020F0502020204030204" pitchFamily="34" charset="0"/>
                <a:ea typeface="Calibri" panose="020F0502020204030204" pitchFamily="34" charset="0"/>
                <a:cs typeface="Calibri" panose="020F0502020204030204" pitchFamily="34" charset="0"/>
              </a:rPr>
              <a:t>Residualized</a:t>
            </a:r>
            <a:r>
              <a:rPr lang="en-US" sz="900" dirty="0">
                <a:latin typeface="Calibri" panose="020F0502020204030204" pitchFamily="34" charset="0"/>
                <a:ea typeface="Calibri" panose="020F0502020204030204" pitchFamily="34" charset="0"/>
                <a:cs typeface="Calibri" panose="020F0502020204030204" pitchFamily="34" charset="0"/>
              </a:rPr>
              <a:t> Response Time</a:t>
            </a:r>
          </a:p>
        </p:txBody>
      </p:sp>
      <p:cxnSp>
        <p:nvCxnSpPr>
          <p:cNvPr id="52" name="Gerader Verbinder 51">
            <a:extLst>
              <a:ext uri="{FF2B5EF4-FFF2-40B4-BE49-F238E27FC236}">
                <a16:creationId xmlns:a16="http://schemas.microsoft.com/office/drawing/2014/main" id="{6A731DB1-5986-9F2F-87B6-E9F52D69D65A}"/>
              </a:ext>
            </a:extLst>
          </p:cNvPr>
          <p:cNvCxnSpPr>
            <a:cxnSpLocks/>
          </p:cNvCxnSpPr>
          <p:nvPr/>
        </p:nvCxnSpPr>
        <p:spPr>
          <a:xfrm flipV="1">
            <a:off x="899592" y="3580656"/>
            <a:ext cx="1800200" cy="504056"/>
          </a:xfrm>
          <a:prstGeom prst="line">
            <a:avLst/>
          </a:prstGeom>
          <a:ln w="1905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59" name="Freihandform: Form 58">
            <a:extLst>
              <a:ext uri="{FF2B5EF4-FFF2-40B4-BE49-F238E27FC236}">
                <a16:creationId xmlns:a16="http://schemas.microsoft.com/office/drawing/2014/main" id="{A9BD2E1E-57C9-7C68-E225-D438B5F9370F}"/>
              </a:ext>
            </a:extLst>
          </p:cNvPr>
          <p:cNvSpPr/>
          <p:nvPr/>
        </p:nvSpPr>
        <p:spPr>
          <a:xfrm>
            <a:off x="886530" y="3268282"/>
            <a:ext cx="1685653" cy="679077"/>
          </a:xfrm>
          <a:custGeom>
            <a:avLst/>
            <a:gdLst>
              <a:gd name="connsiteX0" fmla="*/ 0 w 1613647"/>
              <a:gd name="connsiteY0" fmla="*/ 679077 h 679077"/>
              <a:gd name="connsiteX1" fmla="*/ 490818 w 1613647"/>
              <a:gd name="connsiteY1" fmla="*/ 349624 h 679077"/>
              <a:gd name="connsiteX2" fmla="*/ 941294 w 1613647"/>
              <a:gd name="connsiteY2" fmla="*/ 114300 h 679077"/>
              <a:gd name="connsiteX3" fmla="*/ 1613647 w 1613647"/>
              <a:gd name="connsiteY3" fmla="*/ 0 h 679077"/>
            </a:gdLst>
            <a:ahLst/>
            <a:cxnLst>
              <a:cxn ang="0">
                <a:pos x="connsiteX0" y="connsiteY0"/>
              </a:cxn>
              <a:cxn ang="0">
                <a:pos x="connsiteX1" y="connsiteY1"/>
              </a:cxn>
              <a:cxn ang="0">
                <a:pos x="connsiteX2" y="connsiteY2"/>
              </a:cxn>
              <a:cxn ang="0">
                <a:pos x="connsiteX3" y="connsiteY3"/>
              </a:cxn>
            </a:cxnLst>
            <a:rect l="l" t="t" r="r" b="b"/>
            <a:pathLst>
              <a:path w="1613647" h="679077">
                <a:moveTo>
                  <a:pt x="0" y="679077"/>
                </a:moveTo>
                <a:cubicBezTo>
                  <a:pt x="166968" y="561415"/>
                  <a:pt x="333936" y="443753"/>
                  <a:pt x="490818" y="349624"/>
                </a:cubicBezTo>
                <a:cubicBezTo>
                  <a:pt x="647700" y="255495"/>
                  <a:pt x="754156" y="172571"/>
                  <a:pt x="941294" y="114300"/>
                </a:cubicBezTo>
                <a:cubicBezTo>
                  <a:pt x="1128432" y="56029"/>
                  <a:pt x="1371039" y="28014"/>
                  <a:pt x="1613647" y="0"/>
                </a:cubicBezTo>
              </a:path>
            </a:pathLst>
          </a:custGeom>
          <a:noFill/>
          <a:ln w="1905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0" name="Freihandform: Form 59">
            <a:extLst>
              <a:ext uri="{FF2B5EF4-FFF2-40B4-BE49-F238E27FC236}">
                <a16:creationId xmlns:a16="http://schemas.microsoft.com/office/drawing/2014/main" id="{518F3403-C6E5-ACEB-B4DA-2428C23E0DB5}"/>
              </a:ext>
            </a:extLst>
          </p:cNvPr>
          <p:cNvSpPr/>
          <p:nvPr/>
        </p:nvSpPr>
        <p:spPr>
          <a:xfrm>
            <a:off x="827584" y="2840816"/>
            <a:ext cx="1672833" cy="958552"/>
          </a:xfrm>
          <a:custGeom>
            <a:avLst/>
            <a:gdLst>
              <a:gd name="connsiteX0" fmla="*/ 0 w 1398494"/>
              <a:gd name="connsiteY0" fmla="*/ 958552 h 958552"/>
              <a:gd name="connsiteX1" fmla="*/ 477370 w 1398494"/>
              <a:gd name="connsiteY1" fmla="*/ 225688 h 958552"/>
              <a:gd name="connsiteX2" fmla="*/ 826994 w 1398494"/>
              <a:gd name="connsiteY2" fmla="*/ 23982 h 958552"/>
              <a:gd name="connsiteX3" fmla="*/ 1398494 w 1398494"/>
              <a:gd name="connsiteY3" fmla="*/ 3811 h 958552"/>
              <a:gd name="connsiteX4" fmla="*/ 1398494 w 1398494"/>
              <a:gd name="connsiteY4" fmla="*/ 3811 h 958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494" h="958552">
                <a:moveTo>
                  <a:pt x="0" y="958552"/>
                </a:moveTo>
                <a:cubicBezTo>
                  <a:pt x="169769" y="670001"/>
                  <a:pt x="339538" y="381450"/>
                  <a:pt x="477370" y="225688"/>
                </a:cubicBezTo>
                <a:cubicBezTo>
                  <a:pt x="615202" y="69926"/>
                  <a:pt x="673473" y="60961"/>
                  <a:pt x="826994" y="23982"/>
                </a:cubicBezTo>
                <a:cubicBezTo>
                  <a:pt x="980515" y="-12997"/>
                  <a:pt x="1398494" y="3811"/>
                  <a:pt x="1398494" y="3811"/>
                </a:cubicBezTo>
                <a:lnTo>
                  <a:pt x="1398494" y="3811"/>
                </a:lnTo>
              </a:path>
            </a:pathLst>
          </a:custGeom>
          <a:noFill/>
          <a:ln w="19050">
            <a:solidFill>
              <a:srgbClr val="00B05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Textfeld 61">
            <a:extLst>
              <a:ext uri="{FF2B5EF4-FFF2-40B4-BE49-F238E27FC236}">
                <a16:creationId xmlns:a16="http://schemas.microsoft.com/office/drawing/2014/main" id="{9D42E3D0-5AE1-30E6-56FA-6C9B5468D9E4}"/>
              </a:ext>
            </a:extLst>
          </p:cNvPr>
          <p:cNvSpPr txBox="1"/>
          <p:nvPr/>
        </p:nvSpPr>
        <p:spPr>
          <a:xfrm>
            <a:off x="1002400" y="2203212"/>
            <a:ext cx="1098699" cy="369332"/>
          </a:xfrm>
          <a:prstGeom prst="rect">
            <a:avLst/>
          </a:prstGeom>
          <a:noFill/>
        </p:spPr>
        <p:txBody>
          <a:bodyPr wrap="none" rtlCol="0">
            <a:spAutoFit/>
          </a:bodyPr>
          <a:lstStyle/>
          <a:p>
            <a:r>
              <a:rPr lang="de-DE" sz="1800" dirty="0">
                <a:solidFill>
                  <a:srgbClr val="003D7C"/>
                </a:solidFill>
                <a:latin typeface="Calibri" panose="020F0502020204030204" pitchFamily="34" charset="0"/>
                <a:ea typeface="Calibri" panose="020F0502020204030204" pitchFamily="34" charset="0"/>
                <a:cs typeface="Calibri" panose="020F0502020204030204" pitchFamily="34" charset="0"/>
              </a:rPr>
              <a:t>Easy Item</a:t>
            </a:r>
          </a:p>
        </p:txBody>
      </p:sp>
      <p:sp>
        <p:nvSpPr>
          <p:cNvPr id="63" name="Textfeld 62">
            <a:extLst>
              <a:ext uri="{FF2B5EF4-FFF2-40B4-BE49-F238E27FC236}">
                <a16:creationId xmlns:a16="http://schemas.microsoft.com/office/drawing/2014/main" id="{47E2A8BC-F0FA-BB48-5966-8D9219606CD1}"/>
              </a:ext>
            </a:extLst>
          </p:cNvPr>
          <p:cNvSpPr txBox="1"/>
          <p:nvPr/>
        </p:nvSpPr>
        <p:spPr>
          <a:xfrm>
            <a:off x="3418938" y="2203212"/>
            <a:ext cx="1889748" cy="369332"/>
          </a:xfrm>
          <a:prstGeom prst="rect">
            <a:avLst/>
          </a:prstGeom>
          <a:noFill/>
        </p:spPr>
        <p:txBody>
          <a:bodyPr wrap="none" rtlCol="0">
            <a:spAutoFit/>
          </a:bodyPr>
          <a:lstStyle/>
          <a:p>
            <a:r>
              <a:rPr lang="en-US" sz="1800" dirty="0">
                <a:solidFill>
                  <a:srgbClr val="003D7C"/>
                </a:solidFill>
                <a:latin typeface="Calibri" panose="020F0502020204030204" pitchFamily="34" charset="0"/>
                <a:ea typeface="Calibri" panose="020F0502020204030204" pitchFamily="34" charset="0"/>
                <a:cs typeface="Calibri" panose="020F0502020204030204" pitchFamily="34" charset="0"/>
              </a:rPr>
              <a:t>Intermediate Item</a:t>
            </a:r>
          </a:p>
        </p:txBody>
      </p:sp>
      <p:pic>
        <p:nvPicPr>
          <p:cNvPr id="64" name="Grafik 63">
            <a:extLst>
              <a:ext uri="{FF2B5EF4-FFF2-40B4-BE49-F238E27FC236}">
                <a16:creationId xmlns:a16="http://schemas.microsoft.com/office/drawing/2014/main" id="{829CB17A-7396-10E5-1F0F-670CE59D813C}"/>
              </a:ext>
            </a:extLst>
          </p:cNvPr>
          <p:cNvPicPr>
            <a:picLocks noChangeAspect="1"/>
          </p:cNvPicPr>
          <p:nvPr/>
        </p:nvPicPr>
        <p:blipFill>
          <a:blip r:embed="rId2"/>
          <a:srcRect l="85667" t="13338" r="11788" b="63786"/>
          <a:stretch/>
        </p:blipFill>
        <p:spPr>
          <a:xfrm flipH="1">
            <a:off x="8151051" y="2788568"/>
            <a:ext cx="153812" cy="998325"/>
          </a:xfrm>
          <a:prstGeom prst="rect">
            <a:avLst/>
          </a:prstGeom>
        </p:spPr>
      </p:pic>
      <mc:AlternateContent xmlns:mc="http://schemas.openxmlformats.org/markup-compatibility/2006" xmlns:a14="http://schemas.microsoft.com/office/drawing/2010/main">
        <mc:Choice Requires="a14">
          <p:sp>
            <p:nvSpPr>
              <p:cNvPr id="66" name="Textfeld 65">
                <a:extLst>
                  <a:ext uri="{FF2B5EF4-FFF2-40B4-BE49-F238E27FC236}">
                    <a16:creationId xmlns:a16="http://schemas.microsoft.com/office/drawing/2014/main" id="{0FD4B2B6-AB8E-93EA-800D-7107CCF1C848}"/>
                  </a:ext>
                </a:extLst>
              </p:cNvPr>
              <p:cNvSpPr txBox="1"/>
              <p:nvPr/>
            </p:nvSpPr>
            <p:spPr>
              <a:xfrm>
                <a:off x="7925725" y="2205780"/>
                <a:ext cx="1052211" cy="381066"/>
              </a:xfrm>
              <a:prstGeom prst="rect">
                <a:avLst/>
              </a:prstGeom>
              <a:noFill/>
            </p:spPr>
            <p:txBody>
              <a:bodyPr wrap="none" rtlCol="0">
                <a:spAutoFit/>
              </a:bodyPr>
              <a:lstStyle/>
              <a:p>
                <a:r>
                  <a:rPr lang="de-DE" sz="1800" dirty="0">
                    <a:solidFill>
                      <a:srgbClr val="003D7C"/>
                    </a:solidFill>
                    <a:latin typeface="Calibri" panose="020F0502020204030204" pitchFamily="34" charset="0"/>
                    <a:ea typeface="Calibri" panose="020F0502020204030204" pitchFamily="34" charset="0"/>
                    <a:cs typeface="Calibri" panose="020F0502020204030204" pitchFamily="34" charset="0"/>
                  </a:rPr>
                  <a:t>Theta (</a:t>
                </a:r>
                <a14:m>
                  <m:oMath xmlns:m="http://schemas.openxmlformats.org/officeDocument/2006/math">
                    <m:acc>
                      <m:accPr>
                        <m:chr m:val="̂"/>
                        <m:ctrlPr>
                          <a:rPr lang="de-DE" sz="1800" i="1" smtClean="0">
                            <a:solidFill>
                              <a:srgbClr val="003D7C"/>
                            </a:solidFill>
                            <a:latin typeface="Cambria Math" panose="02040503050406030204" pitchFamily="18" charset="0"/>
                            <a:ea typeface="Cambria Math" panose="02040503050406030204" pitchFamily="18" charset="0"/>
                            <a:cs typeface="Calibri" panose="020F0502020204030204" pitchFamily="34" charset="0"/>
                          </a:rPr>
                        </m:ctrlPr>
                      </m:accPr>
                      <m:e>
                        <m:r>
                          <a:rPr lang="de-DE" sz="1800" i="1">
                            <a:solidFill>
                              <a:srgbClr val="003D7C"/>
                            </a:solidFill>
                            <a:latin typeface="Cambria Math" panose="02040503050406030204" pitchFamily="18" charset="0"/>
                            <a:ea typeface="Cambria Math" panose="02040503050406030204" pitchFamily="18" charset="0"/>
                            <a:cs typeface="Calibri" panose="020F0502020204030204" pitchFamily="34" charset="0"/>
                          </a:rPr>
                          <m:t>𝜃</m:t>
                        </m:r>
                      </m:e>
                    </m:acc>
                  </m:oMath>
                </a14:m>
                <a:r>
                  <a:rPr lang="de-DE" sz="1800" dirty="0">
                    <a:solidFill>
                      <a:srgbClr val="003D7C"/>
                    </a:solidFill>
                    <a:latin typeface="Calibri" panose="020F0502020204030204" pitchFamily="34" charset="0"/>
                    <a:ea typeface="Calibri" panose="020F0502020204030204" pitchFamily="34" charset="0"/>
                    <a:cs typeface="Calibri" panose="020F0502020204030204" pitchFamily="34" charset="0"/>
                  </a:rPr>
                  <a:t>)</a:t>
                </a:r>
              </a:p>
            </p:txBody>
          </p:sp>
        </mc:Choice>
        <mc:Fallback xmlns="">
          <p:sp>
            <p:nvSpPr>
              <p:cNvPr id="66" name="Textfeld 65">
                <a:extLst>
                  <a:ext uri="{FF2B5EF4-FFF2-40B4-BE49-F238E27FC236}">
                    <a16:creationId xmlns:a16="http://schemas.microsoft.com/office/drawing/2014/main" id="{0FD4B2B6-AB8E-93EA-800D-7107CCF1C848}"/>
                  </a:ext>
                </a:extLst>
              </p:cNvPr>
              <p:cNvSpPr txBox="1">
                <a:spLocks noRot="1" noChangeAspect="1" noMove="1" noResize="1" noEditPoints="1" noAdjustHandles="1" noChangeArrowheads="1" noChangeShapeType="1" noTextEdit="1"/>
              </p:cNvSpPr>
              <p:nvPr/>
            </p:nvSpPr>
            <p:spPr>
              <a:xfrm>
                <a:off x="7925725" y="2205780"/>
                <a:ext cx="1052211" cy="381066"/>
              </a:xfrm>
              <a:prstGeom prst="rect">
                <a:avLst/>
              </a:prstGeom>
              <a:blipFill>
                <a:blip r:embed="rId5"/>
                <a:stretch>
                  <a:fillRect l="-4624" t="-8065" r="-10983" b="-25806"/>
                </a:stretch>
              </a:blipFill>
            </p:spPr>
            <p:txBody>
              <a:bodyPr/>
              <a:lstStyle/>
              <a:p>
                <a:r>
                  <a:rPr lang="de-DE">
                    <a:noFill/>
                  </a:rPr>
                  <a:t> </a:t>
                </a:r>
              </a:p>
            </p:txBody>
          </p:sp>
        </mc:Fallback>
      </mc:AlternateContent>
      <p:sp>
        <p:nvSpPr>
          <p:cNvPr id="68" name="Textfeld 67">
            <a:extLst>
              <a:ext uri="{FF2B5EF4-FFF2-40B4-BE49-F238E27FC236}">
                <a16:creationId xmlns:a16="http://schemas.microsoft.com/office/drawing/2014/main" id="{51349478-19A0-9A55-A075-6E8BFF306A9F}"/>
              </a:ext>
            </a:extLst>
          </p:cNvPr>
          <p:cNvSpPr txBox="1"/>
          <p:nvPr/>
        </p:nvSpPr>
        <p:spPr>
          <a:xfrm>
            <a:off x="8208114" y="2725445"/>
            <a:ext cx="546881" cy="307777"/>
          </a:xfrm>
          <a:prstGeom prst="rect">
            <a:avLst/>
          </a:prstGeom>
          <a:noFill/>
        </p:spPr>
        <p:txBody>
          <a:bodyPr wrap="none" rtlCol="0">
            <a:spAutoFit/>
          </a:bodyPr>
          <a:lstStyle/>
          <a:p>
            <a:r>
              <a:rPr lang="de-DE" sz="1400" b="1" dirty="0">
                <a:solidFill>
                  <a:srgbClr val="006600"/>
                </a:solidFill>
                <a:latin typeface="Calibri" panose="020F0502020204030204" pitchFamily="34" charset="0"/>
                <a:ea typeface="Calibri" panose="020F0502020204030204" pitchFamily="34" charset="0"/>
                <a:cs typeface="Calibri" panose="020F0502020204030204" pitchFamily="34" charset="0"/>
              </a:rPr>
              <a:t>max.</a:t>
            </a:r>
          </a:p>
        </p:txBody>
      </p:sp>
      <p:sp>
        <p:nvSpPr>
          <p:cNvPr id="69" name="Textfeld 68">
            <a:extLst>
              <a:ext uri="{FF2B5EF4-FFF2-40B4-BE49-F238E27FC236}">
                <a16:creationId xmlns:a16="http://schemas.microsoft.com/office/drawing/2014/main" id="{1CA46F32-DE93-1B7F-E739-579816F39640}"/>
              </a:ext>
            </a:extLst>
          </p:cNvPr>
          <p:cNvSpPr txBox="1"/>
          <p:nvPr/>
        </p:nvSpPr>
        <p:spPr>
          <a:xfrm>
            <a:off x="8217704" y="3436640"/>
            <a:ext cx="530915" cy="307777"/>
          </a:xfrm>
          <a:prstGeom prst="rect">
            <a:avLst/>
          </a:prstGeom>
          <a:noFill/>
        </p:spPr>
        <p:txBody>
          <a:bodyPr wrap="none" rtlCol="0">
            <a:spAutoFit/>
          </a:bodyPr>
          <a:lstStyle/>
          <a:p>
            <a:r>
              <a:rPr lang="de-DE" sz="1400" b="1" dirty="0">
                <a:solidFill>
                  <a:srgbClr val="FF0000"/>
                </a:solidFill>
                <a:latin typeface="Calibri" panose="020F0502020204030204" pitchFamily="34" charset="0"/>
                <a:ea typeface="Calibri" panose="020F0502020204030204" pitchFamily="34" charset="0"/>
                <a:cs typeface="Calibri" panose="020F0502020204030204" pitchFamily="34" charset="0"/>
              </a:rPr>
              <a:t>min.</a:t>
            </a:r>
          </a:p>
        </p:txBody>
      </p:sp>
      <p:cxnSp>
        <p:nvCxnSpPr>
          <p:cNvPr id="71" name="Gerader Verbinder 70">
            <a:extLst>
              <a:ext uri="{FF2B5EF4-FFF2-40B4-BE49-F238E27FC236}">
                <a16:creationId xmlns:a16="http://schemas.microsoft.com/office/drawing/2014/main" id="{C00CE945-BFA5-7FE6-F8A7-FFEBDCED1B94}"/>
              </a:ext>
            </a:extLst>
          </p:cNvPr>
          <p:cNvCxnSpPr>
            <a:cxnSpLocks/>
          </p:cNvCxnSpPr>
          <p:nvPr/>
        </p:nvCxnSpPr>
        <p:spPr>
          <a:xfrm flipV="1">
            <a:off x="3203848" y="3580656"/>
            <a:ext cx="1800200" cy="504056"/>
          </a:xfrm>
          <a:prstGeom prst="line">
            <a:avLst/>
          </a:prstGeom>
          <a:ln w="1905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72" name="Freihandform: Form 71">
            <a:extLst>
              <a:ext uri="{FF2B5EF4-FFF2-40B4-BE49-F238E27FC236}">
                <a16:creationId xmlns:a16="http://schemas.microsoft.com/office/drawing/2014/main" id="{300EE4DC-F10C-B0D5-D9BE-2C82C011F659}"/>
              </a:ext>
            </a:extLst>
          </p:cNvPr>
          <p:cNvSpPr/>
          <p:nvPr/>
        </p:nvSpPr>
        <p:spPr>
          <a:xfrm>
            <a:off x="3225039" y="3280705"/>
            <a:ext cx="1685653" cy="679077"/>
          </a:xfrm>
          <a:custGeom>
            <a:avLst/>
            <a:gdLst>
              <a:gd name="connsiteX0" fmla="*/ 0 w 1613647"/>
              <a:gd name="connsiteY0" fmla="*/ 679077 h 679077"/>
              <a:gd name="connsiteX1" fmla="*/ 490818 w 1613647"/>
              <a:gd name="connsiteY1" fmla="*/ 349624 h 679077"/>
              <a:gd name="connsiteX2" fmla="*/ 941294 w 1613647"/>
              <a:gd name="connsiteY2" fmla="*/ 114300 h 679077"/>
              <a:gd name="connsiteX3" fmla="*/ 1613647 w 1613647"/>
              <a:gd name="connsiteY3" fmla="*/ 0 h 679077"/>
            </a:gdLst>
            <a:ahLst/>
            <a:cxnLst>
              <a:cxn ang="0">
                <a:pos x="connsiteX0" y="connsiteY0"/>
              </a:cxn>
              <a:cxn ang="0">
                <a:pos x="connsiteX1" y="connsiteY1"/>
              </a:cxn>
              <a:cxn ang="0">
                <a:pos x="connsiteX2" y="connsiteY2"/>
              </a:cxn>
              <a:cxn ang="0">
                <a:pos x="connsiteX3" y="connsiteY3"/>
              </a:cxn>
            </a:cxnLst>
            <a:rect l="l" t="t" r="r" b="b"/>
            <a:pathLst>
              <a:path w="1613647" h="679077">
                <a:moveTo>
                  <a:pt x="0" y="679077"/>
                </a:moveTo>
                <a:cubicBezTo>
                  <a:pt x="166968" y="561415"/>
                  <a:pt x="333936" y="443753"/>
                  <a:pt x="490818" y="349624"/>
                </a:cubicBezTo>
                <a:cubicBezTo>
                  <a:pt x="647700" y="255495"/>
                  <a:pt x="754156" y="172571"/>
                  <a:pt x="941294" y="114300"/>
                </a:cubicBezTo>
                <a:cubicBezTo>
                  <a:pt x="1128432" y="56029"/>
                  <a:pt x="1371039" y="28014"/>
                  <a:pt x="1613647" y="0"/>
                </a:cubicBezTo>
              </a:path>
            </a:pathLst>
          </a:custGeom>
          <a:noFill/>
          <a:ln w="1905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 name="Freihandform: Form 72">
            <a:extLst>
              <a:ext uri="{FF2B5EF4-FFF2-40B4-BE49-F238E27FC236}">
                <a16:creationId xmlns:a16="http://schemas.microsoft.com/office/drawing/2014/main" id="{0123577A-860C-A072-3016-A0509FEE2A42}"/>
              </a:ext>
            </a:extLst>
          </p:cNvPr>
          <p:cNvSpPr/>
          <p:nvPr/>
        </p:nvSpPr>
        <p:spPr>
          <a:xfrm>
            <a:off x="3203847" y="2910136"/>
            <a:ext cx="1672833" cy="958552"/>
          </a:xfrm>
          <a:custGeom>
            <a:avLst/>
            <a:gdLst>
              <a:gd name="connsiteX0" fmla="*/ 0 w 1398494"/>
              <a:gd name="connsiteY0" fmla="*/ 958552 h 958552"/>
              <a:gd name="connsiteX1" fmla="*/ 477370 w 1398494"/>
              <a:gd name="connsiteY1" fmla="*/ 225688 h 958552"/>
              <a:gd name="connsiteX2" fmla="*/ 826994 w 1398494"/>
              <a:gd name="connsiteY2" fmla="*/ 23982 h 958552"/>
              <a:gd name="connsiteX3" fmla="*/ 1398494 w 1398494"/>
              <a:gd name="connsiteY3" fmla="*/ 3811 h 958552"/>
              <a:gd name="connsiteX4" fmla="*/ 1398494 w 1398494"/>
              <a:gd name="connsiteY4" fmla="*/ 3811 h 958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494" h="958552">
                <a:moveTo>
                  <a:pt x="0" y="958552"/>
                </a:moveTo>
                <a:cubicBezTo>
                  <a:pt x="169769" y="670001"/>
                  <a:pt x="339538" y="381450"/>
                  <a:pt x="477370" y="225688"/>
                </a:cubicBezTo>
                <a:cubicBezTo>
                  <a:pt x="615202" y="69926"/>
                  <a:pt x="673473" y="60961"/>
                  <a:pt x="826994" y="23982"/>
                </a:cubicBezTo>
                <a:cubicBezTo>
                  <a:pt x="980515" y="-12997"/>
                  <a:pt x="1398494" y="3811"/>
                  <a:pt x="1398494" y="3811"/>
                </a:cubicBezTo>
                <a:lnTo>
                  <a:pt x="1398494" y="3811"/>
                </a:lnTo>
              </a:path>
            </a:pathLst>
          </a:custGeom>
          <a:noFill/>
          <a:ln w="19050">
            <a:solidFill>
              <a:srgbClr val="00B05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 name="Freihandform: Form 73">
            <a:extLst>
              <a:ext uri="{FF2B5EF4-FFF2-40B4-BE49-F238E27FC236}">
                <a16:creationId xmlns:a16="http://schemas.microsoft.com/office/drawing/2014/main" id="{4B3F01E1-A23A-1741-BBF1-DDC618B122FE}"/>
              </a:ext>
            </a:extLst>
          </p:cNvPr>
          <p:cNvSpPr/>
          <p:nvPr/>
        </p:nvSpPr>
        <p:spPr>
          <a:xfrm>
            <a:off x="5809294" y="3033222"/>
            <a:ext cx="1672833" cy="1026710"/>
          </a:xfrm>
          <a:custGeom>
            <a:avLst/>
            <a:gdLst>
              <a:gd name="connsiteX0" fmla="*/ 0 w 1398494"/>
              <a:gd name="connsiteY0" fmla="*/ 958552 h 958552"/>
              <a:gd name="connsiteX1" fmla="*/ 477370 w 1398494"/>
              <a:gd name="connsiteY1" fmla="*/ 225688 h 958552"/>
              <a:gd name="connsiteX2" fmla="*/ 826994 w 1398494"/>
              <a:gd name="connsiteY2" fmla="*/ 23982 h 958552"/>
              <a:gd name="connsiteX3" fmla="*/ 1398494 w 1398494"/>
              <a:gd name="connsiteY3" fmla="*/ 3811 h 958552"/>
              <a:gd name="connsiteX4" fmla="*/ 1398494 w 1398494"/>
              <a:gd name="connsiteY4" fmla="*/ 3811 h 958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494" h="958552">
                <a:moveTo>
                  <a:pt x="0" y="958552"/>
                </a:moveTo>
                <a:cubicBezTo>
                  <a:pt x="169769" y="670001"/>
                  <a:pt x="339538" y="381450"/>
                  <a:pt x="477370" y="225688"/>
                </a:cubicBezTo>
                <a:cubicBezTo>
                  <a:pt x="615202" y="69926"/>
                  <a:pt x="673473" y="60961"/>
                  <a:pt x="826994" y="23982"/>
                </a:cubicBezTo>
                <a:cubicBezTo>
                  <a:pt x="980515" y="-12997"/>
                  <a:pt x="1398494" y="3811"/>
                  <a:pt x="1398494" y="3811"/>
                </a:cubicBezTo>
                <a:lnTo>
                  <a:pt x="1398494" y="3811"/>
                </a:lnTo>
              </a:path>
            </a:pathLst>
          </a:custGeom>
          <a:noFill/>
          <a:ln w="19050">
            <a:solidFill>
              <a:srgbClr val="00B05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5" name="Freihandform: Form 74">
            <a:extLst>
              <a:ext uri="{FF2B5EF4-FFF2-40B4-BE49-F238E27FC236}">
                <a16:creationId xmlns:a16="http://schemas.microsoft.com/office/drawing/2014/main" id="{608F965F-6F55-BD7E-85CB-4811F7031767}"/>
              </a:ext>
            </a:extLst>
          </p:cNvPr>
          <p:cNvSpPr/>
          <p:nvPr/>
        </p:nvSpPr>
        <p:spPr>
          <a:xfrm>
            <a:off x="5815392" y="3513305"/>
            <a:ext cx="1685653" cy="679077"/>
          </a:xfrm>
          <a:custGeom>
            <a:avLst/>
            <a:gdLst>
              <a:gd name="connsiteX0" fmla="*/ 0 w 1613647"/>
              <a:gd name="connsiteY0" fmla="*/ 679077 h 679077"/>
              <a:gd name="connsiteX1" fmla="*/ 490818 w 1613647"/>
              <a:gd name="connsiteY1" fmla="*/ 349624 h 679077"/>
              <a:gd name="connsiteX2" fmla="*/ 941294 w 1613647"/>
              <a:gd name="connsiteY2" fmla="*/ 114300 h 679077"/>
              <a:gd name="connsiteX3" fmla="*/ 1613647 w 1613647"/>
              <a:gd name="connsiteY3" fmla="*/ 0 h 679077"/>
            </a:gdLst>
            <a:ahLst/>
            <a:cxnLst>
              <a:cxn ang="0">
                <a:pos x="connsiteX0" y="connsiteY0"/>
              </a:cxn>
              <a:cxn ang="0">
                <a:pos x="connsiteX1" y="connsiteY1"/>
              </a:cxn>
              <a:cxn ang="0">
                <a:pos x="connsiteX2" y="connsiteY2"/>
              </a:cxn>
              <a:cxn ang="0">
                <a:pos x="connsiteX3" y="connsiteY3"/>
              </a:cxn>
            </a:cxnLst>
            <a:rect l="l" t="t" r="r" b="b"/>
            <a:pathLst>
              <a:path w="1613647" h="679077">
                <a:moveTo>
                  <a:pt x="0" y="679077"/>
                </a:moveTo>
                <a:cubicBezTo>
                  <a:pt x="166968" y="561415"/>
                  <a:pt x="333936" y="443753"/>
                  <a:pt x="490818" y="349624"/>
                </a:cubicBezTo>
                <a:cubicBezTo>
                  <a:pt x="647700" y="255495"/>
                  <a:pt x="754156" y="172571"/>
                  <a:pt x="941294" y="114300"/>
                </a:cubicBezTo>
                <a:cubicBezTo>
                  <a:pt x="1128432" y="56029"/>
                  <a:pt x="1371039" y="28014"/>
                  <a:pt x="1613647" y="0"/>
                </a:cubicBezTo>
              </a:path>
            </a:pathLst>
          </a:custGeom>
          <a:noFill/>
          <a:ln w="1905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77" name="Gerader Verbinder 76">
            <a:extLst>
              <a:ext uri="{FF2B5EF4-FFF2-40B4-BE49-F238E27FC236}">
                <a16:creationId xmlns:a16="http://schemas.microsoft.com/office/drawing/2014/main" id="{03B5EA56-6825-FF81-AE9D-8043C3C5388C}"/>
              </a:ext>
            </a:extLst>
          </p:cNvPr>
          <p:cNvCxnSpPr>
            <a:cxnSpLocks/>
          </p:cNvCxnSpPr>
          <p:nvPr/>
        </p:nvCxnSpPr>
        <p:spPr>
          <a:xfrm flipV="1">
            <a:off x="5758119" y="3947359"/>
            <a:ext cx="1800200" cy="332834"/>
          </a:xfrm>
          <a:prstGeom prst="line">
            <a:avLst/>
          </a:prstGeom>
          <a:ln w="19050">
            <a:solidFill>
              <a:srgbClr val="C0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0472024"/>
      </p:ext>
    </p:extLst>
  </p:cSld>
  <p:clrMapOvr>
    <a:masterClrMapping/>
  </p:clrMapOvr>
</p:sld>
</file>

<file path=ppt/theme/theme1.xml><?xml version="1.0" encoding="utf-8"?>
<a:theme xmlns:a="http://schemas.openxmlformats.org/drawingml/2006/main" name="IPN 2020">
  <a:themeElements>
    <a:clrScheme name="IPN Farben 1">
      <a:dk1>
        <a:srgbClr val="000000"/>
      </a:dk1>
      <a:lt1>
        <a:srgbClr val="FFFFFF"/>
      </a:lt1>
      <a:dk2>
        <a:srgbClr val="003E7C"/>
      </a:dk2>
      <a:lt2>
        <a:srgbClr val="FFFFFF"/>
      </a:lt2>
      <a:accent1>
        <a:srgbClr val="6C6D6C"/>
      </a:accent1>
      <a:accent2>
        <a:srgbClr val="893750"/>
      </a:accent2>
      <a:accent3>
        <a:srgbClr val="D67824"/>
      </a:accent3>
      <a:accent4>
        <a:srgbClr val="3A7E70"/>
      </a:accent4>
      <a:accent5>
        <a:srgbClr val="4D6186"/>
      </a:accent5>
      <a:accent6>
        <a:srgbClr val="003E7C"/>
      </a:accent6>
      <a:hlink>
        <a:srgbClr val="2D6BA7"/>
      </a:hlink>
      <a:folHlink>
        <a:srgbClr val="E0E1E2"/>
      </a:folHlink>
    </a:clrScheme>
    <a:fontScheme name="IPN Schriften">
      <a:majorFont>
        <a:latin typeface="Linotype Syntax Com Regular"/>
        <a:ea typeface=""/>
        <a:cs typeface=""/>
      </a:majorFont>
      <a:minorFont>
        <a:latin typeface="Linotype Syntax Com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PN ppt Vorlage engl 16zu9 2023" id="{CC0CB533-0EEB-F348-97B6-5B2B31B03E30}" vid="{6D0DA21B-D310-104F-A815-7CBF74B259FE}"/>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IPN ppt Vorlage engl 16zu9 2023</Template>
  <TotalTime>0</TotalTime>
  <Words>1022</Words>
  <Application>Microsoft Office PowerPoint</Application>
  <PresentationFormat>Benutzerdefiniert</PresentationFormat>
  <Paragraphs>248</Paragraphs>
  <Slides>13</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13</vt:i4>
      </vt:variant>
    </vt:vector>
  </HeadingPairs>
  <TitlesOfParts>
    <vt:vector size="20" baseType="lpstr">
      <vt:lpstr>Arial</vt:lpstr>
      <vt:lpstr>Calibri</vt:lpstr>
      <vt:lpstr>Cambria Math</vt:lpstr>
      <vt:lpstr>Linotype Syntax Com</vt:lpstr>
      <vt:lpstr>Linotype Syntax Com Medium</vt:lpstr>
      <vt:lpstr>Linotype Syntax Com Regular</vt:lpstr>
      <vt:lpstr>IPN 2020</vt:lpstr>
      <vt:lpstr>A Multilevel Mixture IRT Model for  Partial Engagement in Proficiency Tests</vt:lpstr>
      <vt:lpstr>Test-Taking Engagement</vt:lpstr>
      <vt:lpstr>Item Response Times</vt:lpstr>
      <vt:lpstr>Item Response Times</vt:lpstr>
      <vt:lpstr>Item Response Times</vt:lpstr>
      <vt:lpstr>Modeling Partial TEE</vt:lpstr>
      <vt:lpstr>The Present Study</vt:lpstr>
      <vt:lpstr>Results</vt:lpstr>
      <vt:lpstr>Results</vt:lpstr>
      <vt:lpstr>Results</vt:lpstr>
      <vt:lpstr>Results</vt:lpstr>
      <vt:lpstr>Summary and Conclusion</vt:lpstr>
      <vt:lpstr> Thank you for your (gradual) attention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Drescher, David</dc:creator>
  <cp:keywords/>
  <dc:description/>
  <cp:lastModifiedBy>sunpn353</cp:lastModifiedBy>
  <cp:revision>51</cp:revision>
  <cp:lastPrinted>2019-02-01T09:40:20Z</cp:lastPrinted>
  <dcterms:created xsi:type="dcterms:W3CDTF">2025-01-14T10:31:21Z</dcterms:created>
  <dcterms:modified xsi:type="dcterms:W3CDTF">2025-07-20T11:36:49Z</dcterms:modified>
  <cp:category/>
</cp:coreProperties>
</file>