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Open Sans" panose="020B0606030504020204" pitchFamily="34" charset="0"/>
      <p:regular r:id="rId21"/>
    </p:embeddedFont>
    <p:embeddedFont>
      <p:font typeface="Open Sans Bold" panose="020B0806030504020204" charset="0"/>
      <p:regular r:id="rId22"/>
    </p:embeddedFont>
    <p:embeddedFont>
      <p:font typeface="Open Sans Italics" panose="020B0604020202020204" charset="0"/>
      <p:regular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  <p:embeddedFont>
      <p:font typeface="Trebuchet MS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5720940" y="4100490"/>
            <a:ext cx="12658680" cy="2639478"/>
            <a:chOff x="0" y="0"/>
            <a:chExt cx="16878240" cy="35193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878300" cy="3519228"/>
            </a:xfrm>
            <a:custGeom>
              <a:avLst/>
              <a:gdLst/>
              <a:ahLst/>
              <a:cxnLst/>
              <a:rect l="l" t="t" r="r" b="b"/>
              <a:pathLst>
                <a:path w="16878300" h="3519228">
                  <a:moveTo>
                    <a:pt x="0" y="0"/>
                  </a:moveTo>
                  <a:lnTo>
                    <a:pt x="16878300" y="0"/>
                  </a:lnTo>
                  <a:lnTo>
                    <a:pt x="16878300" y="3519228"/>
                  </a:lnTo>
                  <a:lnTo>
                    <a:pt x="0" y="3519228"/>
                  </a:lnTo>
                  <a:close/>
                </a:path>
              </a:pathLst>
            </a:custGeom>
            <a:solidFill>
              <a:srgbClr val="0668A9">
                <a:alpha val="48627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16878240" cy="349072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888"/>
                </a:lnSpc>
              </a:pPr>
              <a:r>
                <a:rPr lang="en-US" sz="3600" b="1" spc="-1">
                  <a:solidFill>
                    <a:srgbClr val="FFCC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Bias and Mean Squared Error of Six Estimators of the Standardized Mean Change in Pretest-Posttest Designs.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720940" y="5439279"/>
            <a:ext cx="12475800" cy="725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r>
              <a:rPr lang="en-US" sz="2600" spc="-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Manuel Jesús Albaladejo-Sánchez, Fulgencio Marín-Martínez, Julio Sánchez-Meca, José Antonio López-López, María Rubio-Aparicio &amp; Juan José López-García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12380" y="6355920"/>
            <a:ext cx="12475800" cy="384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 spc="-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University of Murcia, Spain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5214433" y="2684746"/>
            <a:ext cx="7859133" cy="3546434"/>
          </a:xfrm>
          <a:custGeom>
            <a:avLst/>
            <a:gdLst/>
            <a:ahLst/>
            <a:cxnLst/>
            <a:rect l="l" t="t" r="r" b="b"/>
            <a:pathLst>
              <a:path w="7859133" h="3546434">
                <a:moveTo>
                  <a:pt x="0" y="0"/>
                </a:moveTo>
                <a:lnTo>
                  <a:pt x="7859134" y="0"/>
                </a:lnTo>
                <a:lnTo>
                  <a:pt x="7859134" y="3546433"/>
                </a:lnTo>
                <a:lnTo>
                  <a:pt x="0" y="35464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1028700" y="6011051"/>
            <a:ext cx="7465984" cy="3144097"/>
          </a:xfrm>
          <a:custGeom>
            <a:avLst/>
            <a:gdLst/>
            <a:ahLst/>
            <a:cxnLst/>
            <a:rect l="l" t="t" r="r" b="b"/>
            <a:pathLst>
              <a:path w="7465984" h="3144097">
                <a:moveTo>
                  <a:pt x="0" y="0"/>
                </a:moveTo>
                <a:lnTo>
                  <a:pt x="7465984" y="0"/>
                </a:lnTo>
                <a:lnTo>
                  <a:pt x="7465984" y="3144098"/>
                </a:lnTo>
                <a:lnTo>
                  <a:pt x="0" y="31440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10310647" y="6114203"/>
            <a:ext cx="3785058" cy="2937795"/>
          </a:xfrm>
          <a:custGeom>
            <a:avLst/>
            <a:gdLst/>
            <a:ahLst/>
            <a:cxnLst/>
            <a:rect l="l" t="t" r="r" b="b"/>
            <a:pathLst>
              <a:path w="3785058" h="2937795">
                <a:moveTo>
                  <a:pt x="0" y="0"/>
                </a:moveTo>
                <a:lnTo>
                  <a:pt x="3785058" y="0"/>
                </a:lnTo>
                <a:lnTo>
                  <a:pt x="3785058" y="2937794"/>
                </a:lnTo>
                <a:lnTo>
                  <a:pt x="0" y="2937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>
            <a:off x="10188979" y="7981926"/>
            <a:ext cx="3750559" cy="870295"/>
          </a:xfrm>
          <a:custGeom>
            <a:avLst/>
            <a:gdLst/>
            <a:ahLst/>
            <a:cxnLst/>
            <a:rect l="l" t="t" r="r" b="b"/>
            <a:pathLst>
              <a:path w="3750559" h="870295">
                <a:moveTo>
                  <a:pt x="0" y="0"/>
                </a:moveTo>
                <a:lnTo>
                  <a:pt x="3750559" y="0"/>
                </a:lnTo>
                <a:lnTo>
                  <a:pt x="3750559" y="870296"/>
                </a:lnTo>
                <a:lnTo>
                  <a:pt x="0" y="8702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7" name="Group 7"/>
          <p:cNvGrpSpPr/>
          <p:nvPr/>
        </p:nvGrpSpPr>
        <p:grpSpPr>
          <a:xfrm>
            <a:off x="12330252" y="7292598"/>
            <a:ext cx="308199" cy="349915"/>
            <a:chOff x="0" y="0"/>
            <a:chExt cx="81172" cy="921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172" cy="92159"/>
            </a:xfrm>
            <a:custGeom>
              <a:avLst/>
              <a:gdLst/>
              <a:ahLst/>
              <a:cxnLst/>
              <a:rect l="l" t="t" r="r" b="b"/>
              <a:pathLst>
                <a:path w="81172" h="92159">
                  <a:moveTo>
                    <a:pt x="0" y="0"/>
                  </a:moveTo>
                  <a:lnTo>
                    <a:pt x="81172" y="0"/>
                  </a:lnTo>
                  <a:lnTo>
                    <a:pt x="81172" y="92159"/>
                  </a:lnTo>
                  <a:lnTo>
                    <a:pt x="0" y="921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172" cy="130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281081" y="7244581"/>
            <a:ext cx="406541" cy="445949"/>
          </a:xfrm>
          <a:custGeom>
            <a:avLst/>
            <a:gdLst/>
            <a:ahLst/>
            <a:cxnLst/>
            <a:rect l="l" t="t" r="r" b="b"/>
            <a:pathLst>
              <a:path w="406541" h="445949">
                <a:moveTo>
                  <a:pt x="0" y="0"/>
                </a:moveTo>
                <a:lnTo>
                  <a:pt x="406541" y="0"/>
                </a:lnTo>
                <a:lnTo>
                  <a:pt x="406541" y="445948"/>
                </a:lnTo>
                <a:lnTo>
                  <a:pt x="0" y="4459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18237" r="-33591" b="-24176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>
          <a:xfrm>
            <a:off x="10498999" y="6326112"/>
            <a:ext cx="2492927" cy="1026158"/>
          </a:xfrm>
          <a:custGeom>
            <a:avLst/>
            <a:gdLst/>
            <a:ahLst/>
            <a:cxnLst/>
            <a:rect l="l" t="t" r="r" b="b"/>
            <a:pathLst>
              <a:path w="2492927" h="1026158">
                <a:moveTo>
                  <a:pt x="0" y="0"/>
                </a:moveTo>
                <a:lnTo>
                  <a:pt x="2492927" y="0"/>
                </a:lnTo>
                <a:lnTo>
                  <a:pt x="2492927" y="1026158"/>
                </a:lnTo>
                <a:lnTo>
                  <a:pt x="0" y="10261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Freeform 12"/>
          <p:cNvSpPr/>
          <p:nvPr/>
        </p:nvSpPr>
        <p:spPr>
          <a:xfrm>
            <a:off x="5287153" y="6373737"/>
            <a:ext cx="2649416" cy="1033029"/>
          </a:xfrm>
          <a:custGeom>
            <a:avLst/>
            <a:gdLst/>
            <a:ahLst/>
            <a:cxnLst/>
            <a:rect l="l" t="t" r="r" b="b"/>
            <a:pathLst>
              <a:path w="2649416" h="1033029">
                <a:moveTo>
                  <a:pt x="0" y="0"/>
                </a:moveTo>
                <a:lnTo>
                  <a:pt x="2649416" y="0"/>
                </a:lnTo>
                <a:lnTo>
                  <a:pt x="2649416" y="1033029"/>
                </a:lnTo>
                <a:lnTo>
                  <a:pt x="0" y="10330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3" name="Freeform 13"/>
          <p:cNvSpPr/>
          <p:nvPr/>
        </p:nvSpPr>
        <p:spPr>
          <a:xfrm>
            <a:off x="10188979" y="7981926"/>
            <a:ext cx="3723812" cy="841746"/>
          </a:xfrm>
          <a:custGeom>
            <a:avLst/>
            <a:gdLst/>
            <a:ahLst/>
            <a:cxnLst/>
            <a:rect l="l" t="t" r="r" b="b"/>
            <a:pathLst>
              <a:path w="3723812" h="841746">
                <a:moveTo>
                  <a:pt x="0" y="0"/>
                </a:moveTo>
                <a:lnTo>
                  <a:pt x="3723812" y="0"/>
                </a:lnTo>
                <a:lnTo>
                  <a:pt x="3723812" y="841746"/>
                </a:lnTo>
                <a:lnTo>
                  <a:pt x="0" y="8417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4" name="Freeform 14"/>
          <p:cNvSpPr/>
          <p:nvPr/>
        </p:nvSpPr>
        <p:spPr>
          <a:xfrm>
            <a:off x="1028700" y="8040166"/>
            <a:ext cx="7465984" cy="1218134"/>
          </a:xfrm>
          <a:custGeom>
            <a:avLst/>
            <a:gdLst/>
            <a:ahLst/>
            <a:cxnLst/>
            <a:rect l="l" t="t" r="r" b="b"/>
            <a:pathLst>
              <a:path w="7465984" h="1218134">
                <a:moveTo>
                  <a:pt x="0" y="0"/>
                </a:moveTo>
                <a:lnTo>
                  <a:pt x="7465984" y="0"/>
                </a:lnTo>
                <a:lnTo>
                  <a:pt x="7465984" y="1218134"/>
                </a:lnTo>
                <a:lnTo>
                  <a:pt x="0" y="121813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5" name="TextBox 15"/>
          <p:cNvSpPr txBox="1"/>
          <p:nvPr/>
        </p:nvSpPr>
        <p:spPr>
          <a:xfrm>
            <a:off x="13073641" y="5398111"/>
            <a:ext cx="4680959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MSE = Bias</a:t>
            </a:r>
            <a:r>
              <a:rPr lang="en-US" sz="3399" baseline="30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+ Variance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09458" y="6193079"/>
            <a:ext cx="1698475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 = 0 + 1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095704" y="6581375"/>
            <a:ext cx="2211095" cy="323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0.96 = (-0.1)</a:t>
            </a:r>
            <a:r>
              <a:rPr lang="en-US" sz="1899" baseline="30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18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+ 0.95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1028700" y="4179109"/>
            <a:ext cx="7813427" cy="5075027"/>
          </a:xfrm>
          <a:custGeom>
            <a:avLst/>
            <a:gdLst/>
            <a:ahLst/>
            <a:cxnLst/>
            <a:rect l="l" t="t" r="r" b="b"/>
            <a:pathLst>
              <a:path w="7813427" h="5075027">
                <a:moveTo>
                  <a:pt x="0" y="0"/>
                </a:moveTo>
                <a:lnTo>
                  <a:pt x="7813427" y="0"/>
                </a:lnTo>
                <a:lnTo>
                  <a:pt x="7813427" y="5075027"/>
                </a:lnTo>
                <a:lnTo>
                  <a:pt x="0" y="50750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9398145" y="4179109"/>
            <a:ext cx="7861155" cy="5079191"/>
          </a:xfrm>
          <a:custGeom>
            <a:avLst/>
            <a:gdLst/>
            <a:ahLst/>
            <a:cxnLst/>
            <a:rect l="l" t="t" r="r" b="b"/>
            <a:pathLst>
              <a:path w="7861155" h="5079191">
                <a:moveTo>
                  <a:pt x="0" y="0"/>
                </a:moveTo>
                <a:lnTo>
                  <a:pt x="7861155" y="0"/>
                </a:lnTo>
                <a:lnTo>
                  <a:pt x="7861155" y="5079191"/>
                </a:lnTo>
                <a:lnTo>
                  <a:pt x="0" y="5079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" name="Group 5"/>
          <p:cNvGrpSpPr/>
          <p:nvPr/>
        </p:nvGrpSpPr>
        <p:grpSpPr>
          <a:xfrm>
            <a:off x="804654" y="5143500"/>
            <a:ext cx="486193" cy="2703429"/>
            <a:chOff x="0" y="0"/>
            <a:chExt cx="648257" cy="36045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648257" cy="3604572"/>
              <a:chOff x="0" y="0"/>
              <a:chExt cx="128051" cy="71201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28051" cy="712014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712014">
                    <a:moveTo>
                      <a:pt x="0" y="0"/>
                    </a:moveTo>
                    <a:lnTo>
                      <a:pt x="128051" y="0"/>
                    </a:lnTo>
                    <a:lnTo>
                      <a:pt x="128051" y="712014"/>
                    </a:lnTo>
                    <a:lnTo>
                      <a:pt x="0" y="7120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28051" cy="7501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 rot="-5400000">
              <a:off x="-272946" y="1593160"/>
              <a:ext cx="1113473" cy="418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r>
                <a:rPr lang="en-US" sz="19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Bias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12199" y="5143500"/>
            <a:ext cx="486193" cy="2703429"/>
            <a:chOff x="0" y="0"/>
            <a:chExt cx="648257" cy="3604572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48257" cy="3604572"/>
              <a:chOff x="0" y="0"/>
              <a:chExt cx="128051" cy="71201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28051" cy="712014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712014">
                    <a:moveTo>
                      <a:pt x="0" y="0"/>
                    </a:moveTo>
                    <a:lnTo>
                      <a:pt x="128051" y="0"/>
                    </a:lnTo>
                    <a:lnTo>
                      <a:pt x="128051" y="712014"/>
                    </a:lnTo>
                    <a:lnTo>
                      <a:pt x="0" y="7120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28051" cy="7501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 rot="-5400000">
              <a:off x="-17898" y="1593160"/>
              <a:ext cx="645954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MSE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2810951"/>
            <a:ext cx="1623060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Bias and MSE as a function of r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1028700" y="4179109"/>
            <a:ext cx="7813427" cy="5075027"/>
          </a:xfrm>
          <a:custGeom>
            <a:avLst/>
            <a:gdLst/>
            <a:ahLst/>
            <a:cxnLst/>
            <a:rect l="l" t="t" r="r" b="b"/>
            <a:pathLst>
              <a:path w="7813427" h="5075027">
                <a:moveTo>
                  <a:pt x="0" y="0"/>
                </a:moveTo>
                <a:lnTo>
                  <a:pt x="7813427" y="0"/>
                </a:lnTo>
                <a:lnTo>
                  <a:pt x="7813427" y="5075027"/>
                </a:lnTo>
                <a:lnTo>
                  <a:pt x="0" y="50750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9398145" y="4179109"/>
            <a:ext cx="7861155" cy="5079191"/>
          </a:xfrm>
          <a:custGeom>
            <a:avLst/>
            <a:gdLst/>
            <a:ahLst/>
            <a:cxnLst/>
            <a:rect l="l" t="t" r="r" b="b"/>
            <a:pathLst>
              <a:path w="7861155" h="5079191">
                <a:moveTo>
                  <a:pt x="0" y="0"/>
                </a:moveTo>
                <a:lnTo>
                  <a:pt x="7861155" y="0"/>
                </a:lnTo>
                <a:lnTo>
                  <a:pt x="7861155" y="5079191"/>
                </a:lnTo>
                <a:lnTo>
                  <a:pt x="0" y="5079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" name="Group 5"/>
          <p:cNvGrpSpPr/>
          <p:nvPr/>
        </p:nvGrpSpPr>
        <p:grpSpPr>
          <a:xfrm>
            <a:off x="804654" y="5143500"/>
            <a:ext cx="486193" cy="2703429"/>
            <a:chOff x="0" y="0"/>
            <a:chExt cx="648257" cy="36045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648257" cy="3604572"/>
              <a:chOff x="0" y="0"/>
              <a:chExt cx="128051" cy="71201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28051" cy="712014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712014">
                    <a:moveTo>
                      <a:pt x="0" y="0"/>
                    </a:moveTo>
                    <a:lnTo>
                      <a:pt x="128051" y="0"/>
                    </a:lnTo>
                    <a:lnTo>
                      <a:pt x="128051" y="712014"/>
                    </a:lnTo>
                    <a:lnTo>
                      <a:pt x="0" y="7120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28051" cy="7501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 rot="-5400000">
              <a:off x="-272946" y="1593160"/>
              <a:ext cx="1113473" cy="418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r>
                <a:rPr lang="en-US" sz="19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Bias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12199" y="5143500"/>
            <a:ext cx="486193" cy="2703429"/>
            <a:chOff x="0" y="0"/>
            <a:chExt cx="648257" cy="3604572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48257" cy="3604572"/>
              <a:chOff x="0" y="0"/>
              <a:chExt cx="128051" cy="71201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28051" cy="712014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712014">
                    <a:moveTo>
                      <a:pt x="0" y="0"/>
                    </a:moveTo>
                    <a:lnTo>
                      <a:pt x="128051" y="0"/>
                    </a:lnTo>
                    <a:lnTo>
                      <a:pt x="128051" y="712014"/>
                    </a:lnTo>
                    <a:lnTo>
                      <a:pt x="0" y="7120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28051" cy="7501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 rot="-5400000">
              <a:off x="-17898" y="1593160"/>
              <a:ext cx="645954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MSE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3081085" y="4499698"/>
            <a:ext cx="1854329" cy="423200"/>
          </a:xfrm>
          <a:custGeom>
            <a:avLst/>
            <a:gdLst/>
            <a:ahLst/>
            <a:cxnLst/>
            <a:rect l="l" t="t" r="r" b="b"/>
            <a:pathLst>
              <a:path w="1854329" h="423200">
                <a:moveTo>
                  <a:pt x="0" y="0"/>
                </a:moveTo>
                <a:lnTo>
                  <a:pt x="1854329" y="0"/>
                </a:lnTo>
                <a:lnTo>
                  <a:pt x="1854329" y="423200"/>
                </a:lnTo>
                <a:lnTo>
                  <a:pt x="0" y="423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6" name="TextBox 16"/>
          <p:cNvSpPr txBox="1"/>
          <p:nvPr/>
        </p:nvSpPr>
        <p:spPr>
          <a:xfrm>
            <a:off x="1028700" y="2810951"/>
            <a:ext cx="1623060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Bias and MSE as a function of r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6159996" y="2506688"/>
            <a:ext cx="596800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Results (heteroscedasticity)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6417591" y="3087078"/>
            <a:ext cx="5452819" cy="1337622"/>
          </a:xfrm>
          <a:custGeom>
            <a:avLst/>
            <a:gdLst/>
            <a:ahLst/>
            <a:cxnLst/>
            <a:rect l="l" t="t" r="r" b="b"/>
            <a:pathLst>
              <a:path w="5452819" h="1337622">
                <a:moveTo>
                  <a:pt x="0" y="0"/>
                </a:moveTo>
                <a:lnTo>
                  <a:pt x="5452818" y="0"/>
                </a:lnTo>
                <a:lnTo>
                  <a:pt x="5452818" y="1337622"/>
                </a:lnTo>
                <a:lnTo>
                  <a:pt x="0" y="13376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1028700" y="4387282"/>
            <a:ext cx="7552489" cy="4871018"/>
          </a:xfrm>
          <a:custGeom>
            <a:avLst/>
            <a:gdLst/>
            <a:ahLst/>
            <a:cxnLst/>
            <a:rect l="l" t="t" r="r" b="b"/>
            <a:pathLst>
              <a:path w="7552489" h="4871018">
                <a:moveTo>
                  <a:pt x="0" y="0"/>
                </a:moveTo>
                <a:lnTo>
                  <a:pt x="7552489" y="0"/>
                </a:lnTo>
                <a:lnTo>
                  <a:pt x="7552489" y="4871018"/>
                </a:lnTo>
                <a:lnTo>
                  <a:pt x="0" y="48710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9741516" y="4424700"/>
            <a:ext cx="7517784" cy="4796182"/>
          </a:xfrm>
          <a:custGeom>
            <a:avLst/>
            <a:gdLst/>
            <a:ahLst/>
            <a:cxnLst/>
            <a:rect l="l" t="t" r="r" b="b"/>
            <a:pathLst>
              <a:path w="7517784" h="4796182">
                <a:moveTo>
                  <a:pt x="0" y="0"/>
                </a:moveTo>
                <a:lnTo>
                  <a:pt x="7517784" y="0"/>
                </a:lnTo>
                <a:lnTo>
                  <a:pt x="7517784" y="4796182"/>
                </a:lnTo>
                <a:lnTo>
                  <a:pt x="0" y="47961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TextBox 6"/>
          <p:cNvSpPr txBox="1"/>
          <p:nvPr/>
        </p:nvSpPr>
        <p:spPr>
          <a:xfrm>
            <a:off x="1028700" y="2506688"/>
            <a:ext cx="1623060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Bias and MSE as a function of 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42754" y="5143500"/>
            <a:ext cx="486193" cy="2703429"/>
            <a:chOff x="0" y="0"/>
            <a:chExt cx="648257" cy="3604572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648257" cy="3604572"/>
              <a:chOff x="0" y="0"/>
              <a:chExt cx="128051" cy="71201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28051" cy="712014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712014">
                    <a:moveTo>
                      <a:pt x="0" y="0"/>
                    </a:moveTo>
                    <a:lnTo>
                      <a:pt x="128051" y="0"/>
                    </a:lnTo>
                    <a:lnTo>
                      <a:pt x="128051" y="712014"/>
                    </a:lnTo>
                    <a:lnTo>
                      <a:pt x="0" y="7120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28051" cy="7501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 rot="-5400000">
              <a:off x="-272946" y="1593160"/>
              <a:ext cx="1113473" cy="418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r>
                <a:rPr lang="en-US" sz="19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Bias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473020" y="5143500"/>
            <a:ext cx="486193" cy="2703429"/>
            <a:chOff x="0" y="0"/>
            <a:chExt cx="648257" cy="3604572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648257" cy="3604572"/>
              <a:chOff x="0" y="0"/>
              <a:chExt cx="128051" cy="71201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28051" cy="712014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712014">
                    <a:moveTo>
                      <a:pt x="0" y="0"/>
                    </a:moveTo>
                    <a:lnTo>
                      <a:pt x="128051" y="0"/>
                    </a:lnTo>
                    <a:lnTo>
                      <a:pt x="128051" y="712014"/>
                    </a:lnTo>
                    <a:lnTo>
                      <a:pt x="0" y="7120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128051" cy="7501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 rot="-5400000">
              <a:off x="-17898" y="1593160"/>
              <a:ext cx="645954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MSE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6348242" y="3206133"/>
            <a:ext cx="5591516" cy="1115984"/>
          </a:xfrm>
          <a:custGeom>
            <a:avLst/>
            <a:gdLst/>
            <a:ahLst/>
            <a:cxnLst/>
            <a:rect l="l" t="t" r="r" b="b"/>
            <a:pathLst>
              <a:path w="5591516" h="1115984">
                <a:moveTo>
                  <a:pt x="0" y="0"/>
                </a:moveTo>
                <a:lnTo>
                  <a:pt x="5591516" y="0"/>
                </a:lnTo>
                <a:lnTo>
                  <a:pt x="5591516" y="1115984"/>
                </a:lnTo>
                <a:lnTo>
                  <a:pt x="0" y="11159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0170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TextBox 4"/>
          <p:cNvSpPr txBox="1"/>
          <p:nvPr/>
        </p:nvSpPr>
        <p:spPr>
          <a:xfrm>
            <a:off x="1028700" y="2506688"/>
            <a:ext cx="1623060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Bias and MSE as a function of n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85604" y="5212553"/>
            <a:ext cx="486193" cy="2703429"/>
            <a:chOff x="0" y="0"/>
            <a:chExt cx="128051" cy="7120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051" cy="712014"/>
            </a:xfrm>
            <a:custGeom>
              <a:avLst/>
              <a:gdLst/>
              <a:ahLst/>
              <a:cxnLst/>
              <a:rect l="l" t="t" r="r" b="b"/>
              <a:pathLst>
                <a:path w="128051" h="712014">
                  <a:moveTo>
                    <a:pt x="0" y="0"/>
                  </a:moveTo>
                  <a:lnTo>
                    <a:pt x="128051" y="0"/>
                  </a:lnTo>
                  <a:lnTo>
                    <a:pt x="128051" y="712014"/>
                  </a:lnTo>
                  <a:lnTo>
                    <a:pt x="0" y="712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8051" cy="7501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733336" y="4387282"/>
            <a:ext cx="7527937" cy="4871018"/>
          </a:xfrm>
          <a:custGeom>
            <a:avLst/>
            <a:gdLst/>
            <a:ahLst/>
            <a:cxnLst/>
            <a:rect l="l" t="t" r="r" b="b"/>
            <a:pathLst>
              <a:path w="7527937" h="4871018">
                <a:moveTo>
                  <a:pt x="0" y="0"/>
                </a:moveTo>
                <a:lnTo>
                  <a:pt x="7527937" y="0"/>
                </a:lnTo>
                <a:lnTo>
                  <a:pt x="7527937" y="4871018"/>
                </a:lnTo>
                <a:lnTo>
                  <a:pt x="0" y="48710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1028700" y="4287059"/>
            <a:ext cx="7552489" cy="4946779"/>
          </a:xfrm>
          <a:custGeom>
            <a:avLst/>
            <a:gdLst/>
            <a:ahLst/>
            <a:cxnLst/>
            <a:rect l="l" t="t" r="r" b="b"/>
            <a:pathLst>
              <a:path w="7552489" h="4946779">
                <a:moveTo>
                  <a:pt x="0" y="0"/>
                </a:moveTo>
                <a:lnTo>
                  <a:pt x="7552489" y="0"/>
                </a:lnTo>
                <a:lnTo>
                  <a:pt x="7552489" y="4946778"/>
                </a:lnTo>
                <a:lnTo>
                  <a:pt x="0" y="49467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0" name="Group 10"/>
          <p:cNvGrpSpPr/>
          <p:nvPr/>
        </p:nvGrpSpPr>
        <p:grpSpPr>
          <a:xfrm>
            <a:off x="785604" y="5143500"/>
            <a:ext cx="486193" cy="2703429"/>
            <a:chOff x="0" y="0"/>
            <a:chExt cx="648257" cy="3604572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48257" cy="3604572"/>
              <a:chOff x="0" y="0"/>
              <a:chExt cx="128051" cy="71201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28051" cy="712014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712014">
                    <a:moveTo>
                      <a:pt x="0" y="0"/>
                    </a:moveTo>
                    <a:lnTo>
                      <a:pt x="128051" y="0"/>
                    </a:lnTo>
                    <a:lnTo>
                      <a:pt x="128051" y="712014"/>
                    </a:lnTo>
                    <a:lnTo>
                      <a:pt x="0" y="7120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28051" cy="7501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 rot="-5400000">
              <a:off x="-272946" y="1593160"/>
              <a:ext cx="1113473" cy="418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r>
                <a:rPr lang="en-US" sz="19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Bias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90240" y="5143500"/>
            <a:ext cx="486193" cy="2703429"/>
            <a:chOff x="0" y="0"/>
            <a:chExt cx="648257" cy="3604572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648257" cy="3604572"/>
              <a:chOff x="0" y="0"/>
              <a:chExt cx="128051" cy="71201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28051" cy="712014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712014">
                    <a:moveTo>
                      <a:pt x="0" y="0"/>
                    </a:moveTo>
                    <a:lnTo>
                      <a:pt x="128051" y="0"/>
                    </a:lnTo>
                    <a:lnTo>
                      <a:pt x="128051" y="712014"/>
                    </a:lnTo>
                    <a:lnTo>
                      <a:pt x="0" y="7120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28051" cy="7501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 rot="-5400000">
              <a:off x="-17898" y="1593160"/>
              <a:ext cx="645954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MSE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6226706" y="3279710"/>
            <a:ext cx="5834588" cy="1066029"/>
          </a:xfrm>
          <a:custGeom>
            <a:avLst/>
            <a:gdLst/>
            <a:ahLst/>
            <a:cxnLst/>
            <a:rect l="l" t="t" r="r" b="b"/>
            <a:pathLst>
              <a:path w="5834588" h="1066029">
                <a:moveTo>
                  <a:pt x="0" y="0"/>
                </a:moveTo>
                <a:lnTo>
                  <a:pt x="5834588" y="0"/>
                </a:lnTo>
                <a:lnTo>
                  <a:pt x="5834588" y="1066029"/>
                </a:lnTo>
                <a:lnTo>
                  <a:pt x="0" y="10660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5847" b="-20103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TextBox 4"/>
          <p:cNvSpPr txBox="1"/>
          <p:nvPr/>
        </p:nvSpPr>
        <p:spPr>
          <a:xfrm>
            <a:off x="1028700" y="2506688"/>
            <a:ext cx="1623060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Bias and MSE as a function of n</a:t>
            </a:r>
          </a:p>
        </p:txBody>
      </p:sp>
      <p:sp>
        <p:nvSpPr>
          <p:cNvPr id="5" name="Freeform 5"/>
          <p:cNvSpPr/>
          <p:nvPr/>
        </p:nvSpPr>
        <p:spPr>
          <a:xfrm>
            <a:off x="9733336" y="4453527"/>
            <a:ext cx="7525964" cy="4822760"/>
          </a:xfrm>
          <a:custGeom>
            <a:avLst/>
            <a:gdLst/>
            <a:ahLst/>
            <a:cxnLst/>
            <a:rect l="l" t="t" r="r" b="b"/>
            <a:pathLst>
              <a:path w="7525964" h="4822760">
                <a:moveTo>
                  <a:pt x="0" y="0"/>
                </a:moveTo>
                <a:lnTo>
                  <a:pt x="7525964" y="0"/>
                </a:lnTo>
                <a:lnTo>
                  <a:pt x="7525964" y="4822761"/>
                </a:lnTo>
                <a:lnTo>
                  <a:pt x="0" y="48227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>
            <a:off x="1028700" y="4287059"/>
            <a:ext cx="7709627" cy="4983571"/>
          </a:xfrm>
          <a:custGeom>
            <a:avLst/>
            <a:gdLst/>
            <a:ahLst/>
            <a:cxnLst/>
            <a:rect l="l" t="t" r="r" b="b"/>
            <a:pathLst>
              <a:path w="7709627" h="4983571">
                <a:moveTo>
                  <a:pt x="0" y="0"/>
                </a:moveTo>
                <a:lnTo>
                  <a:pt x="7709627" y="0"/>
                </a:lnTo>
                <a:lnTo>
                  <a:pt x="7709627" y="4983571"/>
                </a:lnTo>
                <a:lnTo>
                  <a:pt x="0" y="49835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7" name="Group 7"/>
          <p:cNvGrpSpPr/>
          <p:nvPr/>
        </p:nvGrpSpPr>
        <p:grpSpPr>
          <a:xfrm>
            <a:off x="917282" y="5143500"/>
            <a:ext cx="486193" cy="2703429"/>
            <a:chOff x="0" y="0"/>
            <a:chExt cx="648257" cy="3604572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648257" cy="3604572"/>
              <a:chOff x="0" y="0"/>
              <a:chExt cx="128051" cy="71201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28051" cy="712014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712014">
                    <a:moveTo>
                      <a:pt x="0" y="0"/>
                    </a:moveTo>
                    <a:lnTo>
                      <a:pt x="128051" y="0"/>
                    </a:lnTo>
                    <a:lnTo>
                      <a:pt x="128051" y="712014"/>
                    </a:lnTo>
                    <a:lnTo>
                      <a:pt x="0" y="7120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28051" cy="7501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 rot="-5400000">
              <a:off x="-272946" y="1593160"/>
              <a:ext cx="1113473" cy="418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r>
                <a:rPr lang="en-US" sz="19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Bias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490240" y="5143500"/>
            <a:ext cx="486193" cy="2703429"/>
            <a:chOff x="0" y="0"/>
            <a:chExt cx="648257" cy="3604572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648257" cy="3604572"/>
              <a:chOff x="0" y="0"/>
              <a:chExt cx="128051" cy="71201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28051" cy="712014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712014">
                    <a:moveTo>
                      <a:pt x="0" y="0"/>
                    </a:moveTo>
                    <a:lnTo>
                      <a:pt x="128051" y="0"/>
                    </a:lnTo>
                    <a:lnTo>
                      <a:pt x="128051" y="712014"/>
                    </a:lnTo>
                    <a:lnTo>
                      <a:pt x="0" y="7120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128051" cy="7501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 rot="-5400000">
              <a:off x="-17898" y="1593160"/>
              <a:ext cx="645954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MSE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1028700" y="4345739"/>
            <a:ext cx="7786208" cy="4914331"/>
          </a:xfrm>
          <a:custGeom>
            <a:avLst/>
            <a:gdLst/>
            <a:ahLst/>
            <a:cxnLst/>
            <a:rect l="l" t="t" r="r" b="b"/>
            <a:pathLst>
              <a:path w="7786208" h="4914331">
                <a:moveTo>
                  <a:pt x="0" y="0"/>
                </a:moveTo>
                <a:lnTo>
                  <a:pt x="7786208" y="0"/>
                </a:lnTo>
                <a:lnTo>
                  <a:pt x="7786208" y="4914331"/>
                </a:lnTo>
                <a:lnTo>
                  <a:pt x="0" y="49143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6227681" y="3405926"/>
            <a:ext cx="5832638" cy="939812"/>
          </a:xfrm>
          <a:custGeom>
            <a:avLst/>
            <a:gdLst/>
            <a:ahLst/>
            <a:cxnLst/>
            <a:rect l="l" t="t" r="r" b="b"/>
            <a:pathLst>
              <a:path w="5832638" h="939812">
                <a:moveTo>
                  <a:pt x="0" y="0"/>
                </a:moveTo>
                <a:lnTo>
                  <a:pt x="5832638" y="0"/>
                </a:lnTo>
                <a:lnTo>
                  <a:pt x="5832638" y="939813"/>
                </a:lnTo>
                <a:lnTo>
                  <a:pt x="0" y="9398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3532" b="-31137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TextBox 5"/>
          <p:cNvSpPr txBox="1"/>
          <p:nvPr/>
        </p:nvSpPr>
        <p:spPr>
          <a:xfrm>
            <a:off x="1028700" y="2506688"/>
            <a:ext cx="1623060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Bias and MSE as a function of 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61804" y="5143500"/>
            <a:ext cx="486193" cy="2703429"/>
            <a:chOff x="0" y="0"/>
            <a:chExt cx="648257" cy="360457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648257" cy="3604572"/>
              <a:chOff x="0" y="0"/>
              <a:chExt cx="128051" cy="7120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8051" cy="712014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712014">
                    <a:moveTo>
                      <a:pt x="0" y="0"/>
                    </a:moveTo>
                    <a:lnTo>
                      <a:pt x="128051" y="0"/>
                    </a:lnTo>
                    <a:lnTo>
                      <a:pt x="128051" y="712014"/>
                    </a:lnTo>
                    <a:lnTo>
                      <a:pt x="0" y="7120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28051" cy="7501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 rot="-5400000">
              <a:off x="-272946" y="1593160"/>
              <a:ext cx="1113473" cy="418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r>
                <a:rPr lang="en-US" sz="19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Bias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9594458" y="4345739"/>
            <a:ext cx="7664842" cy="4912561"/>
          </a:xfrm>
          <a:custGeom>
            <a:avLst/>
            <a:gdLst/>
            <a:ahLst/>
            <a:cxnLst/>
            <a:rect l="l" t="t" r="r" b="b"/>
            <a:pathLst>
              <a:path w="7664842" h="4912561">
                <a:moveTo>
                  <a:pt x="0" y="0"/>
                </a:moveTo>
                <a:lnTo>
                  <a:pt x="7664842" y="0"/>
                </a:lnTo>
                <a:lnTo>
                  <a:pt x="7664842" y="4912561"/>
                </a:lnTo>
                <a:lnTo>
                  <a:pt x="0" y="49125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2" name="Group 12"/>
          <p:cNvGrpSpPr/>
          <p:nvPr/>
        </p:nvGrpSpPr>
        <p:grpSpPr>
          <a:xfrm>
            <a:off x="9351362" y="5143500"/>
            <a:ext cx="486193" cy="2703429"/>
            <a:chOff x="0" y="0"/>
            <a:chExt cx="648257" cy="3604572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648257" cy="3604572"/>
              <a:chOff x="0" y="0"/>
              <a:chExt cx="128051" cy="71201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28051" cy="712014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712014">
                    <a:moveTo>
                      <a:pt x="0" y="0"/>
                    </a:moveTo>
                    <a:lnTo>
                      <a:pt x="128051" y="0"/>
                    </a:lnTo>
                    <a:lnTo>
                      <a:pt x="128051" y="712014"/>
                    </a:lnTo>
                    <a:lnTo>
                      <a:pt x="0" y="7120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128051" cy="7501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 rot="-5400000">
              <a:off x="-17898" y="1593160"/>
              <a:ext cx="645954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MSE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7963436" y="2506688"/>
            <a:ext cx="236112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Conclusion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547644"/>
            <a:ext cx="16230600" cy="5498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AutoNum type="arabicPeriod"/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Under homoscedasticity, d</a:t>
            </a:r>
            <a:r>
              <a:rPr lang="en-US" sz="3399" baseline="-2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is the most efficient estimator, although it is negatively biased. d</a:t>
            </a:r>
            <a:r>
              <a:rPr lang="en-US" sz="3399" baseline="-2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is the most efficient among the unbiased estimators.</a:t>
            </a:r>
          </a:p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AutoNum type="arabicPeriod"/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Under heteroscedasticity, the choice of estimator depends on the target parameter and on whether the variability is greater in the pre-test or post-test scores.</a:t>
            </a:r>
          </a:p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AutoNum type="arabicPeriod"/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Although d</a:t>
            </a:r>
            <a:r>
              <a:rPr lang="en-US" sz="3399" baseline="-2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is not a direct estimator of δ</a:t>
            </a:r>
            <a:r>
              <a:rPr lang="en-US" sz="3399" baseline="-2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or δ</a:t>
            </a:r>
            <a:r>
              <a:rPr lang="en-US" sz="3399" baseline="-2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it is sometimes more efficient than other estimators when the pre-post correlation is below 0.50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(but biased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!).</a:t>
            </a:r>
          </a:p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AutoNum type="arabicPeriod"/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most scenarios, the most efficient estimator is biased.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5720940" y="4100490"/>
            <a:ext cx="12658680" cy="2639478"/>
            <a:chOff x="0" y="0"/>
            <a:chExt cx="16878240" cy="35193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878300" cy="3519228"/>
            </a:xfrm>
            <a:custGeom>
              <a:avLst/>
              <a:gdLst/>
              <a:ahLst/>
              <a:cxnLst/>
              <a:rect l="l" t="t" r="r" b="b"/>
              <a:pathLst>
                <a:path w="16878300" h="3519228">
                  <a:moveTo>
                    <a:pt x="0" y="0"/>
                  </a:moveTo>
                  <a:lnTo>
                    <a:pt x="16878300" y="0"/>
                  </a:lnTo>
                  <a:lnTo>
                    <a:pt x="16878300" y="3519228"/>
                  </a:lnTo>
                  <a:lnTo>
                    <a:pt x="0" y="3519228"/>
                  </a:lnTo>
                  <a:close/>
                </a:path>
              </a:pathLst>
            </a:custGeom>
            <a:solidFill>
              <a:srgbClr val="0668A9">
                <a:alpha val="48627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16878240" cy="349072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888"/>
                </a:lnSpc>
              </a:pPr>
              <a:r>
                <a:rPr lang="en-US" sz="3600" b="1" spc="-1">
                  <a:solidFill>
                    <a:srgbClr val="FFCC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Bias and Mean Squared Error of Six Estimators of the Standardized Mean Change in Pretest-Posttest Designs.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720940" y="5439279"/>
            <a:ext cx="12475800" cy="725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r>
              <a:rPr lang="en-US" sz="2600" spc="-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Manuel Jesús Albaladejo-Sánchez, Fulgencio Marín-Martínez, Julio Sánchez-Meca, José Antonio López-López, María Rubio-Aparicio &amp; Juan José López-García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12380" y="6355920"/>
            <a:ext cx="12475800" cy="384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 spc="-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University of Murcia, Spain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5948753" y="2388518"/>
            <a:ext cx="6390495" cy="6869782"/>
          </a:xfrm>
          <a:custGeom>
            <a:avLst/>
            <a:gdLst/>
            <a:ahLst/>
            <a:cxnLst/>
            <a:rect l="l" t="t" r="r" b="b"/>
            <a:pathLst>
              <a:path w="6390495" h="6869782">
                <a:moveTo>
                  <a:pt x="0" y="0"/>
                </a:moveTo>
                <a:lnTo>
                  <a:pt x="6390494" y="0"/>
                </a:lnTo>
                <a:lnTo>
                  <a:pt x="6390494" y="6869782"/>
                </a:lnTo>
                <a:lnTo>
                  <a:pt x="0" y="68697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2778314" y="4461777"/>
            <a:ext cx="3699188" cy="1363447"/>
          </a:xfrm>
          <a:custGeom>
            <a:avLst/>
            <a:gdLst/>
            <a:ahLst/>
            <a:cxnLst/>
            <a:rect l="l" t="t" r="r" b="b"/>
            <a:pathLst>
              <a:path w="3699188" h="1363447">
                <a:moveTo>
                  <a:pt x="0" y="0"/>
                </a:moveTo>
                <a:lnTo>
                  <a:pt x="3699187" y="0"/>
                </a:lnTo>
                <a:lnTo>
                  <a:pt x="3699187" y="1363446"/>
                </a:lnTo>
                <a:lnTo>
                  <a:pt x="0" y="1363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7151003" y="4426172"/>
            <a:ext cx="4402420" cy="1679163"/>
          </a:xfrm>
          <a:custGeom>
            <a:avLst/>
            <a:gdLst/>
            <a:ahLst/>
            <a:cxnLst/>
            <a:rect l="l" t="t" r="r" b="b"/>
            <a:pathLst>
              <a:path w="4402420" h="1679163">
                <a:moveTo>
                  <a:pt x="0" y="0"/>
                </a:moveTo>
                <a:lnTo>
                  <a:pt x="4402420" y="0"/>
                </a:lnTo>
                <a:lnTo>
                  <a:pt x="4402420" y="1679163"/>
                </a:lnTo>
                <a:lnTo>
                  <a:pt x="0" y="16791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12229698" y="4426172"/>
            <a:ext cx="3490950" cy="1201431"/>
          </a:xfrm>
          <a:custGeom>
            <a:avLst/>
            <a:gdLst/>
            <a:ahLst/>
            <a:cxnLst/>
            <a:rect l="l" t="t" r="r" b="b"/>
            <a:pathLst>
              <a:path w="3490950" h="1201431">
                <a:moveTo>
                  <a:pt x="0" y="0"/>
                </a:moveTo>
                <a:lnTo>
                  <a:pt x="3490950" y="0"/>
                </a:lnTo>
                <a:lnTo>
                  <a:pt x="3490950" y="1201431"/>
                </a:lnTo>
                <a:lnTo>
                  <a:pt x="0" y="12014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TextBox 6"/>
          <p:cNvSpPr txBox="1"/>
          <p:nvPr/>
        </p:nvSpPr>
        <p:spPr>
          <a:xfrm>
            <a:off x="7883426" y="2506688"/>
            <a:ext cx="252114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Parameters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2324036" y="4164127"/>
            <a:ext cx="3728749" cy="1525919"/>
          </a:xfrm>
          <a:custGeom>
            <a:avLst/>
            <a:gdLst/>
            <a:ahLst/>
            <a:cxnLst/>
            <a:rect l="l" t="t" r="r" b="b"/>
            <a:pathLst>
              <a:path w="3728749" h="1525919">
                <a:moveTo>
                  <a:pt x="0" y="0"/>
                </a:moveTo>
                <a:lnTo>
                  <a:pt x="3728749" y="0"/>
                </a:lnTo>
                <a:lnTo>
                  <a:pt x="3728749" y="1525919"/>
                </a:lnTo>
                <a:lnTo>
                  <a:pt x="0" y="15259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6871935" y="4068820"/>
            <a:ext cx="4544130" cy="1800900"/>
          </a:xfrm>
          <a:custGeom>
            <a:avLst/>
            <a:gdLst/>
            <a:ahLst/>
            <a:cxnLst/>
            <a:rect l="l" t="t" r="r" b="b"/>
            <a:pathLst>
              <a:path w="4544130" h="1800900">
                <a:moveTo>
                  <a:pt x="0" y="0"/>
                </a:moveTo>
                <a:lnTo>
                  <a:pt x="4544130" y="0"/>
                </a:lnTo>
                <a:lnTo>
                  <a:pt x="4544130" y="1800900"/>
                </a:lnTo>
                <a:lnTo>
                  <a:pt x="0" y="1800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12233256" y="4068820"/>
            <a:ext cx="4269895" cy="1757608"/>
          </a:xfrm>
          <a:custGeom>
            <a:avLst/>
            <a:gdLst/>
            <a:ahLst/>
            <a:cxnLst/>
            <a:rect l="l" t="t" r="r" b="b"/>
            <a:pathLst>
              <a:path w="4269895" h="1757608">
                <a:moveTo>
                  <a:pt x="0" y="0"/>
                </a:moveTo>
                <a:lnTo>
                  <a:pt x="4269895" y="0"/>
                </a:lnTo>
                <a:lnTo>
                  <a:pt x="4269895" y="1757608"/>
                </a:lnTo>
                <a:lnTo>
                  <a:pt x="0" y="1757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>
            <a:off x="4195137" y="6947292"/>
            <a:ext cx="3900540" cy="1520853"/>
          </a:xfrm>
          <a:custGeom>
            <a:avLst/>
            <a:gdLst/>
            <a:ahLst/>
            <a:cxnLst/>
            <a:rect l="l" t="t" r="r" b="b"/>
            <a:pathLst>
              <a:path w="3900540" h="1520853">
                <a:moveTo>
                  <a:pt x="0" y="0"/>
                </a:moveTo>
                <a:lnTo>
                  <a:pt x="3900541" y="0"/>
                </a:lnTo>
                <a:lnTo>
                  <a:pt x="3900541" y="1520853"/>
                </a:lnTo>
                <a:lnTo>
                  <a:pt x="0" y="15208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0680719" y="6947292"/>
            <a:ext cx="3105074" cy="1148972"/>
          </a:xfrm>
          <a:custGeom>
            <a:avLst/>
            <a:gdLst/>
            <a:ahLst/>
            <a:cxnLst/>
            <a:rect l="l" t="t" r="r" b="b"/>
            <a:pathLst>
              <a:path w="3105074" h="1148972">
                <a:moveTo>
                  <a:pt x="0" y="0"/>
                </a:moveTo>
                <a:lnTo>
                  <a:pt x="3105074" y="0"/>
                </a:lnTo>
                <a:lnTo>
                  <a:pt x="3105074" y="1148972"/>
                </a:lnTo>
                <a:lnTo>
                  <a:pt x="0" y="11489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TextBox 8"/>
          <p:cNvSpPr txBox="1"/>
          <p:nvPr/>
        </p:nvSpPr>
        <p:spPr>
          <a:xfrm>
            <a:off x="3566059" y="5703191"/>
            <a:ext cx="1431738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AF4C0F"/>
                </a:solidFill>
                <a:latin typeface="Open Sans"/>
                <a:ea typeface="Open Sans"/>
                <a:cs typeface="Open Sans"/>
                <a:sym typeface="Open Sans"/>
              </a:rPr>
              <a:t>Becker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93310" y="5960049"/>
            <a:ext cx="270137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AF4C0F"/>
                </a:solidFill>
                <a:latin typeface="Open Sans"/>
                <a:ea typeface="Open Sans"/>
                <a:cs typeface="Open Sans"/>
                <a:sym typeface="Open Sans"/>
              </a:rPr>
              <a:t>Borenstein(1)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75549" y="5703191"/>
            <a:ext cx="270137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AF4C0F"/>
                </a:solidFill>
                <a:latin typeface="Open Sans"/>
                <a:ea typeface="Open Sans"/>
                <a:cs typeface="Open Sans"/>
                <a:sym typeface="Open Sans"/>
              </a:rPr>
              <a:t>Borenstein(2)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69058" y="8486511"/>
            <a:ext cx="135269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AF4C0F"/>
                </a:solidFill>
                <a:latin typeface="Open Sans"/>
                <a:ea typeface="Open Sans"/>
                <a:cs typeface="Open Sans"/>
                <a:sym typeface="Open Sans"/>
              </a:rPr>
              <a:t>Bonett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390962" y="8486511"/>
            <a:ext cx="1899239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AF4C0F"/>
                </a:solidFill>
                <a:latin typeface="Open Sans"/>
                <a:ea typeface="Open Sans"/>
                <a:cs typeface="Open Sans"/>
                <a:sym typeface="Open Sans"/>
              </a:rPr>
              <a:t>Gibbons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97797" y="2506688"/>
            <a:ext cx="829240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Standardized mean change estimators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8013918" y="2506688"/>
            <a:ext cx="2273082" cy="574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Objectives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120354"/>
            <a:ext cx="1623060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compare the bias and mean squared error (MSE) of the 5 estimators with respect to δ</a:t>
            </a:r>
            <a:r>
              <a:rPr lang="en-US" sz="3399" baseline="-2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and δ</a:t>
            </a:r>
            <a:r>
              <a:rPr lang="en-US" sz="3399" baseline="-2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6595839" y="2506688"/>
            <a:ext cx="509632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Monte Carlo Simulation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120354"/>
            <a:ext cx="1623060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starting point is a bivariate normal distribution </a:t>
            </a:r>
            <a:r>
              <a:rPr lang="en-US" sz="3399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N(0; 1; δ; </a:t>
            </a:r>
            <a:r>
              <a:rPr lang="en-US" sz="3399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σ</a:t>
            </a:r>
            <a:r>
              <a:rPr lang="en-US" sz="3399" i="1" baseline="-25000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post</a:t>
            </a:r>
            <a:r>
              <a:rPr lang="en-US" sz="3399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; ρ)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73644" y="5402093"/>
            <a:ext cx="7940713" cy="365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10,000 replications</a:t>
            </a:r>
          </a:p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600 conditions (3x8x5x5):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 ={10, 30, 50}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ρ = {0, 0.2, 0.4, 0.5, 0.6, 0.7, 0.8, 0.9}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δ = {0, 0.2, 0.5, 0.8, 1.1} </a:t>
            </a:r>
          </a:p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σ</a:t>
            </a:r>
            <a:r>
              <a:rPr lang="en-US" sz="3399" baseline="-2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post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= {1.5, 1.2, 1, 1/1.2, 1/1.5}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6069993" y="5087849"/>
            <a:ext cx="6148014" cy="1318265"/>
          </a:xfrm>
          <a:custGeom>
            <a:avLst/>
            <a:gdLst/>
            <a:ahLst/>
            <a:cxnLst/>
            <a:rect l="l" t="t" r="r" b="b"/>
            <a:pathLst>
              <a:path w="6148014" h="1318265">
                <a:moveTo>
                  <a:pt x="0" y="0"/>
                </a:moveTo>
                <a:lnTo>
                  <a:pt x="6148014" y="0"/>
                </a:lnTo>
                <a:lnTo>
                  <a:pt x="6148014" y="1318265"/>
                </a:lnTo>
                <a:lnTo>
                  <a:pt x="0" y="13182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4394074" y="7130870"/>
            <a:ext cx="9499852" cy="1816847"/>
          </a:xfrm>
          <a:custGeom>
            <a:avLst/>
            <a:gdLst/>
            <a:ahLst/>
            <a:cxnLst/>
            <a:rect l="l" t="t" r="r" b="b"/>
            <a:pathLst>
              <a:path w="9499852" h="1816847">
                <a:moveTo>
                  <a:pt x="0" y="0"/>
                </a:moveTo>
                <a:lnTo>
                  <a:pt x="9499852" y="0"/>
                </a:lnTo>
                <a:lnTo>
                  <a:pt x="9499852" y="1816846"/>
                </a:lnTo>
                <a:lnTo>
                  <a:pt x="0" y="18168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TextBox 5"/>
          <p:cNvSpPr txBox="1"/>
          <p:nvPr/>
        </p:nvSpPr>
        <p:spPr>
          <a:xfrm>
            <a:off x="6261050" y="2506688"/>
            <a:ext cx="576589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Results (homoscedasticity)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782704"/>
            <a:ext cx="1623060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starting point is a bivariate normal distribution </a:t>
            </a:r>
            <a:r>
              <a:rPr lang="en-US" sz="3399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N(0; 1; δ; 1; ρ)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388456" y="3926991"/>
            <a:ext cx="8755544" cy="5706527"/>
          </a:xfrm>
          <a:custGeom>
            <a:avLst/>
            <a:gdLst/>
            <a:ahLst/>
            <a:cxnLst/>
            <a:rect l="l" t="t" r="r" b="b"/>
            <a:pathLst>
              <a:path w="8755544" h="5706527">
                <a:moveTo>
                  <a:pt x="0" y="0"/>
                </a:moveTo>
                <a:lnTo>
                  <a:pt x="8755544" y="0"/>
                </a:lnTo>
                <a:lnTo>
                  <a:pt x="8755544" y="5706527"/>
                </a:lnTo>
                <a:lnTo>
                  <a:pt x="0" y="57065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9269387" y="3926991"/>
            <a:ext cx="9018613" cy="5687738"/>
          </a:xfrm>
          <a:custGeom>
            <a:avLst/>
            <a:gdLst/>
            <a:ahLst/>
            <a:cxnLst/>
            <a:rect l="l" t="t" r="r" b="b"/>
            <a:pathLst>
              <a:path w="9018613" h="5687738">
                <a:moveTo>
                  <a:pt x="0" y="0"/>
                </a:moveTo>
                <a:lnTo>
                  <a:pt x="9018613" y="0"/>
                </a:lnTo>
                <a:lnTo>
                  <a:pt x="9018613" y="5687738"/>
                </a:lnTo>
                <a:lnTo>
                  <a:pt x="0" y="56877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" name="Group 5"/>
          <p:cNvGrpSpPr/>
          <p:nvPr/>
        </p:nvGrpSpPr>
        <p:grpSpPr>
          <a:xfrm>
            <a:off x="303883" y="5143500"/>
            <a:ext cx="486193" cy="2703429"/>
            <a:chOff x="0" y="0"/>
            <a:chExt cx="128051" cy="7120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051" cy="712014"/>
            </a:xfrm>
            <a:custGeom>
              <a:avLst/>
              <a:gdLst/>
              <a:ahLst/>
              <a:cxnLst/>
              <a:rect l="l" t="t" r="r" b="b"/>
              <a:pathLst>
                <a:path w="128051" h="712014">
                  <a:moveTo>
                    <a:pt x="0" y="0"/>
                  </a:moveTo>
                  <a:lnTo>
                    <a:pt x="128051" y="0"/>
                  </a:lnTo>
                  <a:lnTo>
                    <a:pt x="128051" y="712014"/>
                  </a:lnTo>
                  <a:lnTo>
                    <a:pt x="0" y="712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8051" cy="7501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810951"/>
            <a:ext cx="1623060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Bias and MSE as a function of n</a:t>
            </a:r>
          </a:p>
        </p:txBody>
      </p:sp>
      <p:sp>
        <p:nvSpPr>
          <p:cNvPr id="9" name="TextBox 9"/>
          <p:cNvSpPr txBox="1"/>
          <p:nvPr/>
        </p:nvSpPr>
        <p:spPr>
          <a:xfrm rot="-5400000">
            <a:off x="94411" y="6333608"/>
            <a:ext cx="835104" cy="323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Bias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144000" y="5143500"/>
            <a:ext cx="486193" cy="2703429"/>
            <a:chOff x="0" y="0"/>
            <a:chExt cx="648257" cy="3604572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48257" cy="3604572"/>
              <a:chOff x="0" y="0"/>
              <a:chExt cx="128051" cy="71201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28051" cy="712014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712014">
                    <a:moveTo>
                      <a:pt x="0" y="0"/>
                    </a:moveTo>
                    <a:lnTo>
                      <a:pt x="128051" y="0"/>
                    </a:lnTo>
                    <a:lnTo>
                      <a:pt x="128051" y="712014"/>
                    </a:lnTo>
                    <a:lnTo>
                      <a:pt x="0" y="7120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28051" cy="7501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 rot="-5400000">
              <a:off x="-17898" y="1593160"/>
              <a:ext cx="645954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MSE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5214433" y="2684746"/>
            <a:ext cx="7859133" cy="3546434"/>
          </a:xfrm>
          <a:custGeom>
            <a:avLst/>
            <a:gdLst/>
            <a:ahLst/>
            <a:cxnLst/>
            <a:rect l="l" t="t" r="r" b="b"/>
            <a:pathLst>
              <a:path w="7859133" h="3546434">
                <a:moveTo>
                  <a:pt x="0" y="0"/>
                </a:moveTo>
                <a:lnTo>
                  <a:pt x="7859134" y="0"/>
                </a:lnTo>
                <a:lnTo>
                  <a:pt x="7859134" y="3546433"/>
                </a:lnTo>
                <a:lnTo>
                  <a:pt x="0" y="35464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5214433" y="5978501"/>
            <a:ext cx="3094854" cy="3142467"/>
          </a:xfrm>
          <a:custGeom>
            <a:avLst/>
            <a:gdLst/>
            <a:ahLst/>
            <a:cxnLst/>
            <a:rect l="l" t="t" r="r" b="b"/>
            <a:pathLst>
              <a:path w="3094854" h="3142467">
                <a:moveTo>
                  <a:pt x="0" y="0"/>
                </a:moveTo>
                <a:lnTo>
                  <a:pt x="3094854" y="0"/>
                </a:lnTo>
                <a:lnTo>
                  <a:pt x="3094854" y="3142467"/>
                </a:lnTo>
                <a:lnTo>
                  <a:pt x="0" y="31424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10278842" y="5996075"/>
            <a:ext cx="3996729" cy="3124893"/>
          </a:xfrm>
          <a:custGeom>
            <a:avLst/>
            <a:gdLst/>
            <a:ahLst/>
            <a:cxnLst/>
            <a:rect l="l" t="t" r="r" b="b"/>
            <a:pathLst>
              <a:path w="3996729" h="3124893">
                <a:moveTo>
                  <a:pt x="0" y="0"/>
                </a:moveTo>
                <a:lnTo>
                  <a:pt x="3996729" y="0"/>
                </a:lnTo>
                <a:lnTo>
                  <a:pt x="3996729" y="3124893"/>
                </a:lnTo>
                <a:lnTo>
                  <a:pt x="0" y="31248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>
            <a:off x="5505638" y="6231179"/>
            <a:ext cx="2246641" cy="919395"/>
          </a:xfrm>
          <a:custGeom>
            <a:avLst/>
            <a:gdLst/>
            <a:ahLst/>
            <a:cxnLst/>
            <a:rect l="l" t="t" r="r" b="b"/>
            <a:pathLst>
              <a:path w="2246641" h="919395">
                <a:moveTo>
                  <a:pt x="0" y="0"/>
                </a:moveTo>
                <a:lnTo>
                  <a:pt x="2246642" y="0"/>
                </a:lnTo>
                <a:lnTo>
                  <a:pt x="2246642" y="919395"/>
                </a:lnTo>
                <a:lnTo>
                  <a:pt x="0" y="9193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0457535" y="6231179"/>
            <a:ext cx="2505957" cy="993144"/>
          </a:xfrm>
          <a:custGeom>
            <a:avLst/>
            <a:gdLst/>
            <a:ahLst/>
            <a:cxnLst/>
            <a:rect l="l" t="t" r="r" b="b"/>
            <a:pathLst>
              <a:path w="2505957" h="993144">
                <a:moveTo>
                  <a:pt x="0" y="0"/>
                </a:moveTo>
                <a:lnTo>
                  <a:pt x="2505957" y="0"/>
                </a:lnTo>
                <a:lnTo>
                  <a:pt x="2505957" y="993145"/>
                </a:lnTo>
                <a:lnTo>
                  <a:pt x="0" y="9931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Freeform 8"/>
          <p:cNvSpPr/>
          <p:nvPr/>
        </p:nvSpPr>
        <p:spPr>
          <a:xfrm>
            <a:off x="5311204" y="8126165"/>
            <a:ext cx="2635510" cy="872251"/>
          </a:xfrm>
          <a:custGeom>
            <a:avLst/>
            <a:gdLst/>
            <a:ahLst/>
            <a:cxnLst/>
            <a:rect l="l" t="t" r="r" b="b"/>
            <a:pathLst>
              <a:path w="2635510" h="872251">
                <a:moveTo>
                  <a:pt x="0" y="0"/>
                </a:moveTo>
                <a:lnTo>
                  <a:pt x="2635510" y="0"/>
                </a:lnTo>
                <a:lnTo>
                  <a:pt x="2635510" y="872251"/>
                </a:lnTo>
                <a:lnTo>
                  <a:pt x="0" y="8722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10278842" y="7986101"/>
            <a:ext cx="3666337" cy="887733"/>
          </a:xfrm>
          <a:custGeom>
            <a:avLst/>
            <a:gdLst/>
            <a:ahLst/>
            <a:cxnLst/>
            <a:rect l="l" t="t" r="r" b="b"/>
            <a:pathLst>
              <a:path w="3666337" h="887733">
                <a:moveTo>
                  <a:pt x="0" y="0"/>
                </a:moveTo>
                <a:lnTo>
                  <a:pt x="3666337" y="0"/>
                </a:lnTo>
                <a:lnTo>
                  <a:pt x="3666337" y="887733"/>
                </a:lnTo>
                <a:lnTo>
                  <a:pt x="0" y="88773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TextBox 10"/>
          <p:cNvSpPr txBox="1"/>
          <p:nvPr/>
        </p:nvSpPr>
        <p:spPr>
          <a:xfrm>
            <a:off x="13073566" y="5398111"/>
            <a:ext cx="4681033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MSE = Bias</a:t>
            </a:r>
            <a:r>
              <a:rPr lang="en-US" sz="3399" baseline="30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+ Variance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419</Words>
  <Application>Microsoft Office PowerPoint</Application>
  <PresentationFormat>Personalizado</PresentationFormat>
  <Paragraphs>56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Open Sans Bold</vt:lpstr>
      <vt:lpstr>Open Sans</vt:lpstr>
      <vt:lpstr>Trebuchet MS Bold</vt:lpstr>
      <vt:lpstr>Arial</vt:lpstr>
      <vt:lpstr>Open Sans Italics</vt:lpstr>
      <vt:lpstr>Trebuchet MS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ComunicacionTenerife</dc:title>
  <cp:lastModifiedBy>MANUEL JESUS ALBALADEJO SANCHEZ</cp:lastModifiedBy>
  <cp:revision>2</cp:revision>
  <dcterms:created xsi:type="dcterms:W3CDTF">2006-08-16T00:00:00Z</dcterms:created>
  <dcterms:modified xsi:type="dcterms:W3CDTF">2025-07-11T14:14:51Z</dcterms:modified>
  <dc:identifier>DAGsBUIH8M0</dc:identifier>
</cp:coreProperties>
</file>