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8" r:id="rId3"/>
    <p:sldId id="277" r:id="rId4"/>
    <p:sldId id="263" r:id="rId5"/>
    <p:sldId id="279" r:id="rId6"/>
    <p:sldId id="280" r:id="rId7"/>
    <p:sldId id="267" r:id="rId8"/>
    <p:sldId id="283" r:id="rId9"/>
    <p:sldId id="284" r:id="rId10"/>
    <p:sldId id="285" r:id="rId11"/>
    <p:sldId id="287" r:id="rId12"/>
    <p:sldId id="286" r:id="rId13"/>
    <p:sldId id="288" r:id="rId14"/>
    <p:sldId id="291" r:id="rId15"/>
    <p:sldId id="292" r:id="rId16"/>
    <p:sldId id="295" r:id="rId17"/>
    <p:sldId id="282"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8A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showGuides="1">
      <p:cViewPr varScale="1">
        <p:scale>
          <a:sx n="73" d="100"/>
          <a:sy n="73" d="100"/>
        </p:scale>
        <p:origin x="60" y="5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31E92-B5CF-4845-AC40-4C5C64797BB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CE48E4B-3DF8-4F96-87DD-D00617792EC5}">
      <dgm:prSet/>
      <dgm:spPr/>
      <dgm:t>
        <a:bodyPr/>
        <a:lstStyle/>
        <a:p>
          <a:pPr>
            <a:lnSpc>
              <a:spcPct val="100000"/>
            </a:lnSpc>
            <a:defRPr cap="all"/>
          </a:pPr>
          <a:r>
            <a:rPr lang="es-ES" dirty="0" err="1">
              <a:solidFill>
                <a:schemeClr val="bg1"/>
              </a:solidFill>
            </a:rPr>
            <a:t>Introduction</a:t>
          </a:r>
          <a:endParaRPr lang="en-US" dirty="0">
            <a:solidFill>
              <a:schemeClr val="bg1"/>
            </a:solidFill>
          </a:endParaRPr>
        </a:p>
      </dgm:t>
    </dgm:pt>
    <dgm:pt modelId="{9D077942-F6E2-4685-86D3-B9BFE7ABDC2D}" type="parTrans" cxnId="{80749BEF-C604-423E-9BEB-1015BC7ABA26}">
      <dgm:prSet/>
      <dgm:spPr/>
      <dgm:t>
        <a:bodyPr/>
        <a:lstStyle/>
        <a:p>
          <a:endParaRPr lang="en-US"/>
        </a:p>
      </dgm:t>
    </dgm:pt>
    <dgm:pt modelId="{08308522-5290-47FF-9C23-2E980E0DE6DB}" type="sibTrans" cxnId="{80749BEF-C604-423E-9BEB-1015BC7ABA26}">
      <dgm:prSet/>
      <dgm:spPr/>
      <dgm:t>
        <a:bodyPr/>
        <a:lstStyle/>
        <a:p>
          <a:endParaRPr lang="en-US"/>
        </a:p>
      </dgm:t>
    </dgm:pt>
    <dgm:pt modelId="{F031D61A-8C5D-4CF3-9E06-D89C29F16E31}">
      <dgm:prSet/>
      <dgm:spPr/>
      <dgm:t>
        <a:bodyPr/>
        <a:lstStyle/>
        <a:p>
          <a:pPr>
            <a:lnSpc>
              <a:spcPct val="100000"/>
            </a:lnSpc>
            <a:defRPr cap="all"/>
          </a:pPr>
          <a:r>
            <a:rPr lang="es-ES">
              <a:solidFill>
                <a:schemeClr val="bg1"/>
              </a:solidFill>
            </a:rPr>
            <a:t>Aim</a:t>
          </a:r>
          <a:endParaRPr lang="en-US">
            <a:solidFill>
              <a:schemeClr val="bg1"/>
            </a:solidFill>
          </a:endParaRPr>
        </a:p>
      </dgm:t>
    </dgm:pt>
    <dgm:pt modelId="{F9982DDA-CC44-4E77-9F4D-D9C2FBE43808}" type="parTrans" cxnId="{144F5C27-3B0E-4ECD-8493-81804BD6D006}">
      <dgm:prSet/>
      <dgm:spPr/>
      <dgm:t>
        <a:bodyPr/>
        <a:lstStyle/>
        <a:p>
          <a:endParaRPr lang="en-US"/>
        </a:p>
      </dgm:t>
    </dgm:pt>
    <dgm:pt modelId="{64070C87-DC49-4E88-A159-BAE0ACFBA1B1}" type="sibTrans" cxnId="{144F5C27-3B0E-4ECD-8493-81804BD6D006}">
      <dgm:prSet/>
      <dgm:spPr/>
      <dgm:t>
        <a:bodyPr/>
        <a:lstStyle/>
        <a:p>
          <a:endParaRPr lang="en-US"/>
        </a:p>
      </dgm:t>
    </dgm:pt>
    <dgm:pt modelId="{9113699B-5808-4170-93B9-3C0F2FE1ADB9}">
      <dgm:prSet/>
      <dgm:spPr/>
      <dgm:t>
        <a:bodyPr/>
        <a:lstStyle/>
        <a:p>
          <a:pPr>
            <a:lnSpc>
              <a:spcPct val="100000"/>
            </a:lnSpc>
            <a:defRPr cap="all"/>
          </a:pPr>
          <a:r>
            <a:rPr lang="es-ES" dirty="0" err="1">
              <a:solidFill>
                <a:schemeClr val="bg1"/>
              </a:solidFill>
            </a:rPr>
            <a:t>Method</a:t>
          </a:r>
          <a:endParaRPr lang="en-US" dirty="0">
            <a:solidFill>
              <a:schemeClr val="bg1"/>
            </a:solidFill>
          </a:endParaRPr>
        </a:p>
      </dgm:t>
    </dgm:pt>
    <dgm:pt modelId="{1FEC8495-F62A-4999-8D43-E8AB72383369}" type="parTrans" cxnId="{9035A68D-F59B-495A-86A8-F6F194B8B8CC}">
      <dgm:prSet/>
      <dgm:spPr/>
      <dgm:t>
        <a:bodyPr/>
        <a:lstStyle/>
        <a:p>
          <a:endParaRPr lang="en-US"/>
        </a:p>
      </dgm:t>
    </dgm:pt>
    <dgm:pt modelId="{DA70A6DF-AAA7-437C-8D91-3407433F2902}" type="sibTrans" cxnId="{9035A68D-F59B-495A-86A8-F6F194B8B8CC}">
      <dgm:prSet/>
      <dgm:spPr/>
      <dgm:t>
        <a:bodyPr/>
        <a:lstStyle/>
        <a:p>
          <a:endParaRPr lang="en-US"/>
        </a:p>
      </dgm:t>
    </dgm:pt>
    <dgm:pt modelId="{ACE1937D-A647-4938-B84F-DEEB3EE5699B}">
      <dgm:prSet/>
      <dgm:spPr/>
      <dgm:t>
        <a:bodyPr/>
        <a:lstStyle/>
        <a:p>
          <a:pPr>
            <a:lnSpc>
              <a:spcPct val="100000"/>
            </a:lnSpc>
            <a:defRPr cap="all"/>
          </a:pPr>
          <a:r>
            <a:rPr lang="es-ES">
              <a:solidFill>
                <a:schemeClr val="bg1"/>
              </a:solidFill>
            </a:rPr>
            <a:t>Results</a:t>
          </a:r>
          <a:endParaRPr lang="en-US">
            <a:solidFill>
              <a:schemeClr val="bg1"/>
            </a:solidFill>
          </a:endParaRPr>
        </a:p>
      </dgm:t>
    </dgm:pt>
    <dgm:pt modelId="{2DBB6DC3-1664-42B3-A47E-E9C183AC6D5B}" type="parTrans" cxnId="{B43F980E-9FBD-4A70-A288-EC47FDFD5018}">
      <dgm:prSet/>
      <dgm:spPr/>
      <dgm:t>
        <a:bodyPr/>
        <a:lstStyle/>
        <a:p>
          <a:endParaRPr lang="en-US"/>
        </a:p>
      </dgm:t>
    </dgm:pt>
    <dgm:pt modelId="{5FB01DBE-9281-4CED-A417-3F9CAEAF52D5}" type="sibTrans" cxnId="{B43F980E-9FBD-4A70-A288-EC47FDFD5018}">
      <dgm:prSet/>
      <dgm:spPr/>
      <dgm:t>
        <a:bodyPr/>
        <a:lstStyle/>
        <a:p>
          <a:endParaRPr lang="en-US"/>
        </a:p>
      </dgm:t>
    </dgm:pt>
    <dgm:pt modelId="{978595F3-563A-487C-AD39-6D238038C18B}">
      <dgm:prSet/>
      <dgm:spPr/>
      <dgm:t>
        <a:bodyPr/>
        <a:lstStyle/>
        <a:p>
          <a:pPr>
            <a:lnSpc>
              <a:spcPct val="100000"/>
            </a:lnSpc>
            <a:defRPr cap="all"/>
          </a:pPr>
          <a:r>
            <a:rPr lang="es-ES" dirty="0" err="1">
              <a:solidFill>
                <a:schemeClr val="bg1"/>
              </a:solidFill>
            </a:rPr>
            <a:t>Discussion</a:t>
          </a:r>
          <a:endParaRPr lang="en-US" dirty="0">
            <a:solidFill>
              <a:schemeClr val="bg1"/>
            </a:solidFill>
          </a:endParaRPr>
        </a:p>
      </dgm:t>
    </dgm:pt>
    <dgm:pt modelId="{0CF66372-8EF4-42AF-B6BD-C4BC30234A2B}" type="parTrans" cxnId="{35C1749B-F924-4661-986C-3D3CB7B18FF9}">
      <dgm:prSet/>
      <dgm:spPr/>
      <dgm:t>
        <a:bodyPr/>
        <a:lstStyle/>
        <a:p>
          <a:endParaRPr lang="en-US"/>
        </a:p>
      </dgm:t>
    </dgm:pt>
    <dgm:pt modelId="{51B528AA-1D71-4FCB-BC48-541D14A1931D}" type="sibTrans" cxnId="{35C1749B-F924-4661-986C-3D3CB7B18FF9}">
      <dgm:prSet/>
      <dgm:spPr/>
      <dgm:t>
        <a:bodyPr/>
        <a:lstStyle/>
        <a:p>
          <a:endParaRPr lang="en-US"/>
        </a:p>
      </dgm:t>
    </dgm:pt>
    <dgm:pt modelId="{9D9D6DCB-47F9-4165-BEED-3C87BDFB3B39}">
      <dgm:prSet/>
      <dgm:spPr/>
      <dgm:t>
        <a:bodyPr/>
        <a:lstStyle/>
        <a:p>
          <a:pPr>
            <a:lnSpc>
              <a:spcPct val="100000"/>
            </a:lnSpc>
            <a:defRPr cap="all"/>
          </a:pPr>
          <a:r>
            <a:rPr lang="es-ES" dirty="0" err="1">
              <a:solidFill>
                <a:schemeClr val="bg1"/>
              </a:solidFill>
            </a:rPr>
            <a:t>Conclusion</a:t>
          </a:r>
          <a:endParaRPr lang="en-US" dirty="0">
            <a:solidFill>
              <a:schemeClr val="bg1"/>
            </a:solidFill>
          </a:endParaRPr>
        </a:p>
      </dgm:t>
    </dgm:pt>
    <dgm:pt modelId="{33D48AAE-2059-40E4-8F75-F22A3F9CD3F4}" type="parTrans" cxnId="{47E74A42-D444-4433-8546-827E69AE91DC}">
      <dgm:prSet/>
      <dgm:spPr/>
      <dgm:t>
        <a:bodyPr/>
        <a:lstStyle/>
        <a:p>
          <a:endParaRPr lang="en-US"/>
        </a:p>
      </dgm:t>
    </dgm:pt>
    <dgm:pt modelId="{13B528DE-5D85-4746-BB91-4B96179CE439}" type="sibTrans" cxnId="{47E74A42-D444-4433-8546-827E69AE91DC}">
      <dgm:prSet/>
      <dgm:spPr/>
      <dgm:t>
        <a:bodyPr/>
        <a:lstStyle/>
        <a:p>
          <a:endParaRPr lang="en-US"/>
        </a:p>
      </dgm:t>
    </dgm:pt>
    <dgm:pt modelId="{2B7C64B4-F75B-47BC-9367-18CBB77620B1}" type="pres">
      <dgm:prSet presAssocID="{CC431E92-B5CF-4845-AC40-4C5C64797BB6}" presName="root" presStyleCnt="0">
        <dgm:presLayoutVars>
          <dgm:dir/>
          <dgm:resizeHandles val="exact"/>
        </dgm:presLayoutVars>
      </dgm:prSet>
      <dgm:spPr/>
    </dgm:pt>
    <dgm:pt modelId="{37206FBC-6E6A-446D-AD7B-23CB0DEEA015}" type="pres">
      <dgm:prSet presAssocID="{2CE48E4B-3DF8-4F96-87DD-D00617792EC5}" presName="compNode" presStyleCnt="0"/>
      <dgm:spPr/>
    </dgm:pt>
    <dgm:pt modelId="{26D3BF1A-EA75-4842-86CA-697C5B24F282}" type="pres">
      <dgm:prSet presAssocID="{2CE48E4B-3DF8-4F96-87DD-D00617792EC5}" presName="iconBgRect" presStyleLbl="bgShp" presStyleIdx="0" presStyleCnt="6"/>
      <dgm:spPr/>
    </dgm:pt>
    <dgm:pt modelId="{84E3498E-F381-43E2-A2BE-5967E0F03655}" type="pres">
      <dgm:prSet presAssocID="{2CE48E4B-3DF8-4F96-87DD-D00617792EC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o"/>
        </a:ext>
      </dgm:extLst>
    </dgm:pt>
    <dgm:pt modelId="{32D6FB1B-B408-4C63-971A-B86C5E19FB35}" type="pres">
      <dgm:prSet presAssocID="{2CE48E4B-3DF8-4F96-87DD-D00617792EC5}" presName="spaceRect" presStyleCnt="0"/>
      <dgm:spPr/>
    </dgm:pt>
    <dgm:pt modelId="{6068F511-25DC-4346-8A26-CA13ED5D1CF7}" type="pres">
      <dgm:prSet presAssocID="{2CE48E4B-3DF8-4F96-87DD-D00617792EC5}" presName="textRect" presStyleLbl="revTx" presStyleIdx="0" presStyleCnt="6">
        <dgm:presLayoutVars>
          <dgm:chMax val="1"/>
          <dgm:chPref val="1"/>
        </dgm:presLayoutVars>
      </dgm:prSet>
      <dgm:spPr/>
    </dgm:pt>
    <dgm:pt modelId="{3CECCF73-7F35-4E04-B912-8F952B8044D7}" type="pres">
      <dgm:prSet presAssocID="{08308522-5290-47FF-9C23-2E980E0DE6DB}" presName="sibTrans" presStyleCnt="0"/>
      <dgm:spPr/>
    </dgm:pt>
    <dgm:pt modelId="{A5292682-D264-48C1-96C8-EF05D65E37E5}" type="pres">
      <dgm:prSet presAssocID="{F031D61A-8C5D-4CF3-9E06-D89C29F16E31}" presName="compNode" presStyleCnt="0"/>
      <dgm:spPr/>
    </dgm:pt>
    <dgm:pt modelId="{08EE623F-8CA4-47C0-B1A2-8BFA2E66E9E2}" type="pres">
      <dgm:prSet presAssocID="{F031D61A-8C5D-4CF3-9E06-D89C29F16E31}" presName="iconBgRect" presStyleLbl="bgShp" presStyleIdx="1" presStyleCnt="6"/>
      <dgm:spPr/>
    </dgm:pt>
    <dgm:pt modelId="{BCD35A9D-33E8-4E06-8239-687BC9493E33}" type="pres">
      <dgm:prSet presAssocID="{F031D61A-8C5D-4CF3-9E06-D89C29F16E3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bjetivo"/>
        </a:ext>
      </dgm:extLst>
    </dgm:pt>
    <dgm:pt modelId="{BA9E4C18-056E-4806-965E-E205F6276338}" type="pres">
      <dgm:prSet presAssocID="{F031D61A-8C5D-4CF3-9E06-D89C29F16E31}" presName="spaceRect" presStyleCnt="0"/>
      <dgm:spPr/>
    </dgm:pt>
    <dgm:pt modelId="{95FCC07B-4AA2-4AEA-8675-4221EDF090E3}" type="pres">
      <dgm:prSet presAssocID="{F031D61A-8C5D-4CF3-9E06-D89C29F16E31}" presName="textRect" presStyleLbl="revTx" presStyleIdx="1" presStyleCnt="6">
        <dgm:presLayoutVars>
          <dgm:chMax val="1"/>
          <dgm:chPref val="1"/>
        </dgm:presLayoutVars>
      </dgm:prSet>
      <dgm:spPr/>
    </dgm:pt>
    <dgm:pt modelId="{C269409E-CC9E-4CF0-925E-38A17271FBBF}" type="pres">
      <dgm:prSet presAssocID="{64070C87-DC49-4E88-A159-BAE0ACFBA1B1}" presName="sibTrans" presStyleCnt="0"/>
      <dgm:spPr/>
    </dgm:pt>
    <dgm:pt modelId="{799D2073-C705-44EB-B395-AF16730595EA}" type="pres">
      <dgm:prSet presAssocID="{9113699B-5808-4170-93B9-3C0F2FE1ADB9}" presName="compNode" presStyleCnt="0"/>
      <dgm:spPr/>
    </dgm:pt>
    <dgm:pt modelId="{48770E11-0DED-4F9F-9C28-817527D73FE5}" type="pres">
      <dgm:prSet presAssocID="{9113699B-5808-4170-93B9-3C0F2FE1ADB9}" presName="iconBgRect" presStyleLbl="bgShp" presStyleIdx="2" presStyleCnt="6"/>
      <dgm:spPr/>
    </dgm:pt>
    <dgm:pt modelId="{2BFB672E-A300-4A17-B45F-397A86EC06E2}" type="pres">
      <dgm:prSet presAssocID="{9113699B-5808-4170-93B9-3C0F2FE1ADB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rcles with Arrows"/>
        </a:ext>
      </dgm:extLst>
    </dgm:pt>
    <dgm:pt modelId="{B3E45C80-FCF1-4317-BE20-5A4F85C6F111}" type="pres">
      <dgm:prSet presAssocID="{9113699B-5808-4170-93B9-3C0F2FE1ADB9}" presName="spaceRect" presStyleCnt="0"/>
      <dgm:spPr/>
    </dgm:pt>
    <dgm:pt modelId="{A58A3450-FEF3-4B30-8C9F-C917F1EA9737}" type="pres">
      <dgm:prSet presAssocID="{9113699B-5808-4170-93B9-3C0F2FE1ADB9}" presName="textRect" presStyleLbl="revTx" presStyleIdx="2" presStyleCnt="6">
        <dgm:presLayoutVars>
          <dgm:chMax val="1"/>
          <dgm:chPref val="1"/>
        </dgm:presLayoutVars>
      </dgm:prSet>
      <dgm:spPr/>
    </dgm:pt>
    <dgm:pt modelId="{E97AE37F-0CED-43C4-B045-D4EE11D11D30}" type="pres">
      <dgm:prSet presAssocID="{DA70A6DF-AAA7-437C-8D91-3407433F2902}" presName="sibTrans" presStyleCnt="0"/>
      <dgm:spPr/>
    </dgm:pt>
    <dgm:pt modelId="{C8897F6C-394F-46BE-91D7-FB1E9F4897CF}" type="pres">
      <dgm:prSet presAssocID="{ACE1937D-A647-4938-B84F-DEEB3EE5699B}" presName="compNode" presStyleCnt="0"/>
      <dgm:spPr/>
    </dgm:pt>
    <dgm:pt modelId="{8875EDCE-D1C0-4BAA-8178-517A480705D2}" type="pres">
      <dgm:prSet presAssocID="{ACE1937D-A647-4938-B84F-DEEB3EE5699B}" presName="iconBgRect" presStyleLbl="bgShp" presStyleIdx="3" presStyleCnt="6"/>
      <dgm:spPr/>
    </dgm:pt>
    <dgm:pt modelId="{E31093A0-0AE7-4C28-BE7C-874C99231111}" type="pres">
      <dgm:prSet presAssocID="{ACE1937D-A647-4938-B84F-DEEB3EE5699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chart"/>
        </a:ext>
      </dgm:extLst>
    </dgm:pt>
    <dgm:pt modelId="{4CD0F836-6E11-4255-98E7-18E08F95192C}" type="pres">
      <dgm:prSet presAssocID="{ACE1937D-A647-4938-B84F-DEEB3EE5699B}" presName="spaceRect" presStyleCnt="0"/>
      <dgm:spPr/>
    </dgm:pt>
    <dgm:pt modelId="{1080E2F9-829A-44FE-9E1A-D7CDE5C3E1AC}" type="pres">
      <dgm:prSet presAssocID="{ACE1937D-A647-4938-B84F-DEEB3EE5699B}" presName="textRect" presStyleLbl="revTx" presStyleIdx="3" presStyleCnt="6">
        <dgm:presLayoutVars>
          <dgm:chMax val="1"/>
          <dgm:chPref val="1"/>
        </dgm:presLayoutVars>
      </dgm:prSet>
      <dgm:spPr/>
    </dgm:pt>
    <dgm:pt modelId="{B6CE75F8-BB30-43B6-A113-F109EA1825A1}" type="pres">
      <dgm:prSet presAssocID="{5FB01DBE-9281-4CED-A417-3F9CAEAF52D5}" presName="sibTrans" presStyleCnt="0"/>
      <dgm:spPr/>
    </dgm:pt>
    <dgm:pt modelId="{28EE13CF-A96C-467E-AB6E-8E76C4CCF864}" type="pres">
      <dgm:prSet presAssocID="{978595F3-563A-487C-AD39-6D238038C18B}" presName="compNode" presStyleCnt="0"/>
      <dgm:spPr/>
    </dgm:pt>
    <dgm:pt modelId="{88D2458D-AAFE-4D59-A374-9BDA35D6C309}" type="pres">
      <dgm:prSet presAssocID="{978595F3-563A-487C-AD39-6D238038C18B}" presName="iconBgRect" presStyleLbl="bgShp" presStyleIdx="4" presStyleCnt="6"/>
      <dgm:spPr/>
    </dgm:pt>
    <dgm:pt modelId="{27FFAD28-AD25-4951-8241-8CC1125B8F7E}" type="pres">
      <dgm:prSet presAssocID="{978595F3-563A-487C-AD39-6D238038C18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eo"/>
        </a:ext>
      </dgm:extLst>
    </dgm:pt>
    <dgm:pt modelId="{F620068C-DF7A-4B1F-8F7F-D771985BF8D6}" type="pres">
      <dgm:prSet presAssocID="{978595F3-563A-487C-AD39-6D238038C18B}" presName="spaceRect" presStyleCnt="0"/>
      <dgm:spPr/>
    </dgm:pt>
    <dgm:pt modelId="{B56C0EED-621F-4161-9D72-6ADCB27D145A}" type="pres">
      <dgm:prSet presAssocID="{978595F3-563A-487C-AD39-6D238038C18B}" presName="textRect" presStyleLbl="revTx" presStyleIdx="4" presStyleCnt="6">
        <dgm:presLayoutVars>
          <dgm:chMax val="1"/>
          <dgm:chPref val="1"/>
        </dgm:presLayoutVars>
      </dgm:prSet>
      <dgm:spPr/>
    </dgm:pt>
    <dgm:pt modelId="{78453C88-53DB-476E-B68D-A0B1B1B2836D}" type="pres">
      <dgm:prSet presAssocID="{51B528AA-1D71-4FCB-BC48-541D14A1931D}" presName="sibTrans" presStyleCnt="0"/>
      <dgm:spPr/>
    </dgm:pt>
    <dgm:pt modelId="{962EA410-DE0F-48A4-9EAA-A27E8DDD43C1}" type="pres">
      <dgm:prSet presAssocID="{9D9D6DCB-47F9-4165-BEED-3C87BDFB3B39}" presName="compNode" presStyleCnt="0"/>
      <dgm:spPr/>
    </dgm:pt>
    <dgm:pt modelId="{0BA691A9-DF49-4349-A4C5-C0E77D37A05A}" type="pres">
      <dgm:prSet presAssocID="{9D9D6DCB-47F9-4165-BEED-3C87BDFB3B39}" presName="iconBgRect" presStyleLbl="bgShp" presStyleIdx="5" presStyleCnt="6"/>
      <dgm:spPr/>
    </dgm:pt>
    <dgm:pt modelId="{64E0A1C3-5C06-4CA7-A985-D861C8E5A33A}" type="pres">
      <dgm:prSet presAssocID="{9D9D6DCB-47F9-4165-BEED-3C87BDFB3B3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Martillo de juez"/>
        </a:ext>
      </dgm:extLst>
    </dgm:pt>
    <dgm:pt modelId="{820B4B2C-646B-4805-AAA8-77DE601DFB6B}" type="pres">
      <dgm:prSet presAssocID="{9D9D6DCB-47F9-4165-BEED-3C87BDFB3B39}" presName="spaceRect" presStyleCnt="0"/>
      <dgm:spPr/>
    </dgm:pt>
    <dgm:pt modelId="{FDEDC938-55B7-464F-A491-87DAACA30BF4}" type="pres">
      <dgm:prSet presAssocID="{9D9D6DCB-47F9-4165-BEED-3C87BDFB3B39}" presName="textRect" presStyleLbl="revTx" presStyleIdx="5" presStyleCnt="6">
        <dgm:presLayoutVars>
          <dgm:chMax val="1"/>
          <dgm:chPref val="1"/>
        </dgm:presLayoutVars>
      </dgm:prSet>
      <dgm:spPr/>
    </dgm:pt>
  </dgm:ptLst>
  <dgm:cxnLst>
    <dgm:cxn modelId="{B43F980E-9FBD-4A70-A288-EC47FDFD5018}" srcId="{CC431E92-B5CF-4845-AC40-4C5C64797BB6}" destId="{ACE1937D-A647-4938-B84F-DEEB3EE5699B}" srcOrd="3" destOrd="0" parTransId="{2DBB6DC3-1664-42B3-A47E-E9C183AC6D5B}" sibTransId="{5FB01DBE-9281-4CED-A417-3F9CAEAF52D5}"/>
    <dgm:cxn modelId="{C6D6C525-D5C9-4B56-807B-65D976417153}" type="presOf" srcId="{9D9D6DCB-47F9-4165-BEED-3C87BDFB3B39}" destId="{FDEDC938-55B7-464F-A491-87DAACA30BF4}" srcOrd="0" destOrd="0" presId="urn:microsoft.com/office/officeart/2018/5/layout/IconCircleLabelList"/>
    <dgm:cxn modelId="{144F5C27-3B0E-4ECD-8493-81804BD6D006}" srcId="{CC431E92-B5CF-4845-AC40-4C5C64797BB6}" destId="{F031D61A-8C5D-4CF3-9E06-D89C29F16E31}" srcOrd="1" destOrd="0" parTransId="{F9982DDA-CC44-4E77-9F4D-D9C2FBE43808}" sibTransId="{64070C87-DC49-4E88-A159-BAE0ACFBA1B1}"/>
    <dgm:cxn modelId="{3D638D3E-AB81-428D-ABF0-88EB36EA2253}" type="presOf" srcId="{ACE1937D-A647-4938-B84F-DEEB3EE5699B}" destId="{1080E2F9-829A-44FE-9E1A-D7CDE5C3E1AC}" srcOrd="0" destOrd="0" presId="urn:microsoft.com/office/officeart/2018/5/layout/IconCircleLabelList"/>
    <dgm:cxn modelId="{47E74A42-D444-4433-8546-827E69AE91DC}" srcId="{CC431E92-B5CF-4845-AC40-4C5C64797BB6}" destId="{9D9D6DCB-47F9-4165-BEED-3C87BDFB3B39}" srcOrd="5" destOrd="0" parTransId="{33D48AAE-2059-40E4-8F75-F22A3F9CD3F4}" sibTransId="{13B528DE-5D85-4746-BB91-4B96179CE439}"/>
    <dgm:cxn modelId="{D549144A-42F5-4D2E-8E3E-2AC4D7371E7E}" type="presOf" srcId="{F031D61A-8C5D-4CF3-9E06-D89C29F16E31}" destId="{95FCC07B-4AA2-4AEA-8675-4221EDF090E3}" srcOrd="0" destOrd="0" presId="urn:microsoft.com/office/officeart/2018/5/layout/IconCircleLabelList"/>
    <dgm:cxn modelId="{9035A68D-F59B-495A-86A8-F6F194B8B8CC}" srcId="{CC431E92-B5CF-4845-AC40-4C5C64797BB6}" destId="{9113699B-5808-4170-93B9-3C0F2FE1ADB9}" srcOrd="2" destOrd="0" parTransId="{1FEC8495-F62A-4999-8D43-E8AB72383369}" sibTransId="{DA70A6DF-AAA7-437C-8D91-3407433F2902}"/>
    <dgm:cxn modelId="{35C1749B-F924-4661-986C-3D3CB7B18FF9}" srcId="{CC431E92-B5CF-4845-AC40-4C5C64797BB6}" destId="{978595F3-563A-487C-AD39-6D238038C18B}" srcOrd="4" destOrd="0" parTransId="{0CF66372-8EF4-42AF-B6BD-C4BC30234A2B}" sibTransId="{51B528AA-1D71-4FCB-BC48-541D14A1931D}"/>
    <dgm:cxn modelId="{DAACC0E9-8F67-4C35-A5BC-036BC652A966}" type="presOf" srcId="{CC431E92-B5CF-4845-AC40-4C5C64797BB6}" destId="{2B7C64B4-F75B-47BC-9367-18CBB77620B1}" srcOrd="0" destOrd="0" presId="urn:microsoft.com/office/officeart/2018/5/layout/IconCircleLabelList"/>
    <dgm:cxn modelId="{F66454EB-6685-4D69-93D7-26934544990B}" type="presOf" srcId="{2CE48E4B-3DF8-4F96-87DD-D00617792EC5}" destId="{6068F511-25DC-4346-8A26-CA13ED5D1CF7}" srcOrd="0" destOrd="0" presId="urn:microsoft.com/office/officeart/2018/5/layout/IconCircleLabelList"/>
    <dgm:cxn modelId="{80749BEF-C604-423E-9BEB-1015BC7ABA26}" srcId="{CC431E92-B5CF-4845-AC40-4C5C64797BB6}" destId="{2CE48E4B-3DF8-4F96-87DD-D00617792EC5}" srcOrd="0" destOrd="0" parTransId="{9D077942-F6E2-4685-86D3-B9BFE7ABDC2D}" sibTransId="{08308522-5290-47FF-9C23-2E980E0DE6DB}"/>
    <dgm:cxn modelId="{258765F1-D3DC-4149-B4D7-408DED647C15}" type="presOf" srcId="{978595F3-563A-487C-AD39-6D238038C18B}" destId="{B56C0EED-621F-4161-9D72-6ADCB27D145A}" srcOrd="0" destOrd="0" presId="urn:microsoft.com/office/officeart/2018/5/layout/IconCircleLabelList"/>
    <dgm:cxn modelId="{B5E8F6FA-9366-41B6-A473-26DD9E23283D}" type="presOf" srcId="{9113699B-5808-4170-93B9-3C0F2FE1ADB9}" destId="{A58A3450-FEF3-4B30-8C9F-C917F1EA9737}" srcOrd="0" destOrd="0" presId="urn:microsoft.com/office/officeart/2018/5/layout/IconCircleLabelList"/>
    <dgm:cxn modelId="{F1B9A1F3-3702-4067-8ACB-C0F104EB50B1}" type="presParOf" srcId="{2B7C64B4-F75B-47BC-9367-18CBB77620B1}" destId="{37206FBC-6E6A-446D-AD7B-23CB0DEEA015}" srcOrd="0" destOrd="0" presId="urn:microsoft.com/office/officeart/2018/5/layout/IconCircleLabelList"/>
    <dgm:cxn modelId="{DD12D15A-CDE5-4D69-A2D8-D3F2E08B039A}" type="presParOf" srcId="{37206FBC-6E6A-446D-AD7B-23CB0DEEA015}" destId="{26D3BF1A-EA75-4842-86CA-697C5B24F282}" srcOrd="0" destOrd="0" presId="urn:microsoft.com/office/officeart/2018/5/layout/IconCircleLabelList"/>
    <dgm:cxn modelId="{6D43EB1B-3DCE-41D8-BB75-9B1D0416744D}" type="presParOf" srcId="{37206FBC-6E6A-446D-AD7B-23CB0DEEA015}" destId="{84E3498E-F381-43E2-A2BE-5967E0F03655}" srcOrd="1" destOrd="0" presId="urn:microsoft.com/office/officeart/2018/5/layout/IconCircleLabelList"/>
    <dgm:cxn modelId="{2300E20D-B64A-4CB6-8D5F-222626F7DB5C}" type="presParOf" srcId="{37206FBC-6E6A-446D-AD7B-23CB0DEEA015}" destId="{32D6FB1B-B408-4C63-971A-B86C5E19FB35}" srcOrd="2" destOrd="0" presId="urn:microsoft.com/office/officeart/2018/5/layout/IconCircleLabelList"/>
    <dgm:cxn modelId="{CACA5F68-B434-4700-96A8-771BCEF56BAE}" type="presParOf" srcId="{37206FBC-6E6A-446D-AD7B-23CB0DEEA015}" destId="{6068F511-25DC-4346-8A26-CA13ED5D1CF7}" srcOrd="3" destOrd="0" presId="urn:microsoft.com/office/officeart/2018/5/layout/IconCircleLabelList"/>
    <dgm:cxn modelId="{EBD042E0-9C62-40FB-B996-EBF47437DBE1}" type="presParOf" srcId="{2B7C64B4-F75B-47BC-9367-18CBB77620B1}" destId="{3CECCF73-7F35-4E04-B912-8F952B8044D7}" srcOrd="1" destOrd="0" presId="urn:microsoft.com/office/officeart/2018/5/layout/IconCircleLabelList"/>
    <dgm:cxn modelId="{7B1D7232-197B-4331-88B0-1240C0E8E950}" type="presParOf" srcId="{2B7C64B4-F75B-47BC-9367-18CBB77620B1}" destId="{A5292682-D264-48C1-96C8-EF05D65E37E5}" srcOrd="2" destOrd="0" presId="urn:microsoft.com/office/officeart/2018/5/layout/IconCircleLabelList"/>
    <dgm:cxn modelId="{8D4A85CC-F089-4A99-BD41-A959C1C2D5A2}" type="presParOf" srcId="{A5292682-D264-48C1-96C8-EF05D65E37E5}" destId="{08EE623F-8CA4-47C0-B1A2-8BFA2E66E9E2}" srcOrd="0" destOrd="0" presId="urn:microsoft.com/office/officeart/2018/5/layout/IconCircleLabelList"/>
    <dgm:cxn modelId="{8FEAA3FE-C2E8-429F-90D6-50BB2A4B7AC8}" type="presParOf" srcId="{A5292682-D264-48C1-96C8-EF05D65E37E5}" destId="{BCD35A9D-33E8-4E06-8239-687BC9493E33}" srcOrd="1" destOrd="0" presId="urn:microsoft.com/office/officeart/2018/5/layout/IconCircleLabelList"/>
    <dgm:cxn modelId="{313E50BD-6B03-4CAC-9672-A372FF7A5123}" type="presParOf" srcId="{A5292682-D264-48C1-96C8-EF05D65E37E5}" destId="{BA9E4C18-056E-4806-965E-E205F6276338}" srcOrd="2" destOrd="0" presId="urn:microsoft.com/office/officeart/2018/5/layout/IconCircleLabelList"/>
    <dgm:cxn modelId="{7152CC86-8EEF-4C7A-B7CC-E173D4A8CD46}" type="presParOf" srcId="{A5292682-D264-48C1-96C8-EF05D65E37E5}" destId="{95FCC07B-4AA2-4AEA-8675-4221EDF090E3}" srcOrd="3" destOrd="0" presId="urn:microsoft.com/office/officeart/2018/5/layout/IconCircleLabelList"/>
    <dgm:cxn modelId="{96510617-D1F9-4493-AC19-1ADCFF010536}" type="presParOf" srcId="{2B7C64B4-F75B-47BC-9367-18CBB77620B1}" destId="{C269409E-CC9E-4CF0-925E-38A17271FBBF}" srcOrd="3" destOrd="0" presId="urn:microsoft.com/office/officeart/2018/5/layout/IconCircleLabelList"/>
    <dgm:cxn modelId="{FB92F4AB-3A4A-4057-AACD-ABF558289A7B}" type="presParOf" srcId="{2B7C64B4-F75B-47BC-9367-18CBB77620B1}" destId="{799D2073-C705-44EB-B395-AF16730595EA}" srcOrd="4" destOrd="0" presId="urn:microsoft.com/office/officeart/2018/5/layout/IconCircleLabelList"/>
    <dgm:cxn modelId="{183AE1F4-13E8-45BD-A64C-CE34FE7CDE7B}" type="presParOf" srcId="{799D2073-C705-44EB-B395-AF16730595EA}" destId="{48770E11-0DED-4F9F-9C28-817527D73FE5}" srcOrd="0" destOrd="0" presId="urn:microsoft.com/office/officeart/2018/5/layout/IconCircleLabelList"/>
    <dgm:cxn modelId="{12DE47BA-D462-4DE2-93F0-3E3ABF3C6F35}" type="presParOf" srcId="{799D2073-C705-44EB-B395-AF16730595EA}" destId="{2BFB672E-A300-4A17-B45F-397A86EC06E2}" srcOrd="1" destOrd="0" presId="urn:microsoft.com/office/officeart/2018/5/layout/IconCircleLabelList"/>
    <dgm:cxn modelId="{2AFE630C-E4C2-4A38-8925-D7A946511AFC}" type="presParOf" srcId="{799D2073-C705-44EB-B395-AF16730595EA}" destId="{B3E45C80-FCF1-4317-BE20-5A4F85C6F111}" srcOrd="2" destOrd="0" presId="urn:microsoft.com/office/officeart/2018/5/layout/IconCircleLabelList"/>
    <dgm:cxn modelId="{82CC17E2-87F0-4A7F-9023-4DECFCA697E8}" type="presParOf" srcId="{799D2073-C705-44EB-B395-AF16730595EA}" destId="{A58A3450-FEF3-4B30-8C9F-C917F1EA9737}" srcOrd="3" destOrd="0" presId="urn:microsoft.com/office/officeart/2018/5/layout/IconCircleLabelList"/>
    <dgm:cxn modelId="{9DD2AF14-A126-4600-8B2A-0239D4DA053B}" type="presParOf" srcId="{2B7C64B4-F75B-47BC-9367-18CBB77620B1}" destId="{E97AE37F-0CED-43C4-B045-D4EE11D11D30}" srcOrd="5" destOrd="0" presId="urn:microsoft.com/office/officeart/2018/5/layout/IconCircleLabelList"/>
    <dgm:cxn modelId="{615E0394-3523-466E-9715-698F2CA07DC8}" type="presParOf" srcId="{2B7C64B4-F75B-47BC-9367-18CBB77620B1}" destId="{C8897F6C-394F-46BE-91D7-FB1E9F4897CF}" srcOrd="6" destOrd="0" presId="urn:microsoft.com/office/officeart/2018/5/layout/IconCircleLabelList"/>
    <dgm:cxn modelId="{0C21A396-D81E-4023-842F-70FF98C82AEB}" type="presParOf" srcId="{C8897F6C-394F-46BE-91D7-FB1E9F4897CF}" destId="{8875EDCE-D1C0-4BAA-8178-517A480705D2}" srcOrd="0" destOrd="0" presId="urn:microsoft.com/office/officeart/2018/5/layout/IconCircleLabelList"/>
    <dgm:cxn modelId="{F33F6804-DC88-473B-8385-72B73647A50E}" type="presParOf" srcId="{C8897F6C-394F-46BE-91D7-FB1E9F4897CF}" destId="{E31093A0-0AE7-4C28-BE7C-874C99231111}" srcOrd="1" destOrd="0" presId="urn:microsoft.com/office/officeart/2018/5/layout/IconCircleLabelList"/>
    <dgm:cxn modelId="{2D32998B-31A9-499A-941E-66F4C01FCD00}" type="presParOf" srcId="{C8897F6C-394F-46BE-91D7-FB1E9F4897CF}" destId="{4CD0F836-6E11-4255-98E7-18E08F95192C}" srcOrd="2" destOrd="0" presId="urn:microsoft.com/office/officeart/2018/5/layout/IconCircleLabelList"/>
    <dgm:cxn modelId="{89D221C9-0B14-4F70-B6C6-16FD8F561450}" type="presParOf" srcId="{C8897F6C-394F-46BE-91D7-FB1E9F4897CF}" destId="{1080E2F9-829A-44FE-9E1A-D7CDE5C3E1AC}" srcOrd="3" destOrd="0" presId="urn:microsoft.com/office/officeart/2018/5/layout/IconCircleLabelList"/>
    <dgm:cxn modelId="{2778D94B-465E-46CC-8435-7ED6F3198A45}" type="presParOf" srcId="{2B7C64B4-F75B-47BC-9367-18CBB77620B1}" destId="{B6CE75F8-BB30-43B6-A113-F109EA1825A1}" srcOrd="7" destOrd="0" presId="urn:microsoft.com/office/officeart/2018/5/layout/IconCircleLabelList"/>
    <dgm:cxn modelId="{C250D297-0AB6-4833-B346-E470D399E402}" type="presParOf" srcId="{2B7C64B4-F75B-47BC-9367-18CBB77620B1}" destId="{28EE13CF-A96C-467E-AB6E-8E76C4CCF864}" srcOrd="8" destOrd="0" presId="urn:microsoft.com/office/officeart/2018/5/layout/IconCircleLabelList"/>
    <dgm:cxn modelId="{52D4BBC4-8E24-4CDB-A74B-FFF901C3D054}" type="presParOf" srcId="{28EE13CF-A96C-467E-AB6E-8E76C4CCF864}" destId="{88D2458D-AAFE-4D59-A374-9BDA35D6C309}" srcOrd="0" destOrd="0" presId="urn:microsoft.com/office/officeart/2018/5/layout/IconCircleLabelList"/>
    <dgm:cxn modelId="{3B6873AB-C53F-4A47-8246-5A57CDCE1E37}" type="presParOf" srcId="{28EE13CF-A96C-467E-AB6E-8E76C4CCF864}" destId="{27FFAD28-AD25-4951-8241-8CC1125B8F7E}" srcOrd="1" destOrd="0" presId="urn:microsoft.com/office/officeart/2018/5/layout/IconCircleLabelList"/>
    <dgm:cxn modelId="{E0CD5097-BF2D-497A-9823-12A16D334FBC}" type="presParOf" srcId="{28EE13CF-A96C-467E-AB6E-8E76C4CCF864}" destId="{F620068C-DF7A-4B1F-8F7F-D771985BF8D6}" srcOrd="2" destOrd="0" presId="urn:microsoft.com/office/officeart/2018/5/layout/IconCircleLabelList"/>
    <dgm:cxn modelId="{74735835-B17E-44BC-8869-E1F213A26E1C}" type="presParOf" srcId="{28EE13CF-A96C-467E-AB6E-8E76C4CCF864}" destId="{B56C0EED-621F-4161-9D72-6ADCB27D145A}" srcOrd="3" destOrd="0" presId="urn:microsoft.com/office/officeart/2018/5/layout/IconCircleLabelList"/>
    <dgm:cxn modelId="{6C7A7FF1-8803-4F7C-83CC-037D156F2580}" type="presParOf" srcId="{2B7C64B4-F75B-47BC-9367-18CBB77620B1}" destId="{78453C88-53DB-476E-B68D-A0B1B1B2836D}" srcOrd="9" destOrd="0" presId="urn:microsoft.com/office/officeart/2018/5/layout/IconCircleLabelList"/>
    <dgm:cxn modelId="{C1E7A849-A86F-40C2-A3FC-FE0804406BC7}" type="presParOf" srcId="{2B7C64B4-F75B-47BC-9367-18CBB77620B1}" destId="{962EA410-DE0F-48A4-9EAA-A27E8DDD43C1}" srcOrd="10" destOrd="0" presId="urn:microsoft.com/office/officeart/2018/5/layout/IconCircleLabelList"/>
    <dgm:cxn modelId="{D9FB1BE0-FD51-46D2-B77E-4AB07CFC090E}" type="presParOf" srcId="{962EA410-DE0F-48A4-9EAA-A27E8DDD43C1}" destId="{0BA691A9-DF49-4349-A4C5-C0E77D37A05A}" srcOrd="0" destOrd="0" presId="urn:microsoft.com/office/officeart/2018/5/layout/IconCircleLabelList"/>
    <dgm:cxn modelId="{24EBC4E0-3687-41F7-B5A0-A51EB88B9751}" type="presParOf" srcId="{962EA410-DE0F-48A4-9EAA-A27E8DDD43C1}" destId="{64E0A1C3-5C06-4CA7-A985-D861C8E5A33A}" srcOrd="1" destOrd="0" presId="urn:microsoft.com/office/officeart/2018/5/layout/IconCircleLabelList"/>
    <dgm:cxn modelId="{9F7E0254-726A-46A4-BC4C-27C9E3A1BCC9}" type="presParOf" srcId="{962EA410-DE0F-48A4-9EAA-A27E8DDD43C1}" destId="{820B4B2C-646B-4805-AAA8-77DE601DFB6B}" srcOrd="2" destOrd="0" presId="urn:microsoft.com/office/officeart/2018/5/layout/IconCircleLabelList"/>
    <dgm:cxn modelId="{AE0F83F1-5993-4CC7-B687-606C7812FB18}" type="presParOf" srcId="{962EA410-DE0F-48A4-9EAA-A27E8DDD43C1}" destId="{FDEDC938-55B7-464F-A491-87DAACA30BF4}" srcOrd="3" destOrd="0" presId="urn:microsoft.com/office/officeart/2018/5/layout/IconCircleLabel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CB5693-2060-42BF-BBF0-D277A3526C9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B17628C-E993-45E5-B690-CDF2FA733D77}">
      <dgm:prSet/>
      <dgm:spPr/>
      <dgm:t>
        <a:bodyPr/>
        <a:lstStyle/>
        <a:p>
          <a:r>
            <a:rPr lang="es-ES" b="1"/>
            <a:t>Aim</a:t>
          </a:r>
          <a:endParaRPr lang="en-US"/>
        </a:p>
      </dgm:t>
    </dgm:pt>
    <dgm:pt modelId="{2B4E1EFB-0606-48FB-A476-233FF4E351B4}" type="parTrans" cxnId="{EF72F062-FE85-444A-987B-E8E0C5377884}">
      <dgm:prSet/>
      <dgm:spPr/>
      <dgm:t>
        <a:bodyPr/>
        <a:lstStyle/>
        <a:p>
          <a:endParaRPr lang="en-US"/>
        </a:p>
      </dgm:t>
    </dgm:pt>
    <dgm:pt modelId="{E36B6F55-9021-4282-9164-372C63CBFBBF}" type="sibTrans" cxnId="{EF72F062-FE85-444A-987B-E8E0C5377884}">
      <dgm:prSet/>
      <dgm:spPr/>
      <dgm:t>
        <a:bodyPr/>
        <a:lstStyle/>
        <a:p>
          <a:endParaRPr lang="en-US"/>
        </a:p>
      </dgm:t>
    </dgm:pt>
    <dgm:pt modelId="{9816596F-6102-4BFB-A448-D02685118649}">
      <dgm:prSet/>
      <dgm:spPr/>
      <dgm:t>
        <a:bodyPr/>
        <a:lstStyle/>
        <a:p>
          <a:r>
            <a:rPr lang="en-US"/>
            <a:t>The present research pretends to explore the implications of applying SDM in the context of CRC</a:t>
          </a:r>
        </a:p>
      </dgm:t>
    </dgm:pt>
    <dgm:pt modelId="{A773835D-9B08-4022-9B58-AD6DF3EEA671}" type="parTrans" cxnId="{0F4B605A-3DB9-48C3-97EF-65682FF816BA}">
      <dgm:prSet/>
      <dgm:spPr/>
      <dgm:t>
        <a:bodyPr/>
        <a:lstStyle/>
        <a:p>
          <a:endParaRPr lang="en-US"/>
        </a:p>
      </dgm:t>
    </dgm:pt>
    <dgm:pt modelId="{00D28D5D-67F6-48BE-9559-486C7C42FEA8}" type="sibTrans" cxnId="{0F4B605A-3DB9-48C3-97EF-65682FF816BA}">
      <dgm:prSet/>
      <dgm:spPr/>
      <dgm:t>
        <a:bodyPr/>
        <a:lstStyle/>
        <a:p>
          <a:endParaRPr lang="en-US"/>
        </a:p>
      </dgm:t>
    </dgm:pt>
    <dgm:pt modelId="{51B26D90-09C2-47B7-A8D6-359AE5EBA258}">
      <dgm:prSet/>
      <dgm:spPr/>
      <dgm:t>
        <a:bodyPr/>
        <a:lstStyle/>
        <a:p>
          <a:r>
            <a:rPr lang="en-US"/>
            <a:t>CRC: a disease recognised for its high prevalence at national and international levels. </a:t>
          </a:r>
        </a:p>
      </dgm:t>
    </dgm:pt>
    <dgm:pt modelId="{F54D60E0-C417-4CDD-9AC4-75B27D1F8840}" type="parTrans" cxnId="{410331FE-7FF4-474F-B306-ECF9C14D3A9F}">
      <dgm:prSet/>
      <dgm:spPr/>
      <dgm:t>
        <a:bodyPr/>
        <a:lstStyle/>
        <a:p>
          <a:endParaRPr lang="en-US"/>
        </a:p>
      </dgm:t>
    </dgm:pt>
    <dgm:pt modelId="{2129F215-8304-4837-BC53-96C4373F8D14}" type="sibTrans" cxnId="{410331FE-7FF4-474F-B306-ECF9C14D3A9F}">
      <dgm:prSet/>
      <dgm:spPr/>
      <dgm:t>
        <a:bodyPr/>
        <a:lstStyle/>
        <a:p>
          <a:endParaRPr lang="en-US"/>
        </a:p>
      </dgm:t>
    </dgm:pt>
    <dgm:pt modelId="{DF88CDA4-0E45-4B4B-B38A-909F87B0A521}">
      <dgm:prSet/>
      <dgm:spPr/>
      <dgm:t>
        <a:bodyPr/>
        <a:lstStyle/>
        <a:p>
          <a:r>
            <a:rPr lang="en-US"/>
            <a:t>The specific aims are:</a:t>
          </a:r>
        </a:p>
      </dgm:t>
    </dgm:pt>
    <dgm:pt modelId="{FF82839B-9921-406E-AEFE-76CCD1BBC70C}" type="parTrans" cxnId="{42126AC2-427E-461C-82FB-B91575D3A4FD}">
      <dgm:prSet/>
      <dgm:spPr/>
      <dgm:t>
        <a:bodyPr/>
        <a:lstStyle/>
        <a:p>
          <a:endParaRPr lang="en-US"/>
        </a:p>
      </dgm:t>
    </dgm:pt>
    <dgm:pt modelId="{02DA4FC5-5AC1-48BE-9CDC-5838A092FA51}" type="sibTrans" cxnId="{42126AC2-427E-461C-82FB-B91575D3A4FD}">
      <dgm:prSet/>
      <dgm:spPr/>
      <dgm:t>
        <a:bodyPr/>
        <a:lstStyle/>
        <a:p>
          <a:endParaRPr lang="en-US"/>
        </a:p>
      </dgm:t>
    </dgm:pt>
    <dgm:pt modelId="{C95C9C10-7D21-4015-A7F3-82C005278A38}">
      <dgm:prSet/>
      <dgm:spPr/>
      <dgm:t>
        <a:bodyPr/>
        <a:lstStyle/>
        <a:p>
          <a:r>
            <a:rPr lang="en-US"/>
            <a:t>To understand what CRC surgeons and patients know and think about SDM in treatment options</a:t>
          </a:r>
        </a:p>
      </dgm:t>
    </dgm:pt>
    <dgm:pt modelId="{D9F4D2AF-542D-4BDF-A688-F67EBF940FFF}" type="parTrans" cxnId="{18D3ED8C-B89B-421E-B73A-84659CC2D914}">
      <dgm:prSet/>
      <dgm:spPr/>
      <dgm:t>
        <a:bodyPr/>
        <a:lstStyle/>
        <a:p>
          <a:endParaRPr lang="en-US"/>
        </a:p>
      </dgm:t>
    </dgm:pt>
    <dgm:pt modelId="{9A73B1A5-2492-43C3-BA51-85A1532CF4A2}" type="sibTrans" cxnId="{18D3ED8C-B89B-421E-B73A-84659CC2D914}">
      <dgm:prSet/>
      <dgm:spPr/>
      <dgm:t>
        <a:bodyPr/>
        <a:lstStyle/>
        <a:p>
          <a:endParaRPr lang="en-US"/>
        </a:p>
      </dgm:t>
    </dgm:pt>
    <dgm:pt modelId="{0BB21A64-7232-449B-8214-351226123CA5}">
      <dgm:prSet/>
      <dgm:spPr/>
      <dgm:t>
        <a:bodyPr/>
        <a:lstStyle/>
        <a:p>
          <a:r>
            <a:rPr lang="en-US"/>
            <a:t>To determine their experiences or expectations with SDM in CRC</a:t>
          </a:r>
        </a:p>
      </dgm:t>
    </dgm:pt>
    <dgm:pt modelId="{495AE3EF-0AEF-4088-890F-0548212792B8}" type="parTrans" cxnId="{6C1E784C-4F33-4CCC-A80B-F7FB28FE53E7}">
      <dgm:prSet/>
      <dgm:spPr/>
      <dgm:t>
        <a:bodyPr/>
        <a:lstStyle/>
        <a:p>
          <a:endParaRPr lang="en-US"/>
        </a:p>
      </dgm:t>
    </dgm:pt>
    <dgm:pt modelId="{F0FF4D0C-C231-4427-B2B6-0FE2CA0E24BD}" type="sibTrans" cxnId="{6C1E784C-4F33-4CCC-A80B-F7FB28FE53E7}">
      <dgm:prSet/>
      <dgm:spPr/>
      <dgm:t>
        <a:bodyPr/>
        <a:lstStyle/>
        <a:p>
          <a:endParaRPr lang="en-US"/>
        </a:p>
      </dgm:t>
    </dgm:pt>
    <dgm:pt modelId="{70483E52-E59D-4326-BEBE-BDCB58C25B6E}">
      <dgm:prSet/>
      <dgm:spPr/>
      <dgm:t>
        <a:bodyPr/>
        <a:lstStyle/>
        <a:p>
          <a:r>
            <a:rPr lang="en-US"/>
            <a:t>To clarify the associated implications with SDM in CRC</a:t>
          </a:r>
        </a:p>
      </dgm:t>
    </dgm:pt>
    <dgm:pt modelId="{AD143F0A-8F91-4938-B687-05BE30AE7B98}" type="parTrans" cxnId="{968AAAF8-B57F-4879-B75B-29E6F9E07DE2}">
      <dgm:prSet/>
      <dgm:spPr/>
      <dgm:t>
        <a:bodyPr/>
        <a:lstStyle/>
        <a:p>
          <a:endParaRPr lang="en-US"/>
        </a:p>
      </dgm:t>
    </dgm:pt>
    <dgm:pt modelId="{BB866149-40D9-4C67-975B-827ED89CED06}" type="sibTrans" cxnId="{968AAAF8-B57F-4879-B75B-29E6F9E07DE2}">
      <dgm:prSet/>
      <dgm:spPr/>
      <dgm:t>
        <a:bodyPr/>
        <a:lstStyle/>
        <a:p>
          <a:endParaRPr lang="en-US"/>
        </a:p>
      </dgm:t>
    </dgm:pt>
    <dgm:pt modelId="{69C0DB29-599B-4441-88A0-437E34914172}">
      <dgm:prSet/>
      <dgm:spPr/>
      <dgm:t>
        <a:bodyPr/>
        <a:lstStyle/>
        <a:p>
          <a:r>
            <a:rPr lang="en-US" dirty="0"/>
            <a:t>To ascertain the aspects they value or have concerns about.</a:t>
          </a:r>
        </a:p>
      </dgm:t>
    </dgm:pt>
    <dgm:pt modelId="{419AEC4F-7EDE-4595-9A6A-913144BD2419}" type="parTrans" cxnId="{3C54902D-FFB6-447E-B99E-B03FD6EB6C55}">
      <dgm:prSet/>
      <dgm:spPr/>
      <dgm:t>
        <a:bodyPr/>
        <a:lstStyle/>
        <a:p>
          <a:endParaRPr lang="en-US"/>
        </a:p>
      </dgm:t>
    </dgm:pt>
    <dgm:pt modelId="{B47F1F4A-9F9B-4E0C-BFAD-88D2024D7DFF}" type="sibTrans" cxnId="{3C54902D-FFB6-447E-B99E-B03FD6EB6C55}">
      <dgm:prSet/>
      <dgm:spPr/>
      <dgm:t>
        <a:bodyPr/>
        <a:lstStyle/>
        <a:p>
          <a:endParaRPr lang="en-US"/>
        </a:p>
      </dgm:t>
    </dgm:pt>
    <dgm:pt modelId="{CCAA018B-2816-447D-BD14-025BEA74E256}" type="pres">
      <dgm:prSet presAssocID="{ABCB5693-2060-42BF-BBF0-D277A3526C91}" presName="hierChild1" presStyleCnt="0">
        <dgm:presLayoutVars>
          <dgm:chPref val="1"/>
          <dgm:dir/>
          <dgm:animOne val="branch"/>
          <dgm:animLvl val="lvl"/>
          <dgm:resizeHandles/>
        </dgm:presLayoutVars>
      </dgm:prSet>
      <dgm:spPr/>
    </dgm:pt>
    <dgm:pt modelId="{396A32A9-7E96-47E2-9D8A-A6CE5A7492FF}" type="pres">
      <dgm:prSet presAssocID="{8B17628C-E993-45E5-B690-CDF2FA733D77}" presName="hierRoot1" presStyleCnt="0"/>
      <dgm:spPr/>
    </dgm:pt>
    <dgm:pt modelId="{9B64614D-B283-425C-800B-71A93A6B773F}" type="pres">
      <dgm:prSet presAssocID="{8B17628C-E993-45E5-B690-CDF2FA733D77}" presName="composite" presStyleCnt="0"/>
      <dgm:spPr/>
    </dgm:pt>
    <dgm:pt modelId="{25C679FB-BBC8-4F5A-A8A6-AE80927F3117}" type="pres">
      <dgm:prSet presAssocID="{8B17628C-E993-45E5-B690-CDF2FA733D77}" presName="background" presStyleLbl="node0" presStyleIdx="0" presStyleCnt="1"/>
      <dgm:spPr/>
    </dgm:pt>
    <dgm:pt modelId="{0F605903-B7E6-4957-BCE4-3CD2B8DCB92E}" type="pres">
      <dgm:prSet presAssocID="{8B17628C-E993-45E5-B690-CDF2FA733D77}" presName="text" presStyleLbl="fgAcc0" presStyleIdx="0" presStyleCnt="1">
        <dgm:presLayoutVars>
          <dgm:chPref val="3"/>
        </dgm:presLayoutVars>
      </dgm:prSet>
      <dgm:spPr/>
    </dgm:pt>
    <dgm:pt modelId="{167E5598-F06C-400A-821E-A7DC208F6181}" type="pres">
      <dgm:prSet presAssocID="{8B17628C-E993-45E5-B690-CDF2FA733D77}" presName="hierChild2" presStyleCnt="0"/>
      <dgm:spPr/>
    </dgm:pt>
    <dgm:pt modelId="{5C1633CC-8049-48EA-8951-E3577CD8EEFF}" type="pres">
      <dgm:prSet presAssocID="{A773835D-9B08-4022-9B58-AD6DF3EEA671}" presName="Name10" presStyleLbl="parChTrans1D2" presStyleIdx="0" presStyleCnt="3"/>
      <dgm:spPr/>
    </dgm:pt>
    <dgm:pt modelId="{1EB00B9D-C23A-4AAB-B43C-ACD7C5A17DDB}" type="pres">
      <dgm:prSet presAssocID="{9816596F-6102-4BFB-A448-D02685118649}" presName="hierRoot2" presStyleCnt="0"/>
      <dgm:spPr/>
    </dgm:pt>
    <dgm:pt modelId="{21CD96D4-B4B8-4F7F-916E-15FE3EF6E8B2}" type="pres">
      <dgm:prSet presAssocID="{9816596F-6102-4BFB-A448-D02685118649}" presName="composite2" presStyleCnt="0"/>
      <dgm:spPr/>
    </dgm:pt>
    <dgm:pt modelId="{19C68554-B3D6-4D3D-B585-72B99274A014}" type="pres">
      <dgm:prSet presAssocID="{9816596F-6102-4BFB-A448-D02685118649}" presName="background2" presStyleLbl="node2" presStyleIdx="0" presStyleCnt="3"/>
      <dgm:spPr/>
    </dgm:pt>
    <dgm:pt modelId="{EDC2AC5B-2CF0-48F2-AA21-8B117EBB4531}" type="pres">
      <dgm:prSet presAssocID="{9816596F-6102-4BFB-A448-D02685118649}" presName="text2" presStyleLbl="fgAcc2" presStyleIdx="0" presStyleCnt="3">
        <dgm:presLayoutVars>
          <dgm:chPref val="3"/>
        </dgm:presLayoutVars>
      </dgm:prSet>
      <dgm:spPr/>
    </dgm:pt>
    <dgm:pt modelId="{832CC8DE-8668-462A-A2BB-863D429B78D8}" type="pres">
      <dgm:prSet presAssocID="{9816596F-6102-4BFB-A448-D02685118649}" presName="hierChild3" presStyleCnt="0"/>
      <dgm:spPr/>
    </dgm:pt>
    <dgm:pt modelId="{9459EFFB-E7A1-47A6-9D5E-6D03B04C053B}" type="pres">
      <dgm:prSet presAssocID="{F54D60E0-C417-4CDD-9AC4-75B27D1F8840}" presName="Name10" presStyleLbl="parChTrans1D2" presStyleIdx="1" presStyleCnt="3"/>
      <dgm:spPr/>
    </dgm:pt>
    <dgm:pt modelId="{6433BC94-BCD7-4EAD-A151-71B7520E4347}" type="pres">
      <dgm:prSet presAssocID="{51B26D90-09C2-47B7-A8D6-359AE5EBA258}" presName="hierRoot2" presStyleCnt="0"/>
      <dgm:spPr/>
    </dgm:pt>
    <dgm:pt modelId="{77FD8A9D-5FE5-4746-AC84-074B3026FBC6}" type="pres">
      <dgm:prSet presAssocID="{51B26D90-09C2-47B7-A8D6-359AE5EBA258}" presName="composite2" presStyleCnt="0"/>
      <dgm:spPr/>
    </dgm:pt>
    <dgm:pt modelId="{886BB88B-9E13-4590-BFE1-30AAB7D80710}" type="pres">
      <dgm:prSet presAssocID="{51B26D90-09C2-47B7-A8D6-359AE5EBA258}" presName="background2" presStyleLbl="node2" presStyleIdx="1" presStyleCnt="3"/>
      <dgm:spPr/>
    </dgm:pt>
    <dgm:pt modelId="{C3ED6D08-4F21-4464-9CD0-9C19A78EBF3D}" type="pres">
      <dgm:prSet presAssocID="{51B26D90-09C2-47B7-A8D6-359AE5EBA258}" presName="text2" presStyleLbl="fgAcc2" presStyleIdx="1" presStyleCnt="3">
        <dgm:presLayoutVars>
          <dgm:chPref val="3"/>
        </dgm:presLayoutVars>
      </dgm:prSet>
      <dgm:spPr/>
    </dgm:pt>
    <dgm:pt modelId="{D0FC31C9-2980-4D51-B289-FDF0066844D0}" type="pres">
      <dgm:prSet presAssocID="{51B26D90-09C2-47B7-A8D6-359AE5EBA258}" presName="hierChild3" presStyleCnt="0"/>
      <dgm:spPr/>
    </dgm:pt>
    <dgm:pt modelId="{94E0018C-64C0-487F-B9E7-BB7D57946AC5}" type="pres">
      <dgm:prSet presAssocID="{FF82839B-9921-406E-AEFE-76CCD1BBC70C}" presName="Name10" presStyleLbl="parChTrans1D2" presStyleIdx="2" presStyleCnt="3"/>
      <dgm:spPr/>
    </dgm:pt>
    <dgm:pt modelId="{71EAC682-23E9-4A62-8F63-01F02F988FAE}" type="pres">
      <dgm:prSet presAssocID="{DF88CDA4-0E45-4B4B-B38A-909F87B0A521}" presName="hierRoot2" presStyleCnt="0"/>
      <dgm:spPr/>
    </dgm:pt>
    <dgm:pt modelId="{16B7924B-C623-4076-8289-54A81E66C91B}" type="pres">
      <dgm:prSet presAssocID="{DF88CDA4-0E45-4B4B-B38A-909F87B0A521}" presName="composite2" presStyleCnt="0"/>
      <dgm:spPr/>
    </dgm:pt>
    <dgm:pt modelId="{325B196E-D8B2-4660-8D01-08BA5CD35A70}" type="pres">
      <dgm:prSet presAssocID="{DF88CDA4-0E45-4B4B-B38A-909F87B0A521}" presName="background2" presStyleLbl="node2" presStyleIdx="2" presStyleCnt="3"/>
      <dgm:spPr/>
    </dgm:pt>
    <dgm:pt modelId="{46E6E7AB-5CDE-4E21-9A45-7B329C70FBD3}" type="pres">
      <dgm:prSet presAssocID="{DF88CDA4-0E45-4B4B-B38A-909F87B0A521}" presName="text2" presStyleLbl="fgAcc2" presStyleIdx="2" presStyleCnt="3">
        <dgm:presLayoutVars>
          <dgm:chPref val="3"/>
        </dgm:presLayoutVars>
      </dgm:prSet>
      <dgm:spPr/>
    </dgm:pt>
    <dgm:pt modelId="{F0021396-089B-4A18-865C-445621ED7539}" type="pres">
      <dgm:prSet presAssocID="{DF88CDA4-0E45-4B4B-B38A-909F87B0A521}" presName="hierChild3" presStyleCnt="0"/>
      <dgm:spPr/>
    </dgm:pt>
    <dgm:pt modelId="{7BBCBF47-C42C-4434-8083-36863BA2DA53}" type="pres">
      <dgm:prSet presAssocID="{D9F4D2AF-542D-4BDF-A688-F67EBF940FFF}" presName="Name17" presStyleLbl="parChTrans1D3" presStyleIdx="0" presStyleCnt="4"/>
      <dgm:spPr/>
    </dgm:pt>
    <dgm:pt modelId="{8909080F-F4E2-4CC7-8567-5C924F4E56E5}" type="pres">
      <dgm:prSet presAssocID="{C95C9C10-7D21-4015-A7F3-82C005278A38}" presName="hierRoot3" presStyleCnt="0"/>
      <dgm:spPr/>
    </dgm:pt>
    <dgm:pt modelId="{D649467E-D672-42E5-89BE-C354750FE072}" type="pres">
      <dgm:prSet presAssocID="{C95C9C10-7D21-4015-A7F3-82C005278A38}" presName="composite3" presStyleCnt="0"/>
      <dgm:spPr/>
    </dgm:pt>
    <dgm:pt modelId="{AFDCD627-4F39-4537-AAEB-3CE5C689F312}" type="pres">
      <dgm:prSet presAssocID="{C95C9C10-7D21-4015-A7F3-82C005278A38}" presName="background3" presStyleLbl="node3" presStyleIdx="0" presStyleCnt="4"/>
      <dgm:spPr/>
    </dgm:pt>
    <dgm:pt modelId="{3B12B06F-830D-484B-BFF7-1D862641FA86}" type="pres">
      <dgm:prSet presAssocID="{C95C9C10-7D21-4015-A7F3-82C005278A38}" presName="text3" presStyleLbl="fgAcc3" presStyleIdx="0" presStyleCnt="4">
        <dgm:presLayoutVars>
          <dgm:chPref val="3"/>
        </dgm:presLayoutVars>
      </dgm:prSet>
      <dgm:spPr/>
    </dgm:pt>
    <dgm:pt modelId="{3E537DCD-5E53-4CFD-A253-6CFAE0FD3EB1}" type="pres">
      <dgm:prSet presAssocID="{C95C9C10-7D21-4015-A7F3-82C005278A38}" presName="hierChild4" presStyleCnt="0"/>
      <dgm:spPr/>
    </dgm:pt>
    <dgm:pt modelId="{5208E6A2-45D1-4751-BBA0-F7632F69BF27}" type="pres">
      <dgm:prSet presAssocID="{495AE3EF-0AEF-4088-890F-0548212792B8}" presName="Name17" presStyleLbl="parChTrans1D3" presStyleIdx="1" presStyleCnt="4"/>
      <dgm:spPr/>
    </dgm:pt>
    <dgm:pt modelId="{2F2CE8AF-40A7-4DFA-851B-321E20462194}" type="pres">
      <dgm:prSet presAssocID="{0BB21A64-7232-449B-8214-351226123CA5}" presName="hierRoot3" presStyleCnt="0"/>
      <dgm:spPr/>
    </dgm:pt>
    <dgm:pt modelId="{99C2EE63-75B7-4799-BD31-8E61CE6E35D6}" type="pres">
      <dgm:prSet presAssocID="{0BB21A64-7232-449B-8214-351226123CA5}" presName="composite3" presStyleCnt="0"/>
      <dgm:spPr/>
    </dgm:pt>
    <dgm:pt modelId="{8B7AA994-5EA0-4551-9F8E-59BABA2FEB26}" type="pres">
      <dgm:prSet presAssocID="{0BB21A64-7232-449B-8214-351226123CA5}" presName="background3" presStyleLbl="node3" presStyleIdx="1" presStyleCnt="4"/>
      <dgm:spPr/>
    </dgm:pt>
    <dgm:pt modelId="{C96CCA2F-7A53-40B8-87E6-FB5AB6999764}" type="pres">
      <dgm:prSet presAssocID="{0BB21A64-7232-449B-8214-351226123CA5}" presName="text3" presStyleLbl="fgAcc3" presStyleIdx="1" presStyleCnt="4">
        <dgm:presLayoutVars>
          <dgm:chPref val="3"/>
        </dgm:presLayoutVars>
      </dgm:prSet>
      <dgm:spPr/>
    </dgm:pt>
    <dgm:pt modelId="{959CB1CF-DB31-4539-B1AA-712BE845943E}" type="pres">
      <dgm:prSet presAssocID="{0BB21A64-7232-449B-8214-351226123CA5}" presName="hierChild4" presStyleCnt="0"/>
      <dgm:spPr/>
    </dgm:pt>
    <dgm:pt modelId="{E7CAED6A-CF72-4269-BE04-46577998EB7F}" type="pres">
      <dgm:prSet presAssocID="{AD143F0A-8F91-4938-B687-05BE30AE7B98}" presName="Name17" presStyleLbl="parChTrans1D3" presStyleIdx="2" presStyleCnt="4"/>
      <dgm:spPr/>
    </dgm:pt>
    <dgm:pt modelId="{971723F9-1EF9-4209-9D1C-D3BAFCA13C00}" type="pres">
      <dgm:prSet presAssocID="{70483E52-E59D-4326-BEBE-BDCB58C25B6E}" presName="hierRoot3" presStyleCnt="0"/>
      <dgm:spPr/>
    </dgm:pt>
    <dgm:pt modelId="{4429D0E1-162F-4DE1-951C-3A1814BF432A}" type="pres">
      <dgm:prSet presAssocID="{70483E52-E59D-4326-BEBE-BDCB58C25B6E}" presName="composite3" presStyleCnt="0"/>
      <dgm:spPr/>
    </dgm:pt>
    <dgm:pt modelId="{2CAA178C-0211-4E05-AEDA-3ABA5FA6064B}" type="pres">
      <dgm:prSet presAssocID="{70483E52-E59D-4326-BEBE-BDCB58C25B6E}" presName="background3" presStyleLbl="node3" presStyleIdx="2" presStyleCnt="4"/>
      <dgm:spPr/>
    </dgm:pt>
    <dgm:pt modelId="{626D1F06-2935-475C-8377-5EB12EC27BBE}" type="pres">
      <dgm:prSet presAssocID="{70483E52-E59D-4326-BEBE-BDCB58C25B6E}" presName="text3" presStyleLbl="fgAcc3" presStyleIdx="2" presStyleCnt="4">
        <dgm:presLayoutVars>
          <dgm:chPref val="3"/>
        </dgm:presLayoutVars>
      </dgm:prSet>
      <dgm:spPr/>
    </dgm:pt>
    <dgm:pt modelId="{662AF67C-9B65-4F72-B99F-AFD2FA1EC8F6}" type="pres">
      <dgm:prSet presAssocID="{70483E52-E59D-4326-BEBE-BDCB58C25B6E}" presName="hierChild4" presStyleCnt="0"/>
      <dgm:spPr/>
    </dgm:pt>
    <dgm:pt modelId="{5EE970FB-6E23-4BFC-9D06-20CE175B0D82}" type="pres">
      <dgm:prSet presAssocID="{419AEC4F-7EDE-4595-9A6A-913144BD2419}" presName="Name17" presStyleLbl="parChTrans1D3" presStyleIdx="3" presStyleCnt="4"/>
      <dgm:spPr/>
    </dgm:pt>
    <dgm:pt modelId="{C50B9137-8E4B-44C7-B41B-E032A48CCB53}" type="pres">
      <dgm:prSet presAssocID="{69C0DB29-599B-4441-88A0-437E34914172}" presName="hierRoot3" presStyleCnt="0"/>
      <dgm:spPr/>
    </dgm:pt>
    <dgm:pt modelId="{F46A5A79-630F-4289-A3F5-E60FBB9E52F9}" type="pres">
      <dgm:prSet presAssocID="{69C0DB29-599B-4441-88A0-437E34914172}" presName="composite3" presStyleCnt="0"/>
      <dgm:spPr/>
    </dgm:pt>
    <dgm:pt modelId="{5ABE9101-EF07-47EC-BCC1-9BB5017DFA8B}" type="pres">
      <dgm:prSet presAssocID="{69C0DB29-599B-4441-88A0-437E34914172}" presName="background3" presStyleLbl="node3" presStyleIdx="3" presStyleCnt="4"/>
      <dgm:spPr/>
    </dgm:pt>
    <dgm:pt modelId="{90699891-AB04-40FD-A4B4-22E808AC4DC7}" type="pres">
      <dgm:prSet presAssocID="{69C0DB29-599B-4441-88A0-437E34914172}" presName="text3" presStyleLbl="fgAcc3" presStyleIdx="3" presStyleCnt="4">
        <dgm:presLayoutVars>
          <dgm:chPref val="3"/>
        </dgm:presLayoutVars>
      </dgm:prSet>
      <dgm:spPr/>
    </dgm:pt>
    <dgm:pt modelId="{3A25E661-464E-40BF-BDD4-662E3E1FA887}" type="pres">
      <dgm:prSet presAssocID="{69C0DB29-599B-4441-88A0-437E34914172}" presName="hierChild4" presStyleCnt="0"/>
      <dgm:spPr/>
    </dgm:pt>
  </dgm:ptLst>
  <dgm:cxnLst>
    <dgm:cxn modelId="{FE444707-EEE1-4494-9D35-2EFCF5EDF4CF}" type="presOf" srcId="{C95C9C10-7D21-4015-A7F3-82C005278A38}" destId="{3B12B06F-830D-484B-BFF7-1D862641FA86}" srcOrd="0" destOrd="0" presId="urn:microsoft.com/office/officeart/2005/8/layout/hierarchy1"/>
    <dgm:cxn modelId="{686B5111-757C-4CA3-8A58-3F8AE37E4FA5}" type="presOf" srcId="{FF82839B-9921-406E-AEFE-76CCD1BBC70C}" destId="{94E0018C-64C0-487F-B9E7-BB7D57946AC5}" srcOrd="0" destOrd="0" presId="urn:microsoft.com/office/officeart/2005/8/layout/hierarchy1"/>
    <dgm:cxn modelId="{442EF517-16CB-4636-9FE6-D4EF8BB74BE5}" type="presOf" srcId="{8B17628C-E993-45E5-B690-CDF2FA733D77}" destId="{0F605903-B7E6-4957-BCE4-3CD2B8DCB92E}" srcOrd="0" destOrd="0" presId="urn:microsoft.com/office/officeart/2005/8/layout/hierarchy1"/>
    <dgm:cxn modelId="{E8E4DE1E-1A67-416B-BB99-A1EAC3E82662}" type="presOf" srcId="{9816596F-6102-4BFB-A448-D02685118649}" destId="{EDC2AC5B-2CF0-48F2-AA21-8B117EBB4531}" srcOrd="0" destOrd="0" presId="urn:microsoft.com/office/officeart/2005/8/layout/hierarchy1"/>
    <dgm:cxn modelId="{3C54902D-FFB6-447E-B99E-B03FD6EB6C55}" srcId="{DF88CDA4-0E45-4B4B-B38A-909F87B0A521}" destId="{69C0DB29-599B-4441-88A0-437E34914172}" srcOrd="3" destOrd="0" parTransId="{419AEC4F-7EDE-4595-9A6A-913144BD2419}" sibTransId="{B47F1F4A-9F9B-4E0C-BFAD-88D2024D7DFF}"/>
    <dgm:cxn modelId="{64979A30-87E0-41EC-8EE3-1211D31A47A6}" type="presOf" srcId="{0BB21A64-7232-449B-8214-351226123CA5}" destId="{C96CCA2F-7A53-40B8-87E6-FB5AB6999764}" srcOrd="0" destOrd="0" presId="urn:microsoft.com/office/officeart/2005/8/layout/hierarchy1"/>
    <dgm:cxn modelId="{AB47FB30-17D4-4D33-9356-1E3C9C2888B3}" type="presOf" srcId="{F54D60E0-C417-4CDD-9AC4-75B27D1F8840}" destId="{9459EFFB-E7A1-47A6-9D5E-6D03B04C053B}" srcOrd="0" destOrd="0" presId="urn:microsoft.com/office/officeart/2005/8/layout/hierarchy1"/>
    <dgm:cxn modelId="{344A2838-79F7-41BE-9ED3-86CF43371C74}" type="presOf" srcId="{51B26D90-09C2-47B7-A8D6-359AE5EBA258}" destId="{C3ED6D08-4F21-4464-9CD0-9C19A78EBF3D}" srcOrd="0" destOrd="0" presId="urn:microsoft.com/office/officeart/2005/8/layout/hierarchy1"/>
    <dgm:cxn modelId="{F6470D3A-BF64-40AC-AFA7-016501DEB755}" type="presOf" srcId="{AD143F0A-8F91-4938-B687-05BE30AE7B98}" destId="{E7CAED6A-CF72-4269-BE04-46577998EB7F}" srcOrd="0" destOrd="0" presId="urn:microsoft.com/office/officeart/2005/8/layout/hierarchy1"/>
    <dgm:cxn modelId="{47E00C42-126E-49B7-A5B0-A6781C0813F3}" type="presOf" srcId="{DF88CDA4-0E45-4B4B-B38A-909F87B0A521}" destId="{46E6E7AB-5CDE-4E21-9A45-7B329C70FBD3}" srcOrd="0" destOrd="0" presId="urn:microsoft.com/office/officeart/2005/8/layout/hierarchy1"/>
    <dgm:cxn modelId="{EF72F062-FE85-444A-987B-E8E0C5377884}" srcId="{ABCB5693-2060-42BF-BBF0-D277A3526C91}" destId="{8B17628C-E993-45E5-B690-CDF2FA733D77}" srcOrd="0" destOrd="0" parTransId="{2B4E1EFB-0606-48FB-A476-233FF4E351B4}" sibTransId="{E36B6F55-9021-4282-9164-372C63CBFBBF}"/>
    <dgm:cxn modelId="{6C1E784C-4F33-4CCC-A80B-F7FB28FE53E7}" srcId="{DF88CDA4-0E45-4B4B-B38A-909F87B0A521}" destId="{0BB21A64-7232-449B-8214-351226123CA5}" srcOrd="1" destOrd="0" parTransId="{495AE3EF-0AEF-4088-890F-0548212792B8}" sibTransId="{F0FF4D0C-C231-4427-B2B6-0FE2CA0E24BD}"/>
    <dgm:cxn modelId="{AC0A3575-BCCF-416C-BCCD-B95D440CC0AF}" type="presOf" srcId="{D9F4D2AF-542D-4BDF-A688-F67EBF940FFF}" destId="{7BBCBF47-C42C-4434-8083-36863BA2DA53}" srcOrd="0" destOrd="0" presId="urn:microsoft.com/office/officeart/2005/8/layout/hierarchy1"/>
    <dgm:cxn modelId="{0F4B605A-3DB9-48C3-97EF-65682FF816BA}" srcId="{8B17628C-E993-45E5-B690-CDF2FA733D77}" destId="{9816596F-6102-4BFB-A448-D02685118649}" srcOrd="0" destOrd="0" parTransId="{A773835D-9B08-4022-9B58-AD6DF3EEA671}" sibTransId="{00D28D5D-67F6-48BE-9559-486C7C42FEA8}"/>
    <dgm:cxn modelId="{3A814F7C-C1FA-40A8-A33F-145635C4B691}" type="presOf" srcId="{A773835D-9B08-4022-9B58-AD6DF3EEA671}" destId="{5C1633CC-8049-48EA-8951-E3577CD8EEFF}" srcOrd="0" destOrd="0" presId="urn:microsoft.com/office/officeart/2005/8/layout/hierarchy1"/>
    <dgm:cxn modelId="{EBC5107D-4DF6-44C6-9511-2DFD7FF47633}" type="presOf" srcId="{ABCB5693-2060-42BF-BBF0-D277A3526C91}" destId="{CCAA018B-2816-447D-BD14-025BEA74E256}" srcOrd="0" destOrd="0" presId="urn:microsoft.com/office/officeart/2005/8/layout/hierarchy1"/>
    <dgm:cxn modelId="{18D3ED8C-B89B-421E-B73A-84659CC2D914}" srcId="{DF88CDA4-0E45-4B4B-B38A-909F87B0A521}" destId="{C95C9C10-7D21-4015-A7F3-82C005278A38}" srcOrd="0" destOrd="0" parTransId="{D9F4D2AF-542D-4BDF-A688-F67EBF940FFF}" sibTransId="{9A73B1A5-2492-43C3-BA51-85A1532CF4A2}"/>
    <dgm:cxn modelId="{CA0EB19F-AC32-4911-8975-0953F5C78CD3}" type="presOf" srcId="{70483E52-E59D-4326-BEBE-BDCB58C25B6E}" destId="{626D1F06-2935-475C-8377-5EB12EC27BBE}" srcOrd="0" destOrd="0" presId="urn:microsoft.com/office/officeart/2005/8/layout/hierarchy1"/>
    <dgm:cxn modelId="{187869BC-B65C-4026-9994-2229D7F40DAD}" type="presOf" srcId="{495AE3EF-0AEF-4088-890F-0548212792B8}" destId="{5208E6A2-45D1-4751-BBA0-F7632F69BF27}" srcOrd="0" destOrd="0" presId="urn:microsoft.com/office/officeart/2005/8/layout/hierarchy1"/>
    <dgm:cxn modelId="{42126AC2-427E-461C-82FB-B91575D3A4FD}" srcId="{8B17628C-E993-45E5-B690-CDF2FA733D77}" destId="{DF88CDA4-0E45-4B4B-B38A-909F87B0A521}" srcOrd="2" destOrd="0" parTransId="{FF82839B-9921-406E-AEFE-76CCD1BBC70C}" sibTransId="{02DA4FC5-5AC1-48BE-9CDC-5838A092FA51}"/>
    <dgm:cxn modelId="{64D2A5CC-4EB1-4B9E-8A2C-E3DF35574C92}" type="presOf" srcId="{419AEC4F-7EDE-4595-9A6A-913144BD2419}" destId="{5EE970FB-6E23-4BFC-9D06-20CE175B0D82}" srcOrd="0" destOrd="0" presId="urn:microsoft.com/office/officeart/2005/8/layout/hierarchy1"/>
    <dgm:cxn modelId="{18D4E1F2-35B0-4AC1-854B-E0F7E3FE15B2}" type="presOf" srcId="{69C0DB29-599B-4441-88A0-437E34914172}" destId="{90699891-AB04-40FD-A4B4-22E808AC4DC7}" srcOrd="0" destOrd="0" presId="urn:microsoft.com/office/officeart/2005/8/layout/hierarchy1"/>
    <dgm:cxn modelId="{968AAAF8-B57F-4879-B75B-29E6F9E07DE2}" srcId="{DF88CDA4-0E45-4B4B-B38A-909F87B0A521}" destId="{70483E52-E59D-4326-BEBE-BDCB58C25B6E}" srcOrd="2" destOrd="0" parTransId="{AD143F0A-8F91-4938-B687-05BE30AE7B98}" sibTransId="{BB866149-40D9-4C67-975B-827ED89CED06}"/>
    <dgm:cxn modelId="{410331FE-7FF4-474F-B306-ECF9C14D3A9F}" srcId="{8B17628C-E993-45E5-B690-CDF2FA733D77}" destId="{51B26D90-09C2-47B7-A8D6-359AE5EBA258}" srcOrd="1" destOrd="0" parTransId="{F54D60E0-C417-4CDD-9AC4-75B27D1F8840}" sibTransId="{2129F215-8304-4837-BC53-96C4373F8D14}"/>
    <dgm:cxn modelId="{EAEA1142-75AD-4C61-B50A-9F223C3831DF}" type="presParOf" srcId="{CCAA018B-2816-447D-BD14-025BEA74E256}" destId="{396A32A9-7E96-47E2-9D8A-A6CE5A7492FF}" srcOrd="0" destOrd="0" presId="urn:microsoft.com/office/officeart/2005/8/layout/hierarchy1"/>
    <dgm:cxn modelId="{EB5365AC-103A-42ED-B817-110E1016EC0F}" type="presParOf" srcId="{396A32A9-7E96-47E2-9D8A-A6CE5A7492FF}" destId="{9B64614D-B283-425C-800B-71A93A6B773F}" srcOrd="0" destOrd="0" presId="urn:microsoft.com/office/officeart/2005/8/layout/hierarchy1"/>
    <dgm:cxn modelId="{23B1A733-86B8-4F95-959E-C1AB6AD0E613}" type="presParOf" srcId="{9B64614D-B283-425C-800B-71A93A6B773F}" destId="{25C679FB-BBC8-4F5A-A8A6-AE80927F3117}" srcOrd="0" destOrd="0" presId="urn:microsoft.com/office/officeart/2005/8/layout/hierarchy1"/>
    <dgm:cxn modelId="{7EA02901-3016-4B03-96B8-032DD987B0C5}" type="presParOf" srcId="{9B64614D-B283-425C-800B-71A93A6B773F}" destId="{0F605903-B7E6-4957-BCE4-3CD2B8DCB92E}" srcOrd="1" destOrd="0" presId="urn:microsoft.com/office/officeart/2005/8/layout/hierarchy1"/>
    <dgm:cxn modelId="{78B5E021-7021-4529-94E7-8791B9464170}" type="presParOf" srcId="{396A32A9-7E96-47E2-9D8A-A6CE5A7492FF}" destId="{167E5598-F06C-400A-821E-A7DC208F6181}" srcOrd="1" destOrd="0" presId="urn:microsoft.com/office/officeart/2005/8/layout/hierarchy1"/>
    <dgm:cxn modelId="{E4A8C25D-026C-44A6-A256-E90D796E0E03}" type="presParOf" srcId="{167E5598-F06C-400A-821E-A7DC208F6181}" destId="{5C1633CC-8049-48EA-8951-E3577CD8EEFF}" srcOrd="0" destOrd="0" presId="urn:microsoft.com/office/officeart/2005/8/layout/hierarchy1"/>
    <dgm:cxn modelId="{567EF508-C391-42D7-85CD-30AF54B432E5}" type="presParOf" srcId="{167E5598-F06C-400A-821E-A7DC208F6181}" destId="{1EB00B9D-C23A-4AAB-B43C-ACD7C5A17DDB}" srcOrd="1" destOrd="0" presId="urn:microsoft.com/office/officeart/2005/8/layout/hierarchy1"/>
    <dgm:cxn modelId="{F247F406-9003-47AB-9196-BCC2AAB1B8EE}" type="presParOf" srcId="{1EB00B9D-C23A-4AAB-B43C-ACD7C5A17DDB}" destId="{21CD96D4-B4B8-4F7F-916E-15FE3EF6E8B2}" srcOrd="0" destOrd="0" presId="urn:microsoft.com/office/officeart/2005/8/layout/hierarchy1"/>
    <dgm:cxn modelId="{428D8238-73D8-4B2F-AB24-2F765FDA0C56}" type="presParOf" srcId="{21CD96D4-B4B8-4F7F-916E-15FE3EF6E8B2}" destId="{19C68554-B3D6-4D3D-B585-72B99274A014}" srcOrd="0" destOrd="0" presId="urn:microsoft.com/office/officeart/2005/8/layout/hierarchy1"/>
    <dgm:cxn modelId="{3C3DCB28-6CAE-4301-BE31-F2BC2EC555A6}" type="presParOf" srcId="{21CD96D4-B4B8-4F7F-916E-15FE3EF6E8B2}" destId="{EDC2AC5B-2CF0-48F2-AA21-8B117EBB4531}" srcOrd="1" destOrd="0" presId="urn:microsoft.com/office/officeart/2005/8/layout/hierarchy1"/>
    <dgm:cxn modelId="{BBF7CBBA-CF91-4423-A186-030BF54AB752}" type="presParOf" srcId="{1EB00B9D-C23A-4AAB-B43C-ACD7C5A17DDB}" destId="{832CC8DE-8668-462A-A2BB-863D429B78D8}" srcOrd="1" destOrd="0" presId="urn:microsoft.com/office/officeart/2005/8/layout/hierarchy1"/>
    <dgm:cxn modelId="{0CECFD48-FC2D-47DF-A3F1-7872EA7A7019}" type="presParOf" srcId="{167E5598-F06C-400A-821E-A7DC208F6181}" destId="{9459EFFB-E7A1-47A6-9D5E-6D03B04C053B}" srcOrd="2" destOrd="0" presId="urn:microsoft.com/office/officeart/2005/8/layout/hierarchy1"/>
    <dgm:cxn modelId="{6A2C0E7C-C7DD-4313-9DAC-594345416508}" type="presParOf" srcId="{167E5598-F06C-400A-821E-A7DC208F6181}" destId="{6433BC94-BCD7-4EAD-A151-71B7520E4347}" srcOrd="3" destOrd="0" presId="urn:microsoft.com/office/officeart/2005/8/layout/hierarchy1"/>
    <dgm:cxn modelId="{413269BE-22D7-461E-8451-E31D7A110B03}" type="presParOf" srcId="{6433BC94-BCD7-4EAD-A151-71B7520E4347}" destId="{77FD8A9D-5FE5-4746-AC84-074B3026FBC6}" srcOrd="0" destOrd="0" presId="urn:microsoft.com/office/officeart/2005/8/layout/hierarchy1"/>
    <dgm:cxn modelId="{BDA500E1-08F1-4996-BA80-82DF4BFBD212}" type="presParOf" srcId="{77FD8A9D-5FE5-4746-AC84-074B3026FBC6}" destId="{886BB88B-9E13-4590-BFE1-30AAB7D80710}" srcOrd="0" destOrd="0" presId="urn:microsoft.com/office/officeart/2005/8/layout/hierarchy1"/>
    <dgm:cxn modelId="{4A4A80ED-507D-4717-AE96-E71665EA2822}" type="presParOf" srcId="{77FD8A9D-5FE5-4746-AC84-074B3026FBC6}" destId="{C3ED6D08-4F21-4464-9CD0-9C19A78EBF3D}" srcOrd="1" destOrd="0" presId="urn:microsoft.com/office/officeart/2005/8/layout/hierarchy1"/>
    <dgm:cxn modelId="{75C0204B-1536-4038-AE5C-61C8124113E2}" type="presParOf" srcId="{6433BC94-BCD7-4EAD-A151-71B7520E4347}" destId="{D0FC31C9-2980-4D51-B289-FDF0066844D0}" srcOrd="1" destOrd="0" presId="urn:microsoft.com/office/officeart/2005/8/layout/hierarchy1"/>
    <dgm:cxn modelId="{0308AC66-4087-47C5-B7CC-53E2CBEAA785}" type="presParOf" srcId="{167E5598-F06C-400A-821E-A7DC208F6181}" destId="{94E0018C-64C0-487F-B9E7-BB7D57946AC5}" srcOrd="4" destOrd="0" presId="urn:microsoft.com/office/officeart/2005/8/layout/hierarchy1"/>
    <dgm:cxn modelId="{623A6BD2-5618-4536-890E-A4E789D5B1C0}" type="presParOf" srcId="{167E5598-F06C-400A-821E-A7DC208F6181}" destId="{71EAC682-23E9-4A62-8F63-01F02F988FAE}" srcOrd="5" destOrd="0" presId="urn:microsoft.com/office/officeart/2005/8/layout/hierarchy1"/>
    <dgm:cxn modelId="{15122175-9727-4FFE-9DCB-727818DCABC9}" type="presParOf" srcId="{71EAC682-23E9-4A62-8F63-01F02F988FAE}" destId="{16B7924B-C623-4076-8289-54A81E66C91B}" srcOrd="0" destOrd="0" presId="urn:microsoft.com/office/officeart/2005/8/layout/hierarchy1"/>
    <dgm:cxn modelId="{5E1E5475-35E3-4501-9DC2-AC0FC3ECDAF9}" type="presParOf" srcId="{16B7924B-C623-4076-8289-54A81E66C91B}" destId="{325B196E-D8B2-4660-8D01-08BA5CD35A70}" srcOrd="0" destOrd="0" presId="urn:microsoft.com/office/officeart/2005/8/layout/hierarchy1"/>
    <dgm:cxn modelId="{1A337296-1993-4B67-AD9F-8A1259558408}" type="presParOf" srcId="{16B7924B-C623-4076-8289-54A81E66C91B}" destId="{46E6E7AB-5CDE-4E21-9A45-7B329C70FBD3}" srcOrd="1" destOrd="0" presId="urn:microsoft.com/office/officeart/2005/8/layout/hierarchy1"/>
    <dgm:cxn modelId="{93317AE3-532A-49EA-AF68-D2483AC5129F}" type="presParOf" srcId="{71EAC682-23E9-4A62-8F63-01F02F988FAE}" destId="{F0021396-089B-4A18-865C-445621ED7539}" srcOrd="1" destOrd="0" presId="urn:microsoft.com/office/officeart/2005/8/layout/hierarchy1"/>
    <dgm:cxn modelId="{1E2F0183-DDB0-4782-B2D9-B63597BF432D}" type="presParOf" srcId="{F0021396-089B-4A18-865C-445621ED7539}" destId="{7BBCBF47-C42C-4434-8083-36863BA2DA53}" srcOrd="0" destOrd="0" presId="urn:microsoft.com/office/officeart/2005/8/layout/hierarchy1"/>
    <dgm:cxn modelId="{33160532-426B-4000-B368-4ABC55A56197}" type="presParOf" srcId="{F0021396-089B-4A18-865C-445621ED7539}" destId="{8909080F-F4E2-4CC7-8567-5C924F4E56E5}" srcOrd="1" destOrd="0" presId="urn:microsoft.com/office/officeart/2005/8/layout/hierarchy1"/>
    <dgm:cxn modelId="{E422772E-12AD-4572-84FF-C5712796CA9D}" type="presParOf" srcId="{8909080F-F4E2-4CC7-8567-5C924F4E56E5}" destId="{D649467E-D672-42E5-89BE-C354750FE072}" srcOrd="0" destOrd="0" presId="urn:microsoft.com/office/officeart/2005/8/layout/hierarchy1"/>
    <dgm:cxn modelId="{7C2BCA82-2ACF-453A-902C-0EAFD09338CE}" type="presParOf" srcId="{D649467E-D672-42E5-89BE-C354750FE072}" destId="{AFDCD627-4F39-4537-AAEB-3CE5C689F312}" srcOrd="0" destOrd="0" presId="urn:microsoft.com/office/officeart/2005/8/layout/hierarchy1"/>
    <dgm:cxn modelId="{0EEE6BCE-0CEF-48CA-AF17-F7A2C4C51C49}" type="presParOf" srcId="{D649467E-D672-42E5-89BE-C354750FE072}" destId="{3B12B06F-830D-484B-BFF7-1D862641FA86}" srcOrd="1" destOrd="0" presId="urn:microsoft.com/office/officeart/2005/8/layout/hierarchy1"/>
    <dgm:cxn modelId="{F22DF1DD-F0EC-4778-B74C-CD5BC9D77CD1}" type="presParOf" srcId="{8909080F-F4E2-4CC7-8567-5C924F4E56E5}" destId="{3E537DCD-5E53-4CFD-A253-6CFAE0FD3EB1}" srcOrd="1" destOrd="0" presId="urn:microsoft.com/office/officeart/2005/8/layout/hierarchy1"/>
    <dgm:cxn modelId="{86240854-5530-4D1E-992C-9BE72551904B}" type="presParOf" srcId="{F0021396-089B-4A18-865C-445621ED7539}" destId="{5208E6A2-45D1-4751-BBA0-F7632F69BF27}" srcOrd="2" destOrd="0" presId="urn:microsoft.com/office/officeart/2005/8/layout/hierarchy1"/>
    <dgm:cxn modelId="{1500D21D-807A-4371-A411-8A839FF30897}" type="presParOf" srcId="{F0021396-089B-4A18-865C-445621ED7539}" destId="{2F2CE8AF-40A7-4DFA-851B-321E20462194}" srcOrd="3" destOrd="0" presId="urn:microsoft.com/office/officeart/2005/8/layout/hierarchy1"/>
    <dgm:cxn modelId="{C4D6132A-62D7-4E47-846D-7DBB78D1610F}" type="presParOf" srcId="{2F2CE8AF-40A7-4DFA-851B-321E20462194}" destId="{99C2EE63-75B7-4799-BD31-8E61CE6E35D6}" srcOrd="0" destOrd="0" presId="urn:microsoft.com/office/officeart/2005/8/layout/hierarchy1"/>
    <dgm:cxn modelId="{FE810C62-EB5F-4FCD-9804-90C7F131BCFA}" type="presParOf" srcId="{99C2EE63-75B7-4799-BD31-8E61CE6E35D6}" destId="{8B7AA994-5EA0-4551-9F8E-59BABA2FEB26}" srcOrd="0" destOrd="0" presId="urn:microsoft.com/office/officeart/2005/8/layout/hierarchy1"/>
    <dgm:cxn modelId="{D10B864B-B497-446D-8623-28D391F7D2CE}" type="presParOf" srcId="{99C2EE63-75B7-4799-BD31-8E61CE6E35D6}" destId="{C96CCA2F-7A53-40B8-87E6-FB5AB6999764}" srcOrd="1" destOrd="0" presId="urn:microsoft.com/office/officeart/2005/8/layout/hierarchy1"/>
    <dgm:cxn modelId="{854D6CC0-E33A-45DE-B660-8E4481542A87}" type="presParOf" srcId="{2F2CE8AF-40A7-4DFA-851B-321E20462194}" destId="{959CB1CF-DB31-4539-B1AA-712BE845943E}" srcOrd="1" destOrd="0" presId="urn:microsoft.com/office/officeart/2005/8/layout/hierarchy1"/>
    <dgm:cxn modelId="{D0F135A0-55E5-45DF-809F-E1250BD9A139}" type="presParOf" srcId="{F0021396-089B-4A18-865C-445621ED7539}" destId="{E7CAED6A-CF72-4269-BE04-46577998EB7F}" srcOrd="4" destOrd="0" presId="urn:microsoft.com/office/officeart/2005/8/layout/hierarchy1"/>
    <dgm:cxn modelId="{5153C3C1-6130-432C-B8F8-EEED15CEE3B5}" type="presParOf" srcId="{F0021396-089B-4A18-865C-445621ED7539}" destId="{971723F9-1EF9-4209-9D1C-D3BAFCA13C00}" srcOrd="5" destOrd="0" presId="urn:microsoft.com/office/officeart/2005/8/layout/hierarchy1"/>
    <dgm:cxn modelId="{B13A7C4F-1A6A-465A-BCAB-DE9C327EAD7E}" type="presParOf" srcId="{971723F9-1EF9-4209-9D1C-D3BAFCA13C00}" destId="{4429D0E1-162F-4DE1-951C-3A1814BF432A}" srcOrd="0" destOrd="0" presId="urn:microsoft.com/office/officeart/2005/8/layout/hierarchy1"/>
    <dgm:cxn modelId="{F088F5D9-1D54-42DF-8CB5-BEC6669A8A4D}" type="presParOf" srcId="{4429D0E1-162F-4DE1-951C-3A1814BF432A}" destId="{2CAA178C-0211-4E05-AEDA-3ABA5FA6064B}" srcOrd="0" destOrd="0" presId="urn:microsoft.com/office/officeart/2005/8/layout/hierarchy1"/>
    <dgm:cxn modelId="{BC6CA143-5B17-4FFA-AB22-9F85F086DC0B}" type="presParOf" srcId="{4429D0E1-162F-4DE1-951C-3A1814BF432A}" destId="{626D1F06-2935-475C-8377-5EB12EC27BBE}" srcOrd="1" destOrd="0" presId="urn:microsoft.com/office/officeart/2005/8/layout/hierarchy1"/>
    <dgm:cxn modelId="{E9CB460D-4A90-4A99-9A41-5956DC607FF3}" type="presParOf" srcId="{971723F9-1EF9-4209-9D1C-D3BAFCA13C00}" destId="{662AF67C-9B65-4F72-B99F-AFD2FA1EC8F6}" srcOrd="1" destOrd="0" presId="urn:microsoft.com/office/officeart/2005/8/layout/hierarchy1"/>
    <dgm:cxn modelId="{36BFBE90-8B94-4B6C-B090-6B97223D9537}" type="presParOf" srcId="{F0021396-089B-4A18-865C-445621ED7539}" destId="{5EE970FB-6E23-4BFC-9D06-20CE175B0D82}" srcOrd="6" destOrd="0" presId="urn:microsoft.com/office/officeart/2005/8/layout/hierarchy1"/>
    <dgm:cxn modelId="{59F46079-85F2-458A-87BA-AC2683D05DF8}" type="presParOf" srcId="{F0021396-089B-4A18-865C-445621ED7539}" destId="{C50B9137-8E4B-44C7-B41B-E032A48CCB53}" srcOrd="7" destOrd="0" presId="urn:microsoft.com/office/officeart/2005/8/layout/hierarchy1"/>
    <dgm:cxn modelId="{B7BA7FF3-4069-47FC-B7AA-1B72136F2733}" type="presParOf" srcId="{C50B9137-8E4B-44C7-B41B-E032A48CCB53}" destId="{F46A5A79-630F-4289-A3F5-E60FBB9E52F9}" srcOrd="0" destOrd="0" presId="urn:microsoft.com/office/officeart/2005/8/layout/hierarchy1"/>
    <dgm:cxn modelId="{00A766F2-6B28-4874-A63D-0C2252D09022}" type="presParOf" srcId="{F46A5A79-630F-4289-A3F5-E60FBB9E52F9}" destId="{5ABE9101-EF07-47EC-BCC1-9BB5017DFA8B}" srcOrd="0" destOrd="0" presId="urn:microsoft.com/office/officeart/2005/8/layout/hierarchy1"/>
    <dgm:cxn modelId="{EE4B855C-2D25-4CBD-A77A-5BE7DE28BF34}" type="presParOf" srcId="{F46A5A79-630F-4289-A3F5-E60FBB9E52F9}" destId="{90699891-AB04-40FD-A4B4-22E808AC4DC7}" srcOrd="1" destOrd="0" presId="urn:microsoft.com/office/officeart/2005/8/layout/hierarchy1"/>
    <dgm:cxn modelId="{AB1F0312-6AE9-4DED-B798-CB3BDE930C61}" type="presParOf" srcId="{C50B9137-8E4B-44C7-B41B-E032A48CCB53}" destId="{3A25E661-464E-40BF-BDD4-662E3E1FA88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3BF1A-EA75-4842-86CA-697C5B24F282}">
      <dsp:nvSpPr>
        <dsp:cNvPr id="0" name=""/>
        <dsp:cNvSpPr/>
      </dsp:nvSpPr>
      <dsp:spPr>
        <a:xfrm>
          <a:off x="310845" y="1142855"/>
          <a:ext cx="969328" cy="9693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E3498E-F381-43E2-A2BE-5967E0F03655}">
      <dsp:nvSpPr>
        <dsp:cNvPr id="0" name=""/>
        <dsp:cNvSpPr/>
      </dsp:nvSpPr>
      <dsp:spPr>
        <a:xfrm>
          <a:off x="517423" y="1349434"/>
          <a:ext cx="556171" cy="5561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8F511-25DC-4346-8A26-CA13ED5D1CF7}">
      <dsp:nvSpPr>
        <dsp:cNvPr id="0" name=""/>
        <dsp:cNvSpPr/>
      </dsp:nvSpPr>
      <dsp:spPr>
        <a:xfrm>
          <a:off x="978" y="2414106"/>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s-ES" sz="1800" kern="1200" dirty="0" err="1">
              <a:solidFill>
                <a:schemeClr val="bg1"/>
              </a:solidFill>
            </a:rPr>
            <a:t>Introduction</a:t>
          </a:r>
          <a:endParaRPr lang="en-US" sz="1800" kern="1200" dirty="0">
            <a:solidFill>
              <a:schemeClr val="bg1"/>
            </a:solidFill>
          </a:endParaRPr>
        </a:p>
      </dsp:txBody>
      <dsp:txXfrm>
        <a:off x="978" y="2414106"/>
        <a:ext cx="1589062" cy="635625"/>
      </dsp:txXfrm>
    </dsp:sp>
    <dsp:sp modelId="{08EE623F-8CA4-47C0-B1A2-8BFA2E66E9E2}">
      <dsp:nvSpPr>
        <dsp:cNvPr id="0" name=""/>
        <dsp:cNvSpPr/>
      </dsp:nvSpPr>
      <dsp:spPr>
        <a:xfrm>
          <a:off x="2177994" y="1142855"/>
          <a:ext cx="969328" cy="96932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D35A9D-33E8-4E06-8239-687BC9493E33}">
      <dsp:nvSpPr>
        <dsp:cNvPr id="0" name=""/>
        <dsp:cNvSpPr/>
      </dsp:nvSpPr>
      <dsp:spPr>
        <a:xfrm>
          <a:off x="2384572" y="1349434"/>
          <a:ext cx="556171" cy="5561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FCC07B-4AA2-4AEA-8675-4221EDF090E3}">
      <dsp:nvSpPr>
        <dsp:cNvPr id="0" name=""/>
        <dsp:cNvSpPr/>
      </dsp:nvSpPr>
      <dsp:spPr>
        <a:xfrm>
          <a:off x="1868127" y="2414106"/>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s-ES" sz="1800" kern="1200">
              <a:solidFill>
                <a:schemeClr val="bg1"/>
              </a:solidFill>
            </a:rPr>
            <a:t>Aim</a:t>
          </a:r>
          <a:endParaRPr lang="en-US" sz="1800" kern="1200">
            <a:solidFill>
              <a:schemeClr val="bg1"/>
            </a:solidFill>
          </a:endParaRPr>
        </a:p>
      </dsp:txBody>
      <dsp:txXfrm>
        <a:off x="1868127" y="2414106"/>
        <a:ext cx="1589062" cy="635625"/>
      </dsp:txXfrm>
    </dsp:sp>
    <dsp:sp modelId="{48770E11-0DED-4F9F-9C28-817527D73FE5}">
      <dsp:nvSpPr>
        <dsp:cNvPr id="0" name=""/>
        <dsp:cNvSpPr/>
      </dsp:nvSpPr>
      <dsp:spPr>
        <a:xfrm>
          <a:off x="4045142" y="1142855"/>
          <a:ext cx="969328" cy="96932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B672E-A300-4A17-B45F-397A86EC06E2}">
      <dsp:nvSpPr>
        <dsp:cNvPr id="0" name=""/>
        <dsp:cNvSpPr/>
      </dsp:nvSpPr>
      <dsp:spPr>
        <a:xfrm>
          <a:off x="4251720" y="1349434"/>
          <a:ext cx="556171" cy="5561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8A3450-FEF3-4B30-8C9F-C917F1EA9737}">
      <dsp:nvSpPr>
        <dsp:cNvPr id="0" name=""/>
        <dsp:cNvSpPr/>
      </dsp:nvSpPr>
      <dsp:spPr>
        <a:xfrm>
          <a:off x="3735275" y="2414106"/>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s-ES" sz="1800" kern="1200" dirty="0" err="1">
              <a:solidFill>
                <a:schemeClr val="bg1"/>
              </a:solidFill>
            </a:rPr>
            <a:t>Method</a:t>
          </a:r>
          <a:endParaRPr lang="en-US" sz="1800" kern="1200" dirty="0">
            <a:solidFill>
              <a:schemeClr val="bg1"/>
            </a:solidFill>
          </a:endParaRPr>
        </a:p>
      </dsp:txBody>
      <dsp:txXfrm>
        <a:off x="3735275" y="2414106"/>
        <a:ext cx="1589062" cy="635625"/>
      </dsp:txXfrm>
    </dsp:sp>
    <dsp:sp modelId="{8875EDCE-D1C0-4BAA-8178-517A480705D2}">
      <dsp:nvSpPr>
        <dsp:cNvPr id="0" name=""/>
        <dsp:cNvSpPr/>
      </dsp:nvSpPr>
      <dsp:spPr>
        <a:xfrm>
          <a:off x="5912291" y="1142855"/>
          <a:ext cx="969328" cy="96932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1093A0-0AE7-4C28-BE7C-874C99231111}">
      <dsp:nvSpPr>
        <dsp:cNvPr id="0" name=""/>
        <dsp:cNvSpPr/>
      </dsp:nvSpPr>
      <dsp:spPr>
        <a:xfrm>
          <a:off x="6118869" y="1349434"/>
          <a:ext cx="556171" cy="5561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80E2F9-829A-44FE-9E1A-D7CDE5C3E1AC}">
      <dsp:nvSpPr>
        <dsp:cNvPr id="0" name=""/>
        <dsp:cNvSpPr/>
      </dsp:nvSpPr>
      <dsp:spPr>
        <a:xfrm>
          <a:off x="5602423" y="2414106"/>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s-ES" sz="1800" kern="1200">
              <a:solidFill>
                <a:schemeClr val="bg1"/>
              </a:solidFill>
            </a:rPr>
            <a:t>Results</a:t>
          </a:r>
          <a:endParaRPr lang="en-US" sz="1800" kern="1200">
            <a:solidFill>
              <a:schemeClr val="bg1"/>
            </a:solidFill>
          </a:endParaRPr>
        </a:p>
      </dsp:txBody>
      <dsp:txXfrm>
        <a:off x="5602423" y="2414106"/>
        <a:ext cx="1589062" cy="635625"/>
      </dsp:txXfrm>
    </dsp:sp>
    <dsp:sp modelId="{88D2458D-AAFE-4D59-A374-9BDA35D6C309}">
      <dsp:nvSpPr>
        <dsp:cNvPr id="0" name=""/>
        <dsp:cNvSpPr/>
      </dsp:nvSpPr>
      <dsp:spPr>
        <a:xfrm>
          <a:off x="7779439" y="1142855"/>
          <a:ext cx="969328" cy="96932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FFAD28-AD25-4951-8241-8CC1125B8F7E}">
      <dsp:nvSpPr>
        <dsp:cNvPr id="0" name=""/>
        <dsp:cNvSpPr/>
      </dsp:nvSpPr>
      <dsp:spPr>
        <a:xfrm>
          <a:off x="7986017" y="1349434"/>
          <a:ext cx="556171" cy="55617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6C0EED-621F-4161-9D72-6ADCB27D145A}">
      <dsp:nvSpPr>
        <dsp:cNvPr id="0" name=""/>
        <dsp:cNvSpPr/>
      </dsp:nvSpPr>
      <dsp:spPr>
        <a:xfrm>
          <a:off x="7469572" y="2414106"/>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s-ES" sz="1800" kern="1200" dirty="0" err="1">
              <a:solidFill>
                <a:schemeClr val="bg1"/>
              </a:solidFill>
            </a:rPr>
            <a:t>Discussion</a:t>
          </a:r>
          <a:endParaRPr lang="en-US" sz="1800" kern="1200" dirty="0">
            <a:solidFill>
              <a:schemeClr val="bg1"/>
            </a:solidFill>
          </a:endParaRPr>
        </a:p>
      </dsp:txBody>
      <dsp:txXfrm>
        <a:off x="7469572" y="2414106"/>
        <a:ext cx="1589062" cy="635625"/>
      </dsp:txXfrm>
    </dsp:sp>
    <dsp:sp modelId="{0BA691A9-DF49-4349-A4C5-C0E77D37A05A}">
      <dsp:nvSpPr>
        <dsp:cNvPr id="0" name=""/>
        <dsp:cNvSpPr/>
      </dsp:nvSpPr>
      <dsp:spPr>
        <a:xfrm>
          <a:off x="9646588" y="1142855"/>
          <a:ext cx="969328" cy="96932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0A1C3-5C06-4CA7-A985-D861C8E5A33A}">
      <dsp:nvSpPr>
        <dsp:cNvPr id="0" name=""/>
        <dsp:cNvSpPr/>
      </dsp:nvSpPr>
      <dsp:spPr>
        <a:xfrm>
          <a:off x="9853166" y="1349434"/>
          <a:ext cx="556171" cy="55617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EDC938-55B7-464F-A491-87DAACA30BF4}">
      <dsp:nvSpPr>
        <dsp:cNvPr id="0" name=""/>
        <dsp:cNvSpPr/>
      </dsp:nvSpPr>
      <dsp:spPr>
        <a:xfrm>
          <a:off x="9336720" y="2414106"/>
          <a:ext cx="1589062" cy="63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s-ES" sz="1800" kern="1200" dirty="0" err="1">
              <a:solidFill>
                <a:schemeClr val="bg1"/>
              </a:solidFill>
            </a:rPr>
            <a:t>Conclusion</a:t>
          </a:r>
          <a:endParaRPr lang="en-US" sz="1800" kern="1200" dirty="0">
            <a:solidFill>
              <a:schemeClr val="bg1"/>
            </a:solidFill>
          </a:endParaRPr>
        </a:p>
      </dsp:txBody>
      <dsp:txXfrm>
        <a:off x="9336720" y="2414106"/>
        <a:ext cx="1589062" cy="635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970FB-6E23-4BFC-9D06-20CE175B0D82}">
      <dsp:nvSpPr>
        <dsp:cNvPr id="0" name=""/>
        <dsp:cNvSpPr/>
      </dsp:nvSpPr>
      <dsp:spPr>
        <a:xfrm>
          <a:off x="6215441" y="2969479"/>
          <a:ext cx="3486858" cy="553142"/>
        </a:xfrm>
        <a:custGeom>
          <a:avLst/>
          <a:gdLst/>
          <a:ahLst/>
          <a:cxnLst/>
          <a:rect l="0" t="0" r="0" b="0"/>
          <a:pathLst>
            <a:path>
              <a:moveTo>
                <a:pt x="0" y="0"/>
              </a:moveTo>
              <a:lnTo>
                <a:pt x="0" y="376950"/>
              </a:lnTo>
              <a:lnTo>
                <a:pt x="3486858" y="376950"/>
              </a:lnTo>
              <a:lnTo>
                <a:pt x="3486858" y="55314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CAED6A-CF72-4269-BE04-46577998EB7F}">
      <dsp:nvSpPr>
        <dsp:cNvPr id="0" name=""/>
        <dsp:cNvSpPr/>
      </dsp:nvSpPr>
      <dsp:spPr>
        <a:xfrm>
          <a:off x="6215441" y="2969479"/>
          <a:ext cx="1162286" cy="553142"/>
        </a:xfrm>
        <a:custGeom>
          <a:avLst/>
          <a:gdLst/>
          <a:ahLst/>
          <a:cxnLst/>
          <a:rect l="0" t="0" r="0" b="0"/>
          <a:pathLst>
            <a:path>
              <a:moveTo>
                <a:pt x="0" y="0"/>
              </a:moveTo>
              <a:lnTo>
                <a:pt x="0" y="376950"/>
              </a:lnTo>
              <a:lnTo>
                <a:pt x="1162286" y="376950"/>
              </a:lnTo>
              <a:lnTo>
                <a:pt x="1162286" y="55314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8E6A2-45D1-4751-BBA0-F7632F69BF27}">
      <dsp:nvSpPr>
        <dsp:cNvPr id="0" name=""/>
        <dsp:cNvSpPr/>
      </dsp:nvSpPr>
      <dsp:spPr>
        <a:xfrm>
          <a:off x="5053155" y="2969479"/>
          <a:ext cx="1162286" cy="553142"/>
        </a:xfrm>
        <a:custGeom>
          <a:avLst/>
          <a:gdLst/>
          <a:ahLst/>
          <a:cxnLst/>
          <a:rect l="0" t="0" r="0" b="0"/>
          <a:pathLst>
            <a:path>
              <a:moveTo>
                <a:pt x="1162286" y="0"/>
              </a:moveTo>
              <a:lnTo>
                <a:pt x="1162286" y="376950"/>
              </a:lnTo>
              <a:lnTo>
                <a:pt x="0" y="376950"/>
              </a:lnTo>
              <a:lnTo>
                <a:pt x="0" y="55314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BCBF47-C42C-4434-8083-36863BA2DA53}">
      <dsp:nvSpPr>
        <dsp:cNvPr id="0" name=""/>
        <dsp:cNvSpPr/>
      </dsp:nvSpPr>
      <dsp:spPr>
        <a:xfrm>
          <a:off x="2728583" y="2969479"/>
          <a:ext cx="3486858" cy="553142"/>
        </a:xfrm>
        <a:custGeom>
          <a:avLst/>
          <a:gdLst/>
          <a:ahLst/>
          <a:cxnLst/>
          <a:rect l="0" t="0" r="0" b="0"/>
          <a:pathLst>
            <a:path>
              <a:moveTo>
                <a:pt x="3486858" y="0"/>
              </a:moveTo>
              <a:lnTo>
                <a:pt x="3486858" y="376950"/>
              </a:lnTo>
              <a:lnTo>
                <a:pt x="0" y="376950"/>
              </a:lnTo>
              <a:lnTo>
                <a:pt x="0" y="553142"/>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E0018C-64C0-487F-B9E7-BB7D57946AC5}">
      <dsp:nvSpPr>
        <dsp:cNvPr id="0" name=""/>
        <dsp:cNvSpPr/>
      </dsp:nvSpPr>
      <dsp:spPr>
        <a:xfrm>
          <a:off x="3890869" y="1208616"/>
          <a:ext cx="2324572" cy="553142"/>
        </a:xfrm>
        <a:custGeom>
          <a:avLst/>
          <a:gdLst/>
          <a:ahLst/>
          <a:cxnLst/>
          <a:rect l="0" t="0" r="0" b="0"/>
          <a:pathLst>
            <a:path>
              <a:moveTo>
                <a:pt x="0" y="0"/>
              </a:moveTo>
              <a:lnTo>
                <a:pt x="0" y="376950"/>
              </a:lnTo>
              <a:lnTo>
                <a:pt x="2324572" y="376950"/>
              </a:lnTo>
              <a:lnTo>
                <a:pt x="2324572" y="55314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59EFFB-E7A1-47A6-9D5E-6D03B04C053B}">
      <dsp:nvSpPr>
        <dsp:cNvPr id="0" name=""/>
        <dsp:cNvSpPr/>
      </dsp:nvSpPr>
      <dsp:spPr>
        <a:xfrm>
          <a:off x="3845149" y="1208616"/>
          <a:ext cx="91440" cy="553142"/>
        </a:xfrm>
        <a:custGeom>
          <a:avLst/>
          <a:gdLst/>
          <a:ahLst/>
          <a:cxnLst/>
          <a:rect l="0" t="0" r="0" b="0"/>
          <a:pathLst>
            <a:path>
              <a:moveTo>
                <a:pt x="45720" y="0"/>
              </a:moveTo>
              <a:lnTo>
                <a:pt x="45720" y="55314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1633CC-8049-48EA-8951-E3577CD8EEFF}">
      <dsp:nvSpPr>
        <dsp:cNvPr id="0" name=""/>
        <dsp:cNvSpPr/>
      </dsp:nvSpPr>
      <dsp:spPr>
        <a:xfrm>
          <a:off x="1566297" y="1208616"/>
          <a:ext cx="2324572" cy="553142"/>
        </a:xfrm>
        <a:custGeom>
          <a:avLst/>
          <a:gdLst/>
          <a:ahLst/>
          <a:cxnLst/>
          <a:rect l="0" t="0" r="0" b="0"/>
          <a:pathLst>
            <a:path>
              <a:moveTo>
                <a:pt x="2324572" y="0"/>
              </a:moveTo>
              <a:lnTo>
                <a:pt x="2324572" y="376950"/>
              </a:lnTo>
              <a:lnTo>
                <a:pt x="0" y="376950"/>
              </a:lnTo>
              <a:lnTo>
                <a:pt x="0" y="553142"/>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C679FB-BBC8-4F5A-A8A6-AE80927F3117}">
      <dsp:nvSpPr>
        <dsp:cNvPr id="0" name=""/>
        <dsp:cNvSpPr/>
      </dsp:nvSpPr>
      <dsp:spPr>
        <a:xfrm>
          <a:off x="2939908" y="895"/>
          <a:ext cx="1901922" cy="12077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605903-B7E6-4957-BCE4-3CD2B8DCB92E}">
      <dsp:nvSpPr>
        <dsp:cNvPr id="0" name=""/>
        <dsp:cNvSpPr/>
      </dsp:nvSpPr>
      <dsp:spPr>
        <a:xfrm>
          <a:off x="3151232" y="201653"/>
          <a:ext cx="1901922" cy="12077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a:t>Aim</a:t>
          </a:r>
          <a:endParaRPr lang="en-US" sz="1400" kern="1200"/>
        </a:p>
      </dsp:txBody>
      <dsp:txXfrm>
        <a:off x="3186605" y="237026"/>
        <a:ext cx="1831176" cy="1136974"/>
      </dsp:txXfrm>
    </dsp:sp>
    <dsp:sp modelId="{19C68554-B3D6-4D3D-B585-72B99274A014}">
      <dsp:nvSpPr>
        <dsp:cNvPr id="0" name=""/>
        <dsp:cNvSpPr/>
      </dsp:nvSpPr>
      <dsp:spPr>
        <a:xfrm>
          <a:off x="615336" y="1761758"/>
          <a:ext cx="1901922" cy="12077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2AC5B-2CF0-48F2-AA21-8B117EBB4531}">
      <dsp:nvSpPr>
        <dsp:cNvPr id="0" name=""/>
        <dsp:cNvSpPr/>
      </dsp:nvSpPr>
      <dsp:spPr>
        <a:xfrm>
          <a:off x="826660" y="1962517"/>
          <a:ext cx="1901922" cy="12077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present research pretends to explore the implications of applying SDM in the context of CRC</a:t>
          </a:r>
        </a:p>
      </dsp:txBody>
      <dsp:txXfrm>
        <a:off x="862033" y="1997890"/>
        <a:ext cx="1831176" cy="1136974"/>
      </dsp:txXfrm>
    </dsp:sp>
    <dsp:sp modelId="{886BB88B-9E13-4590-BFE1-30AAB7D80710}">
      <dsp:nvSpPr>
        <dsp:cNvPr id="0" name=""/>
        <dsp:cNvSpPr/>
      </dsp:nvSpPr>
      <dsp:spPr>
        <a:xfrm>
          <a:off x="2939908" y="1761758"/>
          <a:ext cx="1901922" cy="12077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D6D08-4F21-4464-9CD0-9C19A78EBF3D}">
      <dsp:nvSpPr>
        <dsp:cNvPr id="0" name=""/>
        <dsp:cNvSpPr/>
      </dsp:nvSpPr>
      <dsp:spPr>
        <a:xfrm>
          <a:off x="3151232" y="1962517"/>
          <a:ext cx="1901922" cy="12077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CRC: a disease recognised for its high prevalence at national and international levels. </a:t>
          </a:r>
        </a:p>
      </dsp:txBody>
      <dsp:txXfrm>
        <a:off x="3186605" y="1997890"/>
        <a:ext cx="1831176" cy="1136974"/>
      </dsp:txXfrm>
    </dsp:sp>
    <dsp:sp modelId="{325B196E-D8B2-4660-8D01-08BA5CD35A70}">
      <dsp:nvSpPr>
        <dsp:cNvPr id="0" name=""/>
        <dsp:cNvSpPr/>
      </dsp:nvSpPr>
      <dsp:spPr>
        <a:xfrm>
          <a:off x="5264480" y="1761758"/>
          <a:ext cx="1901922" cy="12077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E6E7AB-5CDE-4E21-9A45-7B329C70FBD3}">
      <dsp:nvSpPr>
        <dsp:cNvPr id="0" name=""/>
        <dsp:cNvSpPr/>
      </dsp:nvSpPr>
      <dsp:spPr>
        <a:xfrm>
          <a:off x="5475805" y="1962517"/>
          <a:ext cx="1901922" cy="12077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The specific aims are:</a:t>
          </a:r>
        </a:p>
      </dsp:txBody>
      <dsp:txXfrm>
        <a:off x="5511178" y="1997890"/>
        <a:ext cx="1831176" cy="1136974"/>
      </dsp:txXfrm>
    </dsp:sp>
    <dsp:sp modelId="{AFDCD627-4F39-4537-AAEB-3CE5C689F312}">
      <dsp:nvSpPr>
        <dsp:cNvPr id="0" name=""/>
        <dsp:cNvSpPr/>
      </dsp:nvSpPr>
      <dsp:spPr>
        <a:xfrm>
          <a:off x="1777622" y="3522622"/>
          <a:ext cx="1901922" cy="12077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12B06F-830D-484B-BFF7-1D862641FA86}">
      <dsp:nvSpPr>
        <dsp:cNvPr id="0" name=""/>
        <dsp:cNvSpPr/>
      </dsp:nvSpPr>
      <dsp:spPr>
        <a:xfrm>
          <a:off x="1988946" y="3723380"/>
          <a:ext cx="1901922" cy="12077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 understand what CRC surgeons and patients know and think about SDM in treatment options</a:t>
          </a:r>
        </a:p>
      </dsp:txBody>
      <dsp:txXfrm>
        <a:off x="2024319" y="3758753"/>
        <a:ext cx="1831176" cy="1136974"/>
      </dsp:txXfrm>
    </dsp:sp>
    <dsp:sp modelId="{8B7AA994-5EA0-4551-9F8E-59BABA2FEB26}">
      <dsp:nvSpPr>
        <dsp:cNvPr id="0" name=""/>
        <dsp:cNvSpPr/>
      </dsp:nvSpPr>
      <dsp:spPr>
        <a:xfrm>
          <a:off x="4102194" y="3522622"/>
          <a:ext cx="1901922" cy="12077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6CCA2F-7A53-40B8-87E6-FB5AB6999764}">
      <dsp:nvSpPr>
        <dsp:cNvPr id="0" name=""/>
        <dsp:cNvSpPr/>
      </dsp:nvSpPr>
      <dsp:spPr>
        <a:xfrm>
          <a:off x="4313519" y="3723380"/>
          <a:ext cx="1901922" cy="12077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 determine their experiences or expectations with SDM in CRC</a:t>
          </a:r>
        </a:p>
      </dsp:txBody>
      <dsp:txXfrm>
        <a:off x="4348892" y="3758753"/>
        <a:ext cx="1831176" cy="1136974"/>
      </dsp:txXfrm>
    </dsp:sp>
    <dsp:sp modelId="{2CAA178C-0211-4E05-AEDA-3ABA5FA6064B}">
      <dsp:nvSpPr>
        <dsp:cNvPr id="0" name=""/>
        <dsp:cNvSpPr/>
      </dsp:nvSpPr>
      <dsp:spPr>
        <a:xfrm>
          <a:off x="6426766" y="3522622"/>
          <a:ext cx="1901922" cy="12077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D1F06-2935-475C-8377-5EB12EC27BBE}">
      <dsp:nvSpPr>
        <dsp:cNvPr id="0" name=""/>
        <dsp:cNvSpPr/>
      </dsp:nvSpPr>
      <dsp:spPr>
        <a:xfrm>
          <a:off x="6638091" y="3723380"/>
          <a:ext cx="1901922" cy="12077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 clarify the associated implications with SDM in CRC</a:t>
          </a:r>
        </a:p>
      </dsp:txBody>
      <dsp:txXfrm>
        <a:off x="6673464" y="3758753"/>
        <a:ext cx="1831176" cy="1136974"/>
      </dsp:txXfrm>
    </dsp:sp>
    <dsp:sp modelId="{5ABE9101-EF07-47EC-BCC1-9BB5017DFA8B}">
      <dsp:nvSpPr>
        <dsp:cNvPr id="0" name=""/>
        <dsp:cNvSpPr/>
      </dsp:nvSpPr>
      <dsp:spPr>
        <a:xfrm>
          <a:off x="8751338" y="3522622"/>
          <a:ext cx="1901922" cy="12077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699891-AB04-40FD-A4B4-22E808AC4DC7}">
      <dsp:nvSpPr>
        <dsp:cNvPr id="0" name=""/>
        <dsp:cNvSpPr/>
      </dsp:nvSpPr>
      <dsp:spPr>
        <a:xfrm>
          <a:off x="8962663" y="3723380"/>
          <a:ext cx="1901922" cy="12077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To ascertain the aspects they value or have concerns about.</a:t>
          </a:r>
        </a:p>
      </dsp:txBody>
      <dsp:txXfrm>
        <a:off x="8998036" y="3758753"/>
        <a:ext cx="1831176" cy="1136974"/>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00099-3547-421A-953C-F9EDBF4BE5D4}" type="datetimeFigureOut">
              <a:rPr lang="es-ES" smtClean="0"/>
              <a:t>19/07/2025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9E5F8-271C-494C-BD6D-9C4B108D71DC}" type="slidenum">
              <a:rPr lang="es-ES" smtClean="0"/>
              <a:t>‹Nº›</a:t>
            </a:fld>
            <a:endParaRPr lang="es-ES"/>
          </a:p>
        </p:txBody>
      </p:sp>
    </p:spTree>
    <p:extLst>
      <p:ext uri="{BB962C8B-B14F-4D97-AF65-F5344CB8AC3E}">
        <p14:creationId xmlns:p14="http://schemas.microsoft.com/office/powerpoint/2010/main" val="238190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268cc006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c268cc006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0227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348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119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476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go.atlasti.com/91ba1624-ad8a-4864-a4ae-04a4d95990c4/documents/d587425f-9cc3-4434-9061-e44fd0c6f6fc/range/7012-800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go.atlasti.com/91ba1624-ad8a-4864-a4ae-04a4d95990c4/documents/25a2288b-fb72-4908-83ad-730f770c87a5/range/3606-4951" TargetMode="External"/><Relationship Id="rId3" Type="http://schemas.openxmlformats.org/officeDocument/2006/relationships/hyperlink" Target="https://go.atlasti.com/91ba1624-ad8a-4864-a4ae-04a4d95990c4/documents/8df23055-b408-4ee4-8978-5d19f757a946/range/11863-12743" TargetMode="External"/><Relationship Id="rId7" Type="http://schemas.openxmlformats.org/officeDocument/2006/relationships/hyperlink" Target="https://go.atlasti.com/91ba1624-ad8a-4864-a4ae-04a4d95990c4/documents/25a2288b-fb72-4908-83ad-730f770c87a5/range/7862-8803" TargetMode="External"/><Relationship Id="rId2" Type="http://schemas.openxmlformats.org/officeDocument/2006/relationships/hyperlink" Target="https://go.atlasti.com/91ba1624-ad8a-4864-a4ae-04a4d95990c4/documents/8df23055-b408-4ee4-8978-5d19f757a946/range/455-1962" TargetMode="External"/><Relationship Id="rId1" Type="http://schemas.openxmlformats.org/officeDocument/2006/relationships/slideLayout" Target="../slideLayouts/slideLayout2.xml"/><Relationship Id="rId6" Type="http://schemas.openxmlformats.org/officeDocument/2006/relationships/hyperlink" Target="https://go.atlasti.com/91ba1624-ad8a-4864-a4ae-04a4d95990c4/documents/25a2288b-fb72-4908-83ad-730f770c87a5/range/15080-16080" TargetMode="External"/><Relationship Id="rId5" Type="http://schemas.openxmlformats.org/officeDocument/2006/relationships/hyperlink" Target="https://go.atlasti.com/91ba1624-ad8a-4864-a4ae-04a4d95990c4/documents/25a2288b-fb72-4908-83ad-730f770c87a5/range/9116-10270" TargetMode="External"/><Relationship Id="rId4" Type="http://schemas.openxmlformats.org/officeDocument/2006/relationships/hyperlink" Target="https://go.atlasti.com/91ba1624-ad8a-4864-a4ae-04a4d95990c4/documents/8df23055-b408-4ee4-8978-5d19f757a946/range/11863-13388"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2.xml"/><Relationship Id="rId7" Type="http://schemas.openxmlformats.org/officeDocument/2006/relationships/image" Target="../media/image2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2">
            <a:extLst>
              <a:ext uri="{FF2B5EF4-FFF2-40B4-BE49-F238E27FC236}">
                <a16:creationId xmlns:a16="http://schemas.microsoft.com/office/drawing/2014/main" id="{4075FF85-E27A-259A-1A69-66CA96E93828}"/>
              </a:ext>
            </a:extLst>
          </p:cNvPr>
          <p:cNvSpPr txBox="1">
            <a:spLocks/>
          </p:cNvSpPr>
          <p:nvPr/>
        </p:nvSpPr>
        <p:spPr>
          <a:xfrm>
            <a:off x="3752849" y="3031752"/>
            <a:ext cx="8439151" cy="1390649"/>
          </a:xfrm>
          <a:prstGeom prst="rect">
            <a:avLst/>
          </a:prstGeom>
          <a:solidFill>
            <a:srgbClr val="0668A9">
              <a:alpha val="70000"/>
            </a:srgbClr>
          </a:solidFill>
        </p:spPr>
        <p:txBody>
          <a:bodyPr anchor="ctr" anchorCtr="1">
            <a:normAutofit fontScale="77500" lnSpcReduction="20000"/>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kern="1200">
                <a:solidFill>
                  <a:srgbClr val="FFCC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a:p>
            <a:r>
              <a:rPr lang="en-US" dirty="0"/>
              <a:t>What do patients and surgeons know and believe about shared decision-making when choosing treatments for colorectal cancer? A qualitative work in progress</a:t>
            </a:r>
          </a:p>
          <a:p>
            <a:endParaRPr lang="en-US" b="1" dirty="0"/>
          </a:p>
        </p:txBody>
      </p:sp>
      <p:sp>
        <p:nvSpPr>
          <p:cNvPr id="7" name="Subtítulo 2">
            <a:extLst>
              <a:ext uri="{FF2B5EF4-FFF2-40B4-BE49-F238E27FC236}">
                <a16:creationId xmlns:a16="http://schemas.microsoft.com/office/drawing/2014/main" id="{A365D0AF-360A-2AAB-2A97-18AC0C66969E}"/>
              </a:ext>
            </a:extLst>
          </p:cNvPr>
          <p:cNvSpPr txBox="1">
            <a:spLocks/>
          </p:cNvSpPr>
          <p:nvPr/>
        </p:nvSpPr>
        <p:spPr>
          <a:xfrm>
            <a:off x="3797674" y="4477309"/>
            <a:ext cx="8439150" cy="476250"/>
          </a:xfrm>
          <a:prstGeom prst="rect">
            <a:avLst/>
          </a:prstGeom>
          <a:noFill/>
        </p:spPr>
        <p:txBody>
          <a:bodyPr vert="horz" lIns="91440" tIns="45720" rIns="91440" bIns="45720" rtlCol="0">
            <a:normAutofit fontScale="55000" lnSpcReduction="20000"/>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rgbClr val="FFCC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dirty="0">
                <a:solidFill>
                  <a:srgbClr val="0668A9"/>
                </a:solidFill>
              </a:rPr>
              <a:t>Olatz Lopez-Fernandez, </a:t>
            </a:r>
            <a:r>
              <a:rPr lang="es-ES" dirty="0">
                <a:solidFill>
                  <a:srgbClr val="467886"/>
                </a:solidFill>
              </a:rPr>
              <a:t>Bárbara </a:t>
            </a:r>
            <a:r>
              <a:rPr lang="es-ES" dirty="0">
                <a:solidFill>
                  <a:srgbClr val="0668A9"/>
                </a:solidFill>
              </a:rPr>
              <a:t>Horrillo, </a:t>
            </a:r>
            <a:r>
              <a:rPr lang="es-ES" dirty="0">
                <a:solidFill>
                  <a:srgbClr val="467886"/>
                </a:solidFill>
              </a:rPr>
              <a:t>Ángels </a:t>
            </a:r>
            <a:r>
              <a:rPr lang="es-ES" dirty="0">
                <a:solidFill>
                  <a:srgbClr val="0668A9"/>
                </a:solidFill>
              </a:rPr>
              <a:t>Roca, </a:t>
            </a:r>
            <a:r>
              <a:rPr lang="es-ES" dirty="0">
                <a:solidFill>
                  <a:srgbClr val="467886"/>
                </a:solidFill>
              </a:rPr>
              <a:t>Maite </a:t>
            </a:r>
            <a:r>
              <a:rPr lang="es-ES" dirty="0">
                <a:solidFill>
                  <a:srgbClr val="0668A9"/>
                </a:solidFill>
              </a:rPr>
              <a:t>Carreras,</a:t>
            </a:r>
            <a:r>
              <a:rPr lang="es-ES" dirty="0">
                <a:solidFill>
                  <a:srgbClr val="467886"/>
                </a:solidFill>
              </a:rPr>
              <a:t> Víctor </a:t>
            </a:r>
            <a:r>
              <a:rPr lang="es-ES" dirty="0">
                <a:solidFill>
                  <a:srgbClr val="0668A9"/>
                </a:solidFill>
              </a:rPr>
              <a:t>Horno, Jonathan McFarland , </a:t>
            </a:r>
            <a:r>
              <a:rPr lang="es-ES" dirty="0">
                <a:solidFill>
                  <a:srgbClr val="467886"/>
                </a:solidFill>
              </a:rPr>
              <a:t>María Luisa Sánchez de Molina </a:t>
            </a:r>
            <a:r>
              <a:rPr lang="es-ES" dirty="0" err="1">
                <a:solidFill>
                  <a:srgbClr val="467886"/>
                </a:solidFill>
              </a:rPr>
              <a:t>Rampérez</a:t>
            </a:r>
            <a:r>
              <a:rPr lang="es-ES" dirty="0">
                <a:solidFill>
                  <a:srgbClr val="467886"/>
                </a:solidFill>
              </a:rPr>
              <a:t>, &amp;</a:t>
            </a:r>
            <a:r>
              <a:rPr lang="es-ES" dirty="0">
                <a:solidFill>
                  <a:srgbClr val="0668A9"/>
                </a:solidFill>
              </a:rPr>
              <a:t> </a:t>
            </a:r>
            <a:r>
              <a:rPr lang="es-ES" dirty="0">
                <a:solidFill>
                  <a:srgbClr val="467886"/>
                </a:solidFill>
              </a:rPr>
              <a:t>Héctor </a:t>
            </a:r>
            <a:r>
              <a:rPr lang="es-ES" dirty="0">
                <a:solidFill>
                  <a:srgbClr val="0668A9"/>
                </a:solidFill>
              </a:rPr>
              <a:t>Guadalajara</a:t>
            </a:r>
            <a:endParaRPr lang="en-US" sz="1800" b="0" i="0" dirty="0">
              <a:solidFill>
                <a:srgbClr val="0668A9"/>
              </a:solidFill>
            </a:endParaRPr>
          </a:p>
        </p:txBody>
      </p:sp>
    </p:spTree>
    <p:extLst>
      <p:ext uri="{BB962C8B-B14F-4D97-AF65-F5344CB8AC3E}">
        <p14:creationId xmlns:p14="http://schemas.microsoft.com/office/powerpoint/2010/main" val="353160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04CD354-1B36-CD0E-D6CA-4D9E39D69556}"/>
              </a:ext>
            </a:extLst>
          </p:cNvPr>
          <p:cNvSpPr txBox="1"/>
          <p:nvPr/>
        </p:nvSpPr>
        <p:spPr>
          <a:xfrm>
            <a:off x="203947" y="1346447"/>
            <a:ext cx="6096000" cy="369332"/>
          </a:xfrm>
          <a:prstGeom prst="rect">
            <a:avLst/>
          </a:prstGeom>
          <a:noFill/>
        </p:spPr>
        <p:txBody>
          <a:bodyPr wrap="square">
            <a:spAutoFit/>
          </a:bodyPr>
          <a:lstStyle/>
          <a:p>
            <a:r>
              <a:rPr lang="es-ES" dirty="0">
                <a:solidFill>
                  <a:srgbClr val="0668A9"/>
                </a:solidFill>
              </a:rPr>
              <a:t>EDA – Word </a:t>
            </a:r>
            <a:r>
              <a:rPr lang="es-ES" dirty="0" err="1">
                <a:solidFill>
                  <a:srgbClr val="0668A9"/>
                </a:solidFill>
              </a:rPr>
              <a:t>clouds</a:t>
            </a:r>
            <a:endParaRPr lang="es-ES" dirty="0">
              <a:solidFill>
                <a:srgbClr val="C00000"/>
              </a:solidFill>
            </a:endParaRPr>
          </a:p>
        </p:txBody>
      </p:sp>
      <p:sp>
        <p:nvSpPr>
          <p:cNvPr id="5" name="CuadroTexto 4">
            <a:extLst>
              <a:ext uri="{FF2B5EF4-FFF2-40B4-BE49-F238E27FC236}">
                <a16:creationId xmlns:a16="http://schemas.microsoft.com/office/drawing/2014/main" id="{65030330-9A23-1B08-FCB7-C906AD8598CF}"/>
              </a:ext>
            </a:extLst>
          </p:cNvPr>
          <p:cNvSpPr txBox="1"/>
          <p:nvPr/>
        </p:nvSpPr>
        <p:spPr>
          <a:xfrm>
            <a:off x="2913913" y="1781780"/>
            <a:ext cx="1048871" cy="369332"/>
          </a:xfrm>
          <a:prstGeom prst="rect">
            <a:avLst/>
          </a:prstGeom>
          <a:noFill/>
        </p:spPr>
        <p:txBody>
          <a:bodyPr wrap="square">
            <a:spAutoFit/>
          </a:bodyPr>
          <a:lstStyle/>
          <a:p>
            <a:r>
              <a:rPr lang="es-ES" dirty="0" err="1">
                <a:solidFill>
                  <a:srgbClr val="FFC000"/>
                </a:solidFill>
              </a:rPr>
              <a:t>Patients</a:t>
            </a:r>
            <a:endParaRPr lang="es-ES" dirty="0">
              <a:solidFill>
                <a:srgbClr val="FFC000"/>
              </a:solidFill>
            </a:endParaRPr>
          </a:p>
        </p:txBody>
      </p:sp>
      <p:pic>
        <p:nvPicPr>
          <p:cNvPr id="9" name="Imagen 8" descr="Imagen que contiene Calendario&#10;&#10;El contenido generado por IA puede ser incorrecto.">
            <a:extLst>
              <a:ext uri="{FF2B5EF4-FFF2-40B4-BE49-F238E27FC236}">
                <a16:creationId xmlns:a16="http://schemas.microsoft.com/office/drawing/2014/main" id="{7AAF997D-D442-6F4D-4AF6-AA05A0BCC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3" y="2407023"/>
            <a:ext cx="5784444" cy="3980329"/>
          </a:xfrm>
          <a:prstGeom prst="rect">
            <a:avLst/>
          </a:prstGeom>
        </p:spPr>
      </p:pic>
      <p:pic>
        <p:nvPicPr>
          <p:cNvPr id="11" name="Imagen 10" descr="Imagen que contiene Calendario&#10;&#10;El contenido generado por IA puede ser incorrecto.">
            <a:extLst>
              <a:ext uri="{FF2B5EF4-FFF2-40B4-BE49-F238E27FC236}">
                <a16:creationId xmlns:a16="http://schemas.microsoft.com/office/drawing/2014/main" id="{14CC9DDE-A574-F5DF-0569-D66F98DECD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558" y="2407023"/>
            <a:ext cx="5784444" cy="3980330"/>
          </a:xfrm>
          <a:prstGeom prst="rect">
            <a:avLst/>
          </a:prstGeom>
        </p:spPr>
      </p:pic>
      <p:sp>
        <p:nvSpPr>
          <p:cNvPr id="12" name="CuadroTexto 11">
            <a:extLst>
              <a:ext uri="{FF2B5EF4-FFF2-40B4-BE49-F238E27FC236}">
                <a16:creationId xmlns:a16="http://schemas.microsoft.com/office/drawing/2014/main" id="{53CF0A08-6CA1-AFD0-CAFA-851D05615D91}"/>
              </a:ext>
            </a:extLst>
          </p:cNvPr>
          <p:cNvSpPr txBox="1"/>
          <p:nvPr/>
        </p:nvSpPr>
        <p:spPr>
          <a:xfrm>
            <a:off x="7994275" y="1876735"/>
            <a:ext cx="1717963" cy="369332"/>
          </a:xfrm>
          <a:prstGeom prst="rect">
            <a:avLst/>
          </a:prstGeom>
          <a:noFill/>
        </p:spPr>
        <p:txBody>
          <a:bodyPr wrap="square">
            <a:spAutoFit/>
          </a:bodyPr>
          <a:lstStyle/>
          <a:p>
            <a:r>
              <a:rPr lang="es-ES" dirty="0" err="1">
                <a:solidFill>
                  <a:srgbClr val="FFC000"/>
                </a:solidFill>
              </a:rPr>
              <a:t>Physicians</a:t>
            </a:r>
            <a:endParaRPr lang="es-ES" dirty="0"/>
          </a:p>
        </p:txBody>
      </p:sp>
    </p:spTree>
    <p:extLst>
      <p:ext uri="{BB962C8B-B14F-4D97-AF65-F5344CB8AC3E}">
        <p14:creationId xmlns:p14="http://schemas.microsoft.com/office/powerpoint/2010/main" val="1428387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BDAD6-6457-E479-0F68-1E797AD8285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B8A8A97-CADA-E810-0048-9429A6E4E0C4}"/>
              </a:ext>
            </a:extLst>
          </p:cNvPr>
          <p:cNvSpPr txBox="1"/>
          <p:nvPr/>
        </p:nvSpPr>
        <p:spPr>
          <a:xfrm>
            <a:off x="203947" y="1346447"/>
            <a:ext cx="6096000" cy="369332"/>
          </a:xfrm>
          <a:prstGeom prst="rect">
            <a:avLst/>
          </a:prstGeom>
          <a:noFill/>
        </p:spPr>
        <p:txBody>
          <a:bodyPr wrap="square">
            <a:spAutoFit/>
          </a:bodyPr>
          <a:lstStyle/>
          <a:p>
            <a:r>
              <a:rPr lang="es-ES" dirty="0">
                <a:solidFill>
                  <a:srgbClr val="0668A9"/>
                </a:solidFill>
              </a:rPr>
              <a:t>EDA – </a:t>
            </a:r>
            <a:r>
              <a:rPr lang="es-ES" dirty="0" err="1">
                <a:solidFill>
                  <a:srgbClr val="0668A9"/>
                </a:solidFill>
              </a:rPr>
              <a:t>Automatic</a:t>
            </a:r>
            <a:r>
              <a:rPr lang="es-ES" dirty="0">
                <a:solidFill>
                  <a:srgbClr val="0668A9"/>
                </a:solidFill>
              </a:rPr>
              <a:t> </a:t>
            </a:r>
            <a:r>
              <a:rPr lang="es-ES" dirty="0" err="1">
                <a:solidFill>
                  <a:srgbClr val="0668A9"/>
                </a:solidFill>
              </a:rPr>
              <a:t>summary</a:t>
            </a:r>
            <a:r>
              <a:rPr lang="es-ES" dirty="0">
                <a:solidFill>
                  <a:srgbClr val="0668A9"/>
                </a:solidFill>
              </a:rPr>
              <a:t> </a:t>
            </a:r>
            <a:r>
              <a:rPr lang="es-ES" dirty="0" err="1">
                <a:solidFill>
                  <a:srgbClr val="0668A9"/>
                </a:solidFill>
              </a:rPr>
              <a:t>of</a:t>
            </a:r>
            <a:r>
              <a:rPr lang="es-ES" dirty="0">
                <a:solidFill>
                  <a:srgbClr val="0668A9"/>
                </a:solidFill>
              </a:rPr>
              <a:t> </a:t>
            </a:r>
            <a:r>
              <a:rPr lang="es-ES" dirty="0" err="1">
                <a:solidFill>
                  <a:srgbClr val="0668A9"/>
                </a:solidFill>
              </a:rPr>
              <a:t>the</a:t>
            </a:r>
            <a:r>
              <a:rPr lang="es-ES" dirty="0">
                <a:solidFill>
                  <a:srgbClr val="0668A9"/>
                </a:solidFill>
              </a:rPr>
              <a:t> </a:t>
            </a:r>
            <a:r>
              <a:rPr lang="es-ES" dirty="0" err="1">
                <a:solidFill>
                  <a:srgbClr val="0668A9"/>
                </a:solidFill>
              </a:rPr>
              <a:t>transcriptions</a:t>
            </a:r>
            <a:endParaRPr lang="es-ES" dirty="0">
              <a:solidFill>
                <a:srgbClr val="C00000"/>
              </a:solidFill>
            </a:endParaRPr>
          </a:p>
        </p:txBody>
      </p:sp>
      <p:sp>
        <p:nvSpPr>
          <p:cNvPr id="3" name="CuadroTexto 2">
            <a:extLst>
              <a:ext uri="{FF2B5EF4-FFF2-40B4-BE49-F238E27FC236}">
                <a16:creationId xmlns:a16="http://schemas.microsoft.com/office/drawing/2014/main" id="{09A60A84-CD21-99D6-3615-B9DF56FEC4F5}"/>
              </a:ext>
            </a:extLst>
          </p:cNvPr>
          <p:cNvSpPr txBox="1"/>
          <p:nvPr/>
        </p:nvSpPr>
        <p:spPr>
          <a:xfrm>
            <a:off x="2913913" y="1781780"/>
            <a:ext cx="1048871" cy="369332"/>
          </a:xfrm>
          <a:prstGeom prst="rect">
            <a:avLst/>
          </a:prstGeom>
          <a:noFill/>
        </p:spPr>
        <p:txBody>
          <a:bodyPr wrap="square">
            <a:spAutoFit/>
          </a:bodyPr>
          <a:lstStyle/>
          <a:p>
            <a:r>
              <a:rPr lang="es-ES" dirty="0" err="1">
                <a:solidFill>
                  <a:srgbClr val="FFC000"/>
                </a:solidFill>
              </a:rPr>
              <a:t>Patients</a:t>
            </a:r>
            <a:endParaRPr lang="es-ES" dirty="0">
              <a:solidFill>
                <a:srgbClr val="FFC000"/>
              </a:solidFill>
            </a:endParaRPr>
          </a:p>
        </p:txBody>
      </p:sp>
      <p:sp>
        <p:nvSpPr>
          <p:cNvPr id="8" name="CuadroTexto 7">
            <a:extLst>
              <a:ext uri="{FF2B5EF4-FFF2-40B4-BE49-F238E27FC236}">
                <a16:creationId xmlns:a16="http://schemas.microsoft.com/office/drawing/2014/main" id="{D8804973-2B23-B957-8A2B-1204A44D5AC6}"/>
              </a:ext>
            </a:extLst>
          </p:cNvPr>
          <p:cNvSpPr txBox="1"/>
          <p:nvPr/>
        </p:nvSpPr>
        <p:spPr>
          <a:xfrm>
            <a:off x="9070040" y="1781780"/>
            <a:ext cx="1717963" cy="369332"/>
          </a:xfrm>
          <a:prstGeom prst="rect">
            <a:avLst/>
          </a:prstGeom>
          <a:noFill/>
        </p:spPr>
        <p:txBody>
          <a:bodyPr wrap="square">
            <a:spAutoFit/>
          </a:bodyPr>
          <a:lstStyle/>
          <a:p>
            <a:r>
              <a:rPr lang="es-ES" dirty="0" err="1">
                <a:solidFill>
                  <a:srgbClr val="FFC000"/>
                </a:solidFill>
              </a:rPr>
              <a:t>Physicians</a:t>
            </a:r>
            <a:endParaRPr lang="es-ES" dirty="0"/>
          </a:p>
        </p:txBody>
      </p:sp>
      <p:sp>
        <p:nvSpPr>
          <p:cNvPr id="9" name="CuadroTexto 8">
            <a:extLst>
              <a:ext uri="{FF2B5EF4-FFF2-40B4-BE49-F238E27FC236}">
                <a16:creationId xmlns:a16="http://schemas.microsoft.com/office/drawing/2014/main" id="{13255B9E-1631-F1F9-F871-238359F7681C}"/>
              </a:ext>
            </a:extLst>
          </p:cNvPr>
          <p:cNvSpPr txBox="1"/>
          <p:nvPr/>
        </p:nvSpPr>
        <p:spPr>
          <a:xfrm>
            <a:off x="107576" y="2151111"/>
            <a:ext cx="6965577" cy="418576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668A9"/>
                </a:solidFill>
              </a:rPr>
              <a:t>The patient 1,2,3,5 are familiar with SDM, 4 &amp;6 &amp; FG are not familiarized with it. </a:t>
            </a:r>
          </a:p>
          <a:p>
            <a:pPr marL="285750" indent="-285750">
              <a:buFont typeface="Arial" panose="020B0604020202020204" pitchFamily="34" charset="0"/>
              <a:buChar char="•"/>
            </a:pPr>
            <a:r>
              <a:rPr lang="en-US" sz="1400" dirty="0">
                <a:solidFill>
                  <a:srgbClr val="0668A9"/>
                </a:solidFill>
              </a:rPr>
              <a:t>Shared personal experiences in FGs revealed a common pattern of lack of information and support in their treatments</a:t>
            </a:r>
          </a:p>
          <a:p>
            <a:pPr marL="285750" indent="-285750">
              <a:buFont typeface="Arial" panose="020B0604020202020204" pitchFamily="34" charset="0"/>
              <a:buChar char="•"/>
            </a:pPr>
            <a:r>
              <a:rPr lang="en-US" sz="1400" dirty="0">
                <a:solidFill>
                  <a:srgbClr val="0668A9"/>
                </a:solidFill>
              </a:rPr>
              <a:t>Almost all wish to actively participate in their treatment choices and know about the side effects</a:t>
            </a:r>
          </a:p>
          <a:p>
            <a:pPr marL="285750" indent="-285750">
              <a:buFont typeface="Arial" panose="020B0604020202020204" pitchFamily="34" charset="0"/>
              <a:buChar char="•"/>
            </a:pPr>
            <a:r>
              <a:rPr lang="en-US" sz="1400" dirty="0">
                <a:solidFill>
                  <a:srgbClr val="0668A9"/>
                </a:solidFill>
              </a:rPr>
              <a:t>Only identified a few disadvantages: a few does not want to know the details of their CRC, or not sure about effectiveness.</a:t>
            </a:r>
          </a:p>
          <a:p>
            <a:pPr marL="285750" indent="-285750">
              <a:buFont typeface="Arial" panose="020B0604020202020204" pitchFamily="34" charset="0"/>
              <a:buChar char="•"/>
            </a:pPr>
            <a:r>
              <a:rPr lang="en-US" sz="1400" dirty="0">
                <a:solidFill>
                  <a:srgbClr val="0668A9"/>
                </a:solidFill>
              </a:rPr>
              <a:t>They expressed interest in being informed and educated about the disease and treatments, but with general info</a:t>
            </a:r>
          </a:p>
          <a:p>
            <a:pPr marL="285750" indent="-285750">
              <a:buFont typeface="Arial" panose="020B0604020202020204" pitchFamily="34" charset="0"/>
              <a:buChar char="•"/>
            </a:pPr>
            <a:r>
              <a:rPr lang="en-US" sz="1400" dirty="0">
                <a:solidFill>
                  <a:srgbClr val="0668A9"/>
                </a:solidFill>
              </a:rPr>
              <a:t>They expressed the importance of considering patients' preferences and the need for more humane and empathetic healthcare by professionals</a:t>
            </a:r>
          </a:p>
          <a:p>
            <a:pPr marL="285750" indent="-285750">
              <a:buFont typeface="Arial" panose="020B0604020202020204" pitchFamily="34" charset="0"/>
              <a:buChar char="•"/>
            </a:pPr>
            <a:r>
              <a:rPr lang="en-US" sz="1400" dirty="0">
                <a:solidFill>
                  <a:srgbClr val="0668A9"/>
                </a:solidFill>
              </a:rPr>
              <a:t>Almost all agreed to use an app to facilitate SDM and communication, but a few will need family support </a:t>
            </a:r>
          </a:p>
          <a:p>
            <a:pPr marL="285750" indent="-285750">
              <a:buFont typeface="Arial" panose="020B0604020202020204" pitchFamily="34" charset="0"/>
              <a:buChar char="•"/>
            </a:pPr>
            <a:r>
              <a:rPr lang="en-US" sz="1400" dirty="0">
                <a:solidFill>
                  <a:srgbClr val="0668A9"/>
                </a:solidFill>
              </a:rPr>
              <a:t>They find an app is probably useful and are willing to use it independently, with the option of sharing it with surgeon</a:t>
            </a:r>
          </a:p>
          <a:p>
            <a:pPr marL="285750" indent="-285750">
              <a:buFont typeface="Arial" panose="020B0604020202020204" pitchFamily="34" charset="0"/>
              <a:buChar char="•"/>
            </a:pPr>
            <a:r>
              <a:rPr lang="en-US" sz="1400" dirty="0">
                <a:solidFill>
                  <a:srgbClr val="0668A9"/>
                </a:solidFill>
              </a:rPr>
              <a:t>Most prefers the surgeon to make decisions</a:t>
            </a:r>
          </a:p>
          <a:p>
            <a:pPr marL="285750" indent="-285750">
              <a:buFont typeface="Arial" panose="020B0604020202020204" pitchFamily="34" charset="0"/>
              <a:buChar char="•"/>
            </a:pPr>
            <a:r>
              <a:rPr lang="en-US" sz="1400" dirty="0">
                <a:solidFill>
                  <a:srgbClr val="0668A9"/>
                </a:solidFill>
              </a:rPr>
              <a:t>All revealed the need of honesty &amp; clarity in the doctor-patient relationship to directly discuss options</a:t>
            </a:r>
          </a:p>
        </p:txBody>
      </p:sp>
      <p:sp>
        <p:nvSpPr>
          <p:cNvPr id="11" name="CuadroTexto 10">
            <a:extLst>
              <a:ext uri="{FF2B5EF4-FFF2-40B4-BE49-F238E27FC236}">
                <a16:creationId xmlns:a16="http://schemas.microsoft.com/office/drawing/2014/main" id="{10B3488F-57D9-13B2-DE5D-54E6B127E963}"/>
              </a:ext>
            </a:extLst>
          </p:cNvPr>
          <p:cNvSpPr txBox="1"/>
          <p:nvPr/>
        </p:nvSpPr>
        <p:spPr>
          <a:xfrm>
            <a:off x="7073153" y="2151112"/>
            <a:ext cx="5069542" cy="4185761"/>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rgbClr val="0668A9"/>
                </a:solidFill>
              </a:rPr>
              <a:t>Surgeon 1 (young) believes that only 30-40% of patients are interested in actively participating in decisions</a:t>
            </a:r>
          </a:p>
          <a:p>
            <a:pPr marL="285750" indent="-285750">
              <a:buFont typeface="Arial" panose="020B0604020202020204" pitchFamily="34" charset="0"/>
              <a:buChar char="•"/>
            </a:pPr>
            <a:r>
              <a:rPr lang="en-US" sz="1400" dirty="0">
                <a:solidFill>
                  <a:srgbClr val="0668A9"/>
                </a:solidFill>
              </a:rPr>
              <a:t>All surgeons have implemented SDM on a few occasions and highlight the setting and time to provide the necessary info</a:t>
            </a:r>
          </a:p>
          <a:p>
            <a:pPr marL="285750" indent="-285750">
              <a:buFont typeface="Arial" panose="020B0604020202020204" pitchFamily="34" charset="0"/>
              <a:buChar char="•"/>
            </a:pPr>
            <a:r>
              <a:rPr lang="en-US" sz="1400" dirty="0">
                <a:solidFill>
                  <a:srgbClr val="0668A9"/>
                </a:solidFill>
              </a:rPr>
              <a:t>Surgeon 1 believe SDM will not transform medical practice</a:t>
            </a:r>
          </a:p>
          <a:p>
            <a:pPr marL="285750" indent="-285750">
              <a:buFont typeface="Arial" panose="020B0604020202020204" pitchFamily="34" charset="0"/>
              <a:buChar char="•"/>
            </a:pPr>
            <a:r>
              <a:rPr lang="en-US" sz="1400" dirty="0">
                <a:solidFill>
                  <a:srgbClr val="0668A9"/>
                </a:solidFill>
              </a:rPr>
              <a:t>All acknowledge the family involvement in SDM</a:t>
            </a:r>
          </a:p>
          <a:p>
            <a:pPr marL="285750" indent="-285750">
              <a:buFont typeface="Arial" panose="020B0604020202020204" pitchFamily="34" charset="0"/>
              <a:buChar char="•"/>
            </a:pPr>
            <a:r>
              <a:rPr lang="en-US" sz="1400" dirty="0">
                <a:solidFill>
                  <a:srgbClr val="0668A9"/>
                </a:solidFill>
              </a:rPr>
              <a:t>Surgeon 2 (older) explains patients want to know more and how decisions will impact in their lives</a:t>
            </a:r>
          </a:p>
          <a:p>
            <a:pPr marL="285750" indent="-285750">
              <a:buFont typeface="Arial" panose="020B0604020202020204" pitchFamily="34" charset="0"/>
              <a:buChar char="•"/>
            </a:pPr>
            <a:r>
              <a:rPr lang="en-US" sz="1400" dirty="0">
                <a:solidFill>
                  <a:srgbClr val="0668A9"/>
                </a:solidFill>
              </a:rPr>
              <a:t>Surgeon 3 (middle-aged) express SDM should balance scientific info &amp; personal patient history</a:t>
            </a:r>
          </a:p>
          <a:p>
            <a:pPr marL="285750" indent="-285750">
              <a:buFont typeface="Arial" panose="020B0604020202020204" pitchFamily="34" charset="0"/>
              <a:buChar char="•"/>
            </a:pPr>
            <a:r>
              <a:rPr lang="en-US" sz="1400" dirty="0">
                <a:solidFill>
                  <a:srgbClr val="0668A9"/>
                </a:solidFill>
              </a:rPr>
              <a:t>All express the usefulness of apps that offer information, but with cautions about effectiveness, as it depends on the patient's profile, age, education &amp; tech skills</a:t>
            </a:r>
          </a:p>
          <a:p>
            <a:pPr marL="285750" indent="-285750">
              <a:buFont typeface="Arial" panose="020B0604020202020204" pitchFamily="34" charset="0"/>
              <a:buChar char="•"/>
            </a:pPr>
            <a:r>
              <a:rPr lang="en-US" sz="1400" dirty="0">
                <a:solidFill>
                  <a:srgbClr val="0668A9"/>
                </a:solidFill>
              </a:rPr>
              <a:t>Surgeon 2 alerts about the equilibrium between tech and empathy</a:t>
            </a:r>
          </a:p>
          <a:p>
            <a:pPr marL="285750" indent="-285750">
              <a:buFont typeface="Arial" panose="020B0604020202020204" pitchFamily="34" charset="0"/>
              <a:buChar char="•"/>
            </a:pPr>
            <a:r>
              <a:rPr lang="en-US" sz="1400" dirty="0">
                <a:solidFill>
                  <a:srgbClr val="0668A9"/>
                </a:solidFill>
              </a:rPr>
              <a:t>Surgeon 3 alerts about the AI in medicine, SDM, and about time impact </a:t>
            </a:r>
            <a:endParaRPr lang="es-ES" sz="1400" dirty="0">
              <a:solidFill>
                <a:srgbClr val="0668A9"/>
              </a:solidFill>
            </a:endParaRPr>
          </a:p>
        </p:txBody>
      </p:sp>
    </p:spTree>
    <p:extLst>
      <p:ext uri="{BB962C8B-B14F-4D97-AF65-F5344CB8AC3E}">
        <p14:creationId xmlns:p14="http://schemas.microsoft.com/office/powerpoint/2010/main" val="2375166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A5A2F3-F24B-8867-7238-3F160A0A4F7F}"/>
              </a:ext>
            </a:extLst>
          </p:cNvPr>
          <p:cNvSpPr txBox="1"/>
          <p:nvPr/>
        </p:nvSpPr>
        <p:spPr>
          <a:xfrm>
            <a:off x="203946" y="1346447"/>
            <a:ext cx="8025271" cy="369332"/>
          </a:xfrm>
          <a:prstGeom prst="rect">
            <a:avLst/>
          </a:prstGeom>
          <a:noFill/>
        </p:spPr>
        <p:txBody>
          <a:bodyPr wrap="square">
            <a:spAutoFit/>
          </a:bodyPr>
          <a:lstStyle/>
          <a:p>
            <a:r>
              <a:rPr lang="es-ES" dirty="0">
                <a:solidFill>
                  <a:srgbClr val="0668A9"/>
                </a:solidFill>
              </a:rPr>
              <a:t>EDA – </a:t>
            </a:r>
            <a:r>
              <a:rPr lang="es-ES" dirty="0" err="1">
                <a:solidFill>
                  <a:srgbClr val="0668A9"/>
                </a:solidFill>
              </a:rPr>
              <a:t>Quotes</a:t>
            </a:r>
            <a:r>
              <a:rPr lang="es-ES" dirty="0">
                <a:solidFill>
                  <a:srgbClr val="0668A9"/>
                </a:solidFill>
              </a:rPr>
              <a:t> &amp; </a:t>
            </a:r>
            <a:r>
              <a:rPr lang="es-ES" dirty="0" err="1">
                <a:solidFill>
                  <a:srgbClr val="0668A9"/>
                </a:solidFill>
              </a:rPr>
              <a:t>Pre-themes</a:t>
            </a:r>
            <a:r>
              <a:rPr lang="es-ES" dirty="0">
                <a:solidFill>
                  <a:srgbClr val="0668A9"/>
                </a:solidFill>
              </a:rPr>
              <a:t> (</a:t>
            </a:r>
            <a:r>
              <a:rPr lang="es-ES" dirty="0" err="1">
                <a:solidFill>
                  <a:srgbClr val="0668A9"/>
                </a:solidFill>
              </a:rPr>
              <a:t>sentences</a:t>
            </a:r>
            <a:r>
              <a:rPr lang="es-ES" dirty="0">
                <a:solidFill>
                  <a:srgbClr val="0668A9"/>
                </a:solidFill>
              </a:rPr>
              <a:t> &amp; </a:t>
            </a:r>
            <a:r>
              <a:rPr lang="es-ES" dirty="0" err="1">
                <a:solidFill>
                  <a:srgbClr val="0668A9"/>
                </a:solidFill>
              </a:rPr>
              <a:t>sentiment</a:t>
            </a:r>
            <a:r>
              <a:rPr lang="es-ES" dirty="0">
                <a:solidFill>
                  <a:srgbClr val="0668A9"/>
                </a:solidFill>
              </a:rPr>
              <a:t> </a:t>
            </a:r>
            <a:r>
              <a:rPr lang="es-ES" dirty="0" err="1">
                <a:solidFill>
                  <a:srgbClr val="0668A9"/>
                </a:solidFill>
              </a:rPr>
              <a:t>analysis</a:t>
            </a:r>
            <a:r>
              <a:rPr lang="es-ES" dirty="0">
                <a:solidFill>
                  <a:srgbClr val="0668A9"/>
                </a:solidFill>
              </a:rPr>
              <a:t>)</a:t>
            </a:r>
            <a:endParaRPr lang="es-ES" dirty="0">
              <a:solidFill>
                <a:srgbClr val="C00000"/>
              </a:solidFill>
            </a:endParaRPr>
          </a:p>
        </p:txBody>
      </p:sp>
      <p:sp>
        <p:nvSpPr>
          <p:cNvPr id="3" name="CuadroTexto 2">
            <a:extLst>
              <a:ext uri="{FF2B5EF4-FFF2-40B4-BE49-F238E27FC236}">
                <a16:creationId xmlns:a16="http://schemas.microsoft.com/office/drawing/2014/main" id="{A5517597-CFCE-E77A-85D1-FE620A9AD4ED}"/>
              </a:ext>
            </a:extLst>
          </p:cNvPr>
          <p:cNvSpPr txBox="1"/>
          <p:nvPr/>
        </p:nvSpPr>
        <p:spPr>
          <a:xfrm>
            <a:off x="2913913" y="1781780"/>
            <a:ext cx="1048871" cy="369332"/>
          </a:xfrm>
          <a:prstGeom prst="rect">
            <a:avLst/>
          </a:prstGeom>
          <a:noFill/>
        </p:spPr>
        <p:txBody>
          <a:bodyPr wrap="square">
            <a:spAutoFit/>
          </a:bodyPr>
          <a:lstStyle/>
          <a:p>
            <a:r>
              <a:rPr lang="es-ES" dirty="0" err="1">
                <a:solidFill>
                  <a:srgbClr val="FFC000"/>
                </a:solidFill>
              </a:rPr>
              <a:t>Patients</a:t>
            </a:r>
            <a:endParaRPr lang="es-ES" dirty="0">
              <a:solidFill>
                <a:srgbClr val="FFC000"/>
              </a:solidFill>
            </a:endParaRPr>
          </a:p>
        </p:txBody>
      </p:sp>
      <p:sp>
        <p:nvSpPr>
          <p:cNvPr id="8" name="CuadroTexto 7">
            <a:extLst>
              <a:ext uri="{FF2B5EF4-FFF2-40B4-BE49-F238E27FC236}">
                <a16:creationId xmlns:a16="http://schemas.microsoft.com/office/drawing/2014/main" id="{2E21928F-4B86-A086-46F3-D7D8CC78C1FB}"/>
              </a:ext>
            </a:extLst>
          </p:cNvPr>
          <p:cNvSpPr txBox="1"/>
          <p:nvPr/>
        </p:nvSpPr>
        <p:spPr>
          <a:xfrm>
            <a:off x="7994275" y="1876735"/>
            <a:ext cx="1717963" cy="369332"/>
          </a:xfrm>
          <a:prstGeom prst="rect">
            <a:avLst/>
          </a:prstGeom>
          <a:noFill/>
        </p:spPr>
        <p:txBody>
          <a:bodyPr wrap="square">
            <a:spAutoFit/>
          </a:bodyPr>
          <a:lstStyle/>
          <a:p>
            <a:r>
              <a:rPr lang="es-ES" dirty="0" err="1">
                <a:solidFill>
                  <a:srgbClr val="FFC000"/>
                </a:solidFill>
              </a:rPr>
              <a:t>Physicians</a:t>
            </a:r>
            <a:endParaRPr lang="es-ES" dirty="0"/>
          </a:p>
        </p:txBody>
      </p:sp>
      <p:pic>
        <p:nvPicPr>
          <p:cNvPr id="10" name="Imagen 9">
            <a:extLst>
              <a:ext uri="{FF2B5EF4-FFF2-40B4-BE49-F238E27FC236}">
                <a16:creationId xmlns:a16="http://schemas.microsoft.com/office/drawing/2014/main" id="{1F3A1449-C87F-8EF3-9F41-2C1067508F6D}"/>
              </a:ext>
            </a:extLst>
          </p:cNvPr>
          <p:cNvPicPr>
            <a:picLocks noChangeAspect="1"/>
          </p:cNvPicPr>
          <p:nvPr/>
        </p:nvPicPr>
        <p:blipFill>
          <a:blip r:embed="rId2"/>
          <a:stretch>
            <a:fillRect/>
          </a:stretch>
        </p:blipFill>
        <p:spPr>
          <a:xfrm>
            <a:off x="6073588" y="2270189"/>
            <a:ext cx="5551394" cy="3440300"/>
          </a:xfrm>
          <a:prstGeom prst="rect">
            <a:avLst/>
          </a:prstGeom>
        </p:spPr>
      </p:pic>
      <p:pic>
        <p:nvPicPr>
          <p:cNvPr id="14" name="Imagen 13">
            <a:extLst>
              <a:ext uri="{FF2B5EF4-FFF2-40B4-BE49-F238E27FC236}">
                <a16:creationId xmlns:a16="http://schemas.microsoft.com/office/drawing/2014/main" id="{E171EE3B-F77B-FF7B-5F20-E4E6E6718BC6}"/>
              </a:ext>
            </a:extLst>
          </p:cNvPr>
          <p:cNvPicPr>
            <a:picLocks noChangeAspect="1"/>
          </p:cNvPicPr>
          <p:nvPr/>
        </p:nvPicPr>
        <p:blipFill>
          <a:blip r:embed="rId3"/>
          <a:stretch>
            <a:fillRect/>
          </a:stretch>
        </p:blipFill>
        <p:spPr>
          <a:xfrm>
            <a:off x="291314" y="2300130"/>
            <a:ext cx="5407005" cy="2675282"/>
          </a:xfrm>
          <a:prstGeom prst="rect">
            <a:avLst/>
          </a:prstGeom>
        </p:spPr>
      </p:pic>
    </p:spTree>
    <p:extLst>
      <p:ext uri="{BB962C8B-B14F-4D97-AF65-F5344CB8AC3E}">
        <p14:creationId xmlns:p14="http://schemas.microsoft.com/office/powerpoint/2010/main" val="2554761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C81360A-4CF7-3BF5-90C6-A9CD1063972B}"/>
              </a:ext>
            </a:extLst>
          </p:cNvPr>
          <p:cNvSpPr txBox="1"/>
          <p:nvPr/>
        </p:nvSpPr>
        <p:spPr>
          <a:xfrm>
            <a:off x="189939" y="964343"/>
            <a:ext cx="12060331" cy="5909310"/>
          </a:xfrm>
          <a:prstGeom prst="rect">
            <a:avLst/>
          </a:prstGeom>
          <a:noFill/>
        </p:spPr>
        <p:txBody>
          <a:bodyPr wrap="square">
            <a:spAutoFit/>
          </a:bodyPr>
          <a:lstStyle/>
          <a:p>
            <a:pPr algn="just"/>
            <a:r>
              <a:rPr lang="en-US" sz="1600" b="1" dirty="0">
                <a:solidFill>
                  <a:srgbClr val="0668A9"/>
                </a:solidFill>
                <a:latin typeface="Segoe UI" panose="020B0502040204020203" pitchFamily="34" charset="0"/>
              </a:rPr>
              <a:t>EDA – Patients: Themes &amp; Subthemes</a:t>
            </a:r>
            <a:endParaRPr lang="en-US" sz="1600" dirty="0">
              <a:solidFill>
                <a:srgbClr val="0668A9"/>
              </a:solidFill>
              <a:latin typeface="Segoe UI" panose="020B0502040204020203" pitchFamily="34" charset="0"/>
            </a:endParaRPr>
          </a:p>
          <a:p>
            <a:pPr marR="0" algn="just" rtl="0"/>
            <a:endParaRPr lang="en-US" sz="1200" b="0" i="0" u="none" strike="noStrike" baseline="0" dirty="0">
              <a:solidFill>
                <a:srgbClr val="C00000"/>
              </a:solidFill>
              <a:latin typeface="Segoe UI" panose="020B0502040204020203" pitchFamily="34" charset="0"/>
            </a:endParaRPr>
          </a:p>
          <a:p>
            <a:pPr algn="just"/>
            <a:r>
              <a:rPr lang="en-US" sz="1400" b="0" i="0" u="none" strike="noStrike" baseline="0" dirty="0">
                <a:solidFill>
                  <a:srgbClr val="C00000"/>
                </a:solidFill>
                <a:latin typeface="Segoe UI" panose="020B0502040204020203" pitchFamily="34" charset="0"/>
              </a:rPr>
              <a:t>1) </a:t>
            </a:r>
            <a:r>
              <a:rPr lang="en-US" sz="1400" b="1" i="0" u="none" strike="noStrike" baseline="0" dirty="0">
                <a:solidFill>
                  <a:srgbClr val="C00000"/>
                </a:solidFill>
                <a:latin typeface="Segoe UI" panose="020B0502040204020203" pitchFamily="34" charset="0"/>
              </a:rPr>
              <a:t>SDM: </a:t>
            </a:r>
            <a:r>
              <a:rPr lang="es-ES" sz="1400" dirty="0">
                <a:solidFill>
                  <a:srgbClr val="000000"/>
                </a:solidFill>
                <a:latin typeface="Segoe UI" panose="020B0502040204020203" pitchFamily="34" charset="0"/>
              </a:rPr>
              <a:t>"Creo que la TDC es una gran arma, un gran tema de investigación para el médico (que sepa lo que el paciente necesita y lo que quiere saber) y por parte del paciente (porque si quiere saber, sabrá y entenderá y que puedas compartir), entonces podrás tomar decisiones”</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Understanding of SDM</a:t>
            </a:r>
            <a:r>
              <a:rPr lang="en-US" sz="1400" b="0" i="0" u="none" strike="noStrike" baseline="0" dirty="0">
                <a:solidFill>
                  <a:srgbClr val="0668A9"/>
                </a:solidFill>
                <a:latin typeface="Segoe UI" panose="020B0502040204020203" pitchFamily="34" charset="0"/>
              </a:rPr>
              <a:t>: Patients' awareness and comprehension of SDM processes in oncology.</a:t>
            </a:r>
          </a:p>
          <a:p>
            <a:pPr lvl="1" algn="just">
              <a:buChar char="·"/>
            </a:pPr>
            <a:r>
              <a:rPr lang="en-US" sz="1400" b="1" i="0" u="none" strike="noStrike" baseline="0" dirty="0">
                <a:solidFill>
                  <a:srgbClr val="0668A9"/>
                </a:solidFill>
                <a:latin typeface="Segoe UI" panose="020B0502040204020203" pitchFamily="34" charset="0"/>
              </a:rPr>
              <a:t>Perceived Benefits</a:t>
            </a:r>
            <a:r>
              <a:rPr lang="en-US" sz="1400" b="0" i="0" u="none" strike="noStrike" baseline="0" dirty="0">
                <a:solidFill>
                  <a:srgbClr val="0668A9"/>
                </a:solidFill>
                <a:latin typeface="Segoe UI" panose="020B0502040204020203" pitchFamily="34" charset="0"/>
              </a:rPr>
              <a:t>: Increased patient involvement, feeling informed, and having a say in treatment options.</a:t>
            </a:r>
          </a:p>
          <a:p>
            <a:pPr lvl="1" algn="just">
              <a:buChar char="·"/>
            </a:pPr>
            <a:r>
              <a:rPr lang="en-US" sz="1400" b="1" i="0" u="none" strike="noStrike" baseline="0" dirty="0">
                <a:solidFill>
                  <a:srgbClr val="0668A9"/>
                </a:solidFill>
                <a:latin typeface="Segoe UI" panose="020B0502040204020203" pitchFamily="34" charset="0"/>
              </a:rPr>
              <a:t>Challenges and Concerns</a:t>
            </a:r>
            <a:r>
              <a:rPr lang="en-US" sz="1400" b="0" i="0" u="none" strike="noStrike" baseline="0" dirty="0">
                <a:solidFill>
                  <a:srgbClr val="0668A9"/>
                </a:solidFill>
                <a:latin typeface="Segoe UI" panose="020B0502040204020203" pitchFamily="34" charset="0"/>
              </a:rPr>
              <a:t>: Patients express uncertainty about their ability to make informed decisions and the potential for increased anxiety from knowing too much.</a:t>
            </a:r>
          </a:p>
          <a:p>
            <a:pPr algn="just"/>
            <a:r>
              <a:rPr lang="en-US" sz="1400" b="0" i="0" u="none" strike="noStrike" baseline="0" dirty="0">
                <a:solidFill>
                  <a:srgbClr val="C00000"/>
                </a:solidFill>
                <a:latin typeface="Segoe UI" panose="020B0502040204020203" pitchFamily="34" charset="0"/>
              </a:rPr>
              <a:t>2) </a:t>
            </a:r>
            <a:r>
              <a:rPr lang="en-US" sz="1400" b="1" i="0" u="none" strike="noStrike" baseline="0" dirty="0">
                <a:solidFill>
                  <a:srgbClr val="C00000"/>
                </a:solidFill>
                <a:latin typeface="Segoe UI" panose="020B0502040204020203" pitchFamily="34" charset="0"/>
              </a:rPr>
              <a:t>Information Needs: </a:t>
            </a:r>
            <a:r>
              <a:rPr lang="es-ES" sz="1400" dirty="0">
                <a:solidFill>
                  <a:srgbClr val="000000"/>
                </a:solidFill>
                <a:latin typeface="Segoe UI" panose="020B0502040204020203" pitchFamily="34" charset="0"/>
              </a:rPr>
              <a:t>"Si la quieres de buena calidad esto tendría que ser obligatorio con todos los procesos patológicos."</a:t>
            </a:r>
            <a:r>
              <a:rPr lang="es-ES" sz="1400" u="sng" dirty="0">
                <a:solidFill>
                  <a:srgbClr val="0070E6"/>
                </a:solidFill>
                <a:latin typeface="Segoe UI" panose="020B0502040204020203" pitchFamily="34" charset="0"/>
                <a:hlinkClick r:id="rId2"/>
              </a:rPr>
              <a:t>[</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Desire for Information</a:t>
            </a:r>
            <a:r>
              <a:rPr lang="en-US" sz="1400" b="0" i="0" u="none" strike="noStrike" baseline="0" dirty="0">
                <a:solidFill>
                  <a:srgbClr val="0668A9"/>
                </a:solidFill>
                <a:latin typeface="Segoe UI" panose="020B0502040204020203" pitchFamily="34" charset="0"/>
              </a:rPr>
              <a:t>: Patients want comprehensive information about their condition and treatment options.</a:t>
            </a:r>
          </a:p>
          <a:p>
            <a:pPr lvl="1" algn="just">
              <a:buChar char="·"/>
            </a:pPr>
            <a:r>
              <a:rPr lang="en-US" sz="1400" b="1" i="0" u="none" strike="noStrike" baseline="0" dirty="0">
                <a:solidFill>
                  <a:srgbClr val="0668A9"/>
                </a:solidFill>
                <a:latin typeface="Segoe UI" panose="020B0502040204020203" pitchFamily="34" charset="0"/>
              </a:rPr>
              <a:t>Quality of Information</a:t>
            </a:r>
            <a:r>
              <a:rPr lang="en-US" sz="1400" b="0" i="0" u="none" strike="noStrike" baseline="0" dirty="0">
                <a:solidFill>
                  <a:srgbClr val="0668A9"/>
                </a:solidFill>
                <a:latin typeface="Segoe UI" panose="020B0502040204020203" pitchFamily="34" charset="0"/>
              </a:rPr>
              <a:t>: Concerns about the reliability of information found online and the need for trustworthy sources.</a:t>
            </a:r>
          </a:p>
          <a:p>
            <a:pPr lvl="1" algn="just">
              <a:buChar char="·"/>
            </a:pPr>
            <a:r>
              <a:rPr lang="en-US" sz="1400" b="1" i="0" u="none" strike="noStrike" baseline="0" dirty="0">
                <a:solidFill>
                  <a:srgbClr val="0668A9"/>
                </a:solidFill>
                <a:latin typeface="Segoe UI" panose="020B0502040204020203" pitchFamily="34" charset="0"/>
              </a:rPr>
              <a:t>Personalization of Information</a:t>
            </a:r>
            <a:r>
              <a:rPr lang="en-US" sz="1400" b="0" i="0" u="none" strike="noStrike" baseline="0" dirty="0">
                <a:solidFill>
                  <a:srgbClr val="0668A9"/>
                </a:solidFill>
                <a:latin typeface="Segoe UI" panose="020B0502040204020203" pitchFamily="34" charset="0"/>
              </a:rPr>
              <a:t>: Preference for information tailored to individual cases rather than generic data.</a:t>
            </a:r>
          </a:p>
          <a:p>
            <a:pPr algn="just"/>
            <a:r>
              <a:rPr lang="en-US" sz="1400" b="0" i="0" u="none" strike="noStrike" baseline="0" dirty="0">
                <a:solidFill>
                  <a:srgbClr val="C00000"/>
                </a:solidFill>
                <a:latin typeface="Segoe UI" panose="020B0502040204020203" pitchFamily="34" charset="0"/>
              </a:rPr>
              <a:t>3) </a:t>
            </a:r>
            <a:r>
              <a:rPr lang="en-US" sz="1400" b="1" i="0" u="none" strike="noStrike" baseline="0" dirty="0">
                <a:solidFill>
                  <a:srgbClr val="C00000"/>
                </a:solidFill>
                <a:latin typeface="Segoe UI" panose="020B0502040204020203" pitchFamily="34" charset="0"/>
              </a:rPr>
              <a:t>Emotional and Psychological Support: </a:t>
            </a:r>
            <a:r>
              <a:rPr lang="es-ES" sz="1400" dirty="0">
                <a:solidFill>
                  <a:srgbClr val="000000"/>
                </a:solidFill>
                <a:latin typeface="Segoe UI" panose="020B0502040204020203" pitchFamily="34" charset="0"/>
              </a:rPr>
              <a:t>"La medicina humanista está en manos de las asociaciones"</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Impact of Diagnosis</a:t>
            </a:r>
            <a:r>
              <a:rPr lang="en-US" sz="1400" b="0" i="0" u="none" strike="noStrike" baseline="0" dirty="0">
                <a:solidFill>
                  <a:srgbClr val="0668A9"/>
                </a:solidFill>
                <a:latin typeface="Segoe UI" panose="020B0502040204020203" pitchFamily="34" charset="0"/>
              </a:rPr>
              <a:t>: The emotional toll of receiving a cancer diagnosis and the need for psychological support.</a:t>
            </a:r>
          </a:p>
          <a:p>
            <a:pPr lvl="1" algn="just">
              <a:buChar char="·"/>
            </a:pPr>
            <a:r>
              <a:rPr lang="en-US" sz="1400" b="1" i="0" u="none" strike="noStrike" baseline="0" dirty="0">
                <a:solidFill>
                  <a:srgbClr val="0668A9"/>
                </a:solidFill>
                <a:latin typeface="Segoe UI" panose="020B0502040204020203" pitchFamily="34" charset="0"/>
              </a:rPr>
              <a:t>Role of Healthcare Professionals</a:t>
            </a:r>
            <a:r>
              <a:rPr lang="en-US" sz="1400" b="0" i="0" u="none" strike="noStrike" baseline="0" dirty="0">
                <a:solidFill>
                  <a:srgbClr val="0668A9"/>
                </a:solidFill>
                <a:latin typeface="Segoe UI" panose="020B0502040204020203" pitchFamily="34" charset="0"/>
              </a:rPr>
              <a:t>: Importance of empathy and human connection in patient-provider interactions.</a:t>
            </a:r>
          </a:p>
          <a:p>
            <a:pPr lvl="1" algn="just">
              <a:buChar char="·"/>
            </a:pPr>
            <a:r>
              <a:rPr lang="en-US" sz="1400" b="1" i="0" u="none" strike="noStrike" baseline="0" dirty="0">
                <a:solidFill>
                  <a:srgbClr val="0668A9"/>
                </a:solidFill>
                <a:latin typeface="Segoe UI" panose="020B0502040204020203" pitchFamily="34" charset="0"/>
              </a:rPr>
              <a:t>Support Networks</a:t>
            </a:r>
            <a:r>
              <a:rPr lang="en-US" sz="1400" b="0" i="0" u="none" strike="noStrike" baseline="0" dirty="0">
                <a:solidFill>
                  <a:srgbClr val="0668A9"/>
                </a:solidFill>
                <a:latin typeface="Segoe UI" panose="020B0502040204020203" pitchFamily="34" charset="0"/>
              </a:rPr>
              <a:t>: The value of peer support and patient associations in coping with cancer.</a:t>
            </a:r>
          </a:p>
          <a:p>
            <a:pPr algn="just">
              <a:buChar char="·"/>
            </a:pPr>
            <a:r>
              <a:rPr lang="en-US" sz="1400" b="0" i="0" u="none" strike="noStrike" baseline="0" dirty="0">
                <a:solidFill>
                  <a:srgbClr val="C00000"/>
                </a:solidFill>
                <a:latin typeface="Segoe UI" panose="020B0502040204020203" pitchFamily="34" charset="0"/>
              </a:rPr>
              <a:t>4) </a:t>
            </a:r>
            <a:r>
              <a:rPr lang="en-US" sz="1400" b="1" i="0" u="none" strike="noStrike" baseline="0" dirty="0">
                <a:solidFill>
                  <a:srgbClr val="C00000"/>
                </a:solidFill>
                <a:latin typeface="Segoe UI" panose="020B0502040204020203" pitchFamily="34" charset="0"/>
              </a:rPr>
              <a:t>Technology in Healthcare: </a:t>
            </a:r>
            <a:r>
              <a:rPr lang="es-ES" sz="1400" dirty="0">
                <a:solidFill>
                  <a:srgbClr val="000000"/>
                </a:solidFill>
                <a:latin typeface="Segoe UI" panose="020B0502040204020203" pitchFamily="34" charset="0"/>
              </a:rPr>
              <a:t>"Yo esta APP sería estupendo"</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Use of Applications</a:t>
            </a:r>
            <a:r>
              <a:rPr lang="en-US" sz="1400" b="0" i="0" u="none" strike="noStrike" baseline="0" dirty="0">
                <a:solidFill>
                  <a:srgbClr val="0668A9"/>
                </a:solidFill>
                <a:latin typeface="Segoe UI" panose="020B0502040204020203" pitchFamily="34" charset="0"/>
              </a:rPr>
              <a:t>: Interest in using technology (e.g., apps) to facilitate access to information and support shared decision-making.</a:t>
            </a:r>
          </a:p>
          <a:p>
            <a:pPr lvl="1" algn="just">
              <a:buChar char="·"/>
            </a:pPr>
            <a:r>
              <a:rPr lang="en-US" sz="1400" b="1" i="0" u="none" strike="noStrike" baseline="0" dirty="0">
                <a:solidFill>
                  <a:srgbClr val="0668A9"/>
                </a:solidFill>
                <a:latin typeface="Segoe UI" panose="020B0502040204020203" pitchFamily="34" charset="0"/>
              </a:rPr>
              <a:t>Concerns about Technology</a:t>
            </a:r>
            <a:r>
              <a:rPr lang="en-US" sz="1400" b="0" i="0" u="none" strike="noStrike" baseline="0" dirty="0">
                <a:solidFill>
                  <a:srgbClr val="0668A9"/>
                </a:solidFill>
                <a:latin typeface="Segoe UI" panose="020B0502040204020203" pitchFamily="34" charset="0"/>
              </a:rPr>
              <a:t>: Skepticism regarding the effectiveness of tech in replacing human interaction and the potential for confusion.</a:t>
            </a:r>
          </a:p>
          <a:p>
            <a:pPr algn="just">
              <a:buChar char="·"/>
            </a:pPr>
            <a:r>
              <a:rPr lang="en-US" sz="1400" b="0" i="0" u="none" strike="noStrike" baseline="0" dirty="0">
                <a:solidFill>
                  <a:srgbClr val="C00000"/>
                </a:solidFill>
                <a:latin typeface="Segoe UI" panose="020B0502040204020203" pitchFamily="34" charset="0"/>
              </a:rPr>
              <a:t>5) </a:t>
            </a:r>
            <a:r>
              <a:rPr lang="en-US" sz="1400" b="1" i="0" u="none" strike="noStrike" baseline="0" dirty="0">
                <a:solidFill>
                  <a:srgbClr val="C00000"/>
                </a:solidFill>
                <a:latin typeface="Segoe UI" panose="020B0502040204020203" pitchFamily="34" charset="0"/>
              </a:rPr>
              <a:t>Patient Empowerment: </a:t>
            </a:r>
            <a:r>
              <a:rPr lang="es-ES" sz="1400" dirty="0">
                <a:solidFill>
                  <a:srgbClr val="000000"/>
                </a:solidFill>
                <a:latin typeface="Segoe UI" panose="020B0502040204020203" pitchFamily="34" charset="0"/>
              </a:rPr>
              <a:t>"Se nos olvida que como pacientes podemos formar parte de la decisión, podemos ser agentes, no solo pacientes"</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Autonomy in Decision-Making</a:t>
            </a:r>
            <a:r>
              <a:rPr lang="en-US" sz="1400" b="0" i="0" u="none" strike="noStrike" baseline="0" dirty="0">
                <a:solidFill>
                  <a:srgbClr val="0668A9"/>
                </a:solidFill>
                <a:latin typeface="Segoe UI" panose="020B0502040204020203" pitchFamily="34" charset="0"/>
              </a:rPr>
              <a:t>: The desire for patients to have a more active role in their treatment decisions.</a:t>
            </a:r>
          </a:p>
          <a:p>
            <a:pPr lvl="1" algn="just">
              <a:buChar char="·"/>
            </a:pPr>
            <a:r>
              <a:rPr lang="en-US" sz="1400" b="1" i="0" u="none" strike="noStrike" baseline="0" dirty="0">
                <a:solidFill>
                  <a:srgbClr val="0668A9"/>
                </a:solidFill>
                <a:latin typeface="Segoe UI" panose="020B0502040204020203" pitchFamily="34" charset="0"/>
              </a:rPr>
              <a:t>Education and Preparation</a:t>
            </a:r>
            <a:r>
              <a:rPr lang="en-US" sz="1400" b="0" i="0" u="none" strike="noStrike" baseline="0" dirty="0">
                <a:solidFill>
                  <a:srgbClr val="0668A9"/>
                </a:solidFill>
                <a:latin typeface="Segoe UI" panose="020B0502040204020203" pitchFamily="34" charset="0"/>
              </a:rPr>
              <a:t>: The need for better education on how to engage in decision-making processes and understand treatment implications.</a:t>
            </a:r>
          </a:p>
          <a:p>
            <a:pPr algn="just">
              <a:buChar char="·"/>
            </a:pPr>
            <a:r>
              <a:rPr lang="en-US" sz="1400" b="0" i="0" u="none" strike="noStrike" baseline="0" dirty="0">
                <a:solidFill>
                  <a:srgbClr val="C00000"/>
                </a:solidFill>
                <a:latin typeface="Segoe UI" panose="020B0502040204020203" pitchFamily="34" charset="0"/>
              </a:rPr>
              <a:t>6) </a:t>
            </a:r>
            <a:r>
              <a:rPr lang="en-US" sz="1400" b="1" i="0" u="none" strike="noStrike" baseline="0" dirty="0">
                <a:solidFill>
                  <a:srgbClr val="C00000"/>
                </a:solidFill>
                <a:latin typeface="Segoe UI" panose="020B0502040204020203" pitchFamily="34" charset="0"/>
              </a:rPr>
              <a:t>Healthcare System Dynamics: </a:t>
            </a:r>
            <a:r>
              <a:rPr lang="es-ES" sz="1400" dirty="0">
                <a:solidFill>
                  <a:srgbClr val="000000"/>
                </a:solidFill>
                <a:latin typeface="Segoe UI" panose="020B0502040204020203" pitchFamily="34" charset="0"/>
              </a:rPr>
              <a:t>"La confianza, que expongan claramente lo que tienes y que sean lo más sinceros posibles"</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Communication Gaps</a:t>
            </a:r>
            <a:r>
              <a:rPr lang="en-US" sz="1400" b="0" i="0" u="none" strike="noStrike" baseline="0" dirty="0">
                <a:solidFill>
                  <a:srgbClr val="0668A9"/>
                </a:solidFill>
                <a:latin typeface="Segoe UI" panose="020B0502040204020203" pitchFamily="34" charset="0"/>
              </a:rPr>
              <a:t>: Issues with the clarity and thoroughness of communication from healthcare providers.</a:t>
            </a:r>
          </a:p>
          <a:p>
            <a:pPr lvl="1" algn="just">
              <a:buChar char="·"/>
            </a:pPr>
            <a:r>
              <a:rPr lang="en-US" sz="1400" b="1" i="0" u="none" strike="noStrike" baseline="0" dirty="0">
                <a:solidFill>
                  <a:srgbClr val="0668A9"/>
                </a:solidFill>
                <a:latin typeface="Segoe UI" panose="020B0502040204020203" pitchFamily="34" charset="0"/>
              </a:rPr>
              <a:t>Time Constraints</a:t>
            </a:r>
            <a:r>
              <a:rPr lang="en-US" sz="1400" b="0" i="0" u="none" strike="noStrike" baseline="0" dirty="0">
                <a:solidFill>
                  <a:srgbClr val="0668A9"/>
                </a:solidFill>
                <a:latin typeface="Segoe UI" panose="020B0502040204020203" pitchFamily="34" charset="0"/>
              </a:rPr>
              <a:t>: The impact of limited consultation time on the quality of patient-provider interactions.</a:t>
            </a:r>
          </a:p>
          <a:p>
            <a:pPr lvl="1" algn="just">
              <a:buChar char="·"/>
            </a:pPr>
            <a:r>
              <a:rPr lang="en-US" sz="1400" b="1" i="0" u="none" strike="noStrike" baseline="0" dirty="0">
                <a:solidFill>
                  <a:srgbClr val="0668A9"/>
                </a:solidFill>
                <a:latin typeface="Segoe UI" panose="020B0502040204020203" pitchFamily="34" charset="0"/>
              </a:rPr>
              <a:t>Need for Systemic Change</a:t>
            </a:r>
            <a:r>
              <a:rPr lang="en-US" sz="1400" b="0" i="0" u="none" strike="noStrike" baseline="0" dirty="0">
                <a:solidFill>
                  <a:srgbClr val="0668A9"/>
                </a:solidFill>
                <a:latin typeface="Segoe UI" panose="020B0502040204020203" pitchFamily="34" charset="0"/>
              </a:rPr>
              <a:t>: Calls for improvements in how healthcare systems support shared decision-making and patient education.</a:t>
            </a:r>
            <a:endParaRPr lang="en-US" sz="1800" b="0" i="0" u="none" strike="noStrike" baseline="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2803930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A8CC9E-4497-247D-C7E3-4C0586428FAC}"/>
              </a:ext>
            </a:extLst>
          </p:cNvPr>
          <p:cNvSpPr txBox="1"/>
          <p:nvPr/>
        </p:nvSpPr>
        <p:spPr>
          <a:xfrm>
            <a:off x="0" y="1010245"/>
            <a:ext cx="11900647" cy="5847755"/>
          </a:xfrm>
          <a:prstGeom prst="rect">
            <a:avLst/>
          </a:prstGeom>
          <a:noFill/>
        </p:spPr>
        <p:txBody>
          <a:bodyPr wrap="square">
            <a:spAutoFit/>
          </a:bodyPr>
          <a:lstStyle/>
          <a:p>
            <a:pPr algn="just"/>
            <a:r>
              <a:rPr lang="en-US" sz="1600" b="1" dirty="0">
                <a:solidFill>
                  <a:srgbClr val="0668A9"/>
                </a:solidFill>
                <a:latin typeface="Segoe UI" panose="020B0502040204020203" pitchFamily="34" charset="0"/>
              </a:rPr>
              <a:t>EDA – Physicians: Themes &amp; Subthemes</a:t>
            </a:r>
          </a:p>
          <a:p>
            <a:pPr algn="just"/>
            <a:endParaRPr lang="en-US" sz="1400" b="0" i="0" u="none" strike="noStrike" baseline="0" dirty="0">
              <a:solidFill>
                <a:srgbClr val="0668A9"/>
              </a:solidFill>
              <a:latin typeface="Segoe UI" panose="020B0502040204020203" pitchFamily="34" charset="0"/>
            </a:endParaRPr>
          </a:p>
          <a:p>
            <a:pPr algn="just"/>
            <a:r>
              <a:rPr lang="en-US" sz="1400" b="0" i="0" u="none" strike="noStrike" baseline="0" dirty="0">
                <a:solidFill>
                  <a:srgbClr val="C00000"/>
                </a:solidFill>
                <a:latin typeface="Segoe UI" panose="020B0502040204020203" pitchFamily="34" charset="0"/>
              </a:rPr>
              <a:t>1) </a:t>
            </a:r>
            <a:r>
              <a:rPr lang="en-US" sz="1400" b="1" i="0" u="none" strike="noStrike" baseline="0" dirty="0">
                <a:solidFill>
                  <a:srgbClr val="C00000"/>
                </a:solidFill>
                <a:latin typeface="Segoe UI" panose="020B0502040204020203" pitchFamily="34" charset="0"/>
              </a:rPr>
              <a:t>Patient Involvement in Decision-Making: </a:t>
            </a:r>
            <a:r>
              <a:rPr lang="es-ES" sz="1400" dirty="0">
                <a:solidFill>
                  <a:srgbClr val="000000"/>
                </a:solidFill>
                <a:latin typeface="Segoe UI" panose="020B0502040204020203" pitchFamily="34" charset="0"/>
              </a:rPr>
              <a:t>"A mí (…) me gusta que el paciente me haga esa pregunta de que usted qué haría... no debemos de ofrecer cosas que nosotros no queríamos para nosotros mismos"</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SDM: </a:t>
            </a:r>
            <a:r>
              <a:rPr lang="en-US" sz="1400" b="0" i="0" u="none" strike="noStrike" baseline="0" dirty="0">
                <a:solidFill>
                  <a:srgbClr val="0668A9"/>
                </a:solidFill>
                <a:latin typeface="Segoe UI" panose="020B0502040204020203" pitchFamily="34" charset="0"/>
              </a:rPr>
              <a:t>Importance of involving patients in treatment decisions. Challenges faced in implementing SDM due to time and patient preferences</a:t>
            </a:r>
            <a:endParaRPr lang="en-US" sz="1400" b="0" i="0" u="none" strike="noStrike" baseline="0" dirty="0">
              <a:solidFill>
                <a:srgbClr val="0668A9"/>
              </a:solidFill>
              <a:latin typeface="Segoe UI" panose="020B0502040204020203" pitchFamily="34" charset="0"/>
              <a:hlinkClick r:id="rId2">
                <a:extLst>
                  <a:ext uri="{A12FA001-AC4F-418D-AE19-62706E023703}">
                    <ahyp:hlinkClr xmlns:ahyp="http://schemas.microsoft.com/office/drawing/2018/hyperlinkcolor" val="tx"/>
                  </a:ext>
                </a:extLst>
              </a:hlinkClick>
            </a:endParaRPr>
          </a:p>
          <a:p>
            <a:pPr lvl="1" algn="just">
              <a:buChar char="·"/>
            </a:pPr>
            <a:r>
              <a:rPr lang="en-US" sz="1400" b="1" i="0" u="none" strike="noStrike" baseline="0" dirty="0">
                <a:solidFill>
                  <a:srgbClr val="0668A9"/>
                </a:solidFill>
                <a:latin typeface="Segoe UI" panose="020B0502040204020203" pitchFamily="34" charset="0"/>
              </a:rPr>
              <a:t>Role of Family in Decision-Making: </a:t>
            </a:r>
            <a:r>
              <a:rPr lang="en-US" sz="1400" b="0" i="0" u="none" strike="noStrike" baseline="0" dirty="0">
                <a:solidFill>
                  <a:srgbClr val="0668A9"/>
                </a:solidFill>
                <a:latin typeface="Segoe UI" panose="020B0502040204020203" pitchFamily="34" charset="0"/>
              </a:rPr>
              <a:t>The influence of family members in helping patients process information and make decisions</a:t>
            </a:r>
          </a:p>
          <a:p>
            <a:pPr lvl="1" algn="just">
              <a:buChar char="·"/>
            </a:pPr>
            <a:endParaRPr lang="en-US" sz="1400" b="0" i="0" u="none" strike="noStrike" baseline="0" dirty="0">
              <a:solidFill>
                <a:srgbClr val="0668A9"/>
              </a:solidFill>
              <a:latin typeface="Segoe UI" panose="020B0502040204020203" pitchFamily="34" charset="0"/>
            </a:endParaRPr>
          </a:p>
          <a:p>
            <a:pPr algn="just"/>
            <a:r>
              <a:rPr lang="en-US" sz="1400" b="0" i="0" u="none" strike="noStrike" baseline="0" dirty="0">
                <a:solidFill>
                  <a:srgbClr val="C00000"/>
                </a:solidFill>
                <a:latin typeface="Segoe UI" panose="020B0502040204020203" pitchFamily="34" charset="0"/>
              </a:rPr>
              <a:t>2) </a:t>
            </a:r>
            <a:r>
              <a:rPr lang="en-US" sz="1400" b="1" i="0" u="none" strike="noStrike" baseline="0" dirty="0">
                <a:solidFill>
                  <a:srgbClr val="C00000"/>
                </a:solidFill>
                <a:latin typeface="Segoe UI" panose="020B0502040204020203" pitchFamily="34" charset="0"/>
              </a:rPr>
              <a:t>Communication and Information Delivery: “</a:t>
            </a:r>
            <a:r>
              <a:rPr lang="es-ES" sz="1400" dirty="0">
                <a:solidFill>
                  <a:srgbClr val="000000"/>
                </a:solidFill>
                <a:latin typeface="Segoe UI" panose="020B0502040204020203" pitchFamily="34" charset="0"/>
              </a:rPr>
              <a:t>Para una toma de decisiones compartidas necesitas tiempo y espacio para poder ofrecer toda la información. Si tienes poco tiempo, vas directamente al dictamen"</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Information Overload: </a:t>
            </a:r>
            <a:r>
              <a:rPr lang="en-US" sz="1400" b="0" i="0" u="none" strike="noStrike" baseline="0" dirty="0">
                <a:solidFill>
                  <a:srgbClr val="0668A9"/>
                </a:solidFill>
                <a:latin typeface="Segoe UI" panose="020B0502040204020203" pitchFamily="34" charset="0"/>
              </a:rPr>
              <a:t>The challenge of providing comprehensive information in a limited time</a:t>
            </a:r>
            <a:endParaRPr lang="en-US" sz="1400" b="0" i="0" u="none" strike="noStrike" baseline="0" dirty="0">
              <a:solidFill>
                <a:srgbClr val="0668A9"/>
              </a:solidFill>
              <a:latin typeface="Segoe UI" panose="020B0502040204020203" pitchFamily="34" charset="0"/>
              <a:hlinkClick r:id="rId3">
                <a:extLst>
                  <a:ext uri="{A12FA001-AC4F-418D-AE19-62706E023703}">
                    <ahyp:hlinkClr xmlns:ahyp="http://schemas.microsoft.com/office/drawing/2018/hyperlinkcolor" val="tx"/>
                  </a:ext>
                </a:extLst>
              </a:hlinkClick>
            </a:endParaRPr>
          </a:p>
          <a:p>
            <a:pPr lvl="1" algn="just">
              <a:buChar char="·"/>
            </a:pPr>
            <a:r>
              <a:rPr lang="en-US" sz="1400" b="1" i="0" u="none" strike="noStrike" baseline="0" dirty="0">
                <a:solidFill>
                  <a:srgbClr val="0668A9"/>
                </a:solidFill>
                <a:latin typeface="Segoe UI" panose="020B0502040204020203" pitchFamily="34" charset="0"/>
              </a:rPr>
              <a:t>Use of Technology for Information Dissemination: </a:t>
            </a:r>
            <a:r>
              <a:rPr lang="en-US" sz="1400" b="0" i="0" u="none" strike="noStrike" baseline="0" dirty="0">
                <a:solidFill>
                  <a:srgbClr val="0668A9"/>
                </a:solidFill>
                <a:latin typeface="Segoe UI" panose="020B0502040204020203" pitchFamily="34" charset="0"/>
              </a:rPr>
              <a:t>Potential benefits of applications to provide patients with information at their own pace</a:t>
            </a:r>
          </a:p>
          <a:p>
            <a:pPr lvl="1" algn="just"/>
            <a:r>
              <a:rPr lang="en-US" sz="1400" b="0" i="0" u="none" strike="noStrike" baseline="0" dirty="0">
                <a:solidFill>
                  <a:srgbClr val="0668A9"/>
                </a:solidFill>
                <a:latin typeface="Segoe UI" panose="020B0502040204020203" pitchFamily="34" charset="0"/>
                <a:hlinkClick r:id="rId4">
                  <a:extLst>
                    <a:ext uri="{A12FA001-AC4F-418D-AE19-62706E023703}">
                      <ahyp:hlinkClr xmlns:ahyp="http://schemas.microsoft.com/office/drawing/2018/hyperlinkcolor" val="tx"/>
                    </a:ext>
                  </a:extLst>
                </a:hlinkClick>
              </a:rPr>
              <a:t> </a:t>
            </a:r>
          </a:p>
          <a:p>
            <a:pPr algn="just"/>
            <a:r>
              <a:rPr lang="en-US" sz="1400" b="0" i="0" u="none" strike="noStrike" baseline="0" dirty="0">
                <a:solidFill>
                  <a:srgbClr val="C00000"/>
                </a:solidFill>
                <a:latin typeface="Segoe UI" panose="020B0502040204020203" pitchFamily="34" charset="0"/>
              </a:rPr>
              <a:t>3) </a:t>
            </a:r>
            <a:r>
              <a:rPr lang="en-US" sz="1400" b="1" i="0" u="none" strike="noStrike" baseline="0" dirty="0">
                <a:solidFill>
                  <a:srgbClr val="C00000"/>
                </a:solidFill>
                <a:latin typeface="Segoe UI" panose="020B0502040204020203" pitchFamily="34" charset="0"/>
              </a:rPr>
              <a:t>Barriers to Effective Patient Engagement</a:t>
            </a:r>
            <a:r>
              <a:rPr lang="en-US" sz="1400" b="1" dirty="0">
                <a:solidFill>
                  <a:srgbClr val="C00000"/>
                </a:solidFill>
                <a:latin typeface="Segoe UI" panose="020B0502040204020203" pitchFamily="34" charset="0"/>
              </a:rPr>
              <a:t>:</a:t>
            </a:r>
            <a:r>
              <a:rPr lang="en-US" sz="1400" b="1" i="0" u="none" strike="noStrike" baseline="0" dirty="0">
                <a:solidFill>
                  <a:srgbClr val="C00000"/>
                </a:solidFill>
                <a:latin typeface="Segoe UI" panose="020B0502040204020203" pitchFamily="34" charset="0"/>
              </a:rPr>
              <a:t> “</a:t>
            </a:r>
            <a:r>
              <a:rPr lang="es-ES" sz="1400" dirty="0">
                <a:solidFill>
                  <a:srgbClr val="000000"/>
                </a:solidFill>
                <a:latin typeface="Segoe UI" panose="020B0502040204020203" pitchFamily="34" charset="0"/>
              </a:rPr>
              <a:t>Muchos de los pacientes... dicen directamente lo que usted me diga doctor, yo me dejo llevar y fin de las decisiones compartidas"</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Patient Demographics and Preferences: </a:t>
            </a:r>
            <a:r>
              <a:rPr lang="en-US" sz="1400" b="0" i="0" u="none" strike="noStrike" baseline="0" dirty="0">
                <a:solidFill>
                  <a:srgbClr val="0668A9"/>
                </a:solidFill>
                <a:latin typeface="Segoe UI" panose="020B0502040204020203" pitchFamily="34" charset="0"/>
              </a:rPr>
              <a:t>Variability in engagement based on age and educational background</a:t>
            </a:r>
            <a:endParaRPr lang="en-US" sz="1400" b="0" i="0" u="sng" strike="noStrike" baseline="0" dirty="0">
              <a:solidFill>
                <a:srgbClr val="0668A9"/>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Time Constraints in Clinical Settings: </a:t>
            </a:r>
            <a:r>
              <a:rPr lang="en-US" sz="1400" b="0" i="0" u="none" strike="noStrike" baseline="0" dirty="0">
                <a:solidFill>
                  <a:srgbClr val="0668A9"/>
                </a:solidFill>
                <a:latin typeface="Segoe UI" panose="020B0502040204020203" pitchFamily="34" charset="0"/>
              </a:rPr>
              <a:t>The impact of limited consultation time on the quality of patient interactions</a:t>
            </a:r>
            <a:r>
              <a:rPr lang="en-US" sz="1400" b="0" i="0" u="none" strike="noStrike" baseline="0" dirty="0">
                <a:solidFill>
                  <a:srgbClr val="0668A9"/>
                </a:solidFill>
                <a:latin typeface="Segoe UI" panose="020B0502040204020203" pitchFamily="34" charset="0"/>
                <a:hlinkClick r:id="rId5">
                  <a:extLst>
                    <a:ext uri="{A12FA001-AC4F-418D-AE19-62706E023703}">
                      <ahyp:hlinkClr xmlns:ahyp="http://schemas.microsoft.com/office/drawing/2018/hyperlinkcolor" val="tx"/>
                    </a:ext>
                  </a:extLst>
                </a:hlinkClick>
              </a:rPr>
              <a:t> </a:t>
            </a:r>
          </a:p>
          <a:p>
            <a:pPr lvl="1" algn="just"/>
            <a:endParaRPr lang="en-US" sz="1400" b="0" i="0" u="none" strike="noStrike" baseline="0" dirty="0">
              <a:solidFill>
                <a:srgbClr val="0668A9"/>
              </a:solidFill>
              <a:latin typeface="Segoe UI" panose="020B0502040204020203" pitchFamily="34" charset="0"/>
              <a:hlinkClick r:id="rId5">
                <a:extLst>
                  <a:ext uri="{A12FA001-AC4F-418D-AE19-62706E023703}">
                    <ahyp:hlinkClr xmlns:ahyp="http://schemas.microsoft.com/office/drawing/2018/hyperlinkcolor" val="tx"/>
                  </a:ext>
                </a:extLst>
              </a:hlinkClick>
            </a:endParaRPr>
          </a:p>
          <a:p>
            <a:pPr algn="just"/>
            <a:r>
              <a:rPr lang="en-US" sz="1400" b="0" i="0" u="none" strike="noStrike" baseline="0" dirty="0">
                <a:solidFill>
                  <a:srgbClr val="C00000"/>
                </a:solidFill>
                <a:latin typeface="Segoe UI" panose="020B0502040204020203" pitchFamily="34" charset="0"/>
              </a:rPr>
              <a:t>4) </a:t>
            </a:r>
            <a:r>
              <a:rPr lang="en-US" sz="1400" b="1" i="0" u="none" strike="noStrike" baseline="0" dirty="0">
                <a:solidFill>
                  <a:srgbClr val="C00000"/>
                </a:solidFill>
                <a:latin typeface="Segoe UI" panose="020B0502040204020203" pitchFamily="34" charset="0"/>
              </a:rPr>
              <a:t>The Role of Healthcare Professionals: </a:t>
            </a:r>
            <a:r>
              <a:rPr lang="es-ES" sz="1400" dirty="0">
                <a:solidFill>
                  <a:srgbClr val="000000"/>
                </a:solidFill>
                <a:latin typeface="Segoe UI" panose="020B0502040204020203" pitchFamily="34" charset="0"/>
              </a:rPr>
              <a:t>"La gran virtud del cirujano, el gran acto de valentía, realmente de valentía del cirujano es saber cuándo no tenía que operar, cuando no estaba indicada la cirugía"</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Evolving Role of Surgeons: </a:t>
            </a:r>
            <a:r>
              <a:rPr lang="en-US" sz="1400" b="0" i="0" u="none" strike="noStrike" baseline="0" dirty="0">
                <a:solidFill>
                  <a:srgbClr val="0668A9"/>
                </a:solidFill>
                <a:latin typeface="Segoe UI" panose="020B0502040204020203" pitchFamily="34" charset="0"/>
              </a:rPr>
              <a:t>The shift from a paternalistic approach to a more collaborative model</a:t>
            </a:r>
            <a:r>
              <a:rPr lang="en-US" sz="1400" b="0" i="0" u="none" strike="noStrike" baseline="0" dirty="0">
                <a:solidFill>
                  <a:srgbClr val="0668A9"/>
                </a:solidFill>
                <a:latin typeface="Segoe UI" panose="020B0502040204020203" pitchFamily="34" charset="0"/>
                <a:hlinkClick r:id="rId6">
                  <a:extLst>
                    <a:ext uri="{A12FA001-AC4F-418D-AE19-62706E023703}">
                      <ahyp:hlinkClr xmlns:ahyp="http://schemas.microsoft.com/office/drawing/2018/hyperlinkcolor" val="tx"/>
                    </a:ext>
                  </a:extLst>
                </a:hlinkClick>
              </a:rPr>
              <a:t> </a:t>
            </a:r>
          </a:p>
          <a:p>
            <a:pPr lvl="1" algn="just">
              <a:buChar char="·"/>
            </a:pPr>
            <a:r>
              <a:rPr lang="en-US" sz="1400" b="1" i="0" u="none" strike="noStrike" baseline="0" dirty="0">
                <a:solidFill>
                  <a:srgbClr val="0668A9"/>
                </a:solidFill>
                <a:latin typeface="Segoe UI" panose="020B0502040204020203" pitchFamily="34" charset="0"/>
              </a:rPr>
              <a:t>Interdisciplinary Collaboration: </a:t>
            </a:r>
            <a:r>
              <a:rPr lang="en-US" sz="1400" b="0" i="0" u="none" strike="noStrike" baseline="0" dirty="0">
                <a:solidFill>
                  <a:srgbClr val="0668A9"/>
                </a:solidFill>
                <a:latin typeface="Segoe UI" panose="020B0502040204020203" pitchFamily="34" charset="0"/>
              </a:rPr>
              <a:t>The importance of teamwork among healthcare professionals in supporting patient decisions</a:t>
            </a:r>
            <a:r>
              <a:rPr lang="en-US" sz="1400" b="0" i="0" u="none" strike="noStrike" baseline="0" dirty="0">
                <a:solidFill>
                  <a:srgbClr val="0668A9"/>
                </a:solidFill>
                <a:latin typeface="Segoe UI" panose="020B0502040204020203" pitchFamily="34" charset="0"/>
                <a:hlinkClick r:id="rId7">
                  <a:extLst>
                    <a:ext uri="{A12FA001-AC4F-418D-AE19-62706E023703}">
                      <ahyp:hlinkClr xmlns:ahyp="http://schemas.microsoft.com/office/drawing/2018/hyperlinkcolor" val="tx"/>
                    </a:ext>
                  </a:extLst>
                </a:hlinkClick>
              </a:rPr>
              <a:t> </a:t>
            </a:r>
          </a:p>
          <a:p>
            <a:pPr lvl="1" algn="just"/>
            <a:endParaRPr lang="en-US" sz="1400" b="0" i="0" u="none" strike="noStrike" baseline="0" dirty="0">
              <a:solidFill>
                <a:srgbClr val="0668A9"/>
              </a:solidFill>
              <a:latin typeface="Segoe UI" panose="020B0502040204020203" pitchFamily="34" charset="0"/>
              <a:hlinkClick r:id="rId7">
                <a:extLst>
                  <a:ext uri="{A12FA001-AC4F-418D-AE19-62706E023703}">
                    <ahyp:hlinkClr xmlns:ahyp="http://schemas.microsoft.com/office/drawing/2018/hyperlinkcolor" val="tx"/>
                  </a:ext>
                </a:extLst>
              </a:hlinkClick>
            </a:endParaRPr>
          </a:p>
          <a:p>
            <a:pPr algn="just"/>
            <a:r>
              <a:rPr lang="en-US" sz="1400" b="0" i="0" u="none" strike="noStrike" baseline="0" dirty="0">
                <a:solidFill>
                  <a:srgbClr val="C00000"/>
                </a:solidFill>
                <a:latin typeface="Segoe UI" panose="020B0502040204020203" pitchFamily="34" charset="0"/>
              </a:rPr>
              <a:t>5)</a:t>
            </a:r>
            <a:r>
              <a:rPr lang="en-US" sz="1400" dirty="0">
                <a:solidFill>
                  <a:srgbClr val="C00000"/>
                </a:solidFill>
                <a:latin typeface="Segoe UI" panose="020B0502040204020203" pitchFamily="34" charset="0"/>
              </a:rPr>
              <a:t> </a:t>
            </a:r>
            <a:r>
              <a:rPr lang="en-US" sz="1400" b="1" i="0" u="none" strike="noStrike" baseline="0" dirty="0">
                <a:solidFill>
                  <a:srgbClr val="C00000"/>
                </a:solidFill>
                <a:latin typeface="Segoe UI" panose="020B0502040204020203" pitchFamily="34" charset="0"/>
              </a:rPr>
              <a:t>Emotional and Psychological Aspects of Care: </a:t>
            </a:r>
            <a:r>
              <a:rPr lang="es-ES" sz="1400" dirty="0">
                <a:solidFill>
                  <a:srgbClr val="000000"/>
                </a:solidFill>
                <a:latin typeface="Segoe UI" panose="020B0502040204020203" pitchFamily="34" charset="0"/>
              </a:rPr>
              <a:t>"El respeto por el paciente es esencial... y dejar un poco de libertad también en el sentido de tomar las decisiones"</a:t>
            </a:r>
            <a:endParaRPr lang="en-US" sz="1400" b="0" i="0" u="none" strike="noStrike" baseline="0" dirty="0">
              <a:solidFill>
                <a:srgbClr val="C00000"/>
              </a:solidFill>
              <a:latin typeface="Segoe UI" panose="020B0502040204020203" pitchFamily="34" charset="0"/>
            </a:endParaRPr>
          </a:p>
          <a:p>
            <a:pPr lvl="1" algn="just">
              <a:buChar char="·"/>
            </a:pPr>
            <a:r>
              <a:rPr lang="en-US" sz="1400" b="1" i="0" u="none" strike="noStrike" baseline="0" dirty="0">
                <a:solidFill>
                  <a:srgbClr val="0668A9"/>
                </a:solidFill>
                <a:latin typeface="Segoe UI" panose="020B0502040204020203" pitchFamily="34" charset="0"/>
              </a:rPr>
              <a:t>Empathy in Patient Care: </a:t>
            </a:r>
            <a:r>
              <a:rPr lang="en-US" sz="1400" b="0" i="0" u="none" strike="noStrike" baseline="0" dirty="0">
                <a:solidFill>
                  <a:srgbClr val="0668A9"/>
                </a:solidFill>
                <a:latin typeface="Segoe UI" panose="020B0502040204020203" pitchFamily="34" charset="0"/>
              </a:rPr>
              <a:t>The necessity of building trust and empathy in the surgeon-patient relationship</a:t>
            </a:r>
            <a:endParaRPr lang="en-US" sz="1400" b="0" i="0" u="none" strike="noStrike" baseline="0" dirty="0">
              <a:solidFill>
                <a:srgbClr val="0668A9"/>
              </a:solidFill>
              <a:latin typeface="Segoe UI" panose="020B0502040204020203" pitchFamily="34" charset="0"/>
              <a:hlinkClick r:id="rId8">
                <a:extLst>
                  <a:ext uri="{A12FA001-AC4F-418D-AE19-62706E023703}">
                    <ahyp:hlinkClr xmlns:ahyp="http://schemas.microsoft.com/office/drawing/2018/hyperlinkcolor" val="tx"/>
                  </a:ext>
                </a:extLst>
              </a:hlinkClick>
            </a:endParaRPr>
          </a:p>
          <a:p>
            <a:pPr lvl="1" algn="just">
              <a:buChar char="·"/>
            </a:pPr>
            <a:r>
              <a:rPr lang="en-US" sz="1400" b="1" i="0" u="none" strike="noStrike" baseline="0" dirty="0">
                <a:solidFill>
                  <a:srgbClr val="0668A9"/>
                </a:solidFill>
                <a:latin typeface="Segoe UI" panose="020B0502040204020203" pitchFamily="34" charset="0"/>
              </a:rPr>
              <a:t>Impact of Treatment Decisions on Quality of Life: </a:t>
            </a:r>
            <a:r>
              <a:rPr lang="en-US" sz="1400" b="0" i="0" u="none" strike="noStrike" baseline="0" dirty="0">
                <a:solidFill>
                  <a:srgbClr val="0668A9"/>
                </a:solidFill>
                <a:latin typeface="Segoe UI" panose="020B0502040204020203" pitchFamily="34" charset="0"/>
              </a:rPr>
              <a:t>Consideration of how treatment choices affect patients' emotional and physical well-being</a:t>
            </a:r>
            <a:endParaRPr lang="en-US" sz="1800" b="0" i="0" u="none" strike="noStrike" baseline="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320945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D76A0-AA30-6AF6-AE4E-B51674A2114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7FE094C-DF53-8E63-FCE6-B936FE17787C}"/>
              </a:ext>
            </a:extLst>
          </p:cNvPr>
          <p:cNvSpPr txBox="1"/>
          <p:nvPr/>
        </p:nvSpPr>
        <p:spPr>
          <a:xfrm>
            <a:off x="141449" y="1599432"/>
            <a:ext cx="11909101" cy="5016758"/>
          </a:xfrm>
          <a:prstGeom prst="rect">
            <a:avLst/>
          </a:prstGeom>
          <a:noFill/>
        </p:spPr>
        <p:txBody>
          <a:bodyPr wrap="square" rtlCol="0">
            <a:spAutoFit/>
          </a:bodyPr>
          <a:lstStyle/>
          <a:p>
            <a:r>
              <a:rPr lang="es-ES" sz="3200" b="1" dirty="0" err="1">
                <a:solidFill>
                  <a:srgbClr val="0668A9"/>
                </a:solidFill>
              </a:rPr>
              <a:t>Discussion</a:t>
            </a:r>
            <a:r>
              <a:rPr lang="es-ES" sz="3200" b="1" dirty="0">
                <a:solidFill>
                  <a:srgbClr val="0668A9"/>
                </a:solidFill>
              </a:rPr>
              <a:t>: </a:t>
            </a:r>
            <a:r>
              <a:rPr lang="es-ES" sz="3200" b="1" dirty="0">
                <a:solidFill>
                  <a:srgbClr val="FFCC00"/>
                </a:solidFill>
              </a:rPr>
              <a:t>SDM in CRC</a:t>
            </a:r>
          </a:p>
          <a:p>
            <a:endParaRPr lang="es-ES" dirty="0">
              <a:solidFill>
                <a:srgbClr val="0668A9"/>
              </a:solidFill>
            </a:endParaRPr>
          </a:p>
          <a:p>
            <a:pPr marL="285750" indent="-285750">
              <a:buFont typeface="Arial" panose="020B0604020202020204" pitchFamily="34" charset="0"/>
              <a:buChar char="•"/>
            </a:pPr>
            <a:r>
              <a:rPr lang="en-US" dirty="0">
                <a:solidFill>
                  <a:schemeClr val="bg1"/>
                </a:solidFill>
              </a:rPr>
              <a:t>Little is known about SDM in Madrid, although both parties interviewed understand it and view it positively, while also </a:t>
            </a:r>
            <a:r>
              <a:rPr lang="en-US" dirty="0" err="1">
                <a:solidFill>
                  <a:schemeClr val="bg1"/>
                </a:solidFill>
              </a:rPr>
              <a:t>recognising</a:t>
            </a:r>
            <a:r>
              <a:rPr lang="en-US" dirty="0">
                <a:solidFill>
                  <a:schemeClr val="bg1"/>
                </a:solidFill>
              </a:rPr>
              <a:t> the risks inherent to it and those of the healthcare system.</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most immediate implications would include training for surgeons, not only in SDM (none mentioned any of the Elwyn models), but also in patient communication, tools to manage and adapt info to the patient and the CRC, as well as support for their role in SDM.</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Patients require human and clinical support, i.e., family or patient associations and psychological treatment in some cases, as well as aids and tools &amp; surgeon contact to accompany them in the SDM process applied in </a:t>
            </a:r>
            <a:r>
              <a:rPr lang="en-US" dirty="0" err="1">
                <a:solidFill>
                  <a:schemeClr val="bg1"/>
                </a:solidFill>
              </a:rPr>
              <a:t>hospitalised</a:t>
            </a:r>
            <a:r>
              <a:rPr lang="en-US" dirty="0">
                <a:solidFill>
                  <a:schemeClr val="bg1"/>
                </a:solidFill>
              </a:rPr>
              <a:t> CRC treatment.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Evidence-based research is lacking to support the development of SDM application protocols using app in CRC</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The FIS21 02011 project is conducting a mixed-methods research study, in which the QUAL section with its preliminary findings has partially been presented, although the app is still a prototype.</a:t>
            </a:r>
            <a:endParaRPr lang="es-ES" dirty="0">
              <a:solidFill>
                <a:srgbClr val="0668A9"/>
              </a:solidFill>
            </a:endParaRPr>
          </a:p>
        </p:txBody>
      </p:sp>
      <p:pic>
        <p:nvPicPr>
          <p:cNvPr id="12" name="Imagen 11">
            <a:extLst>
              <a:ext uri="{FF2B5EF4-FFF2-40B4-BE49-F238E27FC236}">
                <a16:creationId xmlns:a16="http://schemas.microsoft.com/office/drawing/2014/main" id="{CF964967-939B-9E2C-AF99-B474FCCED026}"/>
              </a:ext>
            </a:extLst>
          </p:cNvPr>
          <p:cNvPicPr>
            <a:picLocks noChangeAspect="1"/>
          </p:cNvPicPr>
          <p:nvPr/>
        </p:nvPicPr>
        <p:blipFill>
          <a:blip r:embed="rId2"/>
          <a:stretch>
            <a:fillRect/>
          </a:stretch>
        </p:blipFill>
        <p:spPr>
          <a:xfrm>
            <a:off x="6443283" y="931818"/>
            <a:ext cx="3510614" cy="1512128"/>
          </a:xfrm>
          <a:prstGeom prst="rect">
            <a:avLst/>
          </a:prstGeom>
        </p:spPr>
      </p:pic>
    </p:spTree>
    <p:extLst>
      <p:ext uri="{BB962C8B-B14F-4D97-AF65-F5344CB8AC3E}">
        <p14:creationId xmlns:p14="http://schemas.microsoft.com/office/powerpoint/2010/main" val="81515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160CB-D603-48C2-7960-F6F346D84FB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BCEA57-F9D6-2709-BDA1-E25F2B2E7085}"/>
              </a:ext>
            </a:extLst>
          </p:cNvPr>
          <p:cNvSpPr txBox="1"/>
          <p:nvPr/>
        </p:nvSpPr>
        <p:spPr>
          <a:xfrm>
            <a:off x="56320" y="1875865"/>
            <a:ext cx="6528548" cy="2862322"/>
          </a:xfrm>
          <a:prstGeom prst="rect">
            <a:avLst/>
          </a:prstGeom>
          <a:noFill/>
        </p:spPr>
        <p:txBody>
          <a:bodyPr wrap="square" rtlCol="0">
            <a:spAutoFit/>
          </a:bodyPr>
          <a:lstStyle/>
          <a:p>
            <a:endParaRPr lang="en-US" b="1" dirty="0">
              <a:solidFill>
                <a:schemeClr val="bg1"/>
              </a:solidFill>
            </a:endParaRPr>
          </a:p>
          <a:p>
            <a:endParaRPr lang="en-US" b="1" dirty="0">
              <a:solidFill>
                <a:schemeClr val="bg1"/>
              </a:solidFill>
            </a:endParaRPr>
          </a:p>
          <a:p>
            <a:pPr marL="285750" indent="-285750">
              <a:buFont typeface="Arial" panose="020B0604020202020204" pitchFamily="34" charset="0"/>
              <a:buChar char="•"/>
            </a:pPr>
            <a:r>
              <a:rPr lang="en-US" b="1" dirty="0">
                <a:solidFill>
                  <a:schemeClr val="bg1"/>
                </a:solidFill>
              </a:rPr>
              <a:t>SDM</a:t>
            </a: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Human Element vs. Technology</a:t>
            </a: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Need for Comprehensive Information</a:t>
            </a: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Role of Family and Support Systems</a:t>
            </a: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Concerns About Information Overload</a:t>
            </a: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Desire for Empathy and Understanding</a:t>
            </a:r>
            <a:endParaRPr lang="en-US" dirty="0">
              <a:solidFill>
                <a:schemeClr val="bg1"/>
              </a:solidFill>
            </a:endParaRPr>
          </a:p>
          <a:p>
            <a:pPr marL="285750" indent="-285750">
              <a:buFont typeface="Arial" panose="020B0604020202020204" pitchFamily="34" charset="0"/>
              <a:buChar char="•"/>
            </a:pPr>
            <a:r>
              <a:rPr lang="en-US" b="1" dirty="0">
                <a:solidFill>
                  <a:schemeClr val="bg1"/>
                </a:solidFill>
              </a:rPr>
              <a:t>Potential for Patient Empowerment</a:t>
            </a:r>
            <a:endParaRPr lang="en-US" dirty="0">
              <a:solidFill>
                <a:schemeClr val="bg1"/>
              </a:solidFill>
            </a:endParaRPr>
          </a:p>
          <a:p>
            <a:endParaRPr lang="en-US" dirty="0"/>
          </a:p>
        </p:txBody>
      </p:sp>
      <p:pic>
        <p:nvPicPr>
          <p:cNvPr id="1026" name="Picture 2" descr="Ministerio de la Presidencia">
            <a:extLst>
              <a:ext uri="{FF2B5EF4-FFF2-40B4-BE49-F238E27FC236}">
                <a16:creationId xmlns:a16="http://schemas.microsoft.com/office/drawing/2014/main" id="{01789B8F-E6E9-B6DE-1990-F718F9022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328" y="1331259"/>
            <a:ext cx="2962275"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EB947EE0-1A5B-CD0F-D6D4-177705D914D3}"/>
              </a:ext>
            </a:extLst>
          </p:cNvPr>
          <p:cNvSpPr txBox="1"/>
          <p:nvPr/>
        </p:nvSpPr>
        <p:spPr>
          <a:xfrm>
            <a:off x="5492711" y="2482726"/>
            <a:ext cx="6094878" cy="1754326"/>
          </a:xfrm>
          <a:prstGeom prst="rect">
            <a:avLst/>
          </a:prstGeom>
          <a:noFill/>
        </p:spPr>
        <p:txBody>
          <a:bodyPr wrap="square">
            <a:spAutoFit/>
          </a:bodyPr>
          <a:lstStyle/>
          <a:p>
            <a:pPr marR="0" algn="just" rtl="0">
              <a:buChar char="·"/>
            </a:pPr>
            <a:r>
              <a:rPr lang="en-US" sz="1800" b="1" i="0" u="none" strike="noStrike" baseline="0" dirty="0">
                <a:solidFill>
                  <a:srgbClr val="000000"/>
                </a:solidFill>
              </a:rPr>
              <a:t>Patient Engagement Variability</a:t>
            </a:r>
          </a:p>
          <a:p>
            <a:pPr marR="0" algn="just" rtl="0">
              <a:buChar char="·"/>
            </a:pPr>
            <a:r>
              <a:rPr lang="en-US" sz="1800" b="1" i="0" u="none" strike="noStrike" baseline="0" dirty="0">
                <a:solidFill>
                  <a:srgbClr val="000000"/>
                </a:solidFill>
              </a:rPr>
              <a:t>Need for Time and Space</a:t>
            </a:r>
          </a:p>
          <a:p>
            <a:pPr marR="0" algn="just" rtl="0">
              <a:buChar char="·"/>
            </a:pPr>
            <a:r>
              <a:rPr lang="en-US" sz="1800" b="1" i="0" u="none" strike="noStrike" baseline="0" dirty="0">
                <a:solidFill>
                  <a:srgbClr val="000000"/>
                </a:solidFill>
              </a:rPr>
              <a:t>Role of Technology</a:t>
            </a:r>
          </a:p>
          <a:p>
            <a:pPr marR="0" algn="just" rtl="0">
              <a:buChar char="·"/>
            </a:pPr>
            <a:r>
              <a:rPr lang="en-US" sz="1800" b="1" i="0" u="none" strike="noStrike" baseline="0" dirty="0">
                <a:solidFill>
                  <a:srgbClr val="000000"/>
                </a:solidFill>
              </a:rPr>
              <a:t>Impact of Family Involvement</a:t>
            </a:r>
            <a:endParaRPr lang="en-US" b="1" dirty="0">
              <a:solidFill>
                <a:srgbClr val="000000"/>
              </a:solidFill>
            </a:endParaRPr>
          </a:p>
          <a:p>
            <a:pPr marR="0" algn="just" rtl="0">
              <a:buChar char="·"/>
            </a:pPr>
            <a:r>
              <a:rPr lang="en-US" sz="1800" b="1" i="0" u="none" strike="noStrike" baseline="0" dirty="0">
                <a:solidFill>
                  <a:srgbClr val="000000"/>
                </a:solidFill>
              </a:rPr>
              <a:t>Cultural and Educational Factors</a:t>
            </a:r>
            <a:endParaRPr lang="en-US" b="1" dirty="0">
              <a:solidFill>
                <a:srgbClr val="000000"/>
              </a:solidFill>
            </a:endParaRPr>
          </a:p>
          <a:p>
            <a:pPr marR="0" algn="just" rtl="0">
              <a:buChar char="·"/>
            </a:pPr>
            <a:r>
              <a:rPr lang="en-US" sz="1800" b="1" i="0" u="none" strike="noStrike" baseline="0" dirty="0">
                <a:solidFill>
                  <a:srgbClr val="000000"/>
                </a:solidFill>
              </a:rPr>
              <a:t>Evolving Role of Healthcare Professionals</a:t>
            </a:r>
            <a:endParaRPr lang="es-ES" b="1" dirty="0"/>
          </a:p>
        </p:txBody>
      </p:sp>
      <p:sp>
        <p:nvSpPr>
          <p:cNvPr id="5" name="CuadroTexto 4">
            <a:extLst>
              <a:ext uri="{FF2B5EF4-FFF2-40B4-BE49-F238E27FC236}">
                <a16:creationId xmlns:a16="http://schemas.microsoft.com/office/drawing/2014/main" id="{8FE6D756-871F-E52A-15D5-0F2D24786154}"/>
              </a:ext>
            </a:extLst>
          </p:cNvPr>
          <p:cNvSpPr txBox="1"/>
          <p:nvPr/>
        </p:nvSpPr>
        <p:spPr>
          <a:xfrm>
            <a:off x="174860" y="1331259"/>
            <a:ext cx="10311605" cy="1415772"/>
          </a:xfrm>
          <a:prstGeom prst="rect">
            <a:avLst/>
          </a:prstGeom>
          <a:noFill/>
        </p:spPr>
        <p:txBody>
          <a:bodyPr wrap="none" rtlCol="0">
            <a:spAutoFit/>
          </a:bodyPr>
          <a:lstStyle/>
          <a:p>
            <a:r>
              <a:rPr lang="es-ES" sz="3200" b="1" dirty="0" err="1">
                <a:solidFill>
                  <a:srgbClr val="0668A9"/>
                </a:solidFill>
              </a:rPr>
              <a:t>Conclusions</a:t>
            </a:r>
            <a:r>
              <a:rPr lang="es-ES" sz="3200" b="1" dirty="0">
                <a:solidFill>
                  <a:srgbClr val="0668A9"/>
                </a:solidFill>
              </a:rPr>
              <a:t>: </a:t>
            </a:r>
            <a:r>
              <a:rPr lang="es-ES" sz="3200" b="1" dirty="0">
                <a:solidFill>
                  <a:srgbClr val="FFCC00"/>
                </a:solidFill>
              </a:rPr>
              <a:t>SDM in CRC</a:t>
            </a:r>
          </a:p>
          <a:p>
            <a:endParaRPr lang="es-ES" dirty="0">
              <a:solidFill>
                <a:srgbClr val="0668A9"/>
              </a:solidFill>
            </a:endParaRPr>
          </a:p>
          <a:p>
            <a:r>
              <a:rPr lang="en-US" b="1" dirty="0">
                <a:solidFill>
                  <a:schemeClr val="accent2"/>
                </a:solidFill>
              </a:rPr>
              <a:t>Key Conclusions on Patient Involvement in Healthcare Decision-Making: Patients vs Physicians</a:t>
            </a:r>
            <a:endParaRPr lang="en-US" dirty="0">
              <a:solidFill>
                <a:schemeClr val="accent2"/>
              </a:solidFill>
            </a:endParaRPr>
          </a:p>
          <a:p>
            <a:endParaRPr lang="es-ES" dirty="0"/>
          </a:p>
        </p:txBody>
      </p:sp>
      <p:pic>
        <p:nvPicPr>
          <p:cNvPr id="4098" name="Picture 2" descr="JAMA Network Open on X: &quot;This secondary analysis of a cluster RCT found  marked diversity in older patients' preferences for colorectal cancer  testing, which supports a shared decision-making process rather than rigid">
            <a:extLst>
              <a:ext uri="{FF2B5EF4-FFF2-40B4-BE49-F238E27FC236}">
                <a16:creationId xmlns:a16="http://schemas.microsoft.com/office/drawing/2014/main" id="{B2237F1A-A098-B8E1-58BE-74E425BC8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211235"/>
            <a:ext cx="4628029" cy="26003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1 colorectal cancer patients' perspective on information provision and  therapeutic decision‐making after local resection - Dekkers - 2024 - United  European Gastroenterology Journal - Wiley Online Library">
            <a:extLst>
              <a:ext uri="{FF2B5EF4-FFF2-40B4-BE49-F238E27FC236}">
                <a16:creationId xmlns:a16="http://schemas.microsoft.com/office/drawing/2014/main" id="{FACE4310-62AD-C3F5-0BB2-5963D28852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83" y="4348722"/>
            <a:ext cx="4357398" cy="246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605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D3F2DA46-7452-2CA4-C6F1-750C8E194041}"/>
              </a:ext>
            </a:extLst>
          </p:cNvPr>
          <p:cNvSpPr/>
          <p:nvPr/>
        </p:nvSpPr>
        <p:spPr>
          <a:xfrm>
            <a:off x="838839" y="1757849"/>
            <a:ext cx="6006098" cy="4216231"/>
          </a:xfrm>
          <a:custGeom>
            <a:avLst/>
            <a:gdLst>
              <a:gd name="connsiteX0" fmla="*/ 0 w 6006098"/>
              <a:gd name="connsiteY0" fmla="*/ 702719 h 4216231"/>
              <a:gd name="connsiteX1" fmla="*/ 702719 w 6006098"/>
              <a:gd name="connsiteY1" fmla="*/ 0 h 4216231"/>
              <a:gd name="connsiteX2" fmla="*/ 1231795 w 6006098"/>
              <a:gd name="connsiteY2" fmla="*/ 0 h 4216231"/>
              <a:gd name="connsiteX3" fmla="*/ 1714864 w 6006098"/>
              <a:gd name="connsiteY3" fmla="*/ 0 h 4216231"/>
              <a:gd name="connsiteX4" fmla="*/ 2335953 w 6006098"/>
              <a:gd name="connsiteY4" fmla="*/ 0 h 4216231"/>
              <a:gd name="connsiteX5" fmla="*/ 2819023 w 6006098"/>
              <a:gd name="connsiteY5" fmla="*/ 0 h 4216231"/>
              <a:gd name="connsiteX6" fmla="*/ 3256085 w 6006098"/>
              <a:gd name="connsiteY6" fmla="*/ 0 h 4216231"/>
              <a:gd name="connsiteX7" fmla="*/ 3739155 w 6006098"/>
              <a:gd name="connsiteY7" fmla="*/ 0 h 4216231"/>
              <a:gd name="connsiteX8" fmla="*/ 4268231 w 6006098"/>
              <a:gd name="connsiteY8" fmla="*/ 0 h 4216231"/>
              <a:gd name="connsiteX9" fmla="*/ 5303379 w 6006098"/>
              <a:gd name="connsiteY9" fmla="*/ 0 h 4216231"/>
              <a:gd name="connsiteX10" fmla="*/ 6006098 w 6006098"/>
              <a:gd name="connsiteY10" fmla="*/ 702719 h 4216231"/>
              <a:gd name="connsiteX11" fmla="*/ 6006098 w 6006098"/>
              <a:gd name="connsiteY11" fmla="*/ 1321093 h 4216231"/>
              <a:gd name="connsiteX12" fmla="*/ 6006098 w 6006098"/>
              <a:gd name="connsiteY12" fmla="*/ 1939468 h 4216231"/>
              <a:gd name="connsiteX13" fmla="*/ 6006098 w 6006098"/>
              <a:gd name="connsiteY13" fmla="*/ 2529734 h 4216231"/>
              <a:gd name="connsiteX14" fmla="*/ 6006098 w 6006098"/>
              <a:gd name="connsiteY14" fmla="*/ 3513512 h 4216231"/>
              <a:gd name="connsiteX15" fmla="*/ 5303379 w 6006098"/>
              <a:gd name="connsiteY15" fmla="*/ 4216231 h 4216231"/>
              <a:gd name="connsiteX16" fmla="*/ 4774303 w 6006098"/>
              <a:gd name="connsiteY16" fmla="*/ 4216231 h 4216231"/>
              <a:gd name="connsiteX17" fmla="*/ 4337240 w 6006098"/>
              <a:gd name="connsiteY17" fmla="*/ 4216231 h 4216231"/>
              <a:gd name="connsiteX18" fmla="*/ 3670145 w 6006098"/>
              <a:gd name="connsiteY18" fmla="*/ 4216231 h 4216231"/>
              <a:gd name="connsiteX19" fmla="*/ 3095062 w 6006098"/>
              <a:gd name="connsiteY19" fmla="*/ 4216231 h 4216231"/>
              <a:gd name="connsiteX20" fmla="*/ 2427967 w 6006098"/>
              <a:gd name="connsiteY20" fmla="*/ 4216231 h 4216231"/>
              <a:gd name="connsiteX21" fmla="*/ 1898891 w 6006098"/>
              <a:gd name="connsiteY21" fmla="*/ 4216231 h 4216231"/>
              <a:gd name="connsiteX22" fmla="*/ 1415821 w 6006098"/>
              <a:gd name="connsiteY22" fmla="*/ 4216231 h 4216231"/>
              <a:gd name="connsiteX23" fmla="*/ 702719 w 6006098"/>
              <a:gd name="connsiteY23" fmla="*/ 4216231 h 4216231"/>
              <a:gd name="connsiteX24" fmla="*/ 0 w 6006098"/>
              <a:gd name="connsiteY24" fmla="*/ 3513512 h 4216231"/>
              <a:gd name="connsiteX25" fmla="*/ 0 w 6006098"/>
              <a:gd name="connsiteY25" fmla="*/ 2951353 h 4216231"/>
              <a:gd name="connsiteX26" fmla="*/ 0 w 6006098"/>
              <a:gd name="connsiteY26" fmla="*/ 2332979 h 4216231"/>
              <a:gd name="connsiteX27" fmla="*/ 0 w 6006098"/>
              <a:gd name="connsiteY27" fmla="*/ 1742712 h 4216231"/>
              <a:gd name="connsiteX28" fmla="*/ 0 w 6006098"/>
              <a:gd name="connsiteY28" fmla="*/ 1236770 h 4216231"/>
              <a:gd name="connsiteX29" fmla="*/ 0 w 6006098"/>
              <a:gd name="connsiteY29" fmla="*/ 702719 h 421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6098" h="4216231" fill="none" extrusionOk="0">
                <a:moveTo>
                  <a:pt x="0" y="702719"/>
                </a:moveTo>
                <a:cubicBezTo>
                  <a:pt x="6945" y="302560"/>
                  <a:pt x="235980" y="-30146"/>
                  <a:pt x="702719" y="0"/>
                </a:cubicBezTo>
                <a:cubicBezTo>
                  <a:pt x="867732" y="-57733"/>
                  <a:pt x="1005394" y="7910"/>
                  <a:pt x="1231795" y="0"/>
                </a:cubicBezTo>
                <a:cubicBezTo>
                  <a:pt x="1458196" y="-7910"/>
                  <a:pt x="1498779" y="51570"/>
                  <a:pt x="1714864" y="0"/>
                </a:cubicBezTo>
                <a:cubicBezTo>
                  <a:pt x="1930949" y="-51570"/>
                  <a:pt x="2142531" y="25696"/>
                  <a:pt x="2335953" y="0"/>
                </a:cubicBezTo>
                <a:cubicBezTo>
                  <a:pt x="2529375" y="-25696"/>
                  <a:pt x="2718382" y="6959"/>
                  <a:pt x="2819023" y="0"/>
                </a:cubicBezTo>
                <a:cubicBezTo>
                  <a:pt x="2919664" y="-6959"/>
                  <a:pt x="3125293" y="48383"/>
                  <a:pt x="3256085" y="0"/>
                </a:cubicBezTo>
                <a:cubicBezTo>
                  <a:pt x="3386877" y="-48383"/>
                  <a:pt x="3608833" y="11447"/>
                  <a:pt x="3739155" y="0"/>
                </a:cubicBezTo>
                <a:cubicBezTo>
                  <a:pt x="3869477" y="-11447"/>
                  <a:pt x="4053875" y="10694"/>
                  <a:pt x="4268231" y="0"/>
                </a:cubicBezTo>
                <a:cubicBezTo>
                  <a:pt x="4482587" y="-10694"/>
                  <a:pt x="5066929" y="16310"/>
                  <a:pt x="5303379" y="0"/>
                </a:cubicBezTo>
                <a:cubicBezTo>
                  <a:pt x="5617775" y="73165"/>
                  <a:pt x="6109461" y="337816"/>
                  <a:pt x="6006098" y="702719"/>
                </a:cubicBezTo>
                <a:cubicBezTo>
                  <a:pt x="6073476" y="943400"/>
                  <a:pt x="5995420" y="1160411"/>
                  <a:pt x="6006098" y="1321093"/>
                </a:cubicBezTo>
                <a:cubicBezTo>
                  <a:pt x="6016776" y="1481775"/>
                  <a:pt x="5952425" y="1749023"/>
                  <a:pt x="6006098" y="1939468"/>
                </a:cubicBezTo>
                <a:cubicBezTo>
                  <a:pt x="6059771" y="2129914"/>
                  <a:pt x="5951786" y="2282528"/>
                  <a:pt x="6006098" y="2529734"/>
                </a:cubicBezTo>
                <a:cubicBezTo>
                  <a:pt x="6060410" y="2776940"/>
                  <a:pt x="5935962" y="3251906"/>
                  <a:pt x="6006098" y="3513512"/>
                </a:cubicBezTo>
                <a:cubicBezTo>
                  <a:pt x="6078055" y="3913948"/>
                  <a:pt x="5614470" y="4244407"/>
                  <a:pt x="5303379" y="4216231"/>
                </a:cubicBezTo>
                <a:cubicBezTo>
                  <a:pt x="5150815" y="4233983"/>
                  <a:pt x="5005220" y="4169874"/>
                  <a:pt x="4774303" y="4216231"/>
                </a:cubicBezTo>
                <a:cubicBezTo>
                  <a:pt x="4543386" y="4262588"/>
                  <a:pt x="4430463" y="4165940"/>
                  <a:pt x="4337240" y="4216231"/>
                </a:cubicBezTo>
                <a:cubicBezTo>
                  <a:pt x="4244017" y="4266522"/>
                  <a:pt x="3973183" y="4185723"/>
                  <a:pt x="3670145" y="4216231"/>
                </a:cubicBezTo>
                <a:cubicBezTo>
                  <a:pt x="3367107" y="4246739"/>
                  <a:pt x="3212936" y="4193348"/>
                  <a:pt x="3095062" y="4216231"/>
                </a:cubicBezTo>
                <a:cubicBezTo>
                  <a:pt x="2977188" y="4239114"/>
                  <a:pt x="2591423" y="4137482"/>
                  <a:pt x="2427967" y="4216231"/>
                </a:cubicBezTo>
                <a:cubicBezTo>
                  <a:pt x="2264512" y="4294980"/>
                  <a:pt x="2107641" y="4205258"/>
                  <a:pt x="1898891" y="4216231"/>
                </a:cubicBezTo>
                <a:cubicBezTo>
                  <a:pt x="1690141" y="4227204"/>
                  <a:pt x="1557404" y="4165298"/>
                  <a:pt x="1415821" y="4216231"/>
                </a:cubicBezTo>
                <a:cubicBezTo>
                  <a:pt x="1274238" y="4267164"/>
                  <a:pt x="1042949" y="4203248"/>
                  <a:pt x="702719" y="4216231"/>
                </a:cubicBezTo>
                <a:cubicBezTo>
                  <a:pt x="275871" y="4229823"/>
                  <a:pt x="-263" y="3888499"/>
                  <a:pt x="0" y="3513512"/>
                </a:cubicBezTo>
                <a:cubicBezTo>
                  <a:pt x="-8415" y="3257570"/>
                  <a:pt x="6817" y="3065682"/>
                  <a:pt x="0" y="2951353"/>
                </a:cubicBezTo>
                <a:cubicBezTo>
                  <a:pt x="-6817" y="2837024"/>
                  <a:pt x="60509" y="2465892"/>
                  <a:pt x="0" y="2332979"/>
                </a:cubicBezTo>
                <a:cubicBezTo>
                  <a:pt x="-60509" y="2200066"/>
                  <a:pt x="51818" y="1888053"/>
                  <a:pt x="0" y="1742712"/>
                </a:cubicBezTo>
                <a:cubicBezTo>
                  <a:pt x="-51818" y="1597371"/>
                  <a:pt x="60633" y="1460491"/>
                  <a:pt x="0" y="1236770"/>
                </a:cubicBezTo>
                <a:cubicBezTo>
                  <a:pt x="-60633" y="1013049"/>
                  <a:pt x="15590" y="826587"/>
                  <a:pt x="0" y="702719"/>
                </a:cubicBezTo>
                <a:close/>
              </a:path>
              <a:path w="6006098" h="4216231" stroke="0" extrusionOk="0">
                <a:moveTo>
                  <a:pt x="0" y="702719"/>
                </a:moveTo>
                <a:cubicBezTo>
                  <a:pt x="-72357" y="269987"/>
                  <a:pt x="237630" y="28895"/>
                  <a:pt x="702719" y="0"/>
                </a:cubicBezTo>
                <a:cubicBezTo>
                  <a:pt x="1024341" y="-76536"/>
                  <a:pt x="1216620" y="70560"/>
                  <a:pt x="1369815" y="0"/>
                </a:cubicBezTo>
                <a:cubicBezTo>
                  <a:pt x="1523010" y="-70560"/>
                  <a:pt x="1651416" y="22033"/>
                  <a:pt x="1898891" y="0"/>
                </a:cubicBezTo>
                <a:cubicBezTo>
                  <a:pt x="2146366" y="-22033"/>
                  <a:pt x="2250954" y="19158"/>
                  <a:pt x="2381960" y="0"/>
                </a:cubicBezTo>
                <a:cubicBezTo>
                  <a:pt x="2512966" y="-19158"/>
                  <a:pt x="2770620" y="50572"/>
                  <a:pt x="3003049" y="0"/>
                </a:cubicBezTo>
                <a:cubicBezTo>
                  <a:pt x="3235478" y="-50572"/>
                  <a:pt x="3321011" y="55749"/>
                  <a:pt x="3532125" y="0"/>
                </a:cubicBezTo>
                <a:cubicBezTo>
                  <a:pt x="3743239" y="-55749"/>
                  <a:pt x="4017099" y="1643"/>
                  <a:pt x="4199221" y="0"/>
                </a:cubicBezTo>
                <a:cubicBezTo>
                  <a:pt x="4381343" y="-1643"/>
                  <a:pt x="4474110" y="946"/>
                  <a:pt x="4682290" y="0"/>
                </a:cubicBezTo>
                <a:cubicBezTo>
                  <a:pt x="4890470" y="-946"/>
                  <a:pt x="5115269" y="51365"/>
                  <a:pt x="5303379" y="0"/>
                </a:cubicBezTo>
                <a:cubicBezTo>
                  <a:pt x="5766403" y="18014"/>
                  <a:pt x="5910024" y="299079"/>
                  <a:pt x="6006098" y="702719"/>
                </a:cubicBezTo>
                <a:cubicBezTo>
                  <a:pt x="6045516" y="822899"/>
                  <a:pt x="5972825" y="1040797"/>
                  <a:pt x="6006098" y="1264878"/>
                </a:cubicBezTo>
                <a:cubicBezTo>
                  <a:pt x="6039371" y="1488959"/>
                  <a:pt x="5956810" y="1682641"/>
                  <a:pt x="6006098" y="1798928"/>
                </a:cubicBezTo>
                <a:cubicBezTo>
                  <a:pt x="6055386" y="1915215"/>
                  <a:pt x="6004434" y="2230084"/>
                  <a:pt x="6006098" y="2417303"/>
                </a:cubicBezTo>
                <a:cubicBezTo>
                  <a:pt x="6007762" y="2604523"/>
                  <a:pt x="5984704" y="2899838"/>
                  <a:pt x="6006098" y="3035677"/>
                </a:cubicBezTo>
                <a:cubicBezTo>
                  <a:pt x="6027492" y="3171516"/>
                  <a:pt x="5958401" y="3326833"/>
                  <a:pt x="6006098" y="3513512"/>
                </a:cubicBezTo>
                <a:cubicBezTo>
                  <a:pt x="5934883" y="3834516"/>
                  <a:pt x="5645230" y="4147093"/>
                  <a:pt x="5303379" y="4216231"/>
                </a:cubicBezTo>
                <a:cubicBezTo>
                  <a:pt x="5023678" y="4274832"/>
                  <a:pt x="4852348" y="4151531"/>
                  <a:pt x="4682290" y="4216231"/>
                </a:cubicBezTo>
                <a:cubicBezTo>
                  <a:pt x="4512232" y="4280931"/>
                  <a:pt x="4461271" y="4213833"/>
                  <a:pt x="4245227" y="4216231"/>
                </a:cubicBezTo>
                <a:cubicBezTo>
                  <a:pt x="4029183" y="4218629"/>
                  <a:pt x="3868286" y="4210594"/>
                  <a:pt x="3762158" y="4216231"/>
                </a:cubicBezTo>
                <a:cubicBezTo>
                  <a:pt x="3656030" y="4221868"/>
                  <a:pt x="3317189" y="4183056"/>
                  <a:pt x="3095062" y="4216231"/>
                </a:cubicBezTo>
                <a:cubicBezTo>
                  <a:pt x="2872935" y="4249406"/>
                  <a:pt x="2726093" y="4180073"/>
                  <a:pt x="2519980" y="4216231"/>
                </a:cubicBezTo>
                <a:cubicBezTo>
                  <a:pt x="2313867" y="4252389"/>
                  <a:pt x="2188678" y="4159372"/>
                  <a:pt x="2036910" y="4216231"/>
                </a:cubicBezTo>
                <a:cubicBezTo>
                  <a:pt x="1885142" y="4273090"/>
                  <a:pt x="1685555" y="4189735"/>
                  <a:pt x="1461828" y="4216231"/>
                </a:cubicBezTo>
                <a:cubicBezTo>
                  <a:pt x="1238101" y="4242727"/>
                  <a:pt x="869686" y="4156027"/>
                  <a:pt x="702719" y="4216231"/>
                </a:cubicBezTo>
                <a:cubicBezTo>
                  <a:pt x="340194" y="4137570"/>
                  <a:pt x="18915" y="3922065"/>
                  <a:pt x="0" y="3513512"/>
                </a:cubicBezTo>
                <a:cubicBezTo>
                  <a:pt x="-63022" y="3279103"/>
                  <a:pt x="69575" y="3106706"/>
                  <a:pt x="0" y="2895138"/>
                </a:cubicBezTo>
                <a:cubicBezTo>
                  <a:pt x="-69575" y="2683570"/>
                  <a:pt x="8411" y="2447978"/>
                  <a:pt x="0" y="2304871"/>
                </a:cubicBezTo>
                <a:cubicBezTo>
                  <a:pt x="-8411" y="2161764"/>
                  <a:pt x="14522" y="1985638"/>
                  <a:pt x="0" y="1798928"/>
                </a:cubicBezTo>
                <a:cubicBezTo>
                  <a:pt x="-14522" y="1612218"/>
                  <a:pt x="26839" y="1430120"/>
                  <a:pt x="0" y="1208662"/>
                </a:cubicBezTo>
                <a:cubicBezTo>
                  <a:pt x="-26839" y="987204"/>
                  <a:pt x="16460" y="815141"/>
                  <a:pt x="0" y="702719"/>
                </a:cubicBezTo>
                <a:close/>
              </a:path>
            </a:pathLst>
          </a:custGeom>
          <a:solidFill>
            <a:srgbClr val="FFCC00"/>
          </a:solidFill>
          <a:ln w="38100">
            <a:solidFill>
              <a:srgbClr val="0668A9"/>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0668A9"/>
                </a:solidFill>
              </a:rPr>
              <a:t>Thank you!</a:t>
            </a:r>
          </a:p>
          <a:p>
            <a:pPr algn="ctr"/>
            <a:r>
              <a:rPr lang="en-US" sz="3600" i="1" dirty="0">
                <a:solidFill>
                  <a:schemeClr val="tx1"/>
                </a:solidFill>
              </a:rPr>
              <a:t>Olatz.Lopez@psi.uned.es</a:t>
            </a:r>
            <a:endParaRPr lang="en-US" sz="3600" b="1" i="1" dirty="0">
              <a:solidFill>
                <a:schemeClr val="tx1"/>
              </a:solidFill>
            </a:endParaRPr>
          </a:p>
        </p:txBody>
      </p:sp>
      <p:pic>
        <p:nvPicPr>
          <p:cNvPr id="2050" name="Picture 2" descr="logo uned – Instituto de Aplicaciones Psicológicas &amp; Coaching Estratégico">
            <a:extLst>
              <a:ext uri="{FF2B5EF4-FFF2-40B4-BE49-F238E27FC236}">
                <a16:creationId xmlns:a16="http://schemas.microsoft.com/office/drawing/2014/main" id="{B9627479-9B15-91BC-C4FF-C8E7F01F3B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70977" y="2638699"/>
            <a:ext cx="4598124" cy="229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830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2">
            <a:extLst>
              <a:ext uri="{FF2B5EF4-FFF2-40B4-BE49-F238E27FC236}">
                <a16:creationId xmlns:a16="http://schemas.microsoft.com/office/drawing/2014/main" id="{1F2A282A-9756-7E0B-E26E-E3F5B9BB12E3}"/>
              </a:ext>
            </a:extLst>
          </p:cNvPr>
          <p:cNvGraphicFramePr>
            <a:graphicFrameLocks/>
          </p:cNvGraphicFramePr>
          <p:nvPr/>
        </p:nvGraphicFramePr>
        <p:xfrm>
          <a:off x="1265238" y="2112963"/>
          <a:ext cx="10926762" cy="4192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a:extLst>
              <a:ext uri="{FF2B5EF4-FFF2-40B4-BE49-F238E27FC236}">
                <a16:creationId xmlns:a16="http://schemas.microsoft.com/office/drawing/2014/main" id="{014DC712-BF0C-AE2E-85E0-2ACF769C9262}"/>
              </a:ext>
            </a:extLst>
          </p:cNvPr>
          <p:cNvSpPr txBox="1"/>
          <p:nvPr/>
        </p:nvSpPr>
        <p:spPr>
          <a:xfrm>
            <a:off x="5029199" y="1792052"/>
            <a:ext cx="3729877" cy="707886"/>
          </a:xfrm>
          <a:prstGeom prst="rect">
            <a:avLst/>
          </a:prstGeom>
          <a:noFill/>
        </p:spPr>
        <p:txBody>
          <a:bodyPr wrap="square">
            <a:spAutoFit/>
          </a:bodyPr>
          <a:lstStyle/>
          <a:p>
            <a:r>
              <a:rPr lang="es-ES" sz="4000" dirty="0" err="1">
                <a:solidFill>
                  <a:schemeClr val="bg1"/>
                </a:solidFill>
              </a:rPr>
              <a:t>Outline</a:t>
            </a:r>
            <a:endParaRPr lang="es-ES" sz="4000" dirty="0">
              <a:solidFill>
                <a:schemeClr val="bg1"/>
              </a:solidFill>
            </a:endParaRPr>
          </a:p>
        </p:txBody>
      </p:sp>
      <p:pic>
        <p:nvPicPr>
          <p:cNvPr id="7" name="Picture 2" descr="logo uned – Instituto de Aplicaciones Psicológicas &amp; Coaching Estratégico">
            <a:extLst>
              <a:ext uri="{FF2B5EF4-FFF2-40B4-BE49-F238E27FC236}">
                <a16:creationId xmlns:a16="http://schemas.microsoft.com/office/drawing/2014/main" id="{CAC1DF3F-C1EE-4D3D-7BED-1F410408E9D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650376" y="5285201"/>
            <a:ext cx="2682519" cy="1341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3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BF5D1CC-12EF-9938-EFB0-42F219817A24}"/>
              </a:ext>
            </a:extLst>
          </p:cNvPr>
          <p:cNvSpPr txBox="1"/>
          <p:nvPr/>
        </p:nvSpPr>
        <p:spPr>
          <a:xfrm>
            <a:off x="605117" y="1573306"/>
            <a:ext cx="7281583" cy="5016758"/>
          </a:xfrm>
          <a:prstGeom prst="rect">
            <a:avLst/>
          </a:prstGeom>
          <a:noFill/>
        </p:spPr>
        <p:txBody>
          <a:bodyPr wrap="square" rtlCol="0">
            <a:spAutoFit/>
          </a:bodyPr>
          <a:lstStyle/>
          <a:p>
            <a:r>
              <a:rPr lang="es-ES" sz="3200" b="1" dirty="0" err="1">
                <a:solidFill>
                  <a:srgbClr val="0668A9"/>
                </a:solidFill>
              </a:rPr>
              <a:t>Introduction</a:t>
            </a:r>
            <a:r>
              <a:rPr lang="es-ES" sz="3200" b="1" dirty="0">
                <a:solidFill>
                  <a:srgbClr val="0668A9"/>
                </a:solidFill>
              </a:rPr>
              <a:t>: </a:t>
            </a:r>
            <a:r>
              <a:rPr lang="es-ES" sz="3200" b="1" dirty="0" err="1">
                <a:solidFill>
                  <a:srgbClr val="FFCC00"/>
                </a:solidFill>
              </a:rPr>
              <a:t>study</a:t>
            </a:r>
            <a:r>
              <a:rPr lang="es-ES" sz="3200" b="1" dirty="0">
                <a:solidFill>
                  <a:srgbClr val="FFCC00"/>
                </a:solidFill>
              </a:rPr>
              <a:t> </a:t>
            </a:r>
            <a:r>
              <a:rPr lang="es-ES" sz="3200" b="1" dirty="0" err="1">
                <a:solidFill>
                  <a:srgbClr val="FFCC00"/>
                </a:solidFill>
              </a:rPr>
              <a:t>problem</a:t>
            </a:r>
            <a:endParaRPr lang="es-ES" sz="3200" b="1" dirty="0">
              <a:solidFill>
                <a:srgbClr val="FFCC00"/>
              </a:solidFill>
            </a:endParaRPr>
          </a:p>
          <a:p>
            <a:endParaRPr lang="es-ES" dirty="0">
              <a:solidFill>
                <a:srgbClr val="0668A9"/>
              </a:solidFill>
            </a:endParaRPr>
          </a:p>
          <a:p>
            <a:endParaRPr lang="es-ES" dirty="0">
              <a:solidFill>
                <a:srgbClr val="0668A9"/>
              </a:solidFill>
            </a:endParaRPr>
          </a:p>
          <a:p>
            <a:pPr marL="285750" indent="-285750">
              <a:buFont typeface="Arial" panose="020B0604020202020204" pitchFamily="34" charset="0"/>
              <a:buChar char="•"/>
            </a:pPr>
            <a:r>
              <a:rPr lang="en-US" dirty="0">
                <a:solidFill>
                  <a:schemeClr val="bg1"/>
                </a:solidFill>
              </a:rPr>
              <a:t>Medicine / Oncology / Psycho-oncology / </a:t>
            </a:r>
            <a:r>
              <a:rPr lang="en-US" dirty="0" err="1">
                <a:solidFill>
                  <a:srgbClr val="C00000"/>
                </a:solidFill>
              </a:rPr>
              <a:t>Personalised</a:t>
            </a:r>
            <a:r>
              <a:rPr lang="en-US" dirty="0">
                <a:solidFill>
                  <a:srgbClr val="C00000"/>
                </a:solidFill>
              </a:rPr>
              <a:t> health Psychology (Value Based-Health Care)</a:t>
            </a:r>
          </a:p>
          <a:p>
            <a:pPr marL="285750" indent="-285750">
              <a:buFont typeface="Arial" panose="020B0604020202020204" pitchFamily="34" charset="0"/>
              <a:buChar char="•"/>
            </a:pPr>
            <a:r>
              <a:rPr lang="en-US" dirty="0">
                <a:solidFill>
                  <a:schemeClr val="bg1"/>
                </a:solidFill>
              </a:rPr>
              <a:t>SDM is a collaborative approach in healthcare that involves patients in clinical decision-making processes </a:t>
            </a:r>
          </a:p>
          <a:p>
            <a:pPr marL="285750" indent="-285750">
              <a:buFont typeface="Arial" panose="020B0604020202020204" pitchFamily="34" charset="0"/>
              <a:buChar char="•"/>
            </a:pPr>
            <a:r>
              <a:rPr lang="en-US" dirty="0">
                <a:solidFill>
                  <a:schemeClr val="bg1"/>
                </a:solidFill>
              </a:rPr>
              <a:t>SDM has gained traction in Spain since 2000: </a:t>
            </a:r>
            <a:r>
              <a:rPr lang="en-US" dirty="0">
                <a:solidFill>
                  <a:srgbClr val="C00000"/>
                </a:solidFill>
              </a:rPr>
              <a:t>Law 41/2002, of November 14, regulating basic patient autonomy and rights and obligations regarding information and clinical documentation</a:t>
            </a:r>
          </a:p>
          <a:p>
            <a:pPr marL="285750" indent="-285750">
              <a:buFont typeface="Arial" panose="020B0604020202020204" pitchFamily="34" charset="0"/>
              <a:buChar char="•"/>
            </a:pPr>
            <a:r>
              <a:rPr lang="en-US" dirty="0">
                <a:solidFill>
                  <a:schemeClr val="bg1"/>
                </a:solidFill>
              </a:rPr>
              <a:t>However, its implementation poses certain </a:t>
            </a:r>
            <a:r>
              <a:rPr lang="en-US" u="sng" dirty="0">
                <a:solidFill>
                  <a:schemeClr val="bg1"/>
                </a:solidFill>
              </a:rPr>
              <a:t>complexities</a:t>
            </a:r>
            <a:r>
              <a:rPr lang="en-US" dirty="0">
                <a:solidFill>
                  <a:schemeClr val="bg1"/>
                </a:solidFill>
              </a:rPr>
              <a:t>:</a:t>
            </a:r>
          </a:p>
          <a:p>
            <a:pPr marL="742950" lvl="1" indent="-285750">
              <a:buFont typeface="Arial" panose="020B0604020202020204" pitchFamily="34" charset="0"/>
              <a:buChar char="•"/>
            </a:pPr>
            <a:r>
              <a:rPr lang="en-US" dirty="0">
                <a:solidFill>
                  <a:schemeClr val="bg1"/>
                </a:solidFill>
              </a:rPr>
              <a:t>There are still few studies grounded in scientific evidence</a:t>
            </a:r>
          </a:p>
          <a:p>
            <a:pPr marL="742950" lvl="1" indent="-285750">
              <a:buFont typeface="Arial" panose="020B0604020202020204" pitchFamily="34" charset="0"/>
              <a:buChar char="•"/>
            </a:pPr>
            <a:r>
              <a:rPr lang="en-US" dirty="0">
                <a:solidFill>
                  <a:schemeClr val="bg1"/>
                </a:solidFill>
              </a:rPr>
              <a:t>Physicians trying to add SDM often encounter challenges due to limited time and training </a:t>
            </a:r>
          </a:p>
          <a:p>
            <a:pPr marL="742950" lvl="1" indent="-285750">
              <a:buFont typeface="Arial" panose="020B0604020202020204" pitchFamily="34" charset="0"/>
              <a:buChar char="•"/>
            </a:pPr>
            <a:r>
              <a:rPr lang="en-US" dirty="0">
                <a:solidFill>
                  <a:schemeClr val="bg1"/>
                </a:solidFill>
              </a:rPr>
              <a:t>Physicians try to be transparent, use </a:t>
            </a:r>
            <a:r>
              <a:rPr lang="en-US" dirty="0" err="1">
                <a:solidFill>
                  <a:schemeClr val="bg1"/>
                </a:solidFill>
              </a:rPr>
              <a:t>personalised</a:t>
            </a:r>
            <a:r>
              <a:rPr lang="en-US" dirty="0">
                <a:solidFill>
                  <a:schemeClr val="bg1"/>
                </a:solidFill>
              </a:rPr>
              <a:t> communication or educate patients about options</a:t>
            </a:r>
          </a:p>
          <a:p>
            <a:pPr marL="742950" lvl="1" indent="-285750">
              <a:buFont typeface="Arial" panose="020B0604020202020204" pitchFamily="34" charset="0"/>
              <a:buChar char="•"/>
            </a:pPr>
            <a:r>
              <a:rPr lang="en-US" dirty="0">
                <a:solidFill>
                  <a:schemeClr val="bg1"/>
                </a:solidFill>
              </a:rPr>
              <a:t>There are almost no resources </a:t>
            </a:r>
            <a:endParaRPr lang="es-ES" dirty="0">
              <a:solidFill>
                <a:srgbClr val="0668A9"/>
              </a:solidFill>
            </a:endParaRPr>
          </a:p>
        </p:txBody>
      </p:sp>
      <p:pic>
        <p:nvPicPr>
          <p:cNvPr id="1026" name="Picture 2" descr="Ministerio de la Presidencia">
            <a:extLst>
              <a:ext uri="{FF2B5EF4-FFF2-40B4-BE49-F238E27FC236}">
                <a16:creationId xmlns:a16="http://schemas.microsoft.com/office/drawing/2014/main" id="{7B3D1D41-E59F-1088-4F66-D28D22B2E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328" y="1331259"/>
            <a:ext cx="29622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214;p22">
            <a:extLst>
              <a:ext uri="{FF2B5EF4-FFF2-40B4-BE49-F238E27FC236}">
                <a16:creationId xmlns:a16="http://schemas.microsoft.com/office/drawing/2014/main" id="{C4FB2D6D-46E4-1CEF-332A-D15975F4843F}"/>
              </a:ext>
            </a:extLst>
          </p:cNvPr>
          <p:cNvPicPr preferRelativeResize="0"/>
          <p:nvPr/>
        </p:nvPicPr>
        <p:blipFill>
          <a:blip r:embed="rId3"/>
          <a:stretch>
            <a:fillRect/>
          </a:stretch>
        </p:blipFill>
        <p:spPr>
          <a:xfrm>
            <a:off x="7764889" y="2677838"/>
            <a:ext cx="4353151" cy="2237062"/>
          </a:xfrm>
          <a:prstGeom prst="rect">
            <a:avLst/>
          </a:prstGeom>
          <a:noFill/>
        </p:spPr>
      </p:pic>
      <p:pic>
        <p:nvPicPr>
          <p:cNvPr id="193" name="Google Shape;193;p20"/>
          <p:cNvPicPr preferRelativeResize="0"/>
          <p:nvPr/>
        </p:nvPicPr>
        <p:blipFill>
          <a:blip r:embed="rId4"/>
          <a:stretch>
            <a:fillRect/>
          </a:stretch>
        </p:blipFill>
        <p:spPr>
          <a:xfrm>
            <a:off x="7764889" y="5029199"/>
            <a:ext cx="4427111" cy="1620371"/>
          </a:xfrm>
          <a:prstGeom prst="rect">
            <a:avLst/>
          </a:prstGeom>
          <a:noFill/>
        </p:spPr>
      </p:pic>
    </p:spTree>
    <p:extLst>
      <p:ext uri="{BB962C8B-B14F-4D97-AF65-F5344CB8AC3E}">
        <p14:creationId xmlns:p14="http://schemas.microsoft.com/office/powerpoint/2010/main" val="261899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9"/>
        <p:cNvGrpSpPr/>
        <p:nvPr/>
      </p:nvGrpSpPr>
      <p:grpSpPr>
        <a:xfrm>
          <a:off x="0" y="0"/>
          <a:ext cx="0" cy="0"/>
          <a:chOff x="0" y="0"/>
          <a:chExt cx="0" cy="0"/>
        </a:xfrm>
      </p:grpSpPr>
      <p:pic>
        <p:nvPicPr>
          <p:cNvPr id="205" name="Google Shape;205;p21"/>
          <p:cNvPicPr preferRelativeResize="0"/>
          <p:nvPr/>
        </p:nvPicPr>
        <p:blipFill>
          <a:blip r:embed="rId3"/>
          <a:stretch>
            <a:fillRect/>
          </a:stretch>
        </p:blipFill>
        <p:spPr>
          <a:xfrm>
            <a:off x="7533283" y="208500"/>
            <a:ext cx="3459647" cy="3264413"/>
          </a:xfrm>
          <a:prstGeom prst="rect">
            <a:avLst/>
          </a:prstGeom>
          <a:noFill/>
        </p:spPr>
      </p:pic>
      <p:sp>
        <p:nvSpPr>
          <p:cNvPr id="200" name="Google Shape;200;p21"/>
          <p:cNvSpPr txBox="1">
            <a:spLocks noGrp="1"/>
          </p:cNvSpPr>
          <p:nvPr>
            <p:ph type="title" idx="4294967295"/>
          </p:nvPr>
        </p:nvSpPr>
        <p:spPr>
          <a:xfrm>
            <a:off x="0" y="609600"/>
            <a:ext cx="3240741" cy="1320800"/>
          </a:xfrm>
          <a:prstGeom prst="rect">
            <a:avLst/>
          </a:prstGeom>
        </p:spPr>
        <p:txBody>
          <a:bodyPr spcFirstLastPara="1" vert="horz" lIns="121920" tIns="60960" rIns="121920" bIns="60960" rtlCol="0" anchor="ctr" anchorCtr="0">
            <a:normAutofit fontScale="9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lvl="0" indent="0" defTabSz="609585">
              <a:lnSpc>
                <a:spcPct val="90000"/>
              </a:lnSpc>
              <a:spcBef>
                <a:spcPct val="0"/>
              </a:spcBef>
              <a:spcAft>
                <a:spcPts val="0"/>
              </a:spcAft>
            </a:pPr>
            <a:r>
              <a:rPr lang="en-US" sz="2667" dirty="0">
                <a:solidFill>
                  <a:srgbClr val="FFCC00"/>
                </a:solidFill>
              </a:rPr>
              <a:t>3 theoretical models based on the</a:t>
            </a:r>
            <a:br>
              <a:rPr lang="en-US" sz="2667" dirty="0">
                <a:solidFill>
                  <a:srgbClr val="FFCC00"/>
                </a:solidFill>
              </a:rPr>
            </a:br>
            <a:r>
              <a:rPr lang="en-US" sz="2667" dirty="0">
                <a:solidFill>
                  <a:srgbClr val="FFCC00"/>
                </a:solidFill>
              </a:rPr>
              <a:t>“Three-talk model”</a:t>
            </a:r>
          </a:p>
        </p:txBody>
      </p:sp>
      <p:sp>
        <p:nvSpPr>
          <p:cNvPr id="201" name="Google Shape;201;p21"/>
          <p:cNvSpPr txBox="1">
            <a:spLocks noGrp="1"/>
          </p:cNvSpPr>
          <p:nvPr>
            <p:ph type="body" idx="4294967295"/>
          </p:nvPr>
        </p:nvSpPr>
        <p:spPr>
          <a:xfrm>
            <a:off x="0" y="2160588"/>
            <a:ext cx="2930525" cy="3881437"/>
          </a:xfrm>
          <a:prstGeom prst="rect">
            <a:avLst/>
          </a:prstGeom>
        </p:spPr>
        <p:txBody>
          <a:bodyPr spcFirstLastPara="1" vert="horz" lIns="121920" tIns="60960" rIns="121920" bIns="60960" rtlCol="0" anchorCtr="0">
            <a:normAutofit fontScale="92500" lnSpcReduction="10000"/>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609585" lvl="0" indent="-414856" defTabSz="609585">
              <a:lnSpc>
                <a:spcPct val="90000"/>
              </a:lnSpc>
              <a:spcBef>
                <a:spcPts val="1333"/>
              </a:spcBef>
              <a:buSzPct val="80000"/>
              <a:buFont typeface="Wingdings 3" charset="2"/>
              <a:buChar char=""/>
            </a:pPr>
            <a:r>
              <a:rPr lang="en-US" dirty="0">
                <a:sym typeface="Arial"/>
              </a:rPr>
              <a:t>3 Steps Model (Elwyn et al. 2017)</a:t>
            </a:r>
          </a:p>
          <a:p>
            <a:pPr marL="609585" lvl="0" indent="-414856" defTabSz="609585">
              <a:lnSpc>
                <a:spcPct val="90000"/>
              </a:lnSpc>
              <a:spcBef>
                <a:spcPts val="1333"/>
              </a:spcBef>
              <a:buSzPct val="80000"/>
              <a:buFont typeface="Wingdings 3" charset="2"/>
              <a:buChar char=""/>
            </a:pPr>
            <a:r>
              <a:rPr lang="en-US" dirty="0">
                <a:sym typeface="Arial"/>
              </a:rPr>
              <a:t>SDM based on Aims Model (Elwyn y </a:t>
            </a:r>
            <a:r>
              <a:rPr lang="en-US" dirty="0" err="1">
                <a:sym typeface="Arial"/>
              </a:rPr>
              <a:t>Vermunt</a:t>
            </a:r>
            <a:r>
              <a:rPr lang="en-US" dirty="0">
                <a:sym typeface="Arial"/>
              </a:rPr>
              <a:t>, 2020)</a:t>
            </a:r>
          </a:p>
          <a:p>
            <a:pPr marL="609585" lvl="0" indent="-414856" defTabSz="609585">
              <a:lnSpc>
                <a:spcPct val="90000"/>
              </a:lnSpc>
              <a:spcBef>
                <a:spcPts val="1333"/>
              </a:spcBef>
              <a:buSzPct val="80000"/>
              <a:buFont typeface="Wingdings 3" charset="2"/>
              <a:buChar char=""/>
            </a:pPr>
            <a:r>
              <a:rPr lang="en-US" dirty="0">
                <a:sym typeface="Arial"/>
              </a:rPr>
              <a:t>Communication Model of SDM (</a:t>
            </a:r>
            <a:r>
              <a:rPr lang="en-US" dirty="0" err="1">
                <a:sym typeface="Arial"/>
              </a:rPr>
              <a:t>Siminoff</a:t>
            </a:r>
            <a:r>
              <a:rPr lang="en-US" dirty="0">
                <a:sym typeface="Arial"/>
              </a:rPr>
              <a:t> y Step, 2005)</a:t>
            </a:r>
            <a:endParaRPr lang="en-US" dirty="0"/>
          </a:p>
        </p:txBody>
      </p:sp>
      <p:sp>
        <p:nvSpPr>
          <p:cNvPr id="202" name="Google Shape;202;p21"/>
          <p:cNvSpPr txBox="1">
            <a:spLocks noGrp="1"/>
          </p:cNvSpPr>
          <p:nvPr>
            <p:ph type="sldNum" idx="4294967295"/>
          </p:nvPr>
        </p:nvSpPr>
        <p:spPr>
          <a:xfrm>
            <a:off x="11507788" y="6042025"/>
            <a:ext cx="684212" cy="365125"/>
          </a:xfrm>
          <a:prstGeom prst="rect">
            <a:avLst/>
          </a:prstGeom>
        </p:spPr>
        <p:txBody>
          <a:bodyPr spcFirstLastPara="1" vert="horz" lIns="121920" tIns="60960" rIns="121920" bIns="60960" rtlCol="0" anchor="ctr" anchorCtr="0">
            <a:normAutofit/>
          </a:bodyPr>
          <a:lst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a:lstStyle>
          <a:p>
            <a:pPr lvl="0" indent="0" defTabSz="1219170">
              <a:lnSpc>
                <a:spcPct val="90000"/>
              </a:lnSpc>
              <a:spcBef>
                <a:spcPts val="0"/>
              </a:spcBef>
              <a:spcAft>
                <a:spcPts val="800"/>
              </a:spcAft>
              <a:buNone/>
            </a:pPr>
            <a:fld id="{00000000-1234-1234-1234-123412341234}" type="slidenum">
              <a:rPr lang="en-US" sz="933"/>
              <a:pPr lvl="0" indent="0" defTabSz="1219170">
                <a:lnSpc>
                  <a:spcPct val="90000"/>
                </a:lnSpc>
                <a:spcBef>
                  <a:spcPts val="0"/>
                </a:spcBef>
                <a:spcAft>
                  <a:spcPts val="800"/>
                </a:spcAft>
                <a:buNone/>
              </a:pPr>
              <a:t>4</a:t>
            </a:fld>
            <a:endParaRPr lang="en-US" sz="933"/>
          </a:p>
        </p:txBody>
      </p:sp>
      <p:pic>
        <p:nvPicPr>
          <p:cNvPr id="203" name="Google Shape;203;p21"/>
          <p:cNvPicPr preferRelativeResize="0"/>
          <p:nvPr/>
        </p:nvPicPr>
        <p:blipFill>
          <a:blip r:embed="rId4"/>
          <a:stretch>
            <a:fillRect/>
          </a:stretch>
        </p:blipFill>
        <p:spPr>
          <a:xfrm>
            <a:off x="3454716" y="415332"/>
            <a:ext cx="3063315" cy="3057581"/>
          </a:xfrm>
          <a:prstGeom prst="rect">
            <a:avLst/>
          </a:prstGeom>
          <a:noFill/>
        </p:spPr>
      </p:pic>
      <p:pic>
        <p:nvPicPr>
          <p:cNvPr id="204" name="Google Shape;204;p21"/>
          <p:cNvPicPr preferRelativeResize="0"/>
          <p:nvPr/>
        </p:nvPicPr>
        <p:blipFill>
          <a:blip r:embed="rId5"/>
          <a:stretch>
            <a:fillRect/>
          </a:stretch>
        </p:blipFill>
        <p:spPr>
          <a:xfrm>
            <a:off x="4822702" y="3607455"/>
            <a:ext cx="5421161" cy="2968087"/>
          </a:xfrm>
          <a:prstGeom prst="rect">
            <a:avLst/>
          </a:prstGeom>
          <a:noFill/>
        </p:spPr>
      </p:pic>
    </p:spTree>
    <p:extLst>
      <p:ext uri="{BB962C8B-B14F-4D97-AF65-F5344CB8AC3E}">
        <p14:creationId xmlns:p14="http://schemas.microsoft.com/office/powerpoint/2010/main" val="426375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E6FB2-3B23-433F-4F72-EFAAA66982DD}"/>
            </a:ext>
          </a:extLst>
        </p:cNvPr>
        <p:cNvGrpSpPr/>
        <p:nvPr/>
      </p:nvGrpSpPr>
      <p:grpSpPr>
        <a:xfrm>
          <a:off x="0" y="0"/>
          <a:ext cx="0" cy="0"/>
          <a:chOff x="0" y="0"/>
          <a:chExt cx="0" cy="0"/>
        </a:xfrm>
      </p:grpSpPr>
      <p:graphicFrame>
        <p:nvGraphicFramePr>
          <p:cNvPr id="1028" name="CuadroTexto 1">
            <a:extLst>
              <a:ext uri="{FF2B5EF4-FFF2-40B4-BE49-F238E27FC236}">
                <a16:creationId xmlns:a16="http://schemas.microsoft.com/office/drawing/2014/main" id="{78A4C63E-023A-85E2-F47F-D09EC169E527}"/>
              </a:ext>
            </a:extLst>
          </p:cNvPr>
          <p:cNvGraphicFramePr/>
          <p:nvPr>
            <p:extLst>
              <p:ext uri="{D42A27DB-BD31-4B8C-83A1-F6EECF244321}">
                <p14:modId xmlns:p14="http://schemas.microsoft.com/office/powerpoint/2010/main" val="3091859534"/>
              </p:ext>
            </p:extLst>
          </p:nvPr>
        </p:nvGraphicFramePr>
        <p:xfrm>
          <a:off x="487681" y="1573305"/>
          <a:ext cx="11479922" cy="4931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olorectal cancer - Wikipedia">
            <a:extLst>
              <a:ext uri="{FF2B5EF4-FFF2-40B4-BE49-F238E27FC236}">
                <a16:creationId xmlns:a16="http://schemas.microsoft.com/office/drawing/2014/main" id="{8E991023-E18C-BBC4-7B88-2A4EC8005E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964" y="1147994"/>
            <a:ext cx="2733201" cy="205310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hared Decision-Making: What and Why | Choosing the Right Treatment |  AMD.care">
            <a:extLst>
              <a:ext uri="{FF2B5EF4-FFF2-40B4-BE49-F238E27FC236}">
                <a16:creationId xmlns:a16="http://schemas.microsoft.com/office/drawing/2014/main" id="{43A8932D-6F7D-9ADD-B88F-C8F2DFF9E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4337" y="3201103"/>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3D02B92A-87E7-E8B6-4A7B-CCE468E55E24}"/>
              </a:ext>
            </a:extLst>
          </p:cNvPr>
          <p:cNvSpPr txBox="1"/>
          <p:nvPr/>
        </p:nvSpPr>
        <p:spPr>
          <a:xfrm>
            <a:off x="378199" y="1388639"/>
            <a:ext cx="6094878" cy="369332"/>
          </a:xfrm>
          <a:prstGeom prst="rect">
            <a:avLst/>
          </a:prstGeom>
          <a:noFill/>
        </p:spPr>
        <p:txBody>
          <a:bodyPr wrap="square">
            <a:spAutoFit/>
          </a:bodyPr>
          <a:lstStyle/>
          <a:p>
            <a:r>
              <a:rPr lang="es-ES" sz="1800" b="1" dirty="0" err="1">
                <a:solidFill>
                  <a:srgbClr val="0668A9"/>
                </a:solidFill>
              </a:rPr>
              <a:t>Main</a:t>
            </a:r>
            <a:r>
              <a:rPr lang="es-ES" sz="1800" b="1" dirty="0">
                <a:solidFill>
                  <a:srgbClr val="0668A9"/>
                </a:solidFill>
              </a:rPr>
              <a:t> </a:t>
            </a:r>
            <a:r>
              <a:rPr lang="es-ES" sz="1800" b="1" dirty="0" err="1">
                <a:solidFill>
                  <a:srgbClr val="0668A9"/>
                </a:solidFill>
              </a:rPr>
              <a:t>Aim</a:t>
            </a:r>
            <a:r>
              <a:rPr lang="es-ES" sz="1800" b="1" dirty="0">
                <a:solidFill>
                  <a:srgbClr val="0668A9"/>
                </a:solidFill>
              </a:rPr>
              <a:t>: </a:t>
            </a:r>
            <a:r>
              <a:rPr lang="es-ES" sz="1800" b="1" dirty="0" err="1">
                <a:solidFill>
                  <a:srgbClr val="FFCC00"/>
                </a:solidFill>
              </a:rPr>
              <a:t>specific</a:t>
            </a:r>
            <a:r>
              <a:rPr lang="es-ES" sz="1800" b="1" dirty="0">
                <a:solidFill>
                  <a:srgbClr val="FFCC00"/>
                </a:solidFill>
              </a:rPr>
              <a:t> </a:t>
            </a:r>
            <a:r>
              <a:rPr lang="es-ES" sz="1800" b="1" dirty="0" err="1">
                <a:solidFill>
                  <a:srgbClr val="FFCC00"/>
                </a:solidFill>
              </a:rPr>
              <a:t>aims</a:t>
            </a:r>
            <a:endParaRPr lang="es-ES" sz="1800" b="1" dirty="0">
              <a:solidFill>
                <a:srgbClr val="FFCC00"/>
              </a:solidFill>
            </a:endParaRPr>
          </a:p>
        </p:txBody>
      </p:sp>
    </p:spTree>
    <p:extLst>
      <p:ext uri="{BB962C8B-B14F-4D97-AF65-F5344CB8AC3E}">
        <p14:creationId xmlns:p14="http://schemas.microsoft.com/office/powerpoint/2010/main" val="1481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2369-45E5-124C-8B8D-7202FA1AC8C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0ABCA1F-8EE1-FAC4-D007-DFC30D03CC2F}"/>
              </a:ext>
            </a:extLst>
          </p:cNvPr>
          <p:cNvSpPr txBox="1"/>
          <p:nvPr/>
        </p:nvSpPr>
        <p:spPr>
          <a:xfrm>
            <a:off x="121023" y="1694329"/>
            <a:ext cx="7281583" cy="5016758"/>
          </a:xfrm>
          <a:prstGeom prst="rect">
            <a:avLst/>
          </a:prstGeom>
          <a:noFill/>
        </p:spPr>
        <p:txBody>
          <a:bodyPr wrap="square" rtlCol="0">
            <a:spAutoFit/>
          </a:bodyPr>
          <a:lstStyle/>
          <a:p>
            <a:r>
              <a:rPr lang="es-ES" sz="3200" b="1" dirty="0" err="1">
                <a:solidFill>
                  <a:srgbClr val="0668A9"/>
                </a:solidFill>
              </a:rPr>
              <a:t>Method</a:t>
            </a:r>
            <a:r>
              <a:rPr lang="es-ES" sz="3200" b="1" dirty="0">
                <a:solidFill>
                  <a:srgbClr val="0668A9"/>
                </a:solidFill>
              </a:rPr>
              <a:t>: </a:t>
            </a:r>
            <a:r>
              <a:rPr lang="es-ES" sz="3200" b="1" dirty="0" err="1">
                <a:solidFill>
                  <a:srgbClr val="FFCC00"/>
                </a:solidFill>
              </a:rPr>
              <a:t>Design</a:t>
            </a:r>
            <a:r>
              <a:rPr lang="es-ES" sz="3200" b="1" dirty="0">
                <a:solidFill>
                  <a:srgbClr val="FFCC00"/>
                </a:solidFill>
              </a:rPr>
              <a:t> &amp; </a:t>
            </a:r>
            <a:r>
              <a:rPr lang="es-ES" sz="3200" b="1" dirty="0" err="1">
                <a:solidFill>
                  <a:srgbClr val="FFCC00"/>
                </a:solidFill>
              </a:rPr>
              <a:t>Techniques</a:t>
            </a:r>
            <a:endParaRPr lang="es-ES" sz="3200" b="1" dirty="0">
              <a:solidFill>
                <a:srgbClr val="FFCC00"/>
              </a:solidFill>
            </a:endParaRPr>
          </a:p>
          <a:p>
            <a:endParaRPr lang="es-ES" dirty="0">
              <a:solidFill>
                <a:srgbClr val="0668A9"/>
              </a:solidFill>
            </a:endParaRPr>
          </a:p>
          <a:p>
            <a:endParaRPr lang="es-ES" dirty="0">
              <a:solidFill>
                <a:srgbClr val="0668A9"/>
              </a:solidFill>
            </a:endParaRPr>
          </a:p>
          <a:p>
            <a:pPr marL="285750" indent="-285750">
              <a:buFont typeface="Arial" panose="020B0604020202020204" pitchFamily="34" charset="0"/>
              <a:buChar char="•"/>
            </a:pPr>
            <a:r>
              <a:rPr lang="en-US" dirty="0">
                <a:solidFill>
                  <a:schemeClr val="bg1"/>
                </a:solidFill>
              </a:rPr>
              <a:t>A qualitative ethnographic study is currently in progress</a:t>
            </a:r>
          </a:p>
          <a:p>
            <a:pPr marL="285750" indent="-285750">
              <a:buFont typeface="Arial" panose="020B0604020202020204" pitchFamily="34" charset="0"/>
              <a:buChar char="•"/>
            </a:pPr>
            <a:r>
              <a:rPr lang="en-US" dirty="0">
                <a:solidFill>
                  <a:schemeClr val="bg1"/>
                </a:solidFill>
              </a:rPr>
              <a:t>3 research techniques: </a:t>
            </a:r>
          </a:p>
          <a:p>
            <a:pPr marL="742950" lvl="1" indent="-285750">
              <a:buFont typeface="Arial" panose="020B0604020202020204" pitchFamily="34" charset="0"/>
              <a:buChar char="•"/>
            </a:pPr>
            <a:r>
              <a:rPr lang="en-US" dirty="0">
                <a:solidFill>
                  <a:schemeClr val="bg1"/>
                </a:solidFill>
              </a:rPr>
              <a:t>In-depth interviews with CRC surgeons</a:t>
            </a:r>
          </a:p>
          <a:p>
            <a:pPr marL="742950" lvl="1" indent="-285750">
              <a:buFont typeface="Arial" panose="020B0604020202020204" pitchFamily="34" charset="0"/>
              <a:buChar char="•"/>
            </a:pPr>
            <a:r>
              <a:rPr lang="en-US" dirty="0">
                <a:solidFill>
                  <a:schemeClr val="bg1"/>
                </a:solidFill>
              </a:rPr>
              <a:t>Semi-structured interviews with patients recently diagnosed with CRC</a:t>
            </a:r>
          </a:p>
          <a:p>
            <a:pPr marL="742950" lvl="1" indent="-285750">
              <a:buFont typeface="Arial" panose="020B0604020202020204" pitchFamily="34" charset="0"/>
              <a:buChar char="•"/>
            </a:pPr>
            <a:r>
              <a:rPr lang="en-US" dirty="0">
                <a:solidFill>
                  <a:schemeClr val="bg1"/>
                </a:solidFill>
              </a:rPr>
              <a:t>Focus groups involving patients undergoing treatment for CRC, former patients, and clinicians. </a:t>
            </a:r>
          </a:p>
          <a:p>
            <a:pPr lvl="1"/>
            <a:endParaRPr lang="en-US" dirty="0">
              <a:solidFill>
                <a:schemeClr val="bg1"/>
              </a:solidFill>
            </a:endParaRPr>
          </a:p>
          <a:p>
            <a:r>
              <a:rPr lang="en-US" i="1" dirty="0">
                <a:solidFill>
                  <a:schemeClr val="bg1"/>
                </a:solidFill>
              </a:rPr>
              <a:t>Notes</a:t>
            </a:r>
            <a:r>
              <a:rPr lang="en-US" dirty="0">
                <a:solidFill>
                  <a:schemeClr val="bg1"/>
                </a:solidFill>
              </a:rPr>
              <a:t>: </a:t>
            </a:r>
          </a:p>
          <a:p>
            <a:pPr marL="285750" indent="-285750">
              <a:buFont typeface="Arial" panose="020B0604020202020204" pitchFamily="34" charset="0"/>
              <a:buChar char="•"/>
            </a:pPr>
            <a:r>
              <a:rPr lang="en-US" dirty="0">
                <a:solidFill>
                  <a:schemeClr val="bg1"/>
                </a:solidFill>
              </a:rPr>
              <a:t>All interviews and focus group discussions were online</a:t>
            </a:r>
          </a:p>
          <a:p>
            <a:pPr marL="285750" indent="-285750">
              <a:buFont typeface="Arial" panose="020B0604020202020204" pitchFamily="34" charset="0"/>
              <a:buChar char="•"/>
            </a:pPr>
            <a:r>
              <a:rPr lang="en-US" dirty="0">
                <a:solidFill>
                  <a:schemeClr val="bg1"/>
                </a:solidFill>
              </a:rPr>
              <a:t>All have been transcribed</a:t>
            </a:r>
          </a:p>
          <a:p>
            <a:pPr marL="285750" indent="-285750">
              <a:buFont typeface="Arial" panose="020B0604020202020204" pitchFamily="34" charset="0"/>
              <a:buChar char="•"/>
            </a:pPr>
            <a:r>
              <a:rPr lang="en-US" dirty="0">
                <a:solidFill>
                  <a:schemeClr val="bg1"/>
                </a:solidFill>
              </a:rPr>
              <a:t>A pilot exploratory and inductive content analysis has been conducted </a:t>
            </a:r>
          </a:p>
          <a:p>
            <a:pPr marL="285750" indent="-285750">
              <a:buFont typeface="Arial" panose="020B0604020202020204" pitchFamily="34" charset="0"/>
              <a:buChar char="•"/>
            </a:pPr>
            <a:r>
              <a:rPr lang="en-US" dirty="0">
                <a:solidFill>
                  <a:schemeClr val="bg1"/>
                </a:solidFill>
              </a:rPr>
              <a:t>A thematic analysis through </a:t>
            </a:r>
            <a:r>
              <a:rPr lang="en-US" dirty="0" err="1">
                <a:solidFill>
                  <a:schemeClr val="bg1"/>
                </a:solidFill>
              </a:rPr>
              <a:t>Atals-ti</a:t>
            </a:r>
            <a:r>
              <a:rPr lang="en-US" dirty="0">
                <a:solidFill>
                  <a:schemeClr val="bg1"/>
                </a:solidFill>
              </a:rPr>
              <a:t> has been developed</a:t>
            </a:r>
          </a:p>
        </p:txBody>
      </p:sp>
      <p:pic>
        <p:nvPicPr>
          <p:cNvPr id="5" name="Marcador de contenido 4">
            <a:extLst>
              <a:ext uri="{FF2B5EF4-FFF2-40B4-BE49-F238E27FC236}">
                <a16:creationId xmlns:a16="http://schemas.microsoft.com/office/drawing/2014/main" id="{F0FF3E5C-BCC6-7960-76BA-B69025610527}"/>
              </a:ext>
            </a:extLst>
          </p:cNvPr>
          <p:cNvPicPr>
            <a:picLocks noChangeAspect="1"/>
          </p:cNvPicPr>
          <p:nvPr/>
        </p:nvPicPr>
        <p:blipFill>
          <a:blip r:embed="rId2"/>
          <a:stretch>
            <a:fillRect/>
          </a:stretch>
        </p:blipFill>
        <p:spPr>
          <a:xfrm>
            <a:off x="7973875" y="1841242"/>
            <a:ext cx="3993727" cy="5016758"/>
          </a:xfrm>
          <a:prstGeom prst="rect">
            <a:avLst/>
          </a:prstGeom>
        </p:spPr>
      </p:pic>
      <p:pic>
        <p:nvPicPr>
          <p:cNvPr id="1037" name="Picture 13" descr="30 años del ISCIII: el éxito debe crecer . El futuro pasa por abrir nuevos  retos – Conferencia Nacional de Decanos de Facultades de Medicina">
            <a:extLst>
              <a:ext uri="{FF2B5EF4-FFF2-40B4-BE49-F238E27FC236}">
                <a16:creationId xmlns:a16="http://schemas.microsoft.com/office/drawing/2014/main" id="{94A002E4-F87A-F068-244F-C2F4AF40C0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27738" y="1096693"/>
            <a:ext cx="2286000" cy="744549"/>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E7DDF3D8-75A7-8980-3F6C-4DD1F99935AB}"/>
              </a:ext>
            </a:extLst>
          </p:cNvPr>
          <p:cNvSpPr txBox="1">
            <a:spLocks/>
          </p:cNvSpPr>
          <p:nvPr/>
        </p:nvSpPr>
        <p:spPr>
          <a:xfrm>
            <a:off x="0" y="1096693"/>
            <a:ext cx="8596313" cy="1320800"/>
          </a:xfrm>
          <a:prstGeom prst="rect">
            <a:avLst/>
          </a:prstGeom>
        </p:spPr>
        <p:txBody>
          <a:bodyPr/>
          <a:lstStyle>
            <a:defPPr>
              <a:defRPr lang="en-US"/>
            </a:defPPr>
            <a:lvl1pPr marL="0" algn="l" defTabSz="609585" rtl="0" eaLnBrk="1" latinLnBrk="0" hangingPunct="1">
              <a:lnSpc>
                <a:spcPct val="90000"/>
              </a:lnSpc>
              <a:spcBef>
                <a:spcPct val="0"/>
              </a:spcBef>
              <a:buNone/>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s-ES" sz="2800" b="1" dirty="0">
                <a:solidFill>
                  <a:srgbClr val="FFCC00"/>
                </a:solidFill>
              </a:rPr>
              <a:t>FIS21 02011</a:t>
            </a:r>
          </a:p>
        </p:txBody>
      </p:sp>
      <p:pic>
        <p:nvPicPr>
          <p:cNvPr id="8" name="Imagen 7">
            <a:extLst>
              <a:ext uri="{FF2B5EF4-FFF2-40B4-BE49-F238E27FC236}">
                <a16:creationId xmlns:a16="http://schemas.microsoft.com/office/drawing/2014/main" id="{2949D0C0-54E4-4DBE-3399-23A4C50F766E}"/>
              </a:ext>
            </a:extLst>
          </p:cNvPr>
          <p:cNvPicPr>
            <a:picLocks noChangeAspect="1"/>
          </p:cNvPicPr>
          <p:nvPr/>
        </p:nvPicPr>
        <p:blipFill>
          <a:blip r:embed="rId4"/>
          <a:stretch>
            <a:fillRect/>
          </a:stretch>
        </p:blipFill>
        <p:spPr>
          <a:xfrm>
            <a:off x="2216510" y="1204816"/>
            <a:ext cx="6495515" cy="358411"/>
          </a:xfrm>
          <a:prstGeom prst="rect">
            <a:avLst/>
          </a:prstGeom>
        </p:spPr>
      </p:pic>
    </p:spTree>
    <p:extLst>
      <p:ext uri="{BB962C8B-B14F-4D97-AF65-F5344CB8AC3E}">
        <p14:creationId xmlns:p14="http://schemas.microsoft.com/office/powerpoint/2010/main" val="259356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BDB45-B077-8F90-1A74-BF31D8F5DA89}"/>
              </a:ext>
            </a:extLst>
          </p:cNvPr>
          <p:cNvSpPr>
            <a:spLocks noGrp="1"/>
          </p:cNvSpPr>
          <p:nvPr>
            <p:ph type="title" idx="4294967295"/>
          </p:nvPr>
        </p:nvSpPr>
        <p:spPr>
          <a:xfrm>
            <a:off x="0" y="1412875"/>
            <a:ext cx="2870200" cy="2155825"/>
          </a:xfrm>
          <a:prstGeom prst="rect">
            <a:avLst/>
          </a:prstGeom>
        </p:spPr>
        <p:txBody>
          <a:bodyPr anchor="t">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s-ES" dirty="0" err="1">
                <a:solidFill>
                  <a:srgbClr val="0668A9"/>
                </a:solidFill>
              </a:rPr>
              <a:t>Study</a:t>
            </a:r>
            <a:r>
              <a:rPr lang="es-ES" dirty="0">
                <a:solidFill>
                  <a:srgbClr val="0668A9"/>
                </a:solidFill>
              </a:rPr>
              <a:t> timeline:</a:t>
            </a:r>
            <a:br>
              <a:rPr lang="es-ES" dirty="0">
                <a:solidFill>
                  <a:srgbClr val="0668A9"/>
                </a:solidFill>
              </a:rPr>
            </a:br>
            <a:r>
              <a:rPr lang="es-ES" dirty="0">
                <a:solidFill>
                  <a:srgbClr val="0668A9"/>
                </a:solidFill>
              </a:rPr>
              <a:t>2023-2025</a:t>
            </a:r>
            <a:br>
              <a:rPr lang="es-ES" dirty="0">
                <a:solidFill>
                  <a:srgbClr val="0668A9"/>
                </a:solidFill>
              </a:rPr>
            </a:br>
            <a:br>
              <a:rPr lang="es-ES" dirty="0">
                <a:solidFill>
                  <a:srgbClr val="0668A9"/>
                </a:solidFill>
              </a:rPr>
            </a:br>
            <a:r>
              <a:rPr lang="es-ES" i="1" dirty="0">
                <a:solidFill>
                  <a:srgbClr val="0668A9"/>
                </a:solidFill>
              </a:rPr>
              <a:t>N</a:t>
            </a:r>
            <a:r>
              <a:rPr lang="es-ES" dirty="0">
                <a:solidFill>
                  <a:srgbClr val="0668A9"/>
                </a:solidFill>
              </a:rPr>
              <a:t>=40</a:t>
            </a:r>
          </a:p>
        </p:txBody>
      </p:sp>
      <p:sp>
        <p:nvSpPr>
          <p:cNvPr id="3" name="Marcador de contenido 2">
            <a:extLst>
              <a:ext uri="{FF2B5EF4-FFF2-40B4-BE49-F238E27FC236}">
                <a16:creationId xmlns:a16="http://schemas.microsoft.com/office/drawing/2014/main" id="{229AAF22-F2D2-66D7-E45C-A59DD7DCF510}"/>
              </a:ext>
            </a:extLst>
          </p:cNvPr>
          <p:cNvSpPr>
            <a:spLocks noGrp="1"/>
          </p:cNvSpPr>
          <p:nvPr>
            <p:ph sz="half" idx="4294967295"/>
          </p:nvPr>
        </p:nvSpPr>
        <p:spPr>
          <a:xfrm>
            <a:off x="235323" y="2863030"/>
            <a:ext cx="2966799" cy="3665236"/>
          </a:xfrm>
          <a:prstGeom prst="rect">
            <a:avLst/>
          </a:prstGeom>
        </p:spPr>
        <p:txBody>
          <a:bodyPr>
            <a:norm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sz="2000" dirty="0">
                <a:solidFill>
                  <a:srgbClr val="FFC000"/>
                </a:solidFill>
              </a:rPr>
              <a:t>Interviews 2023:</a:t>
            </a:r>
          </a:p>
          <a:p>
            <a:pPr lvl="1"/>
            <a:r>
              <a:rPr lang="en-US" sz="2000" dirty="0">
                <a:solidFill>
                  <a:srgbClr val="FFC000"/>
                </a:solidFill>
              </a:rPr>
              <a:t>3 CRC surgeons</a:t>
            </a:r>
          </a:p>
          <a:p>
            <a:pPr lvl="1"/>
            <a:r>
              <a:rPr lang="en-US" sz="2000" dirty="0">
                <a:solidFill>
                  <a:srgbClr val="FFC000"/>
                </a:solidFill>
              </a:rPr>
              <a:t>6 newly diagnosed CRC patients</a:t>
            </a:r>
          </a:p>
          <a:p>
            <a:r>
              <a:rPr lang="en-US" sz="2000" dirty="0">
                <a:solidFill>
                  <a:srgbClr val="FFC000"/>
                </a:solidFill>
              </a:rPr>
              <a:t>Focus groups 2024:</a:t>
            </a:r>
          </a:p>
          <a:p>
            <a:pPr lvl="1"/>
            <a:r>
              <a:rPr lang="en-US" sz="2000" dirty="0">
                <a:solidFill>
                  <a:srgbClr val="FFC000"/>
                </a:solidFill>
              </a:rPr>
              <a:t>3 FGs of 5-10 patients (majority middle-aged males)</a:t>
            </a:r>
          </a:p>
          <a:p>
            <a:pPr marL="342900" indent="-342900"/>
            <a:r>
              <a:rPr lang="en-US" sz="2000" dirty="0">
                <a:solidFill>
                  <a:srgbClr val="FFC000"/>
                </a:solidFill>
              </a:rPr>
              <a:t>Data analysis 2025</a:t>
            </a:r>
            <a:endParaRPr lang="es-ES" sz="2000" dirty="0">
              <a:solidFill>
                <a:schemeClr val="bg1">
                  <a:lumMod val="50000"/>
                  <a:lumOff val="50000"/>
                </a:schemeClr>
              </a:solidFill>
            </a:endParaRPr>
          </a:p>
          <a:p>
            <a:endParaRPr lang="es-ES" sz="2000" dirty="0"/>
          </a:p>
        </p:txBody>
      </p:sp>
      <p:pic>
        <p:nvPicPr>
          <p:cNvPr id="5126" name="Picture 6" descr="Aulas | Escuela Universitaria de Enfermería - Fundación Jiménez Díaz.">
            <a:extLst>
              <a:ext uri="{FF2B5EF4-FFF2-40B4-BE49-F238E27FC236}">
                <a16:creationId xmlns:a16="http://schemas.microsoft.com/office/drawing/2014/main" id="{B2746F00-E4C7-2B49-B5FA-27201C53E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158" y="1606274"/>
            <a:ext cx="4266695" cy="268755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l FJD es el hospital de alta complejidad de Madrid con menor demora -  Economía Digital">
            <a:extLst>
              <a:ext uri="{FF2B5EF4-FFF2-40B4-BE49-F238E27FC236}">
                <a16:creationId xmlns:a16="http://schemas.microsoft.com/office/drawing/2014/main" id="{E7697CB0-6392-4FE6-7FB3-1A11F28972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02" r="2085" b="1"/>
          <a:stretch/>
        </p:blipFill>
        <p:spPr bwMode="auto">
          <a:xfrm>
            <a:off x="3691663" y="1606273"/>
            <a:ext cx="3684495" cy="259288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nicio - Asia">
            <a:extLst>
              <a:ext uri="{FF2B5EF4-FFF2-40B4-BE49-F238E27FC236}">
                <a16:creationId xmlns:a16="http://schemas.microsoft.com/office/drawing/2014/main" id="{3FE80B1A-6FF4-225F-2E2F-F98115A45F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664" y="4113973"/>
            <a:ext cx="3684496" cy="23092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noce la asociación ASIA - Medicina Televisión">
            <a:extLst>
              <a:ext uri="{FF2B5EF4-FFF2-40B4-BE49-F238E27FC236}">
                <a16:creationId xmlns:a16="http://schemas.microsoft.com/office/drawing/2014/main" id="{0D8C2545-68CF-35DA-3493-F9110136F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017" y="4172379"/>
            <a:ext cx="4280836" cy="225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4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182F6306-3CB6-1C2C-8088-5633E6D90083}"/>
              </a:ext>
            </a:extLst>
          </p:cNvPr>
          <p:cNvPicPr>
            <a:picLocks noChangeAspect="1"/>
          </p:cNvPicPr>
          <p:nvPr/>
        </p:nvPicPr>
        <p:blipFill>
          <a:blip r:embed="rId2"/>
          <a:stretch>
            <a:fillRect/>
          </a:stretch>
        </p:blipFill>
        <p:spPr>
          <a:xfrm>
            <a:off x="203947" y="2096517"/>
            <a:ext cx="3961645" cy="2576336"/>
          </a:xfrm>
          <a:prstGeom prst="rect">
            <a:avLst/>
          </a:prstGeom>
        </p:spPr>
      </p:pic>
      <p:sp>
        <p:nvSpPr>
          <p:cNvPr id="5" name="CuadroTexto 4">
            <a:extLst>
              <a:ext uri="{FF2B5EF4-FFF2-40B4-BE49-F238E27FC236}">
                <a16:creationId xmlns:a16="http://schemas.microsoft.com/office/drawing/2014/main" id="{819DD4FB-953E-33D6-963D-92F976ABF4A6}"/>
              </a:ext>
            </a:extLst>
          </p:cNvPr>
          <p:cNvSpPr txBox="1"/>
          <p:nvPr/>
        </p:nvSpPr>
        <p:spPr>
          <a:xfrm>
            <a:off x="203946" y="1346447"/>
            <a:ext cx="7165041" cy="646331"/>
          </a:xfrm>
          <a:prstGeom prst="rect">
            <a:avLst/>
          </a:prstGeom>
          <a:noFill/>
        </p:spPr>
        <p:txBody>
          <a:bodyPr wrap="square">
            <a:spAutoFit/>
          </a:bodyPr>
          <a:lstStyle/>
          <a:p>
            <a:r>
              <a:rPr lang="es-ES" dirty="0" err="1">
                <a:solidFill>
                  <a:srgbClr val="0668A9"/>
                </a:solidFill>
              </a:rPr>
              <a:t>Qualitative</a:t>
            </a:r>
            <a:r>
              <a:rPr lang="es-ES" dirty="0">
                <a:solidFill>
                  <a:srgbClr val="0668A9"/>
                </a:solidFill>
              </a:rPr>
              <a:t> Data Análisis (QDA): </a:t>
            </a:r>
            <a:r>
              <a:rPr lang="es-ES" dirty="0" err="1">
                <a:solidFill>
                  <a:srgbClr val="FF0000"/>
                </a:solidFill>
              </a:rPr>
              <a:t>Atlast</a:t>
            </a:r>
            <a:r>
              <a:rPr lang="es-ES" dirty="0">
                <a:solidFill>
                  <a:srgbClr val="FF0000"/>
                </a:solidFill>
              </a:rPr>
              <a:t>-ti v.24 + AI</a:t>
            </a:r>
            <a:br>
              <a:rPr lang="es-ES" dirty="0"/>
            </a:br>
            <a:r>
              <a:rPr lang="es-ES" b="1" dirty="0" err="1">
                <a:solidFill>
                  <a:srgbClr val="FFC000"/>
                </a:solidFill>
              </a:rPr>
              <a:t>Exploratory</a:t>
            </a:r>
            <a:r>
              <a:rPr lang="es-ES" b="1" dirty="0">
                <a:solidFill>
                  <a:srgbClr val="FFC000"/>
                </a:solidFill>
              </a:rPr>
              <a:t> Data </a:t>
            </a:r>
            <a:r>
              <a:rPr lang="es-ES" b="1" dirty="0" err="1">
                <a:solidFill>
                  <a:srgbClr val="FFC000"/>
                </a:solidFill>
              </a:rPr>
              <a:t>Analysis</a:t>
            </a:r>
            <a:r>
              <a:rPr lang="es-ES" b="1" dirty="0">
                <a:solidFill>
                  <a:srgbClr val="FFC000"/>
                </a:solidFill>
              </a:rPr>
              <a:t> (EDA) </a:t>
            </a:r>
            <a:r>
              <a:rPr lang="es-ES" b="1" dirty="0" err="1">
                <a:solidFill>
                  <a:srgbClr val="FFC000"/>
                </a:solidFill>
              </a:rPr>
              <a:t>of</a:t>
            </a:r>
            <a:r>
              <a:rPr lang="es-ES" b="1" dirty="0">
                <a:solidFill>
                  <a:srgbClr val="FFC000"/>
                </a:solidFill>
              </a:rPr>
              <a:t> </a:t>
            </a:r>
            <a:r>
              <a:rPr lang="es-ES" b="1" dirty="0" err="1">
                <a:solidFill>
                  <a:srgbClr val="FFC000"/>
                </a:solidFill>
              </a:rPr>
              <a:t>the</a:t>
            </a:r>
            <a:r>
              <a:rPr lang="es-ES" b="1" dirty="0">
                <a:solidFill>
                  <a:srgbClr val="FFC000"/>
                </a:solidFill>
              </a:rPr>
              <a:t> </a:t>
            </a:r>
            <a:r>
              <a:rPr lang="es-ES" b="1" dirty="0" err="1">
                <a:solidFill>
                  <a:srgbClr val="FFC000"/>
                </a:solidFill>
              </a:rPr>
              <a:t>automatic</a:t>
            </a:r>
            <a:r>
              <a:rPr lang="es-ES" b="1" dirty="0">
                <a:solidFill>
                  <a:srgbClr val="FFC000"/>
                </a:solidFill>
              </a:rPr>
              <a:t> </a:t>
            </a:r>
            <a:r>
              <a:rPr lang="es-ES" b="1" dirty="0" err="1">
                <a:solidFill>
                  <a:srgbClr val="FFC000"/>
                </a:solidFill>
              </a:rPr>
              <a:t>coding</a:t>
            </a:r>
            <a:endParaRPr lang="es-ES" b="1" dirty="0">
              <a:solidFill>
                <a:srgbClr val="FFC000"/>
              </a:solidFill>
            </a:endParaRPr>
          </a:p>
        </p:txBody>
      </p:sp>
      <p:pic>
        <p:nvPicPr>
          <p:cNvPr id="7" name="Imagen 6">
            <a:extLst>
              <a:ext uri="{FF2B5EF4-FFF2-40B4-BE49-F238E27FC236}">
                <a16:creationId xmlns:a16="http://schemas.microsoft.com/office/drawing/2014/main" id="{A91BC7B1-FCB8-CEEC-CE91-AD2F20305886}"/>
              </a:ext>
            </a:extLst>
          </p:cNvPr>
          <p:cNvPicPr>
            <a:picLocks noChangeAspect="1"/>
          </p:cNvPicPr>
          <p:nvPr/>
        </p:nvPicPr>
        <p:blipFill>
          <a:blip r:embed="rId3"/>
          <a:stretch>
            <a:fillRect/>
          </a:stretch>
        </p:blipFill>
        <p:spPr>
          <a:xfrm>
            <a:off x="4165592" y="3878307"/>
            <a:ext cx="7968800" cy="2310008"/>
          </a:xfrm>
          <a:prstGeom prst="rect">
            <a:avLst/>
          </a:prstGeom>
        </p:spPr>
      </p:pic>
      <p:pic>
        <p:nvPicPr>
          <p:cNvPr id="8" name="Imagen 7">
            <a:extLst>
              <a:ext uri="{FF2B5EF4-FFF2-40B4-BE49-F238E27FC236}">
                <a16:creationId xmlns:a16="http://schemas.microsoft.com/office/drawing/2014/main" id="{82F7CB75-6F38-914D-3986-997E91C123B4}"/>
              </a:ext>
            </a:extLst>
          </p:cNvPr>
          <p:cNvPicPr>
            <a:picLocks noChangeAspect="1"/>
          </p:cNvPicPr>
          <p:nvPr/>
        </p:nvPicPr>
        <p:blipFill>
          <a:blip r:embed="rId4"/>
          <a:stretch>
            <a:fillRect/>
          </a:stretch>
        </p:blipFill>
        <p:spPr>
          <a:xfrm>
            <a:off x="9664585" y="1346447"/>
            <a:ext cx="2323468" cy="2005729"/>
          </a:xfrm>
          <a:prstGeom prst="rect">
            <a:avLst/>
          </a:prstGeom>
        </p:spPr>
      </p:pic>
    </p:spTree>
    <p:extLst>
      <p:ext uri="{BB962C8B-B14F-4D97-AF65-F5344CB8AC3E}">
        <p14:creationId xmlns:p14="http://schemas.microsoft.com/office/powerpoint/2010/main" val="124168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17474-5044-FCA8-2EE3-480579EBB0DC}"/>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0164CF86-6132-443D-C71E-0CC1DE4A72A5}"/>
              </a:ext>
            </a:extLst>
          </p:cNvPr>
          <p:cNvSpPr txBox="1"/>
          <p:nvPr/>
        </p:nvSpPr>
        <p:spPr>
          <a:xfrm>
            <a:off x="203947" y="1346447"/>
            <a:ext cx="6096000" cy="369332"/>
          </a:xfrm>
          <a:prstGeom prst="rect">
            <a:avLst/>
          </a:prstGeom>
          <a:noFill/>
        </p:spPr>
        <p:txBody>
          <a:bodyPr wrap="square">
            <a:spAutoFit/>
          </a:bodyPr>
          <a:lstStyle/>
          <a:p>
            <a:r>
              <a:rPr lang="es-ES" dirty="0">
                <a:solidFill>
                  <a:srgbClr val="0668A9"/>
                </a:solidFill>
              </a:rPr>
              <a:t>EDA - </a:t>
            </a:r>
            <a:r>
              <a:rPr lang="es-ES" dirty="0" err="1">
                <a:solidFill>
                  <a:srgbClr val="0668A9"/>
                </a:solidFill>
              </a:rPr>
              <a:t>Opinion</a:t>
            </a:r>
            <a:r>
              <a:rPr lang="es-ES" dirty="0">
                <a:solidFill>
                  <a:srgbClr val="0668A9"/>
                </a:solidFill>
              </a:rPr>
              <a:t> </a:t>
            </a:r>
            <a:r>
              <a:rPr lang="es-ES" dirty="0" err="1">
                <a:solidFill>
                  <a:srgbClr val="0668A9"/>
                </a:solidFill>
              </a:rPr>
              <a:t>mining</a:t>
            </a:r>
            <a:r>
              <a:rPr lang="es-ES" dirty="0">
                <a:solidFill>
                  <a:srgbClr val="0668A9"/>
                </a:solidFill>
              </a:rPr>
              <a:t>: </a:t>
            </a:r>
            <a:r>
              <a:rPr lang="es-ES" dirty="0">
                <a:solidFill>
                  <a:srgbClr val="00B050"/>
                </a:solidFill>
              </a:rPr>
              <a:t>positive</a:t>
            </a:r>
            <a:r>
              <a:rPr lang="es-ES" dirty="0">
                <a:solidFill>
                  <a:srgbClr val="0668A9"/>
                </a:solidFill>
              </a:rPr>
              <a:t> &amp; </a:t>
            </a:r>
            <a:r>
              <a:rPr lang="es-ES" dirty="0">
                <a:solidFill>
                  <a:srgbClr val="C00000"/>
                </a:solidFill>
              </a:rPr>
              <a:t>negatives</a:t>
            </a:r>
          </a:p>
        </p:txBody>
      </p:sp>
      <p:pic>
        <p:nvPicPr>
          <p:cNvPr id="4" name="Imagen 3">
            <a:extLst>
              <a:ext uri="{FF2B5EF4-FFF2-40B4-BE49-F238E27FC236}">
                <a16:creationId xmlns:a16="http://schemas.microsoft.com/office/drawing/2014/main" id="{2A796CF2-7C6B-4F92-469B-D383860FC0AA}"/>
              </a:ext>
            </a:extLst>
          </p:cNvPr>
          <p:cNvPicPr>
            <a:picLocks noChangeAspect="1"/>
          </p:cNvPicPr>
          <p:nvPr/>
        </p:nvPicPr>
        <p:blipFill>
          <a:blip r:embed="rId2"/>
          <a:stretch>
            <a:fillRect/>
          </a:stretch>
        </p:blipFill>
        <p:spPr>
          <a:xfrm>
            <a:off x="290449" y="2529917"/>
            <a:ext cx="3730222" cy="3578655"/>
          </a:xfrm>
          <a:prstGeom prst="rect">
            <a:avLst/>
          </a:prstGeom>
        </p:spPr>
      </p:pic>
      <p:pic>
        <p:nvPicPr>
          <p:cNvPr id="8" name="Imagen 7">
            <a:extLst>
              <a:ext uri="{FF2B5EF4-FFF2-40B4-BE49-F238E27FC236}">
                <a16:creationId xmlns:a16="http://schemas.microsoft.com/office/drawing/2014/main" id="{FA009993-27DE-300F-0A27-83E18A5C2777}"/>
              </a:ext>
            </a:extLst>
          </p:cNvPr>
          <p:cNvPicPr>
            <a:picLocks noChangeAspect="1"/>
          </p:cNvPicPr>
          <p:nvPr/>
        </p:nvPicPr>
        <p:blipFill>
          <a:blip r:embed="rId3"/>
          <a:stretch>
            <a:fillRect/>
          </a:stretch>
        </p:blipFill>
        <p:spPr>
          <a:xfrm>
            <a:off x="4104274" y="2557824"/>
            <a:ext cx="3615891" cy="1742351"/>
          </a:xfrm>
          <a:prstGeom prst="rect">
            <a:avLst/>
          </a:prstGeom>
        </p:spPr>
      </p:pic>
      <p:pic>
        <p:nvPicPr>
          <p:cNvPr id="10" name="Imagen 9">
            <a:extLst>
              <a:ext uri="{FF2B5EF4-FFF2-40B4-BE49-F238E27FC236}">
                <a16:creationId xmlns:a16="http://schemas.microsoft.com/office/drawing/2014/main" id="{8F6FAABF-4CB5-7D3B-B9C6-A77CCCAA112A}"/>
              </a:ext>
            </a:extLst>
          </p:cNvPr>
          <p:cNvPicPr>
            <a:picLocks noChangeAspect="1"/>
          </p:cNvPicPr>
          <p:nvPr/>
        </p:nvPicPr>
        <p:blipFill>
          <a:blip r:embed="rId4"/>
          <a:stretch>
            <a:fillRect/>
          </a:stretch>
        </p:blipFill>
        <p:spPr>
          <a:xfrm>
            <a:off x="4063327" y="4366221"/>
            <a:ext cx="3656837" cy="1742351"/>
          </a:xfrm>
          <a:prstGeom prst="rect">
            <a:avLst/>
          </a:prstGeom>
        </p:spPr>
      </p:pic>
      <p:pic>
        <p:nvPicPr>
          <p:cNvPr id="12" name="Imagen 11">
            <a:extLst>
              <a:ext uri="{FF2B5EF4-FFF2-40B4-BE49-F238E27FC236}">
                <a16:creationId xmlns:a16="http://schemas.microsoft.com/office/drawing/2014/main" id="{59405696-C79A-4885-ED34-C32CD9C17E4C}"/>
              </a:ext>
            </a:extLst>
          </p:cNvPr>
          <p:cNvPicPr>
            <a:picLocks noChangeAspect="1"/>
          </p:cNvPicPr>
          <p:nvPr/>
        </p:nvPicPr>
        <p:blipFill>
          <a:blip r:embed="rId5"/>
          <a:stretch>
            <a:fillRect/>
          </a:stretch>
        </p:blipFill>
        <p:spPr>
          <a:xfrm>
            <a:off x="8421187" y="1531113"/>
            <a:ext cx="3122739" cy="1488208"/>
          </a:xfrm>
          <a:prstGeom prst="rect">
            <a:avLst/>
          </a:prstGeom>
        </p:spPr>
      </p:pic>
      <p:pic>
        <p:nvPicPr>
          <p:cNvPr id="14" name="Imagen 13">
            <a:extLst>
              <a:ext uri="{FF2B5EF4-FFF2-40B4-BE49-F238E27FC236}">
                <a16:creationId xmlns:a16="http://schemas.microsoft.com/office/drawing/2014/main" id="{96A835E5-37D5-1DE7-F3EF-404039FEF09C}"/>
              </a:ext>
            </a:extLst>
          </p:cNvPr>
          <p:cNvPicPr>
            <a:picLocks noChangeAspect="1"/>
          </p:cNvPicPr>
          <p:nvPr/>
        </p:nvPicPr>
        <p:blipFill>
          <a:blip r:embed="rId6"/>
          <a:stretch>
            <a:fillRect/>
          </a:stretch>
        </p:blipFill>
        <p:spPr>
          <a:xfrm>
            <a:off x="8421187" y="2944123"/>
            <a:ext cx="3122739" cy="1491618"/>
          </a:xfrm>
          <a:prstGeom prst="rect">
            <a:avLst/>
          </a:prstGeom>
        </p:spPr>
      </p:pic>
      <p:pic>
        <p:nvPicPr>
          <p:cNvPr id="16" name="Imagen 15">
            <a:extLst>
              <a:ext uri="{FF2B5EF4-FFF2-40B4-BE49-F238E27FC236}">
                <a16:creationId xmlns:a16="http://schemas.microsoft.com/office/drawing/2014/main" id="{0DA3110D-2FA5-DFD7-ED31-3888C2EE22A6}"/>
              </a:ext>
            </a:extLst>
          </p:cNvPr>
          <p:cNvPicPr>
            <a:picLocks noChangeAspect="1"/>
          </p:cNvPicPr>
          <p:nvPr/>
        </p:nvPicPr>
        <p:blipFill>
          <a:blip r:embed="rId7"/>
          <a:stretch>
            <a:fillRect/>
          </a:stretch>
        </p:blipFill>
        <p:spPr>
          <a:xfrm>
            <a:off x="8760758" y="4300175"/>
            <a:ext cx="2518063" cy="2460309"/>
          </a:xfrm>
          <a:prstGeom prst="rect">
            <a:avLst/>
          </a:prstGeom>
        </p:spPr>
      </p:pic>
      <p:sp>
        <p:nvSpPr>
          <p:cNvPr id="17" name="CuadroTexto 16">
            <a:extLst>
              <a:ext uri="{FF2B5EF4-FFF2-40B4-BE49-F238E27FC236}">
                <a16:creationId xmlns:a16="http://schemas.microsoft.com/office/drawing/2014/main" id="{4D907F9B-DC97-A9B5-59EA-DD667701F99F}"/>
              </a:ext>
            </a:extLst>
          </p:cNvPr>
          <p:cNvSpPr txBox="1"/>
          <p:nvPr/>
        </p:nvSpPr>
        <p:spPr>
          <a:xfrm>
            <a:off x="3079376" y="2092992"/>
            <a:ext cx="1048871" cy="369332"/>
          </a:xfrm>
          <a:prstGeom prst="rect">
            <a:avLst/>
          </a:prstGeom>
          <a:noFill/>
        </p:spPr>
        <p:txBody>
          <a:bodyPr wrap="square">
            <a:spAutoFit/>
          </a:bodyPr>
          <a:lstStyle/>
          <a:p>
            <a:r>
              <a:rPr lang="es-ES" dirty="0" err="1">
                <a:solidFill>
                  <a:srgbClr val="FFC000"/>
                </a:solidFill>
              </a:rPr>
              <a:t>Patients</a:t>
            </a:r>
            <a:endParaRPr lang="es-ES" dirty="0">
              <a:solidFill>
                <a:srgbClr val="FFC000"/>
              </a:solidFill>
            </a:endParaRPr>
          </a:p>
        </p:txBody>
      </p:sp>
      <p:sp>
        <p:nvSpPr>
          <p:cNvPr id="19" name="CuadroTexto 18">
            <a:extLst>
              <a:ext uri="{FF2B5EF4-FFF2-40B4-BE49-F238E27FC236}">
                <a16:creationId xmlns:a16="http://schemas.microsoft.com/office/drawing/2014/main" id="{B268F07D-11A0-E5BE-C82D-D6BB3E9EE327}"/>
              </a:ext>
            </a:extLst>
          </p:cNvPr>
          <p:cNvSpPr txBox="1"/>
          <p:nvPr/>
        </p:nvSpPr>
        <p:spPr>
          <a:xfrm>
            <a:off x="9453281" y="1205712"/>
            <a:ext cx="1717963" cy="369332"/>
          </a:xfrm>
          <a:prstGeom prst="rect">
            <a:avLst/>
          </a:prstGeom>
          <a:noFill/>
        </p:spPr>
        <p:txBody>
          <a:bodyPr wrap="square">
            <a:spAutoFit/>
          </a:bodyPr>
          <a:lstStyle/>
          <a:p>
            <a:r>
              <a:rPr lang="es-ES" dirty="0" err="1">
                <a:solidFill>
                  <a:srgbClr val="FFC000"/>
                </a:solidFill>
              </a:rPr>
              <a:t>Physicians</a:t>
            </a:r>
            <a:endParaRPr lang="es-ES" dirty="0"/>
          </a:p>
        </p:txBody>
      </p:sp>
    </p:spTree>
    <p:extLst>
      <p:ext uri="{BB962C8B-B14F-4D97-AF65-F5344CB8AC3E}">
        <p14:creationId xmlns:p14="http://schemas.microsoft.com/office/powerpoint/2010/main" val="1296648693"/>
      </p:ext>
    </p:extLst>
  </p:cSld>
  <p:clrMapOvr>
    <a:masterClrMapping/>
  </p:clrMapOvr>
</p:sld>
</file>

<file path=ppt/theme/theme1.xml><?xml version="1.0" encoding="utf-8"?>
<a:theme xmlns:a="http://schemas.openxmlformats.org/drawingml/2006/main" name="Tema de Office">
  <a:themeElements>
    <a:clrScheme name="Personalizado 2">
      <a:dk1>
        <a:srgbClr val="FFFFFF"/>
      </a:dk1>
      <a:lt1>
        <a:srgbClr val="0E2841"/>
      </a:lt1>
      <a:dk2>
        <a:srgbClr val="FFFF00"/>
      </a:dk2>
      <a:lt2>
        <a:srgbClr val="0E2841"/>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2197</TotalTime>
  <Words>1898</Words>
  <Application>Microsoft Office PowerPoint</Application>
  <PresentationFormat>Panorámica</PresentationFormat>
  <Paragraphs>165</Paragraphs>
  <Slides>17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Aptos</vt:lpstr>
      <vt:lpstr>Arial</vt:lpstr>
      <vt:lpstr>Segoe UI</vt:lpstr>
      <vt:lpstr>Wingdings 3</vt:lpstr>
      <vt:lpstr>Tema de Office</vt:lpstr>
      <vt:lpstr>Presentación de PowerPoint</vt:lpstr>
      <vt:lpstr>Presentación de PowerPoint</vt:lpstr>
      <vt:lpstr>Presentación de PowerPoint</vt:lpstr>
      <vt:lpstr>3 theoretical models based on the “Three-talk model”</vt:lpstr>
      <vt:lpstr>Presentación de PowerPoint</vt:lpstr>
      <vt:lpstr>Presentación de PowerPoint</vt:lpstr>
      <vt:lpstr>Study timeline: 2023-2025  N=40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PiXELPAELLA</dc:creator>
  <cp:lastModifiedBy>OLATZ LOPEZ FERNANDEZ</cp:lastModifiedBy>
  <cp:revision>22</cp:revision>
  <dcterms:created xsi:type="dcterms:W3CDTF">2025-06-21T22:23:49Z</dcterms:created>
  <dcterms:modified xsi:type="dcterms:W3CDTF">2025-07-20T20:19:32Z</dcterms:modified>
</cp:coreProperties>
</file>