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2" r:id="rId18"/>
    <p:sldId id="257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8A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5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XELPAELLA" userId="cbaf7227-bf71-40d4-85a2-f45938c4a751" providerId="ADAL" clId="{BCCDAF0E-2E17-416D-9CBD-D1913873FD5D}"/>
    <pc:docChg chg="undo custSel addSld modSld sldOrd modMainMaster">
      <pc:chgData name="PiXELPAELLA" userId="cbaf7227-bf71-40d4-85a2-f45938c4a751" providerId="ADAL" clId="{BCCDAF0E-2E17-416D-9CBD-D1913873FD5D}" dt="2025-06-21T23:26:40.544" v="154"/>
      <pc:docMkLst>
        <pc:docMk/>
      </pc:docMkLst>
      <pc:sldChg chg="addSp modSp">
        <pc:chgData name="PiXELPAELLA" userId="cbaf7227-bf71-40d4-85a2-f45938c4a751" providerId="ADAL" clId="{BCCDAF0E-2E17-416D-9CBD-D1913873FD5D}" dt="2025-06-21T23:10:54.096" v="7"/>
        <pc:sldMkLst>
          <pc:docMk/>
          <pc:sldMk cId="3531607879" sldId="256"/>
        </pc:sldMkLst>
        <pc:spChg chg="add mod">
          <ac:chgData name="PiXELPAELLA" userId="cbaf7227-bf71-40d4-85a2-f45938c4a751" providerId="ADAL" clId="{BCCDAF0E-2E17-416D-9CBD-D1913873FD5D}" dt="2025-06-21T23:10:54.096" v="7"/>
          <ac:spMkLst>
            <pc:docMk/>
            <pc:sldMk cId="3531607879" sldId="256"/>
            <ac:spMk id="7" creationId="{A365D0AF-360A-2AAB-2A97-18AC0C66969E}"/>
          </ac:spMkLst>
        </pc:spChg>
        <pc:spChg chg="add mod">
          <ac:chgData name="PiXELPAELLA" userId="cbaf7227-bf71-40d4-85a2-f45938c4a751" providerId="ADAL" clId="{BCCDAF0E-2E17-416D-9CBD-D1913873FD5D}" dt="2025-06-21T23:10:54.096" v="7"/>
          <ac:spMkLst>
            <pc:docMk/>
            <pc:sldMk cId="3531607879" sldId="256"/>
            <ac:spMk id="8" creationId="{4075FF85-E27A-259A-1A69-66CA96E93828}"/>
          </ac:spMkLst>
        </pc:spChg>
      </pc:sldChg>
      <pc:sldChg chg="addSp modSp new mod">
        <pc:chgData name="PiXELPAELLA" userId="cbaf7227-bf71-40d4-85a2-f45938c4a751" providerId="ADAL" clId="{BCCDAF0E-2E17-416D-9CBD-D1913873FD5D}" dt="2025-06-21T23:24:52.219" v="151" actId="1076"/>
        <pc:sldMkLst>
          <pc:docMk/>
          <pc:sldMk cId="1099301315" sldId="257"/>
        </pc:sldMkLst>
        <pc:spChg chg="add mod">
          <ac:chgData name="PiXELPAELLA" userId="cbaf7227-bf71-40d4-85a2-f45938c4a751" providerId="ADAL" clId="{BCCDAF0E-2E17-416D-9CBD-D1913873FD5D}" dt="2025-06-21T23:22:36.826" v="145" actId="1076"/>
          <ac:spMkLst>
            <pc:docMk/>
            <pc:sldMk cId="1099301315" sldId="257"/>
            <ac:spMk id="3" creationId="{210A98E6-B44F-9A56-5639-5D33CE703E9E}"/>
          </ac:spMkLst>
        </pc:spChg>
        <pc:spChg chg="add mod ord">
          <ac:chgData name="PiXELPAELLA" userId="cbaf7227-bf71-40d4-85a2-f45938c4a751" providerId="ADAL" clId="{BCCDAF0E-2E17-416D-9CBD-D1913873FD5D}" dt="2025-06-21T23:22:16.435" v="141" actId="1076"/>
          <ac:spMkLst>
            <pc:docMk/>
            <pc:sldMk cId="1099301315" sldId="257"/>
            <ac:spMk id="4" creationId="{3CB7240F-E965-E76C-9D34-CF1AAC9BC4C2}"/>
          </ac:spMkLst>
        </pc:spChg>
        <pc:spChg chg="add mod ord">
          <ac:chgData name="PiXELPAELLA" userId="cbaf7227-bf71-40d4-85a2-f45938c4a751" providerId="ADAL" clId="{BCCDAF0E-2E17-416D-9CBD-D1913873FD5D}" dt="2025-06-21T23:24:52.219" v="151" actId="1076"/>
          <ac:spMkLst>
            <pc:docMk/>
            <pc:sldMk cId="1099301315" sldId="257"/>
            <ac:spMk id="5" creationId="{F41D32A0-0625-B2C3-C459-173FB3171C71}"/>
          </ac:spMkLst>
        </pc:spChg>
        <pc:spChg chg="add mod ord">
          <ac:chgData name="PiXELPAELLA" userId="cbaf7227-bf71-40d4-85a2-f45938c4a751" providerId="ADAL" clId="{BCCDAF0E-2E17-416D-9CBD-D1913873FD5D}" dt="2025-06-21T23:24:48.059" v="150" actId="1076"/>
          <ac:spMkLst>
            <pc:docMk/>
            <pc:sldMk cId="1099301315" sldId="257"/>
            <ac:spMk id="6" creationId="{51FA5C24-EC53-C1C5-B446-5CCF47C3521E}"/>
          </ac:spMkLst>
        </pc:spChg>
      </pc:sldChg>
      <pc:sldChg chg="addSp modSp new mod">
        <pc:chgData name="PiXELPAELLA" userId="cbaf7227-bf71-40d4-85a2-f45938c4a751" providerId="ADAL" clId="{BCCDAF0E-2E17-416D-9CBD-D1913873FD5D}" dt="2025-06-21T23:19:10.535" v="100" actId="114"/>
        <pc:sldMkLst>
          <pc:docMk/>
          <pc:sldMk cId="3446693452" sldId="258"/>
        </pc:sldMkLst>
        <pc:spChg chg="add mod">
          <ac:chgData name="PiXELPAELLA" userId="cbaf7227-bf71-40d4-85a2-f45938c4a751" providerId="ADAL" clId="{BCCDAF0E-2E17-416D-9CBD-D1913873FD5D}" dt="2025-06-21T23:13:46.524" v="22"/>
          <ac:spMkLst>
            <pc:docMk/>
            <pc:sldMk cId="3446693452" sldId="258"/>
            <ac:spMk id="2" creationId="{75B0F97B-3761-FA6F-6259-34F75924CA9C}"/>
          </ac:spMkLst>
        </pc:spChg>
        <pc:spChg chg="add mod">
          <ac:chgData name="PiXELPAELLA" userId="cbaf7227-bf71-40d4-85a2-f45938c4a751" providerId="ADAL" clId="{BCCDAF0E-2E17-416D-9CBD-D1913873FD5D}" dt="2025-06-21T23:19:10.535" v="100" actId="114"/>
          <ac:spMkLst>
            <pc:docMk/>
            <pc:sldMk cId="3446693452" sldId="258"/>
            <ac:spMk id="3" creationId="{D3F2DA46-7452-2CA4-C6F1-750C8E194041}"/>
          </ac:spMkLst>
        </pc:spChg>
      </pc:sldChg>
      <pc:sldChg chg="new ord">
        <pc:chgData name="PiXELPAELLA" userId="cbaf7227-bf71-40d4-85a2-f45938c4a751" providerId="ADAL" clId="{BCCDAF0E-2E17-416D-9CBD-D1913873FD5D}" dt="2025-06-21T23:26:40.544" v="154"/>
        <pc:sldMkLst>
          <pc:docMk/>
          <pc:sldMk cId="776710405" sldId="259"/>
        </pc:sldMkLst>
      </pc:sldChg>
      <pc:sldMasterChg chg="modSldLayout">
        <pc:chgData name="PiXELPAELLA" userId="cbaf7227-bf71-40d4-85a2-f45938c4a751" providerId="ADAL" clId="{BCCDAF0E-2E17-416D-9CBD-D1913873FD5D}" dt="2025-06-21T23:10:40.041" v="6" actId="21"/>
        <pc:sldMasterMkLst>
          <pc:docMk/>
          <pc:sldMasterMk cId="543476167" sldId="2147483648"/>
        </pc:sldMasterMkLst>
        <pc:sldLayoutChg chg="delSp modSp mod">
          <pc:chgData name="PiXELPAELLA" userId="cbaf7227-bf71-40d4-85a2-f45938c4a751" providerId="ADAL" clId="{BCCDAF0E-2E17-416D-9CBD-D1913873FD5D}" dt="2025-06-21T23:10:40.041" v="6" actId="21"/>
          <pc:sldLayoutMkLst>
            <pc:docMk/>
            <pc:sldMasterMk cId="543476167" sldId="2147483648"/>
            <pc:sldLayoutMk cId="4131022742" sldId="2147483649"/>
          </pc:sldLayoutMkLst>
          <pc:spChg chg="del">
            <ac:chgData name="PiXELPAELLA" userId="cbaf7227-bf71-40d4-85a2-f45938c4a751" providerId="ADAL" clId="{BCCDAF0E-2E17-416D-9CBD-D1913873FD5D}" dt="2025-06-21T23:10:40.041" v="6" actId="21"/>
            <ac:spMkLst>
              <pc:docMk/>
              <pc:sldMasterMk cId="543476167" sldId="2147483648"/>
              <pc:sldLayoutMk cId="4131022742" sldId="2147483649"/>
              <ac:spMk id="7" creationId="{A365D0AF-360A-2AAB-2A97-18AC0C66969E}"/>
            </ac:spMkLst>
          </pc:spChg>
          <pc:spChg chg="del mod">
            <ac:chgData name="PiXELPAELLA" userId="cbaf7227-bf71-40d4-85a2-f45938c4a751" providerId="ADAL" clId="{BCCDAF0E-2E17-416D-9CBD-D1913873FD5D}" dt="2025-06-21T23:10:40.041" v="6" actId="21"/>
            <ac:spMkLst>
              <pc:docMk/>
              <pc:sldMasterMk cId="543476167" sldId="2147483648"/>
              <pc:sldLayoutMk cId="4131022742" sldId="2147483649"/>
              <ac:spMk id="8" creationId="{4075FF85-E27A-259A-1A69-66CA96E93828}"/>
            </ac:spMkLst>
          </pc:spChg>
        </pc:sldLayoutChg>
        <pc:sldLayoutChg chg="delSp modSp mod">
          <pc:chgData name="PiXELPAELLA" userId="cbaf7227-bf71-40d4-85a2-f45938c4a751" providerId="ADAL" clId="{BCCDAF0E-2E17-416D-9CBD-D1913873FD5D}" dt="2025-06-21T23:09:52.591" v="3" actId="478"/>
          <pc:sldLayoutMkLst>
            <pc:docMk/>
            <pc:sldMasterMk cId="543476167" sldId="2147483648"/>
            <pc:sldLayoutMk cId="3981348903" sldId="2147483650"/>
          </pc:sldLayoutMkLst>
          <pc:spChg chg="del mod">
            <ac:chgData name="PiXELPAELLA" userId="cbaf7227-bf71-40d4-85a2-f45938c4a751" providerId="ADAL" clId="{BCCDAF0E-2E17-416D-9CBD-D1913873FD5D}" dt="2025-06-21T23:09:52.591" v="3" actId="478"/>
            <ac:spMkLst>
              <pc:docMk/>
              <pc:sldMasterMk cId="543476167" sldId="2147483648"/>
              <pc:sldLayoutMk cId="3981348903" sldId="2147483650"/>
              <ac:spMk id="4" creationId="{0189FFF9-F60C-B9B8-9A6B-21F66C327F6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2696B-5B53-4443-8CE7-5A86243AC26C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31BE2-401D-4055-A33E-58637F5C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LOB-dev/MLO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datasets/passnyc/data-science-for-good/dat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valerii.dashuk@research-development-innovation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25.xml"/><Relationship Id="rId7" Type="http://schemas.openxmlformats.org/officeDocument/2006/relationships/slide" Target="slide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336325" y="2603157"/>
            <a:ext cx="8855676" cy="2323070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t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Estimating Context Effects in Small Samples while Controlling for Covariates: An Optimally Regularized Bayesian Estimator for Multilevel Latent Variable Models</a:t>
            </a:r>
            <a:endParaRPr lang="en-US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612806" y="4366054"/>
            <a:ext cx="8439150" cy="5601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Dr. Valerii Dashuk, MSH Medical School Hamburg</a:t>
            </a:r>
            <a:endParaRPr lang="en-US" sz="1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FF3448-58E1-462D-8121-C629CC3D9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 b="4800"/>
          <a:stretch/>
        </p:blipFill>
        <p:spPr>
          <a:xfrm>
            <a:off x="0" y="1054442"/>
            <a:ext cx="12192000" cy="58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8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MLOB Package: 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8D2C-24E4-4B40-827C-ADEC29139AAF}"/>
              </a:ext>
            </a:extLst>
          </p:cNvPr>
          <p:cNvSpPr txBox="1">
            <a:spLocks/>
          </p:cNvSpPr>
          <p:nvPr/>
        </p:nvSpPr>
        <p:spPr>
          <a:xfrm>
            <a:off x="558114" y="1942306"/>
            <a:ext cx="10795686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chemeClr val="bg1"/>
                </a:solidFill>
              </a:rPr>
              <a:t>To empower applied researchers use our estimator, we developed </a:t>
            </a:r>
            <a:r>
              <a:rPr lang="en-US" sz="3000" b="1" dirty="0">
                <a:solidFill>
                  <a:schemeClr val="bg1"/>
                </a:solidFill>
              </a:rPr>
              <a:t>MLOB</a:t>
            </a:r>
            <a:r>
              <a:rPr lang="en-US" sz="3000" dirty="0">
                <a:solidFill>
                  <a:schemeClr val="bg1"/>
                </a:solidFill>
              </a:rPr>
              <a:t> package in R: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Estimates between-group effects using the extended regularized Bayesian approach.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Handles unbalanced designs by effectively balancing it.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Offers delete-d jackknife standard errors.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Returns user-friendly output: estimates, SEs, CIs, Z-values, p-values.</a:t>
            </a:r>
          </a:p>
        </p:txBody>
      </p:sp>
    </p:spTree>
    <p:extLst>
      <p:ext uri="{BB962C8B-B14F-4D97-AF65-F5344CB8AC3E}">
        <p14:creationId xmlns:p14="http://schemas.microsoft.com/office/powerpoint/2010/main" val="19725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MLOB Package: Usage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8D2C-24E4-4B40-827C-ADEC29139AAF}"/>
              </a:ext>
            </a:extLst>
          </p:cNvPr>
          <p:cNvSpPr txBox="1">
            <a:spLocks/>
          </p:cNvSpPr>
          <p:nvPr/>
        </p:nvSpPr>
        <p:spPr>
          <a:xfrm>
            <a:off x="558114" y="1942306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# Install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install.packages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("MultiLevelOptimalBayes")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# Load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library(MultiLevelOptimalBayes)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# Fit model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result &lt; -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mlob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(formula, data, group,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balancing.limit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conf.level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, jackknife,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punish.coeff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summary(result)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Note: </a:t>
            </a:r>
            <a:r>
              <a:rPr lang="en-US" sz="2000" dirty="0">
                <a:solidFill>
                  <a:schemeClr val="bg1"/>
                </a:solidFill>
              </a:rPr>
              <a:t>Dev. version of the MLOB package is available here: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  <a:hlinkClick r:id="rId2"/>
              </a:rPr>
              <a:t>https://github.com/MLOB-dev/MLOB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Real-World Application: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8D2C-24E4-4B40-827C-ADEC29139AAF}"/>
              </a:ext>
            </a:extLst>
          </p:cNvPr>
          <p:cNvSpPr txBox="1">
            <a:spLocks/>
          </p:cNvSpPr>
          <p:nvPr/>
        </p:nvSpPr>
        <p:spPr>
          <a:xfrm>
            <a:off x="558114" y="1942306"/>
            <a:ext cx="10515600" cy="4351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sz="9600" dirty="0">
                <a:solidFill>
                  <a:schemeClr val="bg1"/>
                </a:solidFill>
              </a:rPr>
              <a:t>PASSNYC Dataset (1,272 schools, 32 Districts) – Estimating Math Proficiency </a:t>
            </a:r>
            <a:r>
              <a:rPr lang="en-US" sz="7200" dirty="0">
                <a:solidFill>
                  <a:schemeClr val="bg1"/>
                </a:solidFill>
              </a:rPr>
              <a:t>(</a:t>
            </a:r>
            <a:r>
              <a:rPr lang="en-US" sz="7200" dirty="0">
                <a:solidFill>
                  <a:schemeClr val="bg1"/>
                </a:solidFill>
                <a:hlinkClick r:id="rId2"/>
              </a:rPr>
              <a:t>https://www.kaggle.com/datasets/passnyc/data-science-for-good/data</a:t>
            </a:r>
            <a:r>
              <a:rPr lang="en-US" sz="7200" dirty="0">
                <a:solidFill>
                  <a:schemeClr val="bg1"/>
                </a:solidFill>
              </a:rPr>
              <a:t>):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# Load and clean data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data &lt;- 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read.table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("2016 School Explorer.csv", 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sep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=',', header=TRUE)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data_s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 &lt;- data[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data$Average.Math.Proficiency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 != 'N/A',]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data_s$math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 &lt;- 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as.numeric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(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data_s$Average.Math.Proficiency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data_s$ELA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 &lt;- 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as.numeric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(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data_s$Average.ELA.Proficiency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data_s$ENI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 &lt;- 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as.numeric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(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data_s$Economic.Need.Index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# Run extended regularized Bayesian model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result &lt;- 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mlob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(math ~ ENI + ELA + ENI:ELA, data = 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data_s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, group = 'District’, </a:t>
            </a:r>
            <a:r>
              <a:rPr lang="en-US" sz="7200" dirty="0" err="1">
                <a:solidFill>
                  <a:schemeClr val="bg1"/>
                </a:solidFill>
                <a:latin typeface="Consolas" panose="020B0609020204030204" pitchFamily="49" charset="0"/>
              </a:rPr>
              <a:t>balancing.limit</a:t>
            </a:r>
            <a:r>
              <a:rPr lang="en-US" sz="7200" dirty="0">
                <a:solidFill>
                  <a:schemeClr val="bg1"/>
                </a:solidFill>
                <a:latin typeface="Consolas" panose="020B0609020204030204" pitchFamily="49" charset="0"/>
              </a:rPr>
              <a:t> = 0.35)</a:t>
            </a:r>
            <a:endParaRPr lang="en-US" sz="6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Real-World Application: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8D2C-24E4-4B40-827C-ADEC29139AAF}"/>
              </a:ext>
            </a:extLst>
          </p:cNvPr>
          <p:cNvSpPr txBox="1">
            <a:spLocks/>
          </p:cNvSpPr>
          <p:nvPr/>
        </p:nvSpPr>
        <p:spPr>
          <a:xfrm>
            <a:off x="558114" y="1942306"/>
            <a:ext cx="10515600" cy="44337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summary(result)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Call: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mlob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(math ~ ENI + ELA + ENI:ELA, data =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data_subset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, group = District,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balancing.limit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= 0.35)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Summary of Coefficients: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Estimate Std. Error  Lower CI (95%) Upper CI (95%)  Z value  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Pr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(&gt;|z|)    Significance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beta_b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  -0.1169    0.01868    -0.1535        -0.0802        -6.2562   3.94e-10         ***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gamma_ELA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1.1324    0.21136     0.7182         1.5467         5.3580   8.41e-08         ***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gamma_ENI:ELA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0.3369    0.57599    -0.7920         1.4658         0.5849   5.58e-01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For comparison, summary of coefficients from unoptimized analysis (ML):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Estimate Std. Error  Lower CI (95%) Upper CI (95%)  Z value  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Pr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(&gt;|z|)    Significance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beta_b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  -0.7721    0.3323     -1.4235        -0.1207        -2.3233   2.01e-02          *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gamma_ELA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   1.1324    0.2113      0.7182         1.5467         5.3580   8.41e-08         ***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gamma_ENI:ELA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0.3369    0.5759     -0.7920         1.4658         0.5849   5.58e-01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Signif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. codes:  0 ‘***’ 0.001 ‘**’ 0.01 ‘*’ 0.05 ‘.’ 0.1 ‘ ’ 1</a:t>
            </a:r>
          </a:p>
        </p:txBody>
      </p:sp>
    </p:spTree>
    <p:extLst>
      <p:ext uri="{BB962C8B-B14F-4D97-AF65-F5344CB8AC3E}">
        <p14:creationId xmlns:p14="http://schemas.microsoft.com/office/powerpoint/2010/main" val="149021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Limitations &amp; Future Steps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7D41C6E-6DD8-449E-A9B9-B1B90F1AA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45798"/>
              </p:ext>
            </p:extLst>
          </p:nvPr>
        </p:nvGraphicFramePr>
        <p:xfrm>
          <a:off x="461319" y="2117124"/>
          <a:ext cx="11285838" cy="4431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2919">
                  <a:extLst>
                    <a:ext uri="{9D8B030D-6E8A-4147-A177-3AD203B41FA5}">
                      <a16:colId xmlns:a16="http://schemas.microsoft.com/office/drawing/2014/main" val="1656693805"/>
                    </a:ext>
                  </a:extLst>
                </a:gridCol>
                <a:gridCol w="5642919">
                  <a:extLst>
                    <a:ext uri="{9D8B030D-6E8A-4147-A177-3AD203B41FA5}">
                      <a16:colId xmlns:a16="http://schemas.microsoft.com/office/drawing/2014/main" val="591937316"/>
                    </a:ext>
                  </a:extLst>
                </a:gridCol>
              </a:tblGrid>
              <a:tr h="717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Limitations: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Future steps: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473363"/>
                  </a:ext>
                </a:extLst>
              </a:tr>
              <a:tr h="12381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Advantage over ML diminishes with increasing sample size.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Extend the model to more than two levels.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08296"/>
                  </a:ext>
                </a:extLst>
              </a:tr>
              <a:tr h="12381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Small risk of model misspecification under extreme conditions.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Extend the model to handle directly unbalanced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295600"/>
                  </a:ext>
                </a:extLst>
              </a:tr>
              <a:tr h="12381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Current model assumes two-level grouping only.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Extend the model to relax distributional assumptions.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05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097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8D2C-24E4-4B40-827C-ADEC29139AAF}"/>
              </a:ext>
            </a:extLst>
          </p:cNvPr>
          <p:cNvSpPr txBox="1">
            <a:spLocks/>
          </p:cNvSpPr>
          <p:nvPr/>
        </p:nvSpPr>
        <p:spPr>
          <a:xfrm>
            <a:off x="558114" y="1942306"/>
            <a:ext cx="10515600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Introduced an </a:t>
            </a:r>
            <a:r>
              <a:rPr lang="en-US" b="1" dirty="0">
                <a:solidFill>
                  <a:schemeClr val="bg1"/>
                </a:solidFill>
              </a:rPr>
              <a:t>extended regularized Bayesian estimator</a:t>
            </a:r>
            <a:r>
              <a:rPr lang="en-US" dirty="0">
                <a:solidFill>
                  <a:schemeClr val="bg1"/>
                </a:solidFill>
              </a:rPr>
              <a:t> for between-group effects of multilevel latent variable model with covariates.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Estimator is MSE-optimal: balances bias and variance.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Handles small samples, low ICCs, and unbalanced data.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Implemented in the </a:t>
            </a:r>
            <a:r>
              <a:rPr lang="en-US" b="1" dirty="0">
                <a:solidFill>
                  <a:schemeClr val="bg1"/>
                </a:solidFill>
              </a:rPr>
              <a:t>MLOB</a:t>
            </a:r>
            <a:r>
              <a:rPr lang="en-US" dirty="0">
                <a:solidFill>
                  <a:schemeClr val="bg1"/>
                </a:solidFill>
              </a:rPr>
              <a:t> R package with user-friendly interface.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Validated with real-world data.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Try MLOB on your own data via CRAN!</a:t>
            </a:r>
          </a:p>
        </p:txBody>
      </p:sp>
    </p:spTree>
    <p:extLst>
      <p:ext uri="{BB962C8B-B14F-4D97-AF65-F5344CB8AC3E}">
        <p14:creationId xmlns:p14="http://schemas.microsoft.com/office/powerpoint/2010/main" val="894475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Sources &amp;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8D2C-24E4-4B40-827C-ADEC29139AAF}"/>
              </a:ext>
            </a:extLst>
          </p:cNvPr>
          <p:cNvSpPr txBox="1">
            <a:spLocks/>
          </p:cNvSpPr>
          <p:nvPr/>
        </p:nvSpPr>
        <p:spPr>
          <a:xfrm>
            <a:off x="558114" y="194230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Dashuk, V., Hecht, M., Lüdtke, O., Robitzsch, A. &amp; Zitzmann, S. (2024). </a:t>
            </a:r>
            <a:r>
              <a:rPr lang="en-US" sz="1800" i="1" dirty="0">
                <a:solidFill>
                  <a:schemeClr val="bg1"/>
                </a:solidFill>
              </a:rPr>
              <a:t>An Optimally Regularized Estimator of Multilevel Latent Variable Models, with Improved MSE Performance.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Dashuk, V., Hecht, M., Lüdtke, O., Robitzsch, A. &amp; Zitzmann, S. (2025). </a:t>
            </a:r>
            <a:r>
              <a:rPr lang="en-US" sz="1800" i="1" dirty="0">
                <a:solidFill>
                  <a:schemeClr val="bg1"/>
                </a:solidFill>
              </a:rPr>
              <a:t>Estimating Context Effects in Small Samples while Controlling for Covariates: An Optimally Regularized Bayesian Estimator for Multilevel Latent Variable Models.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Dashuk, V., Timilsina, B., Hecht, M. &amp; Zitzmann, S. (2025). </a:t>
            </a:r>
            <a:r>
              <a:rPr lang="en-US" sz="1800" i="1" dirty="0">
                <a:solidFill>
                  <a:schemeClr val="bg1"/>
                </a:solidFill>
              </a:rPr>
              <a:t>MultiLevelOptimalBayes (MLOB): An R package for Regularized Bayesian Estimation of Multilevel Latent Variable Models with Covariates.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Funding: Funded by DFG (Project No. 471861494).</a:t>
            </a:r>
          </a:p>
        </p:txBody>
      </p:sp>
    </p:spTree>
    <p:extLst>
      <p:ext uri="{BB962C8B-B14F-4D97-AF65-F5344CB8AC3E}">
        <p14:creationId xmlns:p14="http://schemas.microsoft.com/office/powerpoint/2010/main" val="50543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0A98E6-B44F-9A56-5639-5D33CE703E9E}"/>
              </a:ext>
            </a:extLst>
          </p:cNvPr>
          <p:cNvSpPr txBox="1"/>
          <p:nvPr/>
        </p:nvSpPr>
        <p:spPr>
          <a:xfrm>
            <a:off x="527221" y="1664206"/>
            <a:ext cx="104620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Thank you!</a:t>
            </a:r>
          </a:p>
          <a:p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We invite and welcome your esteemed participation for any inquiries, reflections, and questions.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Contact: </a:t>
            </a:r>
            <a:r>
              <a:rPr lang="en-US" sz="2800" dirty="0">
                <a:solidFill>
                  <a:schemeClr val="bg1"/>
                </a:solidFill>
                <a:hlinkClick r:id="rId2"/>
              </a:rPr>
              <a:t>valerii.dashuk@research-development-innovation.de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Graphic 8" descr="Help with solid fill">
            <a:extLst>
              <a:ext uri="{FF2B5EF4-FFF2-40B4-BE49-F238E27FC236}">
                <a16:creationId xmlns:a16="http://schemas.microsoft.com/office/drawing/2014/main" id="{2A0E7B3E-EAE0-4D34-B8B9-A8433297A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4102" y="4331042"/>
            <a:ext cx="2088291" cy="20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1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Extended Regularized Bayesian Estimator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8D2C-24E4-4B40-827C-ADEC29139AAF}"/>
              </a:ext>
            </a:extLst>
          </p:cNvPr>
          <p:cNvSpPr txBox="1">
            <a:spLocks/>
          </p:cNvSpPr>
          <p:nvPr/>
        </p:nvSpPr>
        <p:spPr>
          <a:xfrm>
            <a:off x="558114" y="1942306"/>
            <a:ext cx="10515600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Model from Dashuk et al. (2025):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Regress covariates 𝐶_𝑖𝑗 on 𝑋_(𝑏,𝑗) and 𝑋_(𝑤,𝑖𝑗):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Compute residuals: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F59A4945-CAB8-424A-B67E-BF7069FE83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6517280"/>
                  </p:ext>
                </p:extLst>
              </p:nvPr>
            </p:nvGraphicFramePr>
            <p:xfrm>
              <a:off x="3308763" y="2581456"/>
              <a:ext cx="7455011" cy="973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663">
                      <a:extLst>
                        <a:ext uri="{9D8B030D-6E8A-4147-A177-3AD203B41FA5}">
                          <a16:colId xmlns:a16="http://schemas.microsoft.com/office/drawing/2014/main" val="165415548"/>
                        </a:ext>
                      </a:extLst>
                    </a:gridCol>
                    <a:gridCol w="596348">
                      <a:extLst>
                        <a:ext uri="{9D8B030D-6E8A-4147-A177-3AD203B41FA5}">
                          <a16:colId xmlns:a16="http://schemas.microsoft.com/office/drawing/2014/main" val="15452342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Level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1: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(8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3060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Level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2: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(9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94528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F59A4945-CAB8-424A-B67E-BF7069FE83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6517280"/>
                  </p:ext>
                </p:extLst>
              </p:nvPr>
            </p:nvGraphicFramePr>
            <p:xfrm>
              <a:off x="3308763" y="2581456"/>
              <a:ext cx="7455011" cy="973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663">
                      <a:extLst>
                        <a:ext uri="{9D8B030D-6E8A-4147-A177-3AD203B41FA5}">
                          <a16:colId xmlns:a16="http://schemas.microsoft.com/office/drawing/2014/main" val="165415548"/>
                        </a:ext>
                      </a:extLst>
                    </a:gridCol>
                    <a:gridCol w="596348">
                      <a:extLst>
                        <a:ext uri="{9D8B030D-6E8A-4147-A177-3AD203B41FA5}">
                          <a16:colId xmlns:a16="http://schemas.microsoft.com/office/drawing/2014/main" val="1545234203"/>
                        </a:ext>
                      </a:extLst>
                    </a:gridCol>
                  </a:tblGrid>
                  <a:tr h="486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8703" b="-1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8980" b="-1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3060242"/>
                      </a:ext>
                    </a:extLst>
                  </a:tr>
                  <a:tr h="486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250" r="-8703" b="-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8980" t="-101250" b="-1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452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7">
                <a:extLst>
                  <a:ext uri="{FF2B5EF4-FFF2-40B4-BE49-F238E27FC236}">
                    <a16:creationId xmlns:a16="http://schemas.microsoft.com/office/drawing/2014/main" id="{653E888C-5BA4-4DEB-8D84-C078F6F4E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864660"/>
                  </p:ext>
                </p:extLst>
              </p:nvPr>
            </p:nvGraphicFramePr>
            <p:xfrm>
              <a:off x="2200219" y="4559810"/>
              <a:ext cx="8563555" cy="5104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47937">
                      <a:extLst>
                        <a:ext uri="{9D8B030D-6E8A-4147-A177-3AD203B41FA5}">
                          <a16:colId xmlns:a16="http://schemas.microsoft.com/office/drawing/2014/main" val="1688776992"/>
                        </a:ext>
                      </a:extLst>
                    </a:gridCol>
                    <a:gridCol w="715618">
                      <a:extLst>
                        <a:ext uri="{9D8B030D-6E8A-4147-A177-3AD203B41FA5}">
                          <a16:colId xmlns:a16="http://schemas.microsoft.com/office/drawing/2014/main" val="42918461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baseline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(10</m:t>
                                </m:r>
                                <m:r>
                                  <a:rPr lang="en-US" sz="2400" b="0" i="1" baseline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baseline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9222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7">
                <a:extLst>
                  <a:ext uri="{FF2B5EF4-FFF2-40B4-BE49-F238E27FC236}">
                    <a16:creationId xmlns:a16="http://schemas.microsoft.com/office/drawing/2014/main" id="{653E888C-5BA4-4DEB-8D84-C078F6F4E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864660"/>
                  </p:ext>
                </p:extLst>
              </p:nvPr>
            </p:nvGraphicFramePr>
            <p:xfrm>
              <a:off x="2200219" y="4559810"/>
              <a:ext cx="8563555" cy="5104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47937">
                      <a:extLst>
                        <a:ext uri="{9D8B030D-6E8A-4147-A177-3AD203B41FA5}">
                          <a16:colId xmlns:a16="http://schemas.microsoft.com/office/drawing/2014/main" val="1688776992"/>
                        </a:ext>
                      </a:extLst>
                    </a:gridCol>
                    <a:gridCol w="715618">
                      <a:extLst>
                        <a:ext uri="{9D8B030D-6E8A-4147-A177-3AD203B41FA5}">
                          <a16:colId xmlns:a16="http://schemas.microsoft.com/office/drawing/2014/main" val="4291846115"/>
                        </a:ext>
                      </a:extLst>
                    </a:gridCol>
                  </a:tblGrid>
                  <a:tr h="5104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9077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01709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9222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49BDC81-6761-4333-ADA9-AD9070490A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43962"/>
                  </p:ext>
                </p:extLst>
              </p:nvPr>
            </p:nvGraphicFramePr>
            <p:xfrm>
              <a:off x="2200219" y="5602640"/>
              <a:ext cx="8563555" cy="5074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24083">
                      <a:extLst>
                        <a:ext uri="{9D8B030D-6E8A-4147-A177-3AD203B41FA5}">
                          <a16:colId xmlns:a16="http://schemas.microsoft.com/office/drawing/2014/main" val="1688776992"/>
                        </a:ext>
                      </a:extLst>
                    </a:gridCol>
                    <a:gridCol w="739472">
                      <a:extLst>
                        <a:ext uri="{9D8B030D-6E8A-4147-A177-3AD203B41FA5}">
                          <a16:colId xmlns:a16="http://schemas.microsoft.com/office/drawing/2014/main" val="42918461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baseline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(11</m:t>
                                </m:r>
                                <m:r>
                                  <a:rPr lang="en-US" sz="2400" b="0" i="1" baseline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baseline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9222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49BDC81-6761-4333-ADA9-AD9070490A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43962"/>
                  </p:ext>
                </p:extLst>
              </p:nvPr>
            </p:nvGraphicFramePr>
            <p:xfrm>
              <a:off x="2200219" y="5602640"/>
              <a:ext cx="8563555" cy="5074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24083">
                      <a:extLst>
                        <a:ext uri="{9D8B030D-6E8A-4147-A177-3AD203B41FA5}">
                          <a16:colId xmlns:a16="http://schemas.microsoft.com/office/drawing/2014/main" val="1688776992"/>
                        </a:ext>
                      </a:extLst>
                    </a:gridCol>
                    <a:gridCol w="739472">
                      <a:extLst>
                        <a:ext uri="{9D8B030D-6E8A-4147-A177-3AD203B41FA5}">
                          <a16:colId xmlns:a16="http://schemas.microsoft.com/office/drawing/2014/main" val="4291846115"/>
                        </a:ext>
                      </a:extLst>
                    </a:gridCol>
                  </a:tblGrid>
                  <a:tr h="5074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9416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61983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9222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61D4723-D618-4DAB-9A14-8390B2ACCABC}"/>
              </a:ext>
            </a:extLst>
          </p:cNvPr>
          <p:cNvSpPr txBox="1"/>
          <p:nvPr/>
        </p:nvSpPr>
        <p:spPr>
          <a:xfrm>
            <a:off x="10885336" y="5978539"/>
            <a:ext cx="534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hlinkClick r:id="rId5" action="ppaction://hlinksldjump"/>
              </a:rPr>
              <a:t>⟵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2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8D2C-24E4-4B40-827C-ADEC29139AAF}"/>
              </a:ext>
            </a:extLst>
          </p:cNvPr>
          <p:cNvSpPr txBox="1">
            <a:spLocks/>
          </p:cNvSpPr>
          <p:nvPr/>
        </p:nvSpPr>
        <p:spPr>
          <a:xfrm>
            <a:off x="558114" y="1942306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Theory &amp; Estimator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Simulation Insights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MLOB</a:t>
            </a:r>
            <a:r>
              <a:rPr lang="en-US" dirty="0">
                <a:solidFill>
                  <a:schemeClr val="bg1"/>
                </a:solidFill>
              </a:rPr>
              <a:t> R Package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Example Application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Discussion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776710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Extended Regularized Bayesian Estimator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Regress dependent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on all 𝑘 residuals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as the difference: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In the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there is no variability associated with the covariates.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Substitute it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in the two-level model: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6">
                <a:extLst>
                  <a:ext uri="{FF2B5EF4-FFF2-40B4-BE49-F238E27FC236}">
                    <a16:creationId xmlns:a16="http://schemas.microsoft.com/office/drawing/2014/main" id="{1EF3C718-B10F-461D-8847-4CAE1AEC9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349059"/>
                  </p:ext>
                </p:extLst>
              </p:nvPr>
            </p:nvGraphicFramePr>
            <p:xfrm>
              <a:off x="4422000" y="2453751"/>
              <a:ext cx="6247958" cy="5048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10254">
                      <a:extLst>
                        <a:ext uri="{9D8B030D-6E8A-4147-A177-3AD203B41FA5}">
                          <a16:colId xmlns:a16="http://schemas.microsoft.com/office/drawing/2014/main" val="522576671"/>
                        </a:ext>
                      </a:extLst>
                    </a:gridCol>
                    <a:gridCol w="737704">
                      <a:extLst>
                        <a:ext uri="{9D8B030D-6E8A-4147-A177-3AD203B41FA5}">
                          <a16:colId xmlns:a16="http://schemas.microsoft.com/office/drawing/2014/main" val="3619782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22732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6">
                <a:extLst>
                  <a:ext uri="{FF2B5EF4-FFF2-40B4-BE49-F238E27FC236}">
                    <a16:creationId xmlns:a16="http://schemas.microsoft.com/office/drawing/2014/main" id="{1EF3C718-B10F-461D-8847-4CAE1AEC9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349059"/>
                  </p:ext>
                </p:extLst>
              </p:nvPr>
            </p:nvGraphicFramePr>
            <p:xfrm>
              <a:off x="4422000" y="2453751"/>
              <a:ext cx="6247958" cy="5048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10254">
                      <a:extLst>
                        <a:ext uri="{9D8B030D-6E8A-4147-A177-3AD203B41FA5}">
                          <a16:colId xmlns:a16="http://schemas.microsoft.com/office/drawing/2014/main" val="522576671"/>
                        </a:ext>
                      </a:extLst>
                    </a:gridCol>
                    <a:gridCol w="737704">
                      <a:extLst>
                        <a:ext uri="{9D8B030D-6E8A-4147-A177-3AD203B41FA5}">
                          <a16:colId xmlns:a16="http://schemas.microsoft.com/office/drawing/2014/main" val="3619782500"/>
                        </a:ext>
                      </a:extLst>
                    </a:gridCol>
                  </a:tblGrid>
                  <a:tr h="5048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3370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7934" b="-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22732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B6B0959-06FD-4C35-960C-E2AA3BDD8B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9136149"/>
                  </p:ext>
                </p:extLst>
              </p:nvPr>
            </p:nvGraphicFramePr>
            <p:xfrm>
              <a:off x="4183462" y="3532181"/>
              <a:ext cx="6486496" cy="5048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34895">
                      <a:extLst>
                        <a:ext uri="{9D8B030D-6E8A-4147-A177-3AD203B41FA5}">
                          <a16:colId xmlns:a16="http://schemas.microsoft.com/office/drawing/2014/main" val="522576671"/>
                        </a:ext>
                      </a:extLst>
                    </a:gridCol>
                    <a:gridCol w="751601">
                      <a:extLst>
                        <a:ext uri="{9D8B030D-6E8A-4147-A177-3AD203B41FA5}">
                          <a16:colId xmlns:a16="http://schemas.microsoft.com/office/drawing/2014/main" val="36197825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22732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B6B0959-06FD-4C35-960C-E2AA3BDD8B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9136149"/>
                  </p:ext>
                </p:extLst>
              </p:nvPr>
            </p:nvGraphicFramePr>
            <p:xfrm>
              <a:off x="4183462" y="3532181"/>
              <a:ext cx="6486496" cy="5048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734895">
                      <a:extLst>
                        <a:ext uri="{9D8B030D-6E8A-4147-A177-3AD203B41FA5}">
                          <a16:colId xmlns:a16="http://schemas.microsoft.com/office/drawing/2014/main" val="522576671"/>
                        </a:ext>
                      </a:extLst>
                    </a:gridCol>
                    <a:gridCol w="751601">
                      <a:extLst>
                        <a:ext uri="{9D8B030D-6E8A-4147-A177-3AD203B41FA5}">
                          <a16:colId xmlns:a16="http://schemas.microsoft.com/office/drawing/2014/main" val="3619782500"/>
                        </a:ext>
                      </a:extLst>
                    </a:gridCol>
                  </a:tblGrid>
                  <a:tr h="5048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13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22732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A8AA707F-0AF2-4884-A72E-09A5FBF3C4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2731562"/>
                  </p:ext>
                </p:extLst>
              </p:nvPr>
            </p:nvGraphicFramePr>
            <p:xfrm>
              <a:off x="3383692" y="5305330"/>
              <a:ext cx="7286266" cy="9883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40609">
                      <a:extLst>
                        <a:ext uri="{9D8B030D-6E8A-4147-A177-3AD203B41FA5}">
                          <a16:colId xmlns:a16="http://schemas.microsoft.com/office/drawing/2014/main" val="165415548"/>
                        </a:ext>
                      </a:extLst>
                    </a:gridCol>
                    <a:gridCol w="745657">
                      <a:extLst>
                        <a:ext uri="{9D8B030D-6E8A-4147-A177-3AD203B41FA5}">
                          <a16:colId xmlns:a16="http://schemas.microsoft.com/office/drawing/2014/main" val="15452342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Level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1: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(14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3060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Level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2: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94528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A8AA707F-0AF2-4884-A72E-09A5FBF3C4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2731562"/>
                  </p:ext>
                </p:extLst>
              </p:nvPr>
            </p:nvGraphicFramePr>
            <p:xfrm>
              <a:off x="3383692" y="5305330"/>
              <a:ext cx="7286266" cy="9883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40609">
                      <a:extLst>
                        <a:ext uri="{9D8B030D-6E8A-4147-A177-3AD203B41FA5}">
                          <a16:colId xmlns:a16="http://schemas.microsoft.com/office/drawing/2014/main" val="165415548"/>
                        </a:ext>
                      </a:extLst>
                    </a:gridCol>
                    <a:gridCol w="745657">
                      <a:extLst>
                        <a:ext uri="{9D8B030D-6E8A-4147-A177-3AD203B41FA5}">
                          <a16:colId xmlns:a16="http://schemas.microsoft.com/office/drawing/2014/main" val="1545234203"/>
                        </a:ext>
                      </a:extLst>
                    </a:gridCol>
                  </a:tblGrid>
                  <a:tr h="501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r="-11359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80328" b="-112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3060242"/>
                      </a:ext>
                    </a:extLst>
                  </a:tr>
                  <a:tr h="486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3750" r="-11359" b="-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80328" t="-103750" b="-1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452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4C08F71-79C0-4E92-A029-9693FA35208E}"/>
              </a:ext>
            </a:extLst>
          </p:cNvPr>
          <p:cNvSpPr txBox="1"/>
          <p:nvPr/>
        </p:nvSpPr>
        <p:spPr>
          <a:xfrm>
            <a:off x="10899358" y="5652117"/>
            <a:ext cx="534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hlinkClick r:id="rId6" action="ppaction://hlinksldjump"/>
              </a:rPr>
              <a:t>⟵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hlinkClick r:id="rId7" action="ppaction://hlinksldjump"/>
              </a:rPr>
              <a:t>⟵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69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Extended Regularized Bayesian Estimator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The model compress to the univariate case, therefore apply the regularized Bayesian estimator for the univariate model: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br>
                  <a:rPr lang="en-US" sz="2400" dirty="0">
                    <a:solidFill>
                      <a:schemeClr val="bg1"/>
                    </a:solidFill>
                  </a:rPr>
                </a:b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The estimator is derived, but how to choose priors 𝜔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to minimize MSE?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3B882D1-85F8-4A8D-83A2-897DFBF82C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7213392"/>
                  </p:ext>
                </p:extLst>
              </p:nvPr>
            </p:nvGraphicFramePr>
            <p:xfrm>
              <a:off x="2520563" y="3218553"/>
              <a:ext cx="8215660" cy="8965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2429">
                      <a:extLst>
                        <a:ext uri="{9D8B030D-6E8A-4147-A177-3AD203B41FA5}">
                          <a16:colId xmlns:a16="http://schemas.microsoft.com/office/drawing/2014/main" val="475152417"/>
                        </a:ext>
                      </a:extLst>
                    </a:gridCol>
                    <a:gridCol w="943231">
                      <a:extLst>
                        <a:ext uri="{9D8B030D-6E8A-4147-A177-3AD203B41FA5}">
                          <a16:colId xmlns:a16="http://schemas.microsoft.com/office/drawing/2014/main" val="4198149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sub>
                                </m:sSub>
                                <m:r>
                                  <a:rPr lang="en-US" sz="2400" b="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b="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sSubSup>
                                      <m:sSubSupPr>
                                        <m:ctrlPr>
                                          <a:rPr lang="en-US" sz="2400" b="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  <m:sup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2400" b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b="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𝑌𝑋</m:t>
                                        </m:r>
                                      </m:sub>
                                    </m:sSub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2400" b="0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𝐶𝑋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sSubSup>
                                      <m:sSubSupPr>
                                        <m:ctrlPr>
                                          <a:rPr lang="en-US" sz="2400" b="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  <m:sup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400" b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50027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3B882D1-85F8-4A8D-83A2-897DFBF82C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7213392"/>
                  </p:ext>
                </p:extLst>
              </p:nvPr>
            </p:nvGraphicFramePr>
            <p:xfrm>
              <a:off x="2520563" y="3218553"/>
              <a:ext cx="8215660" cy="8965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2429">
                      <a:extLst>
                        <a:ext uri="{9D8B030D-6E8A-4147-A177-3AD203B41FA5}">
                          <a16:colId xmlns:a16="http://schemas.microsoft.com/office/drawing/2014/main" val="475152417"/>
                        </a:ext>
                      </a:extLst>
                    </a:gridCol>
                    <a:gridCol w="943231">
                      <a:extLst>
                        <a:ext uri="{9D8B030D-6E8A-4147-A177-3AD203B41FA5}">
                          <a16:colId xmlns:a16="http://schemas.microsoft.com/office/drawing/2014/main" val="4198149145"/>
                        </a:ext>
                      </a:extLst>
                    </a:gridCol>
                  </a:tblGrid>
                  <a:tr h="8965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7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0027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D6C1FA8-0855-4147-A240-A0D07650C8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2522356"/>
                  </p:ext>
                </p:extLst>
              </p:nvPr>
            </p:nvGraphicFramePr>
            <p:xfrm>
              <a:off x="2154803" y="5216539"/>
              <a:ext cx="8581420" cy="8105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96196">
                      <a:extLst>
                        <a:ext uri="{9D8B030D-6E8A-4147-A177-3AD203B41FA5}">
                          <a16:colId xmlns:a16="http://schemas.microsoft.com/office/drawing/2014/main" val="475152417"/>
                        </a:ext>
                      </a:extLst>
                    </a:gridCol>
                    <a:gridCol w="985224">
                      <a:extLst>
                        <a:ext uri="{9D8B030D-6E8A-4147-A177-3AD203B41FA5}">
                          <a16:colId xmlns:a16="http://schemas.microsoft.com/office/drawing/2014/main" val="41981491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MSE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  <m:r>
                                  <a:rPr lang="en-US" sz="24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Bias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lang="en-US" sz="2400" b="0" i="1" dirty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b="0" i="1" dirty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𝛽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US" sz="2400" b="0" i="1" dirty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2400" b="0" i="1" dirty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b="0" i="1" dirty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2400" b="0" i="1" dirty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400" b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50027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D6C1FA8-0855-4147-A240-A0D07650C8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2522356"/>
                  </p:ext>
                </p:extLst>
              </p:nvPr>
            </p:nvGraphicFramePr>
            <p:xfrm>
              <a:off x="2154803" y="5216539"/>
              <a:ext cx="8581420" cy="8105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96196">
                      <a:extLst>
                        <a:ext uri="{9D8B030D-6E8A-4147-A177-3AD203B41FA5}">
                          <a16:colId xmlns:a16="http://schemas.microsoft.com/office/drawing/2014/main" val="475152417"/>
                        </a:ext>
                      </a:extLst>
                    </a:gridCol>
                    <a:gridCol w="985224">
                      <a:extLst>
                        <a:ext uri="{9D8B030D-6E8A-4147-A177-3AD203B41FA5}">
                          <a16:colId xmlns:a16="http://schemas.microsoft.com/office/drawing/2014/main" val="4198149145"/>
                        </a:ext>
                      </a:extLst>
                    </a:gridCol>
                  </a:tblGrid>
                  <a:tr h="8105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129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7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0027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EEEAD9E-E99F-4444-BD69-9104010759C5}"/>
              </a:ext>
            </a:extLst>
          </p:cNvPr>
          <p:cNvSpPr txBox="1"/>
          <p:nvPr/>
        </p:nvSpPr>
        <p:spPr>
          <a:xfrm>
            <a:off x="10885336" y="5978539"/>
            <a:ext cx="534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hlinkClick r:id="rId5" action="ppaction://hlinksldjump"/>
              </a:rPr>
              <a:t>⟵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41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Extended Regularized Bayesian Estimator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Regularized Bayesian estimator expressed as </a:t>
                </a:r>
                <a:r>
                  <a:rPr lang="en-US" sz="2400" dirty="0">
                    <a:solidFill>
                      <a:schemeClr val="bg1"/>
                    </a:solidFill>
                    <a:hlinkClick r:id="rId2" action="ppaction://hlinksldjump"/>
                  </a:rPr>
                  <a:t>F-distributed random variable</a:t>
                </a:r>
                <a:r>
                  <a:rPr lang="en-US" sz="2400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It depends on prior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​ and weight 𝜔.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Priors are optimized by minimizing </a:t>
                </a:r>
                <a:r>
                  <a:rPr lang="en-US" sz="2400" dirty="0">
                    <a:solidFill>
                      <a:schemeClr val="bg1"/>
                    </a:solidFill>
                    <a:hlinkClick r:id="rId3" action="ppaction://hlinksldjump"/>
                  </a:rPr>
                  <a:t>the MSE, expressed as a function of the prior parameters</a:t>
                </a:r>
                <a:r>
                  <a:rPr lang="en-US" sz="2400" dirty="0">
                    <a:solidFill>
                      <a:schemeClr val="bg1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  <a:blipFill>
                <a:blip r:embed="rId4"/>
                <a:stretch>
                  <a:fillRect l="-928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6">
                <a:extLst>
                  <a:ext uri="{FF2B5EF4-FFF2-40B4-BE49-F238E27FC236}">
                    <a16:creationId xmlns:a16="http://schemas.microsoft.com/office/drawing/2014/main" id="{D47EEE7D-7D53-4125-A40E-E522F8236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535960"/>
                  </p:ext>
                </p:extLst>
              </p:nvPr>
            </p:nvGraphicFramePr>
            <p:xfrm>
              <a:off x="2590813" y="2983515"/>
              <a:ext cx="8128000" cy="89096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14149">
                      <a:extLst>
                        <a:ext uri="{9D8B030D-6E8A-4147-A177-3AD203B41FA5}">
                          <a16:colId xmlns:a16="http://schemas.microsoft.com/office/drawing/2014/main" val="3926860050"/>
                        </a:ext>
                      </a:extLst>
                    </a:gridCol>
                    <a:gridCol w="713851">
                      <a:extLst>
                        <a:ext uri="{9D8B030D-6E8A-4147-A177-3AD203B41FA5}">
                          <a16:colId xmlns:a16="http://schemas.microsoft.com/office/drawing/2014/main" val="13830225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US" sz="24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2</m:t>
                                    </m:r>
                                    <m:sSub>
                                      <m:sSubPr>
                                        <m:ctrlPr>
                                          <a:rPr lang="en-US" sz="24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(18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6095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6">
                <a:extLst>
                  <a:ext uri="{FF2B5EF4-FFF2-40B4-BE49-F238E27FC236}">
                    <a16:creationId xmlns:a16="http://schemas.microsoft.com/office/drawing/2014/main" id="{D47EEE7D-7D53-4125-A40E-E522F8236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535960"/>
                  </p:ext>
                </p:extLst>
              </p:nvPr>
            </p:nvGraphicFramePr>
            <p:xfrm>
              <a:off x="2590813" y="2983515"/>
              <a:ext cx="8128000" cy="89096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14149">
                      <a:extLst>
                        <a:ext uri="{9D8B030D-6E8A-4147-A177-3AD203B41FA5}">
                          <a16:colId xmlns:a16="http://schemas.microsoft.com/office/drawing/2014/main" val="3926860050"/>
                        </a:ext>
                      </a:extLst>
                    </a:gridCol>
                    <a:gridCol w="713851">
                      <a:extLst>
                        <a:ext uri="{9D8B030D-6E8A-4147-A177-3AD203B41FA5}">
                          <a16:colId xmlns:a16="http://schemas.microsoft.com/office/drawing/2014/main" val="1383022508"/>
                        </a:ext>
                      </a:extLst>
                    </a:gridCol>
                  </a:tblGrid>
                  <a:tr h="890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r="-9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40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095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57B11DEC-FFAD-49D4-BCD4-F765299666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382095"/>
                  </p:ext>
                </p:extLst>
              </p:nvPr>
            </p:nvGraphicFramePr>
            <p:xfrm>
              <a:off x="1966194" y="5599144"/>
              <a:ext cx="8752619" cy="6945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46720">
                      <a:extLst>
                        <a:ext uri="{9D8B030D-6E8A-4147-A177-3AD203B41FA5}">
                          <a16:colId xmlns:a16="http://schemas.microsoft.com/office/drawing/2014/main" val="3926860050"/>
                        </a:ext>
                      </a:extLst>
                    </a:gridCol>
                    <a:gridCol w="705899">
                      <a:extLst>
                        <a:ext uri="{9D8B030D-6E8A-4147-A177-3AD203B41FA5}">
                          <a16:colId xmlns:a16="http://schemas.microsoft.com/office/drawing/2014/main" val="13830225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𝑜𝑝𝑡𝑖𝑚𝑎𝑙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arg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e>
                                          <m:lim>
                                            <m:d>
                                              <m:d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d>
                                          </m:lim>
                                        </m:limLow>
                                      </m:fNam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MSE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))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(19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6095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57B11DEC-FFAD-49D4-BCD4-F765299666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382095"/>
                  </p:ext>
                </p:extLst>
              </p:nvPr>
            </p:nvGraphicFramePr>
            <p:xfrm>
              <a:off x="1966194" y="5599144"/>
              <a:ext cx="8752619" cy="6945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046720">
                      <a:extLst>
                        <a:ext uri="{9D8B030D-6E8A-4147-A177-3AD203B41FA5}">
                          <a16:colId xmlns:a16="http://schemas.microsoft.com/office/drawing/2014/main" val="3926860050"/>
                        </a:ext>
                      </a:extLst>
                    </a:gridCol>
                    <a:gridCol w="705899">
                      <a:extLst>
                        <a:ext uri="{9D8B030D-6E8A-4147-A177-3AD203B41FA5}">
                          <a16:colId xmlns:a16="http://schemas.microsoft.com/office/drawing/2014/main" val="1383022508"/>
                        </a:ext>
                      </a:extLst>
                    </a:gridCol>
                  </a:tblGrid>
                  <a:tr h="694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r="-8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138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095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37437E-220F-4056-9CFE-32D5916F434D}"/>
                  </a:ext>
                </a:extLst>
              </p:cNvPr>
              <p:cNvSpPr txBox="1"/>
              <p:nvPr/>
            </p:nvSpPr>
            <p:spPr>
              <a:xfrm>
                <a:off x="10927853" y="5606219"/>
                <a:ext cx="4259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br>
                  <a:rPr lang="en-US" sz="2400" b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400" b="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hlinkClick r:id="rId7" action="ppaction://hlinksldjump"/>
                  </a:rPr>
                  <a:t>⟵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37437E-220F-4056-9CFE-32D5916F4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853" y="5606219"/>
                <a:ext cx="425947" cy="830997"/>
              </a:xfrm>
              <a:prstGeom prst="rect">
                <a:avLst/>
              </a:prstGeom>
              <a:blipFill>
                <a:blip r:embed="rId8"/>
                <a:stretch>
                  <a:fillRect l="-22857" r="-4857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03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Extended Regularized Bayesian Estimator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Sample covariances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smtClean="0">
                                <a:solidFill>
                                  <a:schemeClr val="bg1"/>
                                </a:solidFill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en-US" sz="2400" b="0" smtClean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rPr>
                          <m:t>2 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can be calculated as: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7E6A5F35-01CC-4343-B4F8-A6E29337D2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8670788"/>
                  </p:ext>
                </p:extLst>
              </p:nvPr>
            </p:nvGraphicFramePr>
            <p:xfrm>
              <a:off x="947065" y="2921854"/>
              <a:ext cx="10126649" cy="28203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23567">
                      <a:extLst>
                        <a:ext uri="{9D8B030D-6E8A-4147-A177-3AD203B41FA5}">
                          <a16:colId xmlns:a16="http://schemas.microsoft.com/office/drawing/2014/main" val="3783671826"/>
                        </a:ext>
                      </a:extLst>
                    </a:gridCol>
                    <a:gridCol w="803082">
                      <a:extLst>
                        <a:ext uri="{9D8B030D-6E8A-4147-A177-3AD203B41FA5}">
                          <a16:colId xmlns:a16="http://schemas.microsoft.com/office/drawing/2014/main" val="4055974981"/>
                        </a:ext>
                      </a:extLst>
                    </a:gridCol>
                  </a:tblGrid>
                  <a:tr h="14101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  <m:sup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p>
                                    </m:sSubSup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𝑛𝐽</m:t>
                                        </m:r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p>
                                        </m:sSubSup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lang="en-US" sz="2400" b="0" i="1" dirty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b="0" i="1" dirty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𝑌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sup>
                                            </m:sSubSup>
                                            <m:sSub>
                                              <m:sSub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𝑌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nary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num>
                                      <m:den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(20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48230638"/>
                      </a:ext>
                    </a:extLst>
                  </a:tr>
                  <a:tr h="14101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sub>
                                      <m:sup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2 </m:t>
                                        </m:r>
                                      </m:sup>
                                    </m:sSubSup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𝑛𝐽</m:t>
                                        </m:r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b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2400" b="0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400" b="0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sup>
                                            </m:sSubSup>
                                          </m:e>
                                          <m:sup>
                                            <m:r>
                                              <a:rPr lang="en-US" sz="2400" b="0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nary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2400" b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𝑋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b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𝑖𝑗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2400" b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  <m:sup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e>
                                    </m:nary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num>
                                      <m:den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21</m:t>
                                </m:r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52408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7E6A5F35-01CC-4343-B4F8-A6E29337D2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8670788"/>
                  </p:ext>
                </p:extLst>
              </p:nvPr>
            </p:nvGraphicFramePr>
            <p:xfrm>
              <a:off x="947065" y="2921854"/>
              <a:ext cx="10126649" cy="28203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23567">
                      <a:extLst>
                        <a:ext uri="{9D8B030D-6E8A-4147-A177-3AD203B41FA5}">
                          <a16:colId xmlns:a16="http://schemas.microsoft.com/office/drawing/2014/main" val="3783671826"/>
                        </a:ext>
                      </a:extLst>
                    </a:gridCol>
                    <a:gridCol w="803082">
                      <a:extLst>
                        <a:ext uri="{9D8B030D-6E8A-4147-A177-3AD203B41FA5}">
                          <a16:colId xmlns:a16="http://schemas.microsoft.com/office/drawing/2014/main" val="4055974981"/>
                        </a:ext>
                      </a:extLst>
                    </a:gridCol>
                  </a:tblGrid>
                  <a:tr h="14101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8627" b="-99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59091" b="-995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230638"/>
                      </a:ext>
                    </a:extLst>
                  </a:tr>
                  <a:tr h="14101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433" r="-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59091" t="-100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524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7518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Extended Regularized Bayesian Estimator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The distributions of the sample covariances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𝑋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</a:rPr>
                              <m:t>𝜏</m:t>
                            </m:r>
                          </m:e>
                        </m:acc>
                      </m:e>
                      <m:sub>
                        <m:acc>
                          <m:accPr>
                            <m:chr m:val="̃"/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</a:rPr>
                              <m:t>𝑌</m:t>
                            </m:r>
                          </m:e>
                        </m:acc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br>
                  <a:rPr lang="en-US" sz="2400" dirty="0">
                    <a:solidFill>
                      <a:schemeClr val="bg1"/>
                    </a:solidFill>
                  </a:rPr>
                </a:b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𝑋</m:t>
                        </m:r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𝜃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</a:rPr>
                              <m:t>𝑌</m:t>
                            </m:r>
                          </m:e>
                        </m:acc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𝑋</m:t>
                        </m:r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>
                    <a:solidFill>
                      <a:schemeClr val="bg1"/>
                    </a:solidFill>
                  </a:rPr>
                  <a:t> - eigenvalues of transformed sums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𝑋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bg1"/>
                                </a:solidFill>
                              </a:rPr>
                              <m:t>𝜏</m:t>
                            </m:r>
                          </m:e>
                        </m:acc>
                      </m:e>
                      <m:sub>
                        <m:acc>
                          <m:accPr>
                            <m:chr m:val="̃"/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</a:rPr>
                              <m:t>𝑌</m:t>
                            </m:r>
                          </m:e>
                        </m:acc>
                        <m:r>
                          <a:rPr lang="en-US" sz="2400" i="1" dirty="0">
                            <a:solidFill>
                              <a:schemeClr val="bg1"/>
                            </a:solidFill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928" b="-5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0442DC-F56A-4108-B54D-6224332D9B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964411"/>
                  </p:ext>
                </p:extLst>
              </p:nvPr>
            </p:nvGraphicFramePr>
            <p:xfrm>
              <a:off x="1118286" y="2646984"/>
              <a:ext cx="9672076" cy="29419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936681">
                      <a:extLst>
                        <a:ext uri="{9D8B030D-6E8A-4147-A177-3AD203B41FA5}">
                          <a16:colId xmlns:a16="http://schemas.microsoft.com/office/drawing/2014/main" val="2267181335"/>
                        </a:ext>
                      </a:extLst>
                    </a:gridCol>
                    <a:gridCol w="735395">
                      <a:extLst>
                        <a:ext uri="{9D8B030D-6E8A-4147-A177-3AD203B41FA5}">
                          <a16:colId xmlns:a16="http://schemas.microsoft.com/office/drawing/2014/main" val="451221132"/>
                        </a:ext>
                      </a:extLst>
                    </a:gridCol>
                  </a:tblGrid>
                  <a:tr h="13691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  <m:sup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b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Gamma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nary>
                                                  <m:naryPr>
                                                    <m:chr m:val="∑"/>
                                                    <m:ctrlPr>
                                                      <a:rPr lang="en-US" sz="2400" i="1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>
                                                    <m:r>
                                                      <m:rPr>
                                                        <m:brk m:alnAt="23"/>
                                                      </m:rPr>
                                                      <a:rPr lang="en-US" sz="2400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en-US" sz="2400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=1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2400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𝑛𝐽</m:t>
                                                    </m:r>
                                                    <m:r>
                                                      <a:rPr lang="en-US" sz="2400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n-US" sz="2400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𝐽</m:t>
                                                    </m:r>
                                                    <m:r>
                                                      <a:rPr lang="en-US" sz="2400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+1</m:t>
                                                    </m:r>
                                                  </m:sup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sz="2400" i="1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𝜃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𝑋</m:t>
                                                        </m:r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b="0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240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𝑛𝐽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p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400" b="0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nary>
                                      </m:den>
                                    </m:f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2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𝑛𝐽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p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nary>
                                      </m:num>
                                      <m:den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2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𝑛𝐽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9394797"/>
                      </a:ext>
                    </a:extLst>
                  </a:tr>
                  <a:tr h="15728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acc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en-US" sz="2400" b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Gamma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 </m:t>
                                    </m:r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nary>
                                                  <m:naryPr>
                                                    <m:chr m:val="∑"/>
                                                    <m:ctrlPr>
                                                      <a:rPr lang="en-US" sz="2400" i="1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>
                                                    <m:r>
                                                      <m:rPr>
                                                        <m:brk m:alnAt="23"/>
                                                      </m:rPr>
                                                      <a:rPr lang="en-US" sz="2400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en-US" sz="2400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=1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2400" b="0" dirty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sz="2400" b="0" i="1" dirty="0" smtClean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𝑛𝐽</m:t>
                                                        </m:r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𝐽</m:t>
                                                        </m:r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+1</m:t>
                                                        </m:r>
                                                      </m:e>
                                                    </m:d>
                                                  </m:sup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sz="2400" i="1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𝜃</m:t>
                                                        </m:r>
                                                      </m:e>
                                                      <m:sub>
                                                        <m:acc>
                                                          <m:accPr>
                                                            <m:chr m:val="̃"/>
                                                            <m:ctrlPr>
                                                              <a:rPr lang="en-US" sz="2400" b="0" i="1" dirty="0" smtClean="0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r>
                                                              <a:rPr lang="en-US" sz="2400" b="0" dirty="0" smtClean="0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𝑌</m:t>
                                                            </m:r>
                                                          </m:e>
                                                        </m:acc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𝑋</m:t>
                                                        </m:r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dirty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b="0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2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𝑛𝐽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𝐽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lang="en-US" sz="2400" i="1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𝑌</m:t>
                                                    </m:r>
                                                  </m:e>
                                                </m:acc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nary>
                                      </m:den>
                                    </m:f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 </m:t>
                                    </m:r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2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𝑛𝐽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𝐽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lang="en-US" sz="2400" i="1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𝑌</m:t>
                                                    </m:r>
                                                  </m:e>
                                                </m:acc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nary>
                                      </m:num>
                                      <m:den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sz="2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dirty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𝑛𝐽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𝐽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d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lang="en-US" sz="2400" i="1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dirty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𝑌</m:t>
                                                    </m:r>
                                                  </m:e>
                                                </m:acc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400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58292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0442DC-F56A-4108-B54D-6224332D9B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964411"/>
                  </p:ext>
                </p:extLst>
              </p:nvPr>
            </p:nvGraphicFramePr>
            <p:xfrm>
              <a:off x="1118286" y="2646984"/>
              <a:ext cx="9672076" cy="29419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936681">
                      <a:extLst>
                        <a:ext uri="{9D8B030D-6E8A-4147-A177-3AD203B41FA5}">
                          <a16:colId xmlns:a16="http://schemas.microsoft.com/office/drawing/2014/main" val="2267181335"/>
                        </a:ext>
                      </a:extLst>
                    </a:gridCol>
                    <a:gridCol w="735395">
                      <a:extLst>
                        <a:ext uri="{9D8B030D-6E8A-4147-A177-3AD203B41FA5}">
                          <a16:colId xmlns:a16="http://schemas.microsoft.com/office/drawing/2014/main" val="451221132"/>
                        </a:ext>
                      </a:extLst>
                    </a:gridCol>
                  </a:tblGrid>
                  <a:tr h="1369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8248" b="-1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12397" b="-11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9394797"/>
                      </a:ext>
                    </a:extLst>
                  </a:tr>
                  <a:tr h="15728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7209" r="-82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12397" t="-87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58292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797A54B-9D74-4F51-A8F7-5E63257C608D}"/>
              </a:ext>
            </a:extLst>
          </p:cNvPr>
          <p:cNvSpPr txBox="1"/>
          <p:nvPr/>
        </p:nvSpPr>
        <p:spPr>
          <a:xfrm>
            <a:off x="10885336" y="5978539"/>
            <a:ext cx="534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hlinkClick r:id="rId4" action="ppaction://hlinksldjump"/>
              </a:rPr>
              <a:t>⟵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6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Extended Regularized Bayesian Estimator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The MSE of Bayesian estimation for between-group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as a function of prior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br>
                  <a:rPr lang="en-US" sz="2400" dirty="0">
                    <a:solidFill>
                      <a:schemeClr val="bg1"/>
                    </a:solidFill>
                  </a:rPr>
                </a:br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Equation (24) is further optimized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</a:rPr>
                      <m:t>𝜔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928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3D58F727-6FBE-4FD6-B04C-11DD9D4D8C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254536"/>
                  </p:ext>
                </p:extLst>
              </p:nvPr>
            </p:nvGraphicFramePr>
            <p:xfrm>
              <a:off x="1971237" y="3143255"/>
              <a:ext cx="9102477" cy="22725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5374">
                      <a:extLst>
                        <a:ext uri="{9D8B030D-6E8A-4147-A177-3AD203B41FA5}">
                          <a16:colId xmlns:a16="http://schemas.microsoft.com/office/drawing/2014/main" val="1811373333"/>
                        </a:ext>
                      </a:extLst>
                    </a:gridCol>
                    <a:gridCol w="737103">
                      <a:extLst>
                        <a:ext uri="{9D8B030D-6E8A-4147-A177-3AD203B41FA5}">
                          <a16:colId xmlns:a16="http://schemas.microsoft.com/office/drawing/2014/main" val="3091887085"/>
                        </a:ext>
                      </a:extLst>
                    </a:gridCol>
                  </a:tblGrid>
                  <a:tr h="325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𝑀𝑆𝐸</m:t>
                                </m:r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∗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𝜅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𝜅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−1</m:t>
                                        </m:r>
                                      </m:e>
                                    </m:d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  <m:sup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240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240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en-US" sz="24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4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𝜅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4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4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4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2488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b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𝜅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b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b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b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d>
                                                  <m:dPr>
                                                    <m:ctrlP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sz="2400" b="0" i="1" smtClean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2400" b="0" smtClean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𝜅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2400" b="0" smtClean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𝐵</m:t>
                                                        </m:r>
                                                      </m:sub>
                                                    </m:sSub>
                                                    <m:d>
                                                      <m:d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Sup>
                                                          <m:sSubSupPr>
                                                            <m:ctrlPr>
                                                              <a:rPr lang="en-US" sz="2400" i="1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SupPr>
                                                          <m:e>
                                                            <m:r>
                                                              <a:rPr lang="en-US" sz="2400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𝜏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sz="2400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0</m:t>
                                                            </m:r>
                                                          </m:sub>
                                                          <m:sup>
                                                            <m:r>
                                                              <a:rPr lang="en-US" sz="2400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sup>
                                                        </m:sSubSup>
                                                        <m:r>
                                                          <a:rPr lang="en-US" sz="240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𝜔</m:t>
                                                        </m:r>
                                                      </m:e>
                                                    </m:d>
                                                    <m:r>
                                                      <a:rPr lang="en-US" sz="2400" b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 −1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∗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400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400" b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400" b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𝐵</m:t>
                                                    </m:r>
                                                  </m:sub>
                                                </m:sSub>
                                                <m:d>
                                                  <m:d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Sup>
                                                      <m:sSubSupPr>
                                                        <m:ctrlPr>
                                                          <a:rPr lang="en-US" sz="2400" i="1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en-US" sz="240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𝜏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240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sub>
                                                      <m:sup>
                                                        <m:r>
                                                          <a:rPr lang="en-US" sz="240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bSup>
                                                    <m:r>
                                                      <a:rPr lang="en-US" sz="240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sz="240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𝜔</m:t>
                                                    </m:r>
                                                  </m:e>
                                                </m:d>
                                              </m:den>
                                            </m:f>
                                            <m:r>
                                              <a:rPr lang="en-US" sz="2400" b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54510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3D58F727-6FBE-4FD6-B04C-11DD9D4D8C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254536"/>
                  </p:ext>
                </p:extLst>
              </p:nvPr>
            </p:nvGraphicFramePr>
            <p:xfrm>
              <a:off x="1971237" y="3143255"/>
              <a:ext cx="9102477" cy="22725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5374">
                      <a:extLst>
                        <a:ext uri="{9D8B030D-6E8A-4147-A177-3AD203B41FA5}">
                          <a16:colId xmlns:a16="http://schemas.microsoft.com/office/drawing/2014/main" val="1811373333"/>
                        </a:ext>
                      </a:extLst>
                    </a:gridCol>
                    <a:gridCol w="737103">
                      <a:extLst>
                        <a:ext uri="{9D8B030D-6E8A-4147-A177-3AD203B41FA5}">
                          <a16:colId xmlns:a16="http://schemas.microsoft.com/office/drawing/2014/main" val="3091887085"/>
                        </a:ext>
                      </a:extLst>
                    </a:gridCol>
                  </a:tblGrid>
                  <a:tr h="12870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8813" b="-7641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47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4882279"/>
                      </a:ext>
                    </a:extLst>
                  </a:tr>
                  <a:tr h="985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30864" r="-881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54510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9BD6E7-49C5-4A07-9CB9-98467B02AC43}"/>
              </a:ext>
            </a:extLst>
          </p:cNvPr>
          <p:cNvSpPr txBox="1"/>
          <p:nvPr/>
        </p:nvSpPr>
        <p:spPr>
          <a:xfrm>
            <a:off x="10885336" y="5978539"/>
            <a:ext cx="534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hlinkClick r:id="rId4" action="ppaction://hlinksldjump"/>
              </a:rPr>
              <a:t>⟵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50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8D2C-24E4-4B40-827C-ADEC29139AAF}"/>
              </a:ext>
            </a:extLst>
          </p:cNvPr>
          <p:cNvSpPr txBox="1">
            <a:spLocks/>
          </p:cNvSpPr>
          <p:nvPr/>
        </p:nvSpPr>
        <p:spPr>
          <a:xfrm>
            <a:off x="558114" y="1942306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Estimate between-group effects in multilevel data.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Small samples or low ICCs pose challenges.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Maximum likelihood can be unstable or biased.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We propose an MSE-optimal regularized Bayesian estimator.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Supports covariates for realistic modelling.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Available on CRAN via the MLOB R package.</a:t>
            </a:r>
          </a:p>
        </p:txBody>
      </p:sp>
    </p:spTree>
    <p:extLst>
      <p:ext uri="{BB962C8B-B14F-4D97-AF65-F5344CB8AC3E}">
        <p14:creationId xmlns:p14="http://schemas.microsoft.com/office/powerpoint/2010/main" val="426449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Theory: Univariate Model Estimation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D7B8A4-146A-45C2-B87F-EDE79A2222E5}"/>
              </a:ext>
            </a:extLst>
          </p:cNvPr>
          <p:cNvSpPr txBox="1">
            <a:spLocks/>
          </p:cNvSpPr>
          <p:nvPr/>
        </p:nvSpPr>
        <p:spPr>
          <a:xfrm>
            <a:off x="648729" y="18338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Start from the multilevel latent variable models as d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enoted by Zitzmann et al. (2020, 2021):</a:t>
            </a:r>
            <a:b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Maximum likelihood (ML):	vs.	Regularized Bayesian: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06D0ADB-F97F-41E4-9CF1-17CED168E4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0878096"/>
                  </p:ext>
                </p:extLst>
              </p:nvPr>
            </p:nvGraphicFramePr>
            <p:xfrm>
              <a:off x="3302940" y="3287672"/>
              <a:ext cx="7455011" cy="973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663">
                      <a:extLst>
                        <a:ext uri="{9D8B030D-6E8A-4147-A177-3AD203B41FA5}">
                          <a16:colId xmlns:a16="http://schemas.microsoft.com/office/drawing/2014/main" val="165415548"/>
                        </a:ext>
                      </a:extLst>
                    </a:gridCol>
                    <a:gridCol w="596348">
                      <a:extLst>
                        <a:ext uri="{9D8B030D-6E8A-4147-A177-3AD203B41FA5}">
                          <a16:colId xmlns:a16="http://schemas.microsoft.com/office/drawing/2014/main" val="15452342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Level</m:t>
                                </m:r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1: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3060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Level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2: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94528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06D0ADB-F97F-41E4-9CF1-17CED168E4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0878096"/>
                  </p:ext>
                </p:extLst>
              </p:nvPr>
            </p:nvGraphicFramePr>
            <p:xfrm>
              <a:off x="3302940" y="3287672"/>
              <a:ext cx="7455011" cy="973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663">
                      <a:extLst>
                        <a:ext uri="{9D8B030D-6E8A-4147-A177-3AD203B41FA5}">
                          <a16:colId xmlns:a16="http://schemas.microsoft.com/office/drawing/2014/main" val="165415548"/>
                        </a:ext>
                      </a:extLst>
                    </a:gridCol>
                    <a:gridCol w="596348">
                      <a:extLst>
                        <a:ext uri="{9D8B030D-6E8A-4147-A177-3AD203B41FA5}">
                          <a16:colId xmlns:a16="http://schemas.microsoft.com/office/drawing/2014/main" val="1545234203"/>
                        </a:ext>
                      </a:extLst>
                    </a:gridCol>
                  </a:tblGrid>
                  <a:tr h="486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8703" b="-1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8980" b="-11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3060242"/>
                      </a:ext>
                    </a:extLst>
                  </a:tr>
                  <a:tr h="486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0" r="-8703" b="-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8980" t="-100000" b="-1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452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4A95E0A-9CCC-4216-BF23-A9C6C6B052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062828"/>
                  </p:ext>
                </p:extLst>
              </p:nvPr>
            </p:nvGraphicFramePr>
            <p:xfrm>
              <a:off x="1653707" y="5139563"/>
              <a:ext cx="9104244" cy="8778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93894">
                      <a:extLst>
                        <a:ext uri="{9D8B030D-6E8A-4147-A177-3AD203B41FA5}">
                          <a16:colId xmlns:a16="http://schemas.microsoft.com/office/drawing/2014/main" val="4137356978"/>
                        </a:ext>
                      </a:extLst>
                    </a:gridCol>
                    <a:gridCol w="1485261">
                      <a:extLst>
                        <a:ext uri="{9D8B030D-6E8A-4147-A177-3AD203B41FA5}">
                          <a16:colId xmlns:a16="http://schemas.microsoft.com/office/drawing/2014/main" val="198327882"/>
                        </a:ext>
                      </a:extLst>
                    </a:gridCol>
                    <a:gridCol w="4271126">
                      <a:extLst>
                        <a:ext uri="{9D8B030D-6E8A-4147-A177-3AD203B41FA5}">
                          <a16:colId xmlns:a16="http://schemas.microsoft.com/office/drawing/2014/main" val="1252913455"/>
                        </a:ext>
                      </a:extLst>
                    </a:gridCol>
                    <a:gridCol w="553963">
                      <a:extLst>
                        <a:ext uri="{9D8B030D-6E8A-4147-A177-3AD203B41FA5}">
                          <a16:colId xmlns:a16="http://schemas.microsoft.com/office/drawing/2014/main" val="42071870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ML</m:t>
                                    </m:r>
                                  </m:sub>
                                </m:sSub>
                                <m:r>
                                  <a:rPr lang="en-US" sz="24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𝑌𝑋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240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  <m:sup>
                                        <m:r>
                                          <a:rPr lang="en-US" sz="240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sub>
                                </m:sSub>
                                <m:r>
                                  <a:rPr lang="en-US" sz="2400" b="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b="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𝑌𝑋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sSubSup>
                                      <m:sSubSupPr>
                                        <m:ctrlPr>
                                          <a:rPr lang="en-US" sz="2400" b="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  <m:sup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630922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4A95E0A-9CCC-4216-BF23-A9C6C6B052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062828"/>
                  </p:ext>
                </p:extLst>
              </p:nvPr>
            </p:nvGraphicFramePr>
            <p:xfrm>
              <a:off x="1653707" y="5139563"/>
              <a:ext cx="9104244" cy="8778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93894">
                      <a:extLst>
                        <a:ext uri="{9D8B030D-6E8A-4147-A177-3AD203B41FA5}">
                          <a16:colId xmlns:a16="http://schemas.microsoft.com/office/drawing/2014/main" val="4137356978"/>
                        </a:ext>
                      </a:extLst>
                    </a:gridCol>
                    <a:gridCol w="1485261">
                      <a:extLst>
                        <a:ext uri="{9D8B030D-6E8A-4147-A177-3AD203B41FA5}">
                          <a16:colId xmlns:a16="http://schemas.microsoft.com/office/drawing/2014/main" val="198327882"/>
                        </a:ext>
                      </a:extLst>
                    </a:gridCol>
                    <a:gridCol w="4271126">
                      <a:extLst>
                        <a:ext uri="{9D8B030D-6E8A-4147-A177-3AD203B41FA5}">
                          <a16:colId xmlns:a16="http://schemas.microsoft.com/office/drawing/2014/main" val="1252913455"/>
                        </a:ext>
                      </a:extLst>
                    </a:gridCol>
                    <a:gridCol w="553963">
                      <a:extLst>
                        <a:ext uri="{9D8B030D-6E8A-4147-A177-3AD203B41FA5}">
                          <a16:colId xmlns:a16="http://schemas.microsoft.com/office/drawing/2014/main" val="4207187060"/>
                        </a:ext>
                      </a:extLst>
                    </a:gridCol>
                  </a:tblGrid>
                  <a:tr h="8778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2262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7705" r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43" r="-12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41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30922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212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Theory: Extended Model Estimation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1280F-AF87-4465-84A9-4F22CFA938B2}"/>
              </a:ext>
            </a:extLst>
          </p:cNvPr>
          <p:cNvSpPr txBox="1">
            <a:spLocks/>
          </p:cNvSpPr>
          <p:nvPr/>
        </p:nvSpPr>
        <p:spPr>
          <a:xfrm>
            <a:off x="599302" y="18338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Introduce covariates into the multivariate latent variable model (Dashuk et al., 2025):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Extended regularized Bayesian estimator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  <a:hlinkClick r:id="rId2" action="ppaction://hlinksldjump"/>
              </a:rPr>
              <a:t>more details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6">
                <a:extLst>
                  <a:ext uri="{FF2B5EF4-FFF2-40B4-BE49-F238E27FC236}">
                    <a16:creationId xmlns:a16="http://schemas.microsoft.com/office/drawing/2014/main" id="{1FF5C94F-00D7-4F8F-A67E-0BF49D9A8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0874676"/>
                  </p:ext>
                </p:extLst>
              </p:nvPr>
            </p:nvGraphicFramePr>
            <p:xfrm>
              <a:off x="3251958" y="3213355"/>
              <a:ext cx="7455011" cy="973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663">
                      <a:extLst>
                        <a:ext uri="{9D8B030D-6E8A-4147-A177-3AD203B41FA5}">
                          <a16:colId xmlns:a16="http://schemas.microsoft.com/office/drawing/2014/main" val="165415548"/>
                        </a:ext>
                      </a:extLst>
                    </a:gridCol>
                    <a:gridCol w="596348">
                      <a:extLst>
                        <a:ext uri="{9D8B030D-6E8A-4147-A177-3AD203B41FA5}">
                          <a16:colId xmlns:a16="http://schemas.microsoft.com/office/drawing/2014/main" val="15452342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Level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1: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3060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Level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2: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(6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94528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6">
                <a:extLst>
                  <a:ext uri="{FF2B5EF4-FFF2-40B4-BE49-F238E27FC236}">
                    <a16:creationId xmlns:a16="http://schemas.microsoft.com/office/drawing/2014/main" id="{1FF5C94F-00D7-4F8F-A67E-0BF49D9A87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0874676"/>
                  </p:ext>
                </p:extLst>
              </p:nvPr>
            </p:nvGraphicFramePr>
            <p:xfrm>
              <a:off x="3251958" y="3213355"/>
              <a:ext cx="7455011" cy="973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663">
                      <a:extLst>
                        <a:ext uri="{9D8B030D-6E8A-4147-A177-3AD203B41FA5}">
                          <a16:colId xmlns:a16="http://schemas.microsoft.com/office/drawing/2014/main" val="165415548"/>
                        </a:ext>
                      </a:extLst>
                    </a:gridCol>
                    <a:gridCol w="596348">
                      <a:extLst>
                        <a:ext uri="{9D8B030D-6E8A-4147-A177-3AD203B41FA5}">
                          <a16:colId xmlns:a16="http://schemas.microsoft.com/office/drawing/2014/main" val="1545234203"/>
                        </a:ext>
                      </a:extLst>
                    </a:gridCol>
                  </a:tblGrid>
                  <a:tr h="486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8703" b="-1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48980" b="-11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3060242"/>
                      </a:ext>
                    </a:extLst>
                  </a:tr>
                  <a:tr h="486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0" r="-8703" b="-1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48980" t="-100000" b="-1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452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A71F5F6-A6D6-4461-B381-ABF48EDA2C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545775"/>
                  </p:ext>
                </p:extLst>
              </p:nvPr>
            </p:nvGraphicFramePr>
            <p:xfrm>
              <a:off x="3709821" y="5288644"/>
              <a:ext cx="6997148" cy="8965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32605">
                      <a:extLst>
                        <a:ext uri="{9D8B030D-6E8A-4147-A177-3AD203B41FA5}">
                          <a16:colId xmlns:a16="http://schemas.microsoft.com/office/drawing/2014/main" val="1252913455"/>
                        </a:ext>
                      </a:extLst>
                    </a:gridCol>
                    <a:gridCol w="564543">
                      <a:extLst>
                        <a:ext uri="{9D8B030D-6E8A-4147-A177-3AD203B41FA5}">
                          <a16:colId xmlns:a16="http://schemas.microsoft.com/office/drawing/2014/main" val="42071870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2400" b="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400" b="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𝑌𝑋</m:t>
                                        </m:r>
                                      </m:sub>
                                    </m:sSub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2400" b="0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𝐶𝑋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400" b="0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sSubSup>
                                      <m:sSubSupPr>
                                        <m:ctrlPr>
                                          <a:rPr lang="en-US" sz="2400" b="0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  <m:sup>
                                        <m:r>
                                          <a:rPr lang="en-US" sz="2400" b="0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400" b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630922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A71F5F6-A6D6-4461-B381-ABF48EDA2C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545775"/>
                  </p:ext>
                </p:extLst>
              </p:nvPr>
            </p:nvGraphicFramePr>
            <p:xfrm>
              <a:off x="3709821" y="5288644"/>
              <a:ext cx="6997148" cy="8965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32605">
                      <a:extLst>
                        <a:ext uri="{9D8B030D-6E8A-4147-A177-3AD203B41FA5}">
                          <a16:colId xmlns:a16="http://schemas.microsoft.com/office/drawing/2014/main" val="1252913455"/>
                        </a:ext>
                      </a:extLst>
                    </a:gridCol>
                    <a:gridCol w="564543">
                      <a:extLst>
                        <a:ext uri="{9D8B030D-6E8A-4147-A177-3AD203B41FA5}">
                          <a16:colId xmlns:a16="http://schemas.microsoft.com/office/drawing/2014/main" val="4207187060"/>
                        </a:ext>
                      </a:extLst>
                    </a:gridCol>
                  </a:tblGrid>
                  <a:tr h="8965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8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35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30922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588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Theory: Advantages of New Estimator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Data-driven prior selection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Prior parameters 𝜔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automatically chosen to minimize MSE.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Incorporates covariates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Allows for more realistic and flexible models.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Bias–variance trade-off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Accepts small bias to achieve lower variance and overall MSE.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Robust in challenging settings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Optimized performance in small samples and low ICCs.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76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Simulation. Data-Generating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540 cases covered with 5000 replications each: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</a:rPr>
                      <m:t>𝐼𝐶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Intra-Class Correlation, {0.05, 0.1, 0.3, 0.5}.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𝐽: Number of groups, {5, 10, 20, 30, 40}.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𝑛: Number of individuals, {5, 15, 30}.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𝑘: Number of covariates, {1}, with 𝛾: true covariate parameter, {0.3}.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True between-group parameter {0.2, 0.5, 0.6}.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True within-group parameter {0.2, 0.5, 0.7}.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68D2C-24E4-4B40-827C-ADEC2913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4" y="1942306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7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C6A-16B0-45DC-A2C2-A1E184AEA77D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837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Simulation. Methods and Quality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8D2C-24E4-4B40-827C-ADEC29139AAF}"/>
              </a:ext>
            </a:extLst>
          </p:cNvPr>
          <p:cNvSpPr txBox="1">
            <a:spLocks/>
          </p:cNvSpPr>
          <p:nvPr/>
        </p:nvSpPr>
        <p:spPr>
          <a:xfrm>
            <a:off x="558114" y="1942306"/>
            <a:ext cx="10515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We estimated the generated data with 3 estimators: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Extended regularized Bayesian estimator.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Standard ML estimator.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Transformed ML estimator, applied to the </a:t>
            </a:r>
            <a:r>
              <a:rPr lang="en-US" dirty="0">
                <a:solidFill>
                  <a:schemeClr val="bg1"/>
                </a:solidFill>
                <a:hlinkClick r:id="rId2" action="ppaction://hlinksldjump"/>
              </a:rPr>
              <a:t>transformed model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Quality of estimators is measured with: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339D5F1-C568-438E-B846-E6EE34BFF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06147"/>
              </p:ext>
            </p:extLst>
          </p:nvPr>
        </p:nvGraphicFramePr>
        <p:xfrm>
          <a:off x="558114" y="5090644"/>
          <a:ext cx="11075772" cy="120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7886">
                  <a:extLst>
                    <a:ext uri="{9D8B030D-6E8A-4147-A177-3AD203B41FA5}">
                      <a16:colId xmlns:a16="http://schemas.microsoft.com/office/drawing/2014/main" val="1313624897"/>
                    </a:ext>
                  </a:extLst>
                </a:gridCol>
                <a:gridCol w="5537886">
                  <a:extLst>
                    <a:ext uri="{9D8B030D-6E8A-4147-A177-3AD203B41FA5}">
                      <a16:colId xmlns:a16="http://schemas.microsoft.com/office/drawing/2014/main" val="404849066"/>
                    </a:ext>
                  </a:extLst>
                </a:gridCol>
              </a:tblGrid>
              <a:tr h="601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Root mean squared error (RMSE).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Relative bias (RB).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95973"/>
                  </a:ext>
                </a:extLst>
              </a:tr>
              <a:tr h="601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Coverage rate (CR).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 error ratio (SER).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0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96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66F50-1A80-4EBB-BD8E-75B40B509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" b="3992"/>
          <a:stretch/>
        </p:blipFill>
        <p:spPr>
          <a:xfrm>
            <a:off x="0" y="1087394"/>
            <a:ext cx="12192000" cy="57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80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Microsoft Office PowerPoint</Application>
  <PresentationFormat>Widescreen</PresentationFormat>
  <Paragraphs>202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Consolas</vt:lpstr>
      <vt:lpstr>Garamond</vt:lpstr>
      <vt:lpstr>Trebuchet MS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Valerii Dashuk</dc:creator>
  <cp:lastModifiedBy>Valerii Dashuk MSH Hamburg (RDI)</cp:lastModifiedBy>
  <cp:revision>32</cp:revision>
  <dcterms:created xsi:type="dcterms:W3CDTF">2025-06-21T22:23:49Z</dcterms:created>
  <dcterms:modified xsi:type="dcterms:W3CDTF">2025-07-20T11:31:55Z</dcterms:modified>
</cp:coreProperties>
</file>