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66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8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AC9E2-8B71-4481-B832-62EFFBAA9D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48540-5757-445C-B35C-21B8DBD719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IPV tends to be modeled dichotomously in prevalence estimates and prevention trials</a:t>
          </a:r>
        </a:p>
      </dgm:t>
    </dgm:pt>
    <dgm:pt modelId="{614A4EF3-C54D-4B09-9EEE-2FC04D7A6E65}" type="parTrans" cxnId="{B1B0DCCD-870E-4C4C-BE1A-C9EE27C7553D}">
      <dgm:prSet/>
      <dgm:spPr/>
      <dgm:t>
        <a:bodyPr/>
        <a:lstStyle/>
        <a:p>
          <a:endParaRPr lang="en-US"/>
        </a:p>
      </dgm:t>
    </dgm:pt>
    <dgm:pt modelId="{3244FCAB-D12B-4C2E-9BDE-EC93BAC892C7}" type="sibTrans" cxnId="{B1B0DCCD-870E-4C4C-BE1A-C9EE27C7553D}">
      <dgm:prSet/>
      <dgm:spPr/>
      <dgm:t>
        <a:bodyPr/>
        <a:lstStyle/>
        <a:p>
          <a:endParaRPr lang="en-US"/>
        </a:p>
      </dgm:t>
    </dgm:pt>
    <dgm:pt modelId="{137DCC8F-7BF1-42E9-96DD-7928DEB066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This method risks loss of information/statistical power and potentially spurious trial inference</a:t>
          </a:r>
        </a:p>
      </dgm:t>
    </dgm:pt>
    <dgm:pt modelId="{F7F2BF1C-A284-4A81-A190-22C62D2E4741}" type="parTrans" cxnId="{80D9B975-0626-4967-8D2F-3A79B95A4CBB}">
      <dgm:prSet/>
      <dgm:spPr/>
      <dgm:t>
        <a:bodyPr/>
        <a:lstStyle/>
        <a:p>
          <a:endParaRPr lang="en-US"/>
        </a:p>
      </dgm:t>
    </dgm:pt>
    <dgm:pt modelId="{FF71B080-8D16-480A-979C-C2F6C12D316E}" type="sibTrans" cxnId="{80D9B975-0626-4967-8D2F-3A79B95A4CBB}">
      <dgm:prSet/>
      <dgm:spPr/>
      <dgm:t>
        <a:bodyPr/>
        <a:lstStyle/>
        <a:p>
          <a:endParaRPr lang="en-US"/>
        </a:p>
      </dgm:t>
    </dgm:pt>
    <dgm:pt modelId="{4CE186D2-EA7F-49A2-A469-17C1380BF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Alternatives include summative measures that consider item frequency and severity</a:t>
          </a:r>
        </a:p>
      </dgm:t>
    </dgm:pt>
    <dgm:pt modelId="{65A888AE-51F6-4699-8081-5B886C6513CF}" type="parTrans" cxnId="{A56AB524-92BF-4D02-80CE-62EBC286D0DC}">
      <dgm:prSet/>
      <dgm:spPr/>
      <dgm:t>
        <a:bodyPr/>
        <a:lstStyle/>
        <a:p>
          <a:endParaRPr lang="en-US"/>
        </a:p>
      </dgm:t>
    </dgm:pt>
    <dgm:pt modelId="{76BE0975-E37C-45CC-8365-5A78158648D3}" type="sibTrans" cxnId="{A56AB524-92BF-4D02-80CE-62EBC286D0DC}">
      <dgm:prSet/>
      <dgm:spPr/>
      <dgm:t>
        <a:bodyPr/>
        <a:lstStyle/>
        <a:p>
          <a:endParaRPr lang="en-US"/>
        </a:p>
      </dgm:t>
    </dgm:pt>
    <dgm:pt modelId="{CB8C0D1C-5997-42EA-A4E7-A4B50B2071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Latent modeling is another alternative that can be used to create continuous or categorical outcomes</a:t>
          </a:r>
        </a:p>
      </dgm:t>
    </dgm:pt>
    <dgm:pt modelId="{001A379D-D624-4B94-8A6B-3EFC7BD216F4}" type="parTrans" cxnId="{A25B223F-01D5-4154-B0D7-F99FE940A5CD}">
      <dgm:prSet/>
      <dgm:spPr/>
      <dgm:t>
        <a:bodyPr/>
        <a:lstStyle/>
        <a:p>
          <a:endParaRPr lang="en-US"/>
        </a:p>
      </dgm:t>
    </dgm:pt>
    <dgm:pt modelId="{64AEDF91-2B97-4836-9986-347DD0CE3C16}" type="sibTrans" cxnId="{A25B223F-01D5-4154-B0D7-F99FE940A5CD}">
      <dgm:prSet/>
      <dgm:spPr/>
      <dgm:t>
        <a:bodyPr/>
        <a:lstStyle/>
        <a:p>
          <a:endParaRPr lang="en-US"/>
        </a:p>
      </dgm:t>
    </dgm:pt>
    <dgm:pt modelId="{B13F6188-5CFF-4D60-B178-2F3392CEDBE1}" type="pres">
      <dgm:prSet presAssocID="{A3CAC9E2-8B71-4481-B832-62EFFBAA9D21}" presName="root" presStyleCnt="0">
        <dgm:presLayoutVars>
          <dgm:dir/>
          <dgm:resizeHandles val="exact"/>
        </dgm:presLayoutVars>
      </dgm:prSet>
      <dgm:spPr/>
    </dgm:pt>
    <dgm:pt modelId="{129A02AF-9F46-4680-8091-702FF55269E5}" type="pres">
      <dgm:prSet presAssocID="{20248540-5757-445C-B35C-21B8DBD719AE}" presName="compNode" presStyleCnt="0"/>
      <dgm:spPr/>
    </dgm:pt>
    <dgm:pt modelId="{E2D0417D-659C-454E-97A6-7A6D63E363D5}" type="pres">
      <dgm:prSet presAssocID="{20248540-5757-445C-B35C-21B8DBD719AE}" presName="bgRect" presStyleLbl="bgShp" presStyleIdx="0" presStyleCnt="4"/>
      <dgm:spPr/>
    </dgm:pt>
    <dgm:pt modelId="{4321CE63-40E0-4F04-9CC2-923DBE8B94BC}" type="pres">
      <dgm:prSet presAssocID="{20248540-5757-445C-B35C-21B8DBD719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69FBCC6-55D8-471D-B14C-E25A8B779389}" type="pres">
      <dgm:prSet presAssocID="{20248540-5757-445C-B35C-21B8DBD719AE}" presName="spaceRect" presStyleCnt="0"/>
      <dgm:spPr/>
    </dgm:pt>
    <dgm:pt modelId="{4F057038-BEA0-48CB-86D6-174A6BCD5F12}" type="pres">
      <dgm:prSet presAssocID="{20248540-5757-445C-B35C-21B8DBD719AE}" presName="parTx" presStyleLbl="revTx" presStyleIdx="0" presStyleCnt="4">
        <dgm:presLayoutVars>
          <dgm:chMax val="0"/>
          <dgm:chPref val="0"/>
        </dgm:presLayoutVars>
      </dgm:prSet>
      <dgm:spPr/>
    </dgm:pt>
    <dgm:pt modelId="{9044C472-DA01-40F9-84C6-058A6930EB5F}" type="pres">
      <dgm:prSet presAssocID="{3244FCAB-D12B-4C2E-9BDE-EC93BAC892C7}" presName="sibTrans" presStyleCnt="0"/>
      <dgm:spPr/>
    </dgm:pt>
    <dgm:pt modelId="{DE977B66-F679-4304-8547-2498800F7DDC}" type="pres">
      <dgm:prSet presAssocID="{137DCC8F-7BF1-42E9-96DD-7928DEB06663}" presName="compNode" presStyleCnt="0"/>
      <dgm:spPr/>
    </dgm:pt>
    <dgm:pt modelId="{7CD61DEB-EF94-4E6C-AD12-F5DAE9BAEC5E}" type="pres">
      <dgm:prSet presAssocID="{137DCC8F-7BF1-42E9-96DD-7928DEB06663}" presName="bgRect" presStyleLbl="bgShp" presStyleIdx="1" presStyleCnt="4"/>
      <dgm:spPr/>
    </dgm:pt>
    <dgm:pt modelId="{517AA39F-C185-4D1E-AFCC-13B6AFF225FA}" type="pres">
      <dgm:prSet presAssocID="{137DCC8F-7BF1-42E9-96DD-7928DEB066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F04AB7D-6C21-4682-B431-CC8FEB60FBCA}" type="pres">
      <dgm:prSet presAssocID="{137DCC8F-7BF1-42E9-96DD-7928DEB06663}" presName="spaceRect" presStyleCnt="0"/>
      <dgm:spPr/>
    </dgm:pt>
    <dgm:pt modelId="{89DC11A7-EF70-4C33-A456-FCA301606DB5}" type="pres">
      <dgm:prSet presAssocID="{137DCC8F-7BF1-42E9-96DD-7928DEB06663}" presName="parTx" presStyleLbl="revTx" presStyleIdx="1" presStyleCnt="4">
        <dgm:presLayoutVars>
          <dgm:chMax val="0"/>
          <dgm:chPref val="0"/>
        </dgm:presLayoutVars>
      </dgm:prSet>
      <dgm:spPr/>
    </dgm:pt>
    <dgm:pt modelId="{CACDE30E-4B0B-4A74-AF3E-2307E7135114}" type="pres">
      <dgm:prSet presAssocID="{FF71B080-8D16-480A-979C-C2F6C12D316E}" presName="sibTrans" presStyleCnt="0"/>
      <dgm:spPr/>
    </dgm:pt>
    <dgm:pt modelId="{9A028A07-E558-464C-A908-864BE970BC17}" type="pres">
      <dgm:prSet presAssocID="{4CE186D2-EA7F-49A2-A469-17C1380BF4B4}" presName="compNode" presStyleCnt="0"/>
      <dgm:spPr/>
    </dgm:pt>
    <dgm:pt modelId="{9F4F931F-8047-4D08-B643-A2B51880B32E}" type="pres">
      <dgm:prSet presAssocID="{4CE186D2-EA7F-49A2-A469-17C1380BF4B4}" presName="bgRect" presStyleLbl="bgShp" presStyleIdx="2" presStyleCnt="4"/>
      <dgm:spPr/>
    </dgm:pt>
    <dgm:pt modelId="{647F8194-0F12-4A9F-BC4D-54FB09F3F08F}" type="pres">
      <dgm:prSet presAssocID="{4CE186D2-EA7F-49A2-A469-17C1380BF4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28F399-6FDF-4083-B72B-EDEB9B4E1CD7}" type="pres">
      <dgm:prSet presAssocID="{4CE186D2-EA7F-49A2-A469-17C1380BF4B4}" presName="spaceRect" presStyleCnt="0"/>
      <dgm:spPr/>
    </dgm:pt>
    <dgm:pt modelId="{CCB1EF75-37D2-41ED-BE64-C89DE5097C1E}" type="pres">
      <dgm:prSet presAssocID="{4CE186D2-EA7F-49A2-A469-17C1380BF4B4}" presName="parTx" presStyleLbl="revTx" presStyleIdx="2" presStyleCnt="4">
        <dgm:presLayoutVars>
          <dgm:chMax val="0"/>
          <dgm:chPref val="0"/>
        </dgm:presLayoutVars>
      </dgm:prSet>
      <dgm:spPr/>
    </dgm:pt>
    <dgm:pt modelId="{ADE6768B-3A20-45AA-8958-DCB1516624F7}" type="pres">
      <dgm:prSet presAssocID="{76BE0975-E37C-45CC-8365-5A78158648D3}" presName="sibTrans" presStyleCnt="0"/>
      <dgm:spPr/>
    </dgm:pt>
    <dgm:pt modelId="{08F06651-F74D-4055-A48F-0B81258306EB}" type="pres">
      <dgm:prSet presAssocID="{CB8C0D1C-5997-42EA-A4E7-A4B50B20718F}" presName="compNode" presStyleCnt="0"/>
      <dgm:spPr/>
    </dgm:pt>
    <dgm:pt modelId="{78CEA900-456A-46CF-9631-6033D53DE3F2}" type="pres">
      <dgm:prSet presAssocID="{CB8C0D1C-5997-42EA-A4E7-A4B50B20718F}" presName="bgRect" presStyleLbl="bgShp" presStyleIdx="3" presStyleCnt="4"/>
      <dgm:spPr/>
    </dgm:pt>
    <dgm:pt modelId="{A1A39556-8E85-4272-88F4-843CD2E3FADA}" type="pres">
      <dgm:prSet presAssocID="{CB8C0D1C-5997-42EA-A4E7-A4B50B2071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667B0BDE-5596-4451-A8FE-897A2131B12E}" type="pres">
      <dgm:prSet presAssocID="{CB8C0D1C-5997-42EA-A4E7-A4B50B20718F}" presName="spaceRect" presStyleCnt="0"/>
      <dgm:spPr/>
    </dgm:pt>
    <dgm:pt modelId="{02035F24-4AFB-4346-8F99-2CAEAFCD7993}" type="pres">
      <dgm:prSet presAssocID="{CB8C0D1C-5997-42EA-A4E7-A4B50B20718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63E11E-E2C2-45E5-8524-DAF30079611F}" type="presOf" srcId="{A3CAC9E2-8B71-4481-B832-62EFFBAA9D21}" destId="{B13F6188-5CFF-4D60-B178-2F3392CEDBE1}" srcOrd="0" destOrd="0" presId="urn:microsoft.com/office/officeart/2018/2/layout/IconVerticalSolidList"/>
    <dgm:cxn modelId="{A56AB524-92BF-4D02-80CE-62EBC286D0DC}" srcId="{A3CAC9E2-8B71-4481-B832-62EFFBAA9D21}" destId="{4CE186D2-EA7F-49A2-A469-17C1380BF4B4}" srcOrd="2" destOrd="0" parTransId="{65A888AE-51F6-4699-8081-5B886C6513CF}" sibTransId="{76BE0975-E37C-45CC-8365-5A78158648D3}"/>
    <dgm:cxn modelId="{A25B223F-01D5-4154-B0D7-F99FE940A5CD}" srcId="{A3CAC9E2-8B71-4481-B832-62EFFBAA9D21}" destId="{CB8C0D1C-5997-42EA-A4E7-A4B50B20718F}" srcOrd="3" destOrd="0" parTransId="{001A379D-D624-4B94-8A6B-3EFC7BD216F4}" sibTransId="{64AEDF91-2B97-4836-9986-347DD0CE3C16}"/>
    <dgm:cxn modelId="{7E2D5763-362D-4084-AD78-C3FF28F6D86B}" type="presOf" srcId="{20248540-5757-445C-B35C-21B8DBD719AE}" destId="{4F057038-BEA0-48CB-86D6-174A6BCD5F12}" srcOrd="0" destOrd="0" presId="urn:microsoft.com/office/officeart/2018/2/layout/IconVerticalSolidList"/>
    <dgm:cxn modelId="{613B0A46-4534-4263-8DDB-114F1F83081F}" type="presOf" srcId="{137DCC8F-7BF1-42E9-96DD-7928DEB06663}" destId="{89DC11A7-EF70-4C33-A456-FCA301606DB5}" srcOrd="0" destOrd="0" presId="urn:microsoft.com/office/officeart/2018/2/layout/IconVerticalSolidList"/>
    <dgm:cxn modelId="{80D9B975-0626-4967-8D2F-3A79B95A4CBB}" srcId="{A3CAC9E2-8B71-4481-B832-62EFFBAA9D21}" destId="{137DCC8F-7BF1-42E9-96DD-7928DEB06663}" srcOrd="1" destOrd="0" parTransId="{F7F2BF1C-A284-4A81-A190-22C62D2E4741}" sibTransId="{FF71B080-8D16-480A-979C-C2F6C12D316E}"/>
    <dgm:cxn modelId="{8EBC9498-EB7F-4457-8024-6E56F4A82E92}" type="presOf" srcId="{CB8C0D1C-5997-42EA-A4E7-A4B50B20718F}" destId="{02035F24-4AFB-4346-8F99-2CAEAFCD7993}" srcOrd="0" destOrd="0" presId="urn:microsoft.com/office/officeart/2018/2/layout/IconVerticalSolidList"/>
    <dgm:cxn modelId="{B1B0DCCD-870E-4C4C-BE1A-C9EE27C7553D}" srcId="{A3CAC9E2-8B71-4481-B832-62EFFBAA9D21}" destId="{20248540-5757-445C-B35C-21B8DBD719AE}" srcOrd="0" destOrd="0" parTransId="{614A4EF3-C54D-4B09-9EEE-2FC04D7A6E65}" sibTransId="{3244FCAB-D12B-4C2E-9BDE-EC93BAC892C7}"/>
    <dgm:cxn modelId="{5ED0D3F4-8F4B-48B8-9551-093CCEC6F3C4}" type="presOf" srcId="{4CE186D2-EA7F-49A2-A469-17C1380BF4B4}" destId="{CCB1EF75-37D2-41ED-BE64-C89DE5097C1E}" srcOrd="0" destOrd="0" presId="urn:microsoft.com/office/officeart/2018/2/layout/IconVerticalSolidList"/>
    <dgm:cxn modelId="{80C0E594-C2AE-4D2B-A655-14689AC7C2A9}" type="presParOf" srcId="{B13F6188-5CFF-4D60-B178-2F3392CEDBE1}" destId="{129A02AF-9F46-4680-8091-702FF55269E5}" srcOrd="0" destOrd="0" presId="urn:microsoft.com/office/officeart/2018/2/layout/IconVerticalSolidList"/>
    <dgm:cxn modelId="{AAC11DDC-0E9D-4C4B-B6BF-4208554D2C02}" type="presParOf" srcId="{129A02AF-9F46-4680-8091-702FF55269E5}" destId="{E2D0417D-659C-454E-97A6-7A6D63E363D5}" srcOrd="0" destOrd="0" presId="urn:microsoft.com/office/officeart/2018/2/layout/IconVerticalSolidList"/>
    <dgm:cxn modelId="{15118FC9-DF20-45FF-B5ED-E0AE069A83BF}" type="presParOf" srcId="{129A02AF-9F46-4680-8091-702FF55269E5}" destId="{4321CE63-40E0-4F04-9CC2-923DBE8B94BC}" srcOrd="1" destOrd="0" presId="urn:microsoft.com/office/officeart/2018/2/layout/IconVerticalSolidList"/>
    <dgm:cxn modelId="{F0EEDB86-D1C3-4D86-BBC0-2D2ABA89FB6F}" type="presParOf" srcId="{129A02AF-9F46-4680-8091-702FF55269E5}" destId="{F69FBCC6-55D8-471D-B14C-E25A8B779389}" srcOrd="2" destOrd="0" presId="urn:microsoft.com/office/officeart/2018/2/layout/IconVerticalSolidList"/>
    <dgm:cxn modelId="{9779E4FD-E0F0-4B46-8845-4F7DF30F1B6D}" type="presParOf" srcId="{129A02AF-9F46-4680-8091-702FF55269E5}" destId="{4F057038-BEA0-48CB-86D6-174A6BCD5F12}" srcOrd="3" destOrd="0" presId="urn:microsoft.com/office/officeart/2018/2/layout/IconVerticalSolidList"/>
    <dgm:cxn modelId="{BFFC086F-B786-4F94-9489-0A8FCDA27496}" type="presParOf" srcId="{B13F6188-5CFF-4D60-B178-2F3392CEDBE1}" destId="{9044C472-DA01-40F9-84C6-058A6930EB5F}" srcOrd="1" destOrd="0" presId="urn:microsoft.com/office/officeart/2018/2/layout/IconVerticalSolidList"/>
    <dgm:cxn modelId="{AD3426E7-2AF8-4ADB-AE7E-5C6A86478BD1}" type="presParOf" srcId="{B13F6188-5CFF-4D60-B178-2F3392CEDBE1}" destId="{DE977B66-F679-4304-8547-2498800F7DDC}" srcOrd="2" destOrd="0" presId="urn:microsoft.com/office/officeart/2018/2/layout/IconVerticalSolidList"/>
    <dgm:cxn modelId="{E4CF6A04-76D6-4779-953B-6DB63352F569}" type="presParOf" srcId="{DE977B66-F679-4304-8547-2498800F7DDC}" destId="{7CD61DEB-EF94-4E6C-AD12-F5DAE9BAEC5E}" srcOrd="0" destOrd="0" presId="urn:microsoft.com/office/officeart/2018/2/layout/IconVerticalSolidList"/>
    <dgm:cxn modelId="{6831769A-0DBA-4968-8542-EDB7569EFEB1}" type="presParOf" srcId="{DE977B66-F679-4304-8547-2498800F7DDC}" destId="{517AA39F-C185-4D1E-AFCC-13B6AFF225FA}" srcOrd="1" destOrd="0" presId="urn:microsoft.com/office/officeart/2018/2/layout/IconVerticalSolidList"/>
    <dgm:cxn modelId="{9EB5FA6A-ED0A-4DAD-8157-2AACA1830F44}" type="presParOf" srcId="{DE977B66-F679-4304-8547-2498800F7DDC}" destId="{7F04AB7D-6C21-4682-B431-CC8FEB60FBCA}" srcOrd="2" destOrd="0" presId="urn:microsoft.com/office/officeart/2018/2/layout/IconVerticalSolidList"/>
    <dgm:cxn modelId="{FE761087-6A89-40F5-B380-D1E5CEC67DC9}" type="presParOf" srcId="{DE977B66-F679-4304-8547-2498800F7DDC}" destId="{89DC11A7-EF70-4C33-A456-FCA301606DB5}" srcOrd="3" destOrd="0" presId="urn:microsoft.com/office/officeart/2018/2/layout/IconVerticalSolidList"/>
    <dgm:cxn modelId="{206548E3-19E8-4F65-82C1-9CAC846AEFF5}" type="presParOf" srcId="{B13F6188-5CFF-4D60-B178-2F3392CEDBE1}" destId="{CACDE30E-4B0B-4A74-AF3E-2307E7135114}" srcOrd="3" destOrd="0" presId="urn:microsoft.com/office/officeart/2018/2/layout/IconVerticalSolidList"/>
    <dgm:cxn modelId="{E601FF3F-C6B5-42EF-A766-89AA9085F397}" type="presParOf" srcId="{B13F6188-5CFF-4D60-B178-2F3392CEDBE1}" destId="{9A028A07-E558-464C-A908-864BE970BC17}" srcOrd="4" destOrd="0" presId="urn:microsoft.com/office/officeart/2018/2/layout/IconVerticalSolidList"/>
    <dgm:cxn modelId="{97E339E8-F876-46C4-8959-8887A678F9AA}" type="presParOf" srcId="{9A028A07-E558-464C-A908-864BE970BC17}" destId="{9F4F931F-8047-4D08-B643-A2B51880B32E}" srcOrd="0" destOrd="0" presId="urn:microsoft.com/office/officeart/2018/2/layout/IconVerticalSolidList"/>
    <dgm:cxn modelId="{CBDFA662-D8F5-4E90-8F7E-8FCB40818973}" type="presParOf" srcId="{9A028A07-E558-464C-A908-864BE970BC17}" destId="{647F8194-0F12-4A9F-BC4D-54FB09F3F08F}" srcOrd="1" destOrd="0" presId="urn:microsoft.com/office/officeart/2018/2/layout/IconVerticalSolidList"/>
    <dgm:cxn modelId="{9D65C274-99B7-4BDB-9670-2903AFEF7591}" type="presParOf" srcId="{9A028A07-E558-464C-A908-864BE970BC17}" destId="{B128F399-6FDF-4083-B72B-EDEB9B4E1CD7}" srcOrd="2" destOrd="0" presId="urn:microsoft.com/office/officeart/2018/2/layout/IconVerticalSolidList"/>
    <dgm:cxn modelId="{66915B39-FF23-4178-807F-B8815A14DA50}" type="presParOf" srcId="{9A028A07-E558-464C-A908-864BE970BC17}" destId="{CCB1EF75-37D2-41ED-BE64-C89DE5097C1E}" srcOrd="3" destOrd="0" presId="urn:microsoft.com/office/officeart/2018/2/layout/IconVerticalSolidList"/>
    <dgm:cxn modelId="{3CAE9DE6-5CC8-4553-B8E5-BC40BED5DCDC}" type="presParOf" srcId="{B13F6188-5CFF-4D60-B178-2F3392CEDBE1}" destId="{ADE6768B-3A20-45AA-8958-DCB1516624F7}" srcOrd="5" destOrd="0" presId="urn:microsoft.com/office/officeart/2018/2/layout/IconVerticalSolidList"/>
    <dgm:cxn modelId="{3B79EC10-19AA-4C54-A927-C35CDC2E23E0}" type="presParOf" srcId="{B13F6188-5CFF-4D60-B178-2F3392CEDBE1}" destId="{08F06651-F74D-4055-A48F-0B81258306EB}" srcOrd="6" destOrd="0" presId="urn:microsoft.com/office/officeart/2018/2/layout/IconVerticalSolidList"/>
    <dgm:cxn modelId="{41500039-3DB0-4D48-96A6-A04095D62AEF}" type="presParOf" srcId="{08F06651-F74D-4055-A48F-0B81258306EB}" destId="{78CEA900-456A-46CF-9631-6033D53DE3F2}" srcOrd="0" destOrd="0" presId="urn:microsoft.com/office/officeart/2018/2/layout/IconVerticalSolidList"/>
    <dgm:cxn modelId="{F68DC6C6-6C70-432A-8E97-D98E691D22F7}" type="presParOf" srcId="{08F06651-F74D-4055-A48F-0B81258306EB}" destId="{A1A39556-8E85-4272-88F4-843CD2E3FADA}" srcOrd="1" destOrd="0" presId="urn:microsoft.com/office/officeart/2018/2/layout/IconVerticalSolidList"/>
    <dgm:cxn modelId="{C0DEF0BA-D323-4824-9AAC-C614E02034E9}" type="presParOf" srcId="{08F06651-F74D-4055-A48F-0B81258306EB}" destId="{667B0BDE-5596-4451-A8FE-897A2131B12E}" srcOrd="2" destOrd="0" presId="urn:microsoft.com/office/officeart/2018/2/layout/IconVerticalSolidList"/>
    <dgm:cxn modelId="{4F803233-3CD1-4242-BEE3-0040EAAB09A0}" type="presParOf" srcId="{08F06651-F74D-4055-A48F-0B81258306EB}" destId="{02035F24-4AFB-4346-8F99-2CAEAFCD79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3F9CD-D033-4540-90EA-A4E8AE24C7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824C00-A149-4235-99C5-DE576903E4D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identify the best-fitting measurement model of IPV incorporating physical, sexual, psychological, and controlling behaviors subdomains</a:t>
          </a:r>
        </a:p>
      </dgm:t>
    </dgm:pt>
    <dgm:pt modelId="{78EDC1FF-8CFB-47A8-AECE-94332C76E997}" type="parTrans" cxnId="{E76034FA-3EB6-418C-B01B-EE2CAF800262}">
      <dgm:prSet/>
      <dgm:spPr/>
      <dgm:t>
        <a:bodyPr/>
        <a:lstStyle/>
        <a:p>
          <a:endParaRPr lang="en-US"/>
        </a:p>
      </dgm:t>
    </dgm:pt>
    <dgm:pt modelId="{D83C8473-0A1B-45E1-A390-5FE280F66979}" type="sibTrans" cxnId="{E76034FA-3EB6-418C-B01B-EE2CAF800262}">
      <dgm:prSet/>
      <dgm:spPr/>
      <dgm:t>
        <a:bodyPr/>
        <a:lstStyle/>
        <a:p>
          <a:endParaRPr lang="en-US"/>
        </a:p>
      </dgm:t>
    </dgm:pt>
    <dgm:pt modelId="{74D41704-50BA-4FA9-BEA7-6AADC5114FA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assess the comparability of the best-fitting model across countries within World Health Organization-designated regions</a:t>
          </a:r>
        </a:p>
      </dgm:t>
    </dgm:pt>
    <dgm:pt modelId="{7A0F5891-4CC3-4A84-AB68-36CBB6B9DF1D}" type="parTrans" cxnId="{6BAC2D48-8134-4570-A71A-AFDE5B3FD37E}">
      <dgm:prSet/>
      <dgm:spPr/>
      <dgm:t>
        <a:bodyPr/>
        <a:lstStyle/>
        <a:p>
          <a:endParaRPr lang="en-US"/>
        </a:p>
      </dgm:t>
    </dgm:pt>
    <dgm:pt modelId="{720FE753-3652-4EB8-B7DF-E9E3290B0FCA}" type="sibTrans" cxnId="{6BAC2D48-8134-4570-A71A-AFDE5B3FD37E}">
      <dgm:prSet/>
      <dgm:spPr/>
      <dgm:t>
        <a:bodyPr/>
        <a:lstStyle/>
        <a:p>
          <a:endParaRPr lang="en-US"/>
        </a:p>
      </dgm:t>
    </dgm:pt>
    <dgm:pt modelId="{899AEF95-DAF4-4B80-AFD8-DD06C01F79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provide guidance to researchers about the most appropriate way to model IPV within and across contexts</a:t>
          </a:r>
        </a:p>
      </dgm:t>
    </dgm:pt>
    <dgm:pt modelId="{1785CD61-7767-49DB-90AA-E343B3D2B690}" type="parTrans" cxnId="{EACCEF1A-ED1A-4358-BC98-CC0E8E0D0410}">
      <dgm:prSet/>
      <dgm:spPr/>
      <dgm:t>
        <a:bodyPr/>
        <a:lstStyle/>
        <a:p>
          <a:endParaRPr lang="en-US"/>
        </a:p>
      </dgm:t>
    </dgm:pt>
    <dgm:pt modelId="{8DD249E1-AE17-4C59-AE97-1F0F375BF72C}" type="sibTrans" cxnId="{EACCEF1A-ED1A-4358-BC98-CC0E8E0D0410}">
      <dgm:prSet/>
      <dgm:spPr/>
      <dgm:t>
        <a:bodyPr/>
        <a:lstStyle/>
        <a:p>
          <a:endParaRPr lang="en-US"/>
        </a:p>
      </dgm:t>
    </dgm:pt>
    <dgm:pt modelId="{2605959F-D927-4380-B1A3-5A364F6F9728}" type="pres">
      <dgm:prSet presAssocID="{F843F9CD-D033-4540-90EA-A4E8AE24C7DB}" presName="outerComposite" presStyleCnt="0">
        <dgm:presLayoutVars>
          <dgm:chMax val="5"/>
          <dgm:dir/>
          <dgm:resizeHandles val="exact"/>
        </dgm:presLayoutVars>
      </dgm:prSet>
      <dgm:spPr/>
    </dgm:pt>
    <dgm:pt modelId="{14E58390-23F4-4065-87AE-965AA103A9B6}" type="pres">
      <dgm:prSet presAssocID="{F843F9CD-D033-4540-90EA-A4E8AE24C7DB}" presName="dummyMaxCanvas" presStyleCnt="0">
        <dgm:presLayoutVars/>
      </dgm:prSet>
      <dgm:spPr/>
    </dgm:pt>
    <dgm:pt modelId="{3BCCF75B-34D0-4130-8B74-14100A0B3E02}" type="pres">
      <dgm:prSet presAssocID="{F843F9CD-D033-4540-90EA-A4E8AE24C7DB}" presName="ThreeNodes_1" presStyleLbl="node1" presStyleIdx="0" presStyleCnt="3">
        <dgm:presLayoutVars>
          <dgm:bulletEnabled val="1"/>
        </dgm:presLayoutVars>
      </dgm:prSet>
      <dgm:spPr/>
    </dgm:pt>
    <dgm:pt modelId="{81ABBEF4-87F3-4E03-96B2-1F7042D6DF5E}" type="pres">
      <dgm:prSet presAssocID="{F843F9CD-D033-4540-90EA-A4E8AE24C7DB}" presName="ThreeNodes_2" presStyleLbl="node1" presStyleIdx="1" presStyleCnt="3">
        <dgm:presLayoutVars>
          <dgm:bulletEnabled val="1"/>
        </dgm:presLayoutVars>
      </dgm:prSet>
      <dgm:spPr/>
    </dgm:pt>
    <dgm:pt modelId="{8B0CCBB1-5CC7-4DD7-A1B0-AF949678C069}" type="pres">
      <dgm:prSet presAssocID="{F843F9CD-D033-4540-90EA-A4E8AE24C7DB}" presName="ThreeNodes_3" presStyleLbl="node1" presStyleIdx="2" presStyleCnt="3">
        <dgm:presLayoutVars>
          <dgm:bulletEnabled val="1"/>
        </dgm:presLayoutVars>
      </dgm:prSet>
      <dgm:spPr/>
    </dgm:pt>
    <dgm:pt modelId="{AA1EC578-7798-4822-B422-991E5BAD6279}" type="pres">
      <dgm:prSet presAssocID="{F843F9CD-D033-4540-90EA-A4E8AE24C7DB}" presName="ThreeConn_1-2" presStyleLbl="fgAccFollowNode1" presStyleIdx="0" presStyleCnt="2">
        <dgm:presLayoutVars>
          <dgm:bulletEnabled val="1"/>
        </dgm:presLayoutVars>
      </dgm:prSet>
      <dgm:spPr/>
    </dgm:pt>
    <dgm:pt modelId="{F1CEC6CE-3CFA-4633-AB43-7F28C363D618}" type="pres">
      <dgm:prSet presAssocID="{F843F9CD-D033-4540-90EA-A4E8AE24C7DB}" presName="ThreeConn_2-3" presStyleLbl="fgAccFollowNode1" presStyleIdx="1" presStyleCnt="2">
        <dgm:presLayoutVars>
          <dgm:bulletEnabled val="1"/>
        </dgm:presLayoutVars>
      </dgm:prSet>
      <dgm:spPr/>
    </dgm:pt>
    <dgm:pt modelId="{3448C435-D037-4566-9384-99103877BAAF}" type="pres">
      <dgm:prSet presAssocID="{F843F9CD-D033-4540-90EA-A4E8AE24C7DB}" presName="ThreeNodes_1_text" presStyleLbl="node1" presStyleIdx="2" presStyleCnt="3">
        <dgm:presLayoutVars>
          <dgm:bulletEnabled val="1"/>
        </dgm:presLayoutVars>
      </dgm:prSet>
      <dgm:spPr/>
    </dgm:pt>
    <dgm:pt modelId="{682BFD90-8065-4DD8-8E05-0204C6E91AF8}" type="pres">
      <dgm:prSet presAssocID="{F843F9CD-D033-4540-90EA-A4E8AE24C7DB}" presName="ThreeNodes_2_text" presStyleLbl="node1" presStyleIdx="2" presStyleCnt="3">
        <dgm:presLayoutVars>
          <dgm:bulletEnabled val="1"/>
        </dgm:presLayoutVars>
      </dgm:prSet>
      <dgm:spPr/>
    </dgm:pt>
    <dgm:pt modelId="{CDD00373-BA25-4B19-B60F-B797A02372A3}" type="pres">
      <dgm:prSet presAssocID="{F843F9CD-D033-4540-90EA-A4E8AE24C7D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821DE12-57B5-49B8-BC29-A00A771E39CD}" type="presOf" srcId="{720FE753-3652-4EB8-B7DF-E9E3290B0FCA}" destId="{F1CEC6CE-3CFA-4633-AB43-7F28C363D618}" srcOrd="0" destOrd="0" presId="urn:microsoft.com/office/officeart/2005/8/layout/vProcess5"/>
    <dgm:cxn modelId="{6E1AF213-1400-4722-8B80-0FFDE73376AC}" type="presOf" srcId="{899AEF95-DAF4-4B80-AFD8-DD06C01F799C}" destId="{8B0CCBB1-5CC7-4DD7-A1B0-AF949678C069}" srcOrd="0" destOrd="0" presId="urn:microsoft.com/office/officeart/2005/8/layout/vProcess5"/>
    <dgm:cxn modelId="{EACCEF1A-ED1A-4358-BC98-CC0E8E0D0410}" srcId="{F843F9CD-D033-4540-90EA-A4E8AE24C7DB}" destId="{899AEF95-DAF4-4B80-AFD8-DD06C01F799C}" srcOrd="2" destOrd="0" parTransId="{1785CD61-7767-49DB-90AA-E343B3D2B690}" sibTransId="{8DD249E1-AE17-4C59-AE97-1F0F375BF72C}"/>
    <dgm:cxn modelId="{AD5F9B3B-8D57-4267-9E00-48AA3299B0C5}" type="presOf" srcId="{74D41704-50BA-4FA9-BEA7-6AADC5114FAC}" destId="{81ABBEF4-87F3-4E03-96B2-1F7042D6DF5E}" srcOrd="0" destOrd="0" presId="urn:microsoft.com/office/officeart/2005/8/layout/vProcess5"/>
    <dgm:cxn modelId="{7F797962-DC37-487D-B766-4BD5DABDB257}" type="presOf" srcId="{899AEF95-DAF4-4B80-AFD8-DD06C01F799C}" destId="{CDD00373-BA25-4B19-B60F-B797A02372A3}" srcOrd="1" destOrd="0" presId="urn:microsoft.com/office/officeart/2005/8/layout/vProcess5"/>
    <dgm:cxn modelId="{50817065-0B9A-49B3-BC8E-9C24D9B77918}" type="presOf" srcId="{CF824C00-A149-4235-99C5-DE576903E4D5}" destId="{3BCCF75B-34D0-4130-8B74-14100A0B3E02}" srcOrd="0" destOrd="0" presId="urn:microsoft.com/office/officeart/2005/8/layout/vProcess5"/>
    <dgm:cxn modelId="{6BAC2D48-8134-4570-A71A-AFDE5B3FD37E}" srcId="{F843F9CD-D033-4540-90EA-A4E8AE24C7DB}" destId="{74D41704-50BA-4FA9-BEA7-6AADC5114FAC}" srcOrd="1" destOrd="0" parTransId="{7A0F5891-4CC3-4A84-AB68-36CBB6B9DF1D}" sibTransId="{720FE753-3652-4EB8-B7DF-E9E3290B0FCA}"/>
    <dgm:cxn modelId="{52F85452-C5E0-49F0-9AB7-8FC0F4A4F816}" type="presOf" srcId="{D83C8473-0A1B-45E1-A390-5FE280F66979}" destId="{AA1EC578-7798-4822-B422-991E5BAD6279}" srcOrd="0" destOrd="0" presId="urn:microsoft.com/office/officeart/2005/8/layout/vProcess5"/>
    <dgm:cxn modelId="{EC7BA3A0-FBFB-4705-B91E-897D04AC8AE7}" type="presOf" srcId="{CF824C00-A149-4235-99C5-DE576903E4D5}" destId="{3448C435-D037-4566-9384-99103877BAAF}" srcOrd="1" destOrd="0" presId="urn:microsoft.com/office/officeart/2005/8/layout/vProcess5"/>
    <dgm:cxn modelId="{00BFE7E1-99A0-4FFB-8464-1297C429CFA0}" type="presOf" srcId="{F843F9CD-D033-4540-90EA-A4E8AE24C7DB}" destId="{2605959F-D927-4380-B1A3-5A364F6F9728}" srcOrd="0" destOrd="0" presId="urn:microsoft.com/office/officeart/2005/8/layout/vProcess5"/>
    <dgm:cxn modelId="{D4E749E4-373F-4802-BFF2-08C8190CF928}" type="presOf" srcId="{74D41704-50BA-4FA9-BEA7-6AADC5114FAC}" destId="{682BFD90-8065-4DD8-8E05-0204C6E91AF8}" srcOrd="1" destOrd="0" presId="urn:microsoft.com/office/officeart/2005/8/layout/vProcess5"/>
    <dgm:cxn modelId="{E76034FA-3EB6-418C-B01B-EE2CAF800262}" srcId="{F843F9CD-D033-4540-90EA-A4E8AE24C7DB}" destId="{CF824C00-A149-4235-99C5-DE576903E4D5}" srcOrd="0" destOrd="0" parTransId="{78EDC1FF-8CFB-47A8-AECE-94332C76E997}" sibTransId="{D83C8473-0A1B-45E1-A390-5FE280F66979}"/>
    <dgm:cxn modelId="{A173C189-862B-4814-AF11-862ED278061D}" type="presParOf" srcId="{2605959F-D927-4380-B1A3-5A364F6F9728}" destId="{14E58390-23F4-4065-87AE-965AA103A9B6}" srcOrd="0" destOrd="0" presId="urn:microsoft.com/office/officeart/2005/8/layout/vProcess5"/>
    <dgm:cxn modelId="{87235A61-D99C-4010-80B6-DF711B24DFE3}" type="presParOf" srcId="{2605959F-D927-4380-B1A3-5A364F6F9728}" destId="{3BCCF75B-34D0-4130-8B74-14100A0B3E02}" srcOrd="1" destOrd="0" presId="urn:microsoft.com/office/officeart/2005/8/layout/vProcess5"/>
    <dgm:cxn modelId="{BB84D62D-5EC1-428C-A1CA-7969FADCA717}" type="presParOf" srcId="{2605959F-D927-4380-B1A3-5A364F6F9728}" destId="{81ABBEF4-87F3-4E03-96B2-1F7042D6DF5E}" srcOrd="2" destOrd="0" presId="urn:microsoft.com/office/officeart/2005/8/layout/vProcess5"/>
    <dgm:cxn modelId="{103F96C9-9B0D-4ADC-961A-884EE96DA8EA}" type="presParOf" srcId="{2605959F-D927-4380-B1A3-5A364F6F9728}" destId="{8B0CCBB1-5CC7-4DD7-A1B0-AF949678C069}" srcOrd="3" destOrd="0" presId="urn:microsoft.com/office/officeart/2005/8/layout/vProcess5"/>
    <dgm:cxn modelId="{66C970BC-1C30-464A-BE11-A36B6AB1E5A2}" type="presParOf" srcId="{2605959F-D927-4380-B1A3-5A364F6F9728}" destId="{AA1EC578-7798-4822-B422-991E5BAD6279}" srcOrd="4" destOrd="0" presId="urn:microsoft.com/office/officeart/2005/8/layout/vProcess5"/>
    <dgm:cxn modelId="{494C0125-366A-4FED-BC91-10880FE23B59}" type="presParOf" srcId="{2605959F-D927-4380-B1A3-5A364F6F9728}" destId="{F1CEC6CE-3CFA-4633-AB43-7F28C363D618}" srcOrd="5" destOrd="0" presId="urn:microsoft.com/office/officeart/2005/8/layout/vProcess5"/>
    <dgm:cxn modelId="{A0246A85-C5BA-4AAE-B8BB-079FCE198048}" type="presParOf" srcId="{2605959F-D927-4380-B1A3-5A364F6F9728}" destId="{3448C435-D037-4566-9384-99103877BAAF}" srcOrd="6" destOrd="0" presId="urn:microsoft.com/office/officeart/2005/8/layout/vProcess5"/>
    <dgm:cxn modelId="{4E105ACC-C8DD-45C6-992C-92584B5F8650}" type="presParOf" srcId="{2605959F-D927-4380-B1A3-5A364F6F9728}" destId="{682BFD90-8065-4DD8-8E05-0204C6E91AF8}" srcOrd="7" destOrd="0" presId="urn:microsoft.com/office/officeart/2005/8/layout/vProcess5"/>
    <dgm:cxn modelId="{F79ED5B8-778C-47F3-85B5-7CB339EA3FC6}" type="presParOf" srcId="{2605959F-D927-4380-B1A3-5A364F6F9728}" destId="{CDD00373-BA25-4B19-B60F-B797A02372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0417D-659C-454E-97A6-7A6D63E363D5}">
      <dsp:nvSpPr>
        <dsp:cNvPr id="0" name=""/>
        <dsp:cNvSpPr/>
      </dsp:nvSpPr>
      <dsp:spPr>
        <a:xfrm>
          <a:off x="0" y="1851"/>
          <a:ext cx="10457800" cy="938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1CE63-40E0-4F04-9CC2-923DBE8B94BC}">
      <dsp:nvSpPr>
        <dsp:cNvPr id="0" name=""/>
        <dsp:cNvSpPr/>
      </dsp:nvSpPr>
      <dsp:spPr>
        <a:xfrm>
          <a:off x="283847" y="212977"/>
          <a:ext cx="516087" cy="516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57038-BEA0-48CB-86D6-174A6BCD5F12}">
      <dsp:nvSpPr>
        <dsp:cNvPr id="0" name=""/>
        <dsp:cNvSpPr/>
      </dsp:nvSpPr>
      <dsp:spPr>
        <a:xfrm>
          <a:off x="1083782" y="1851"/>
          <a:ext cx="9374017" cy="93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8" tIns="99308" rIns="99308" bIns="993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IPV tends to be modeled dichotomously in prevalence estimates and prevention trials</a:t>
          </a:r>
        </a:p>
      </dsp:txBody>
      <dsp:txXfrm>
        <a:off x="1083782" y="1851"/>
        <a:ext cx="9374017" cy="938340"/>
      </dsp:txXfrm>
    </dsp:sp>
    <dsp:sp modelId="{7CD61DEB-EF94-4E6C-AD12-F5DAE9BAEC5E}">
      <dsp:nvSpPr>
        <dsp:cNvPr id="0" name=""/>
        <dsp:cNvSpPr/>
      </dsp:nvSpPr>
      <dsp:spPr>
        <a:xfrm>
          <a:off x="0" y="1174776"/>
          <a:ext cx="10457800" cy="938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AA39F-C185-4D1E-AFCC-13B6AFF225FA}">
      <dsp:nvSpPr>
        <dsp:cNvPr id="0" name=""/>
        <dsp:cNvSpPr/>
      </dsp:nvSpPr>
      <dsp:spPr>
        <a:xfrm>
          <a:off x="283847" y="1385903"/>
          <a:ext cx="516087" cy="516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C11A7-EF70-4C33-A456-FCA301606DB5}">
      <dsp:nvSpPr>
        <dsp:cNvPr id="0" name=""/>
        <dsp:cNvSpPr/>
      </dsp:nvSpPr>
      <dsp:spPr>
        <a:xfrm>
          <a:off x="1083782" y="1174776"/>
          <a:ext cx="9374017" cy="93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8" tIns="99308" rIns="99308" bIns="993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This method risks loss of information/statistical power and potentially spurious trial inference</a:t>
          </a:r>
        </a:p>
      </dsp:txBody>
      <dsp:txXfrm>
        <a:off x="1083782" y="1174776"/>
        <a:ext cx="9374017" cy="938340"/>
      </dsp:txXfrm>
    </dsp:sp>
    <dsp:sp modelId="{9F4F931F-8047-4D08-B643-A2B51880B32E}">
      <dsp:nvSpPr>
        <dsp:cNvPr id="0" name=""/>
        <dsp:cNvSpPr/>
      </dsp:nvSpPr>
      <dsp:spPr>
        <a:xfrm>
          <a:off x="0" y="2347702"/>
          <a:ext cx="10457800" cy="938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8194-0F12-4A9F-BC4D-54FB09F3F08F}">
      <dsp:nvSpPr>
        <dsp:cNvPr id="0" name=""/>
        <dsp:cNvSpPr/>
      </dsp:nvSpPr>
      <dsp:spPr>
        <a:xfrm>
          <a:off x="283847" y="2558828"/>
          <a:ext cx="516087" cy="516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1EF75-37D2-41ED-BE64-C89DE5097C1E}">
      <dsp:nvSpPr>
        <dsp:cNvPr id="0" name=""/>
        <dsp:cNvSpPr/>
      </dsp:nvSpPr>
      <dsp:spPr>
        <a:xfrm>
          <a:off x="1083782" y="2347702"/>
          <a:ext cx="9374017" cy="93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8" tIns="99308" rIns="99308" bIns="993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Alternatives include summative measures that consider item frequency and severity</a:t>
          </a:r>
        </a:p>
      </dsp:txBody>
      <dsp:txXfrm>
        <a:off x="1083782" y="2347702"/>
        <a:ext cx="9374017" cy="938340"/>
      </dsp:txXfrm>
    </dsp:sp>
    <dsp:sp modelId="{78CEA900-456A-46CF-9631-6033D53DE3F2}">
      <dsp:nvSpPr>
        <dsp:cNvPr id="0" name=""/>
        <dsp:cNvSpPr/>
      </dsp:nvSpPr>
      <dsp:spPr>
        <a:xfrm>
          <a:off x="0" y="3520627"/>
          <a:ext cx="10457800" cy="938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39556-8E85-4272-88F4-843CD2E3FADA}">
      <dsp:nvSpPr>
        <dsp:cNvPr id="0" name=""/>
        <dsp:cNvSpPr/>
      </dsp:nvSpPr>
      <dsp:spPr>
        <a:xfrm>
          <a:off x="283847" y="3731753"/>
          <a:ext cx="516087" cy="5160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5F24-4AFB-4346-8F99-2CAEAFCD7993}">
      <dsp:nvSpPr>
        <dsp:cNvPr id="0" name=""/>
        <dsp:cNvSpPr/>
      </dsp:nvSpPr>
      <dsp:spPr>
        <a:xfrm>
          <a:off x="1083782" y="3520627"/>
          <a:ext cx="9374017" cy="93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8" tIns="99308" rIns="99308" bIns="993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Latent modeling is another alternative that can be used to create continuous or categorical outcomes</a:t>
          </a:r>
        </a:p>
      </dsp:txBody>
      <dsp:txXfrm>
        <a:off x="1083782" y="3520627"/>
        <a:ext cx="9374017" cy="938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CF75B-34D0-4130-8B74-14100A0B3E02}">
      <dsp:nvSpPr>
        <dsp:cNvPr id="0" name=""/>
        <dsp:cNvSpPr/>
      </dsp:nvSpPr>
      <dsp:spPr>
        <a:xfrm>
          <a:off x="0" y="0"/>
          <a:ext cx="7742850" cy="1423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To identify the best-fitting measurement model of IPV incorporating physical, sexual, psychological, and controlling behaviors subdomains</a:t>
          </a:r>
        </a:p>
      </dsp:txBody>
      <dsp:txXfrm>
        <a:off x="41706" y="41706"/>
        <a:ext cx="6206315" cy="1340520"/>
      </dsp:txXfrm>
    </dsp:sp>
    <dsp:sp modelId="{81ABBEF4-87F3-4E03-96B2-1F7042D6DF5E}">
      <dsp:nvSpPr>
        <dsp:cNvPr id="0" name=""/>
        <dsp:cNvSpPr/>
      </dsp:nvSpPr>
      <dsp:spPr>
        <a:xfrm>
          <a:off x="683192" y="1661254"/>
          <a:ext cx="7742850" cy="1423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To assess the comparability of the best-fitting model across countries within World Health Organization-designated regions</a:t>
          </a:r>
        </a:p>
      </dsp:txBody>
      <dsp:txXfrm>
        <a:off x="724898" y="1702960"/>
        <a:ext cx="6050689" cy="1340520"/>
      </dsp:txXfrm>
    </dsp:sp>
    <dsp:sp modelId="{8B0CCBB1-5CC7-4DD7-A1B0-AF949678C069}">
      <dsp:nvSpPr>
        <dsp:cNvPr id="0" name=""/>
        <dsp:cNvSpPr/>
      </dsp:nvSpPr>
      <dsp:spPr>
        <a:xfrm>
          <a:off x="1366385" y="3322508"/>
          <a:ext cx="7742850" cy="1423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To provide guidance to researchers about the most appropriate way to model IPV within and across contexts</a:t>
          </a:r>
        </a:p>
      </dsp:txBody>
      <dsp:txXfrm>
        <a:off x="1408091" y="3364214"/>
        <a:ext cx="6050689" cy="1340520"/>
      </dsp:txXfrm>
    </dsp:sp>
    <dsp:sp modelId="{AA1EC578-7798-4822-B422-991E5BAD6279}">
      <dsp:nvSpPr>
        <dsp:cNvPr id="0" name=""/>
        <dsp:cNvSpPr/>
      </dsp:nvSpPr>
      <dsp:spPr>
        <a:xfrm>
          <a:off x="6817294" y="1079815"/>
          <a:ext cx="925555" cy="925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25544" y="1079815"/>
        <a:ext cx="509055" cy="696480"/>
      </dsp:txXfrm>
    </dsp:sp>
    <dsp:sp modelId="{F1CEC6CE-3CFA-4633-AB43-7F28C363D618}">
      <dsp:nvSpPr>
        <dsp:cNvPr id="0" name=""/>
        <dsp:cNvSpPr/>
      </dsp:nvSpPr>
      <dsp:spPr>
        <a:xfrm>
          <a:off x="7500487" y="2731576"/>
          <a:ext cx="925555" cy="925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08737" y="2731576"/>
        <a:ext cx="509055" cy="69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4540F-019E-4BB5-B4FB-4F2B93C733E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22C7-1696-4F8E-ACCC-43501521A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322C7-1696-4F8E-ACCC-43501521A9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50" y="2658140"/>
            <a:ext cx="8439150" cy="2062715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Measurement structure and invariance of intimate partner violence against women in lower- and middle-income countries</a:t>
            </a:r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4244605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Irina Bergenfeld, Cari Jo Clark, Angie Bengtson, Regine </a:t>
            </a:r>
            <a:r>
              <a:rPr lang="en-US" sz="1800" dirty="0" err="1">
                <a:solidFill>
                  <a:schemeClr val="tx1"/>
                </a:solidFill>
              </a:rPr>
              <a:t>Haardörfer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C465266F-B8EC-648D-25B8-53398B9BB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5161272"/>
            <a:ext cx="2046514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F26620A-1F83-A57E-947F-3C72D754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23" y="1585094"/>
            <a:ext cx="7122806" cy="47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D1147B-5624-A53A-59A7-2E980761F2DD}"/>
              </a:ext>
            </a:extLst>
          </p:cNvPr>
          <p:cNvSpPr txBox="1">
            <a:spLocks/>
          </p:cNvSpPr>
          <p:nvPr/>
        </p:nvSpPr>
        <p:spPr>
          <a:xfrm>
            <a:off x="543638" y="1434577"/>
            <a:ext cx="11104724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Hierarchical</a:t>
            </a:r>
          </a:p>
        </p:txBody>
      </p:sp>
    </p:spTree>
    <p:extLst>
      <p:ext uri="{BB962C8B-B14F-4D97-AF65-F5344CB8AC3E}">
        <p14:creationId xmlns:p14="http://schemas.microsoft.com/office/powerpoint/2010/main" val="422008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6D6D760-0E82-95D8-9E5B-0D0C23CE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89" y="1390913"/>
            <a:ext cx="7869068" cy="52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C93688-995D-FAEA-583B-22EB01A8912F}"/>
              </a:ext>
            </a:extLst>
          </p:cNvPr>
          <p:cNvSpPr txBox="1">
            <a:spLocks/>
          </p:cNvSpPr>
          <p:nvPr/>
        </p:nvSpPr>
        <p:spPr>
          <a:xfrm>
            <a:off x="543638" y="1434577"/>
            <a:ext cx="11104724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Bifactor</a:t>
            </a:r>
          </a:p>
        </p:txBody>
      </p:sp>
    </p:spTree>
    <p:extLst>
      <p:ext uri="{BB962C8B-B14F-4D97-AF65-F5344CB8AC3E}">
        <p14:creationId xmlns:p14="http://schemas.microsoft.com/office/powerpoint/2010/main" val="140651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iagram&#10;&#10;AI-generated content may be incorrect.">
            <a:extLst>
              <a:ext uri="{FF2B5EF4-FFF2-40B4-BE49-F238E27FC236}">
                <a16:creationId xmlns:a16="http://schemas.microsoft.com/office/drawing/2014/main" id="{D5BFB124-119C-47D7-5289-BA4416FF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8" y="1434577"/>
            <a:ext cx="7172222" cy="52492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D2CB01-FF12-BF8A-DE2B-BA2A005A5A65}"/>
              </a:ext>
            </a:extLst>
          </p:cNvPr>
          <p:cNvSpPr txBox="1">
            <a:spLocks/>
          </p:cNvSpPr>
          <p:nvPr/>
        </p:nvSpPr>
        <p:spPr>
          <a:xfrm>
            <a:off x="543638" y="1434577"/>
            <a:ext cx="11104724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Bifactor S-1</a:t>
            </a:r>
          </a:p>
        </p:txBody>
      </p:sp>
    </p:spTree>
    <p:extLst>
      <p:ext uri="{BB962C8B-B14F-4D97-AF65-F5344CB8AC3E}">
        <p14:creationId xmlns:p14="http://schemas.microsoft.com/office/powerpoint/2010/main" val="404571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5E9A-6063-E384-7069-34FCE6C78B6B}"/>
              </a:ext>
            </a:extLst>
          </p:cNvPr>
          <p:cNvSpPr txBox="1">
            <a:spLocks/>
          </p:cNvSpPr>
          <p:nvPr/>
        </p:nvSpPr>
        <p:spPr>
          <a:xfrm>
            <a:off x="2136135" y="1216190"/>
            <a:ext cx="7687131" cy="1189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chemeClr val="bg2"/>
                </a:solidFill>
                <a:latin typeface="+mn-lt"/>
              </a:rPr>
              <a:t>Methods</a:t>
            </a:r>
            <a:endParaRPr lang="en-US" sz="60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16818-628A-B144-216D-136C2523AEC2}"/>
              </a:ext>
            </a:extLst>
          </p:cNvPr>
          <p:cNvSpPr txBox="1">
            <a:spLocks/>
          </p:cNvSpPr>
          <p:nvPr/>
        </p:nvSpPr>
        <p:spPr>
          <a:xfrm>
            <a:off x="998968" y="2245095"/>
            <a:ext cx="4980732" cy="41569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/>
                </a:solidFill>
              </a:rPr>
              <a:t>Confirmatory factor analysis (CFA): tests how closely data fit to a predetermined model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RMSEA ≤ 0.06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CFI ≥0.95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TLI ≥ 0.95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SRMR ≤ 0.08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9BBF-9493-DBB8-52FD-DB198FB8C3F4}"/>
              </a:ext>
            </a:extLst>
          </p:cNvPr>
          <p:cNvSpPr txBox="1">
            <a:spLocks/>
          </p:cNvSpPr>
          <p:nvPr/>
        </p:nvSpPr>
        <p:spPr>
          <a:xfrm>
            <a:off x="6405522" y="2245095"/>
            <a:ext cx="4980732" cy="3944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Multi-group confirmatory factor analysis (MGCFA): tests how comparable a model is across groups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Change in CFI ≤ -0.004 from less to more constrained model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5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B9F3F3D-E98A-8D7F-E89D-B1AF3768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49" t="977" r="885" b="14511"/>
          <a:stretch/>
        </p:blipFill>
        <p:spPr>
          <a:xfrm>
            <a:off x="2349795" y="1195380"/>
            <a:ext cx="9728791" cy="516187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36DD2A2-47E2-BA4B-BB94-87827BC4FA67}"/>
              </a:ext>
            </a:extLst>
          </p:cNvPr>
          <p:cNvSpPr txBox="1">
            <a:spLocks/>
          </p:cNvSpPr>
          <p:nvPr/>
        </p:nvSpPr>
        <p:spPr>
          <a:xfrm>
            <a:off x="0" y="1334017"/>
            <a:ext cx="4636800" cy="83502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cap="none" spc="0" baseline="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Sample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F8CA326-CA17-C042-FBFB-68ECCE055EC4}"/>
              </a:ext>
            </a:extLst>
          </p:cNvPr>
          <p:cNvSpPr txBox="1">
            <a:spLocks/>
          </p:cNvSpPr>
          <p:nvPr/>
        </p:nvSpPr>
        <p:spPr>
          <a:xfrm>
            <a:off x="764624" y="2564358"/>
            <a:ext cx="7606490" cy="358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Most recent DHS or MICS from each country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Complete set of items: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solidFill>
                  <a:schemeClr val="bg2"/>
                </a:solidFill>
              </a:rPr>
              <a:t>7 physical (ever &amp; past year)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solidFill>
                  <a:schemeClr val="bg2"/>
                </a:solidFill>
              </a:rPr>
              <a:t>3 sexual (ever &amp; past year)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solidFill>
                  <a:schemeClr val="bg2"/>
                </a:solidFill>
              </a:rPr>
              <a:t>3 emotional (ever &amp; past year)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solidFill>
                  <a:schemeClr val="bg2"/>
                </a:solidFill>
              </a:rPr>
              <a:t>5 controlling behaviors (ever)</a:t>
            </a:r>
          </a:p>
          <a:p>
            <a:pPr>
              <a:lnSpc>
                <a:spcPct val="140000"/>
              </a:lnSpc>
            </a:pP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FEFAA78C-C851-99DD-B5C9-0400D0DED4E8}"/>
              </a:ext>
            </a:extLst>
          </p:cNvPr>
          <p:cNvSpPr txBox="1">
            <a:spLocks/>
          </p:cNvSpPr>
          <p:nvPr/>
        </p:nvSpPr>
        <p:spPr>
          <a:xfrm>
            <a:off x="669362" y="2396628"/>
            <a:ext cx="11409224" cy="46114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chemeClr val="bg2"/>
                </a:solidFill>
              </a:rPr>
              <a:t>Bifactor/bifactor S-1 showed best fit overall, but a few did not converge or had </a:t>
            </a:r>
            <a:r>
              <a:rPr lang="en-US" dirty="0" err="1">
                <a:solidFill>
                  <a:schemeClr val="bg2"/>
                </a:solidFill>
              </a:rPr>
              <a:t>superinflated</a:t>
            </a:r>
            <a:r>
              <a:rPr lang="en-US" dirty="0">
                <a:solidFill>
                  <a:schemeClr val="bg2"/>
                </a:solidFill>
              </a:rPr>
              <a:t> loadings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Unidimensional showed worst fit, but still adequate by most indices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Multidimensional and hierarchical similarly good fit, but emotional and physical highly correlated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Bifactor models were primarily unidimensional in most cases and strongly (not strictly) invariant within regions in most cases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Controlling behaviors had lowest loadings on IPV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691623-D61C-F8F8-E73C-D861C0EBD389}"/>
              </a:ext>
            </a:extLst>
          </p:cNvPr>
          <p:cNvSpPr txBox="1">
            <a:spLocks/>
          </p:cNvSpPr>
          <p:nvPr/>
        </p:nvSpPr>
        <p:spPr>
          <a:xfrm>
            <a:off x="753220" y="1528534"/>
            <a:ext cx="8165582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  <a:latin typeface="+mn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4520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CB3578-32A5-8DF3-13D5-2F608017D08B}"/>
              </a:ext>
            </a:extLst>
          </p:cNvPr>
          <p:cNvSpPr txBox="1"/>
          <p:nvPr/>
        </p:nvSpPr>
        <p:spPr>
          <a:xfrm>
            <a:off x="463014" y="1670438"/>
            <a:ext cx="10890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Results: Country models</a:t>
            </a:r>
            <a:endParaRPr lang="en-US" sz="4800" dirty="0">
              <a:solidFill>
                <a:schemeClr val="bg2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4E70A0-022B-A4B9-11FB-D07B45BEC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0338"/>
              </p:ext>
            </p:extLst>
          </p:nvPr>
        </p:nvGraphicFramePr>
        <p:xfrm>
          <a:off x="537442" y="2670007"/>
          <a:ext cx="10966987" cy="351435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82899">
                  <a:extLst>
                    <a:ext uri="{9D8B030D-6E8A-4147-A177-3AD203B41FA5}">
                      <a16:colId xmlns:a16="http://schemas.microsoft.com/office/drawing/2014/main" val="3608584845"/>
                    </a:ext>
                  </a:extLst>
                </a:gridCol>
                <a:gridCol w="1581479">
                  <a:extLst>
                    <a:ext uri="{9D8B030D-6E8A-4147-A177-3AD203B41FA5}">
                      <a16:colId xmlns:a16="http://schemas.microsoft.com/office/drawing/2014/main" val="2437456932"/>
                    </a:ext>
                  </a:extLst>
                </a:gridCol>
                <a:gridCol w="1488450">
                  <a:extLst>
                    <a:ext uri="{9D8B030D-6E8A-4147-A177-3AD203B41FA5}">
                      <a16:colId xmlns:a16="http://schemas.microsoft.com/office/drawing/2014/main" val="1038148051"/>
                    </a:ext>
                  </a:extLst>
                </a:gridCol>
                <a:gridCol w="1302396">
                  <a:extLst>
                    <a:ext uri="{9D8B030D-6E8A-4147-A177-3AD203B41FA5}">
                      <a16:colId xmlns:a16="http://schemas.microsoft.com/office/drawing/2014/main" val="1567296316"/>
                    </a:ext>
                  </a:extLst>
                </a:gridCol>
                <a:gridCol w="1302396">
                  <a:extLst>
                    <a:ext uri="{9D8B030D-6E8A-4147-A177-3AD203B41FA5}">
                      <a16:colId xmlns:a16="http://schemas.microsoft.com/office/drawing/2014/main" val="2420341350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360070363"/>
                    </a:ext>
                  </a:extLst>
                </a:gridCol>
              </a:tblGrid>
              <a:tr h="34181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Models of IPV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B (S-1)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</a:rPr>
                        <a:t>M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</a:rPr>
                        <a:t>H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</a:rPr>
                        <a:t>U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0390411"/>
                  </a:ext>
                </a:extLst>
              </a:tr>
              <a:tr h="84653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</a:rPr>
                        <a:t>Lifetime (controlling behaviors)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45*(98%)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44†(96%)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45 (98%)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44 (96%)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10 (22%)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6349542"/>
                  </a:ext>
                </a:extLst>
              </a:tr>
              <a:tr h="84653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Lifetime (no controlling behaviors)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45⁑(98%)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45 (98%)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45 (98%)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45 (98%)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23 (50%)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6104569"/>
                  </a:ext>
                </a:extLst>
              </a:tr>
              <a:tr h="84653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</a:rPr>
                        <a:t>Past year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39‡(85%)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43 (93%)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42 (91%)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42 (91%)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28 (61%)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180699"/>
                  </a:ext>
                </a:extLst>
              </a:tr>
              <a:tr h="59417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</a:rPr>
                        <a:t>Best fit across all models (n=138)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107 (78%)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29 (21%)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 (1%)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0 (0%)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0 (0%)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3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5CC-6521-BD47-6AA1-DDC00D789D60}"/>
              </a:ext>
            </a:extLst>
          </p:cNvPr>
          <p:cNvSpPr txBox="1">
            <a:spLocks/>
          </p:cNvSpPr>
          <p:nvPr/>
        </p:nvSpPr>
        <p:spPr>
          <a:xfrm>
            <a:off x="494984" y="1144328"/>
            <a:ext cx="11047042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  <a:latin typeface="+mn-lt"/>
              </a:rPr>
              <a:t>Results: Strong invariance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457A44D-5BBA-D773-E09D-A9729B528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142439"/>
              </p:ext>
            </p:extLst>
          </p:nvPr>
        </p:nvGraphicFramePr>
        <p:xfrm>
          <a:off x="576955" y="1957234"/>
          <a:ext cx="10883101" cy="462198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43445">
                  <a:extLst>
                    <a:ext uri="{9D8B030D-6E8A-4147-A177-3AD203B41FA5}">
                      <a16:colId xmlns:a16="http://schemas.microsoft.com/office/drawing/2014/main" val="3473963133"/>
                    </a:ext>
                  </a:extLst>
                </a:gridCol>
                <a:gridCol w="2774025">
                  <a:extLst>
                    <a:ext uri="{9D8B030D-6E8A-4147-A177-3AD203B41FA5}">
                      <a16:colId xmlns:a16="http://schemas.microsoft.com/office/drawing/2014/main" val="1087985106"/>
                    </a:ext>
                  </a:extLst>
                </a:gridCol>
                <a:gridCol w="3017110">
                  <a:extLst>
                    <a:ext uri="{9D8B030D-6E8A-4147-A177-3AD203B41FA5}">
                      <a16:colId xmlns:a16="http://schemas.microsoft.com/office/drawing/2014/main" val="1391671866"/>
                    </a:ext>
                  </a:extLst>
                </a:gridCol>
                <a:gridCol w="2248521">
                  <a:extLst>
                    <a:ext uri="{9D8B030D-6E8A-4147-A177-3AD203B41FA5}">
                      <a16:colId xmlns:a16="http://schemas.microsoft.com/office/drawing/2014/main" val="3820157022"/>
                    </a:ext>
                  </a:extLst>
                </a:gridCol>
              </a:tblGrid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Region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Ever w/ controlling behaviors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Ever w/o controlling behaviors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Past year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472789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E. Mediterranean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66626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chemeClr val="bg2"/>
                          </a:solidFill>
                          <a:effectLst/>
                        </a:rPr>
                        <a:t>W. Pacific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991230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chemeClr val="bg2"/>
                          </a:solidFill>
                          <a:effectLst/>
                        </a:rPr>
                        <a:t>S. &amp; SE. Asia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191369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E. Africa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069011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chemeClr val="bg2"/>
                          </a:solidFill>
                          <a:effectLst/>
                        </a:rPr>
                        <a:t>W. Africa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980201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Central &amp; S. Africa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99234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Europe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423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0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4FA07321-679A-17E2-E80C-B70B082CE6AD}"/>
              </a:ext>
            </a:extLst>
          </p:cNvPr>
          <p:cNvSpPr txBox="1">
            <a:spLocks/>
          </p:cNvSpPr>
          <p:nvPr/>
        </p:nvSpPr>
        <p:spPr>
          <a:xfrm>
            <a:off x="349435" y="2246526"/>
            <a:ext cx="5746565" cy="4420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chemeClr val="bg2"/>
                </a:solidFill>
              </a:rPr>
              <a:t>Of all proposed domains of IPV, controlling behavior is least correlated with others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Physical and emotional IPV are highly related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IPV is best described as a single construct with nuanced facets </a:t>
            </a:r>
            <a:r>
              <a:rPr lang="en-US" i="1" dirty="0">
                <a:solidFill>
                  <a:schemeClr val="bg2"/>
                </a:solidFill>
              </a:rPr>
              <a:t>in most contexts </a:t>
            </a:r>
            <a:r>
              <a:rPr lang="en-US" dirty="0">
                <a:solidFill>
                  <a:schemeClr val="bg2"/>
                </a:solidFill>
              </a:rPr>
              <a:t>that is largely invariant within regions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654741-C044-84DD-AF26-0C3F8EFE0789}"/>
              </a:ext>
            </a:extLst>
          </p:cNvPr>
          <p:cNvSpPr txBox="1">
            <a:spLocks/>
          </p:cNvSpPr>
          <p:nvPr/>
        </p:nvSpPr>
        <p:spPr>
          <a:xfrm>
            <a:off x="349435" y="1383982"/>
            <a:ext cx="13410163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  <a:latin typeface="+mn-lt"/>
              </a:rPr>
              <a:t>Takeaways: Theory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13104B9D-5E6D-0AD3-5B15-627EF7421B9C}"/>
              </a:ext>
            </a:extLst>
          </p:cNvPr>
          <p:cNvSpPr txBox="1">
            <a:spLocks/>
          </p:cNvSpPr>
          <p:nvPr/>
        </p:nvSpPr>
        <p:spPr>
          <a:xfrm>
            <a:off x="6289508" y="2246526"/>
            <a:ext cx="5644013" cy="4420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chemeClr val="bg2"/>
                </a:solidFill>
              </a:rPr>
              <a:t>Bifactor models are optimal for modeling IPV in many contexts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Unidimensional models acceptable when more complex models are not feasible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Summative measures as a next best outcome construction when latent modeling not feasible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CA7041-2CF4-3F7D-2365-9CCF7EF541F0}"/>
              </a:ext>
            </a:extLst>
          </p:cNvPr>
          <p:cNvSpPr txBox="1">
            <a:spLocks/>
          </p:cNvSpPr>
          <p:nvPr/>
        </p:nvSpPr>
        <p:spPr>
          <a:xfrm>
            <a:off x="6363811" y="1383982"/>
            <a:ext cx="5495408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  <a:latin typeface="+mn-lt"/>
              </a:rPr>
              <a:t>Takeaways: Practice</a:t>
            </a:r>
          </a:p>
        </p:txBody>
      </p:sp>
    </p:spTree>
    <p:extLst>
      <p:ext uri="{BB962C8B-B14F-4D97-AF65-F5344CB8AC3E}">
        <p14:creationId xmlns:p14="http://schemas.microsoft.com/office/powerpoint/2010/main" val="133359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4C7C-7DF6-1B48-25AB-F8329BE0591A}"/>
              </a:ext>
            </a:extLst>
          </p:cNvPr>
          <p:cNvSpPr txBox="1">
            <a:spLocks/>
          </p:cNvSpPr>
          <p:nvPr/>
        </p:nvSpPr>
        <p:spPr>
          <a:xfrm>
            <a:off x="349435" y="1383982"/>
            <a:ext cx="13410163" cy="838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  <a:latin typeface="+mn-lt"/>
              </a:rPr>
              <a:t>Limitations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A41F730D-450E-609B-469F-83A13AC51006}"/>
              </a:ext>
            </a:extLst>
          </p:cNvPr>
          <p:cNvSpPr txBox="1">
            <a:spLocks/>
          </p:cNvSpPr>
          <p:nvPr/>
        </p:nvSpPr>
        <p:spPr>
          <a:xfrm>
            <a:off x="349435" y="2246526"/>
            <a:ext cx="10644630" cy="4420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chemeClr val="bg2"/>
                </a:solidFill>
              </a:rPr>
              <a:t>Data: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Content validity of emotional and sexual IPV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Sparseness and other data quality issues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DHS underestimates IPV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No data from men or high-income countries</a:t>
            </a:r>
          </a:p>
          <a:p>
            <a:pPr marL="285750" indent="-285750"/>
            <a:r>
              <a:rPr lang="en-US" dirty="0">
                <a:solidFill>
                  <a:schemeClr val="bg2"/>
                </a:solidFill>
              </a:rPr>
              <a:t>Analysis: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More complex models may fail to converge, esp. with small ns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Interpretability in bifactor models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742950" lvl="1" indent="-285750"/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92A3DE6-BB4A-EB57-12CF-697D36B619A9}"/>
              </a:ext>
            </a:extLst>
          </p:cNvPr>
          <p:cNvSpPr txBox="1">
            <a:spLocks/>
          </p:cNvSpPr>
          <p:nvPr/>
        </p:nvSpPr>
        <p:spPr>
          <a:xfrm>
            <a:off x="440572" y="1537732"/>
            <a:ext cx="9787949" cy="11850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Intimate Partner Violence (IPV)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09470B3-0182-7480-39C0-B123E9C159A0}"/>
              </a:ext>
            </a:extLst>
          </p:cNvPr>
          <p:cNvSpPr txBox="1">
            <a:spLocks/>
          </p:cNvSpPr>
          <p:nvPr/>
        </p:nvSpPr>
        <p:spPr>
          <a:xfrm>
            <a:off x="533645" y="2583719"/>
            <a:ext cx="11217783" cy="4296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The most common form of violence worldwide with high social, health, and economic costs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Studied by many disciplines, including public health, sociology, psychology, and criminology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Measurement and monitoring efforts since 1970s and 1980s have led to a proliferation of theories about </a:t>
            </a:r>
            <a:r>
              <a:rPr lang="en-US" sz="3200" i="1" dirty="0">
                <a:solidFill>
                  <a:schemeClr val="bg1"/>
                </a:solidFill>
              </a:rPr>
              <a:t>what IPV is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i="1" dirty="0">
                <a:solidFill>
                  <a:schemeClr val="bg1"/>
                </a:solidFill>
              </a:rPr>
              <a:t>why IPV occurs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14CC37-7DC5-85A2-D6AE-CBD56B3F105A}"/>
              </a:ext>
            </a:extLst>
          </p:cNvPr>
          <p:cNvSpPr txBox="1">
            <a:spLocks/>
          </p:cNvSpPr>
          <p:nvPr/>
        </p:nvSpPr>
        <p:spPr>
          <a:xfrm>
            <a:off x="946063" y="1612161"/>
            <a:ext cx="10875829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2"/>
                </a:solidFill>
                <a:latin typeface="+mn-lt"/>
              </a:rPr>
              <a:t>Future Directions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AFE1FB-49BF-65CF-2490-A0796DCBC912}"/>
              </a:ext>
            </a:extLst>
          </p:cNvPr>
          <p:cNvSpPr txBox="1">
            <a:spLocks/>
          </p:cNvSpPr>
          <p:nvPr/>
        </p:nvSpPr>
        <p:spPr>
          <a:xfrm>
            <a:off x="797207" y="2797206"/>
            <a:ext cx="10875829" cy="4356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How to model IPV in high-income countries? (pending)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Do different models affect trial inference?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What are the implications for descriptive and explanatory theories of IPV?</a:t>
            </a:r>
          </a:p>
        </p:txBody>
      </p:sp>
    </p:spTree>
    <p:extLst>
      <p:ext uri="{BB962C8B-B14F-4D97-AF65-F5344CB8AC3E}">
        <p14:creationId xmlns:p14="http://schemas.microsoft.com/office/powerpoint/2010/main" val="394500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6114-B7E2-9D0E-8196-270B57B0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34" t="32845" r="22122"/>
          <a:stretch>
            <a:fillRect/>
          </a:stretch>
        </p:blipFill>
        <p:spPr>
          <a:xfrm>
            <a:off x="1341030" y="1213876"/>
            <a:ext cx="8595538" cy="52560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2845C8-F337-37AA-B54C-E88191CDFC85}"/>
              </a:ext>
            </a:extLst>
          </p:cNvPr>
          <p:cNvSpPr/>
          <p:nvPr/>
        </p:nvSpPr>
        <p:spPr>
          <a:xfrm>
            <a:off x="3572872" y="4061638"/>
            <a:ext cx="1190516" cy="343786"/>
          </a:xfrm>
          <a:prstGeom prst="roundRect">
            <a:avLst/>
          </a:prstGeom>
          <a:noFill/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085402-606D-DD71-C1F8-6A92A80FB61C}"/>
              </a:ext>
            </a:extLst>
          </p:cNvPr>
          <p:cNvSpPr/>
          <p:nvPr/>
        </p:nvSpPr>
        <p:spPr>
          <a:xfrm>
            <a:off x="4980907" y="4072269"/>
            <a:ext cx="1706972" cy="343786"/>
          </a:xfrm>
          <a:prstGeom prst="roundRect">
            <a:avLst/>
          </a:prstGeom>
          <a:noFill/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E7FE4F-9124-6BA4-1E51-EDE15792D2F2}"/>
              </a:ext>
            </a:extLst>
          </p:cNvPr>
          <p:cNvSpPr/>
          <p:nvPr/>
        </p:nvSpPr>
        <p:spPr>
          <a:xfrm>
            <a:off x="7052928" y="4061637"/>
            <a:ext cx="1623239" cy="343786"/>
          </a:xfrm>
          <a:prstGeom prst="roundRect">
            <a:avLst/>
          </a:prstGeom>
          <a:noFill/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DBA9C-F8C8-3E8B-38C3-99F3551FD4E9}"/>
              </a:ext>
            </a:extLst>
          </p:cNvPr>
          <p:cNvSpPr txBox="1"/>
          <p:nvPr/>
        </p:nvSpPr>
        <p:spPr>
          <a:xfrm>
            <a:off x="603397" y="2013228"/>
            <a:ext cx="609777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/>
            <a:r>
              <a:rPr lang="en-US" sz="3200" b="1" dirty="0">
                <a:solidFill>
                  <a:schemeClr val="bg1"/>
                </a:solidFill>
              </a:rPr>
              <a:t>Questions?</a:t>
            </a:r>
          </a:p>
          <a:p>
            <a:pPr marL="742950" lvl="1" indent="-285750"/>
            <a:endParaRPr lang="en-US" dirty="0">
              <a:solidFill>
                <a:schemeClr val="bg2"/>
              </a:solidFill>
            </a:endParaRPr>
          </a:p>
          <a:p>
            <a:pPr marL="742950" lvl="1" indent="-285750"/>
            <a:endParaRPr lang="en-US" dirty="0">
              <a:solidFill>
                <a:schemeClr val="bg2"/>
              </a:solidFill>
            </a:endParaRPr>
          </a:p>
          <a:p>
            <a:pPr marL="742950" lvl="1" indent="-285750"/>
            <a:r>
              <a:rPr lang="en-US" dirty="0">
                <a:solidFill>
                  <a:schemeClr val="bg2"/>
                </a:solidFill>
              </a:rPr>
              <a:t>Contact: irina.bergenfeld@emory.edu</a:t>
            </a:r>
          </a:p>
        </p:txBody>
      </p:sp>
    </p:spTree>
    <p:extLst>
      <p:ext uri="{BB962C8B-B14F-4D97-AF65-F5344CB8AC3E}">
        <p14:creationId xmlns:p14="http://schemas.microsoft.com/office/powerpoint/2010/main" val="404381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2E8A23A-1A16-3BC8-01D4-8A52F2192CCF}"/>
              </a:ext>
            </a:extLst>
          </p:cNvPr>
          <p:cNvSpPr txBox="1">
            <a:spLocks/>
          </p:cNvSpPr>
          <p:nvPr/>
        </p:nvSpPr>
        <p:spPr>
          <a:xfrm>
            <a:off x="568163" y="1407509"/>
            <a:ext cx="8647721" cy="11850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Issues in IPV Measurement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4E63BF5-091E-AC6E-10AF-995454CB7552}"/>
              </a:ext>
            </a:extLst>
          </p:cNvPr>
          <p:cNvSpPr txBox="1">
            <a:spLocks/>
          </p:cNvSpPr>
          <p:nvPr/>
        </p:nvSpPr>
        <p:spPr>
          <a:xfrm>
            <a:off x="717019" y="2397181"/>
            <a:ext cx="11382832" cy="44608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salient domains and acts comprise IPV?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Physical (e.g. slapping, hitting, kicking, burning)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Sexual (e.g. forced or coerced sex acts)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Emotional/Psychological (e.g. insults, threats)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Economic/Financial (e.g. taking money, sabotaging work)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Controlling behaviors (e.g. isolating from family and friends)</a:t>
            </a:r>
          </a:p>
          <a:p>
            <a:r>
              <a:rPr lang="en-US" dirty="0">
                <a:solidFill>
                  <a:schemeClr val="bg1"/>
                </a:solidFill>
              </a:rPr>
              <a:t>How are these domains related to each other?</a:t>
            </a:r>
          </a:p>
          <a:p>
            <a:r>
              <a:rPr lang="en-US" dirty="0">
                <a:solidFill>
                  <a:schemeClr val="bg1"/>
                </a:solidFill>
              </a:rPr>
              <a:t>What are the best items to measure these domains?</a:t>
            </a:r>
          </a:p>
          <a:p>
            <a:r>
              <a:rPr lang="en-US" dirty="0">
                <a:solidFill>
                  <a:schemeClr val="bg1"/>
                </a:solidFill>
              </a:rPr>
              <a:t>What is measured and reported?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B0F97B-3761-FA6F-6259-34F75924CA9C}"/>
              </a:ext>
            </a:extLst>
          </p:cNvPr>
          <p:cNvSpPr txBox="1"/>
          <p:nvPr/>
        </p:nvSpPr>
        <p:spPr>
          <a:xfrm>
            <a:off x="191132" y="2422806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Debate between family violence vs. feminist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Family violence theorists: gender symmetry, quantitative methods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Feminist theorists: gender asymmetry, qualitative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Situational couple violence vs. intimate terrorism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D9432-AC4B-3352-7F37-EF76375C6EB4}"/>
              </a:ext>
            </a:extLst>
          </p:cNvPr>
          <p:cNvSpPr txBox="1"/>
          <p:nvPr/>
        </p:nvSpPr>
        <p:spPr>
          <a:xfrm>
            <a:off x="588523" y="1383444"/>
            <a:ext cx="2862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Theory</a:t>
            </a:r>
          </a:p>
        </p:txBody>
      </p:sp>
      <p:pic>
        <p:nvPicPr>
          <p:cNvPr id="6" name="Picture 2" descr="&#10;FIGURE 1 Sociological perspectives on intimate partner violence.&#10;">
            <a:extLst>
              <a:ext uri="{FF2B5EF4-FFF2-40B4-BE49-F238E27FC236}">
                <a16:creationId xmlns:a16="http://schemas.microsoft.com/office/drawing/2014/main" id="{A045F93F-16D9-86E4-DE3E-CAD7331D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46" y="1594978"/>
            <a:ext cx="5962322" cy="36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ED196-BFB1-E402-399A-BA7F1C37DBB8}"/>
              </a:ext>
            </a:extLst>
          </p:cNvPr>
          <p:cNvSpPr txBox="1"/>
          <p:nvPr/>
        </p:nvSpPr>
        <p:spPr>
          <a:xfrm>
            <a:off x="6287132" y="5546737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Lawson, J. (2012). Sociological theories of intimate partner violence.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human behavior in the social environment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572-590.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86336C0-D1C5-8780-F52E-8DE53B64438D}"/>
              </a:ext>
            </a:extLst>
          </p:cNvPr>
          <p:cNvSpPr txBox="1">
            <a:spLocks/>
          </p:cNvSpPr>
          <p:nvPr/>
        </p:nvSpPr>
        <p:spPr>
          <a:xfrm>
            <a:off x="811184" y="1391400"/>
            <a:ext cx="8647721" cy="8733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The Conflict Tactics Scales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806A790-1C9E-08F1-2F63-8AF93E00BE92}"/>
              </a:ext>
            </a:extLst>
          </p:cNvPr>
          <p:cNvSpPr txBox="1">
            <a:spLocks/>
          </p:cNvSpPr>
          <p:nvPr/>
        </p:nvSpPr>
        <p:spPr>
          <a:xfrm>
            <a:off x="871435" y="2561612"/>
            <a:ext cx="10718053" cy="4296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Informed by family violence theory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Prominent in quantitative IPV measurement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Adapted by large scale survey programs including DHS (USAID), MICS (UNICEF), and WHO’s Violence Against Women Multi-Country Study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Most other scales validated against CTS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1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EC220AC-1CE1-4659-26A4-486F99100786}"/>
              </a:ext>
            </a:extLst>
          </p:cNvPr>
          <p:cNvSpPr txBox="1">
            <a:spLocks/>
          </p:cNvSpPr>
          <p:nvPr/>
        </p:nvSpPr>
        <p:spPr>
          <a:xfrm>
            <a:off x="568163" y="1165593"/>
            <a:ext cx="10177599" cy="11850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Outcome Construction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4B5EDE8A-0AAE-02E1-1C9B-42A1F957C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553716"/>
              </p:ext>
            </p:extLst>
          </p:nvPr>
        </p:nvGraphicFramePr>
        <p:xfrm>
          <a:off x="568163" y="1997131"/>
          <a:ext cx="10457800" cy="446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97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8C2-BCC8-3AF2-537E-81FEC43DDCC8}"/>
              </a:ext>
            </a:extLst>
          </p:cNvPr>
          <p:cNvSpPr txBox="1">
            <a:spLocks/>
          </p:cNvSpPr>
          <p:nvPr/>
        </p:nvSpPr>
        <p:spPr>
          <a:xfrm>
            <a:off x="415432" y="1356269"/>
            <a:ext cx="7733329" cy="1189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Aims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7EBAF41-AA49-0FF6-5239-73CD425E9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352015"/>
              </p:ext>
            </p:extLst>
          </p:nvPr>
        </p:nvGraphicFramePr>
        <p:xfrm>
          <a:off x="2514601" y="1513114"/>
          <a:ext cx="9109236" cy="474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34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8A1CF7-9D45-003F-070E-AD3B8B63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2" y="1571854"/>
            <a:ext cx="7329141" cy="4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608BA4-AE49-9084-C687-CF1F6A9D270B}"/>
              </a:ext>
            </a:extLst>
          </p:cNvPr>
          <p:cNvSpPr txBox="1">
            <a:spLocks/>
          </p:cNvSpPr>
          <p:nvPr/>
        </p:nvSpPr>
        <p:spPr>
          <a:xfrm>
            <a:off x="543638" y="1434577"/>
            <a:ext cx="11104724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Unidimensional</a:t>
            </a:r>
          </a:p>
        </p:txBody>
      </p:sp>
    </p:spTree>
    <p:extLst>
      <p:ext uri="{BB962C8B-B14F-4D97-AF65-F5344CB8AC3E}">
        <p14:creationId xmlns:p14="http://schemas.microsoft.com/office/powerpoint/2010/main" val="90493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AED2BEF-5F96-FCD6-C262-0E7AD54D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07" y="1449627"/>
            <a:ext cx="7601779" cy="50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73D065-F305-04D9-3E9B-0DDEB018AB39}"/>
              </a:ext>
            </a:extLst>
          </p:cNvPr>
          <p:cNvSpPr txBox="1">
            <a:spLocks/>
          </p:cNvSpPr>
          <p:nvPr/>
        </p:nvSpPr>
        <p:spPr>
          <a:xfrm>
            <a:off x="543638" y="1434577"/>
            <a:ext cx="11104724" cy="118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Multifactorial</a:t>
            </a:r>
          </a:p>
        </p:txBody>
      </p:sp>
    </p:spTree>
    <p:extLst>
      <p:ext uri="{BB962C8B-B14F-4D97-AF65-F5344CB8AC3E}">
        <p14:creationId xmlns:p14="http://schemas.microsoft.com/office/powerpoint/2010/main" val="1806619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922</Words>
  <Application>Microsoft Office PowerPoint</Application>
  <PresentationFormat>Widescreen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Bergenfeld, Irina</cp:lastModifiedBy>
  <cp:revision>7</cp:revision>
  <dcterms:created xsi:type="dcterms:W3CDTF">2025-06-21T22:23:49Z</dcterms:created>
  <dcterms:modified xsi:type="dcterms:W3CDTF">2025-07-23T21:54:04Z</dcterms:modified>
</cp:coreProperties>
</file>