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9" r:id="rId9"/>
    <p:sldId id="268" r:id="rId10"/>
    <p:sldId id="273" r:id="rId11"/>
    <p:sldId id="267" r:id="rId12"/>
    <p:sldId id="270" r:id="rId13"/>
    <p:sldId id="271" r:id="rId14"/>
    <p:sldId id="272" r:id="rId15"/>
    <p:sldId id="257" r:id="rId16"/>
    <p:sldId id="274" r:id="rId17"/>
    <p:sldId id="275" r:id="rId18"/>
    <p:sldId id="276" r:id="rId19"/>
    <p:sldId id="277" r:id="rId20"/>
    <p:sldId id="278" r:id="rId21"/>
    <p:sldId id="279" r:id="rId22"/>
    <p:sldId id="281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4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54" y="43"/>
      </p:cViewPr>
      <p:guideLst>
        <p:guide orient="horz" pos="1026"/>
        <p:guide pos="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6EE84-20A5-4724-9D81-D37DE4CC0ACE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A767-F9D1-4E18-96A3-6CE002C666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9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1087125"/>
            <a:ext cx="12192000" cy="577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219500" y="1087125"/>
            <a:ext cx="118437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668A9"/>
              </a:buClr>
              <a:buSzPts val="2700"/>
              <a:buFont typeface="Trebuchet MS"/>
              <a:buNone/>
              <a:defRPr sz="27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219500" y="1690125"/>
            <a:ext cx="11843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668A9"/>
              </a:buClr>
              <a:buSzPts val="3600"/>
              <a:buFont typeface="Trebuchet MS"/>
              <a:buNone/>
              <a:defRPr sz="3600" b="1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219500" y="2413425"/>
            <a:ext cx="11843700" cy="4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○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■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○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■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●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○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Font typeface="Trebuchet MS"/>
              <a:buChar char="■"/>
              <a:defRPr sz="18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331495" y="1126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buNone/>
              <a:defRPr sz="16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r>
              <a:rPr lang="en-US"/>
              <a:t>/14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54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3038475"/>
            <a:ext cx="8439151" cy="1390649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t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Ipsativity indices for forced-choice assessments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50" y="4115434"/>
            <a:ext cx="8439150" cy="476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0" i="0" dirty="0">
                <a:solidFill>
                  <a:schemeClr val="tx1"/>
                </a:solidFill>
              </a:rPr>
              <a:t>Rodrigo S. Kreitchmann, Miguel A. Sorrel, Diego F. Graña, </a:t>
            </a:r>
            <a:r>
              <a:rPr lang="pt-BR" sz="1800" b="0" i="0" dirty="0" err="1">
                <a:solidFill>
                  <a:schemeClr val="tx1"/>
                </a:solidFill>
              </a:rPr>
              <a:t>and</a:t>
            </a:r>
            <a:r>
              <a:rPr lang="pt-BR" sz="1800" b="0" i="0" dirty="0">
                <a:solidFill>
                  <a:schemeClr val="tx1"/>
                </a:solidFill>
              </a:rPr>
              <a:t> Francisco J. Abad</a:t>
            </a:r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826DF-275F-EA8C-913D-90E03086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7CCA01D-E1C8-91A4-E6CA-CFCF46D5EB70}"/>
                  </a:ext>
                </a:extLst>
              </p:cNvPr>
              <p:cNvSpPr txBox="1"/>
              <p:nvPr/>
            </p:nvSpPr>
            <p:spPr>
              <a:xfrm>
                <a:off x="766762" y="1628775"/>
                <a:ext cx="10612437" cy="3831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3200" dirty="0">
                    <a:solidFill>
                      <a:srgbClr val="0668A9"/>
                    </a:solidFill>
                  </a:rPr>
                  <a:t>Normativity Score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Decomposition</a:t>
                </a:r>
                <a:endParaRPr lang="es-ES" sz="3200" dirty="0">
                  <a:solidFill>
                    <a:srgbClr val="0668A9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800" dirty="0" err="1">
                    <a:solidFill>
                      <a:srgbClr val="0668A9"/>
                    </a:solidFill>
                  </a:rPr>
                  <a:t>Estimated</a:t>
                </a:r>
                <a:r>
                  <a:rPr lang="es-ES" sz="2800" dirty="0">
                    <a:solidFill>
                      <a:srgbClr val="0668A9"/>
                    </a:solidFill>
                  </a:rPr>
                  <a:t> score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variance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can be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decomposed</a:t>
                </a:r>
                <a:r>
                  <a:rPr lang="es-ES" sz="2800" dirty="0">
                    <a:solidFill>
                      <a:srgbClr val="0668A9"/>
                    </a:solidFill>
                  </a:rPr>
                  <a:t>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b="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b="0" i="1" smtClean="0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b="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b="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 smtClean="0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2800" i="1" smtClean="0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800" i="1" smtClean="0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S" sz="2800" i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2·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200" dirty="0">
                  <a:solidFill>
                    <a:srgbClr val="0668A9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3200" dirty="0">
                    <a:solidFill>
                      <a:srgbClr val="0668A9"/>
                    </a:solidFill>
                  </a:rPr>
                  <a:t>True score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variance</a:t>
                </a:r>
                <a:r>
                  <a:rPr lang="es-ES" sz="3200" dirty="0">
                    <a:solidFill>
                      <a:srgbClr val="0668A9"/>
                    </a:solidFill>
                  </a:rPr>
                  <a:t> and error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variance</a:t>
                </a:r>
                <a:r>
                  <a:rPr lang="es-ES" sz="3200" dirty="0">
                    <a:solidFill>
                      <a:srgbClr val="0668A9"/>
                    </a:solidFill>
                  </a:rPr>
                  <a:t> can be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decomposed</a:t>
                </a:r>
                <a:r>
                  <a:rPr lang="es-ES" sz="3200" dirty="0">
                    <a:solidFill>
                      <a:srgbClr val="0668A9"/>
                    </a:solidFill>
                  </a:rPr>
                  <a:t> in similar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fashion</a:t>
                </a:r>
                <a:r>
                  <a:rPr lang="es-ES" sz="3200" dirty="0">
                    <a:solidFill>
                      <a:srgbClr val="0668A9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7CCA01D-E1C8-91A4-E6CA-CFCF46D5E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2" y="1628775"/>
                <a:ext cx="10612437" cy="3831562"/>
              </a:xfrm>
              <a:prstGeom prst="rect">
                <a:avLst/>
              </a:prstGeom>
              <a:blipFill>
                <a:blip r:embed="rId2"/>
                <a:stretch>
                  <a:fillRect l="-1493" b="-4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83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01E6A-92D7-A321-3A92-16CF8AF0F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E473E72-F2DE-8347-2E99-4604EE5BA5CA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5680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3200" dirty="0">
                    <a:solidFill>
                      <a:srgbClr val="0668A9"/>
                    </a:solidFill>
                  </a:rPr>
                  <a:t>(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Theoretical</a:t>
                </a:r>
                <a:r>
                  <a:rPr lang="es-ES" sz="3200" dirty="0">
                    <a:solidFill>
                      <a:srgbClr val="0668A9"/>
                    </a:solidFill>
                  </a:rPr>
                  <a:t>)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Normativity</a:t>
                </a:r>
                <a:r>
                  <a:rPr lang="es-ES" sz="3200" dirty="0">
                    <a:solidFill>
                      <a:srgbClr val="0668A9"/>
                    </a:solidFill>
                  </a:rPr>
                  <a:t>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Index</a:t>
                </a:r>
                <a:r>
                  <a:rPr lang="es-ES" sz="3200" dirty="0">
                    <a:solidFill>
                      <a:srgbClr val="0668A9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In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terms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asymptotic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s-ES" sz="28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800" b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acc>
                          </m:e>
                          <m:sub>
                            <m: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800" b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𝛉</m:t>
                            </m:r>
                          </m:e>
                          <m:sub>
                            <m: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,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it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can be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found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that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800" dirty="0" err="1">
                    <a:solidFill>
                      <a:srgbClr val="0668A9"/>
                    </a:solidFill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error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variance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within-person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average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estimate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equals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mean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conditional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asymptotic</a:t>
                </a:r>
                <a:r>
                  <a:rPr lang="es-ES" sz="2800" dirty="0">
                    <a:solidFill>
                      <a:srgbClr val="0668A9"/>
                    </a:solidFill>
                  </a:rPr>
                  <a:t> error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covariance</a:t>
                </a:r>
                <a:r>
                  <a:rPr lang="es-ES" sz="2800" dirty="0">
                    <a:solidFill>
                      <a:srgbClr val="0668A9"/>
                    </a:solidFill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</a:rPr>
                  <a:t>matrix</a:t>
                </a:r>
                <a:r>
                  <a:rPr lang="es-ES" sz="2800" dirty="0">
                    <a:solidFill>
                      <a:srgbClr val="0668A9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280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s-ES" sz="280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b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b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0668A9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s-ES" sz="2800" dirty="0">
                  <a:solidFill>
                    <a:srgbClr val="0668A9"/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E473E72-F2DE-8347-2E99-4604EE5B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5680401"/>
              </a:xfrm>
              <a:prstGeom prst="rect">
                <a:avLst/>
              </a:prstGeom>
              <a:blipFill>
                <a:blip r:embed="rId2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91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814CE-E7F9-6555-7C3B-8A92A881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5C902EA-FAB4-F68C-BD33-B4284E881145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4027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3200" dirty="0">
                    <a:solidFill>
                      <a:srgbClr val="0668A9"/>
                    </a:solidFill>
                  </a:rPr>
                  <a:t>(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Theoretical</a:t>
                </a:r>
                <a:r>
                  <a:rPr lang="es-ES" sz="3200" dirty="0">
                    <a:solidFill>
                      <a:srgbClr val="0668A9"/>
                    </a:solidFill>
                  </a:rPr>
                  <a:t>)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Normativity</a:t>
                </a:r>
                <a:r>
                  <a:rPr lang="es-ES" sz="3200" dirty="0">
                    <a:solidFill>
                      <a:srgbClr val="0668A9"/>
                    </a:solidFill>
                  </a:rPr>
                  <a:t>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Index</a:t>
                </a:r>
                <a:r>
                  <a:rPr lang="es-ES" sz="3200" dirty="0">
                    <a:solidFill>
                      <a:srgbClr val="0668A9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Reliability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(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normativity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)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mean scores: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acc>
                        <m:acc>
                          <m:accPr>
                            <m:chr m:val="̅"/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  <m:sup>
                        <m: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ES" sz="2800" b="0" i="1" smtClean="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s-ES" sz="280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s-ES" sz="2800" b="0" i="0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var</m:t>
                            </m:r>
                            <m:d>
                              <m:dPr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sz="2800" i="1">
                                            <a:solidFill>
                                              <a:srgbClr val="0668A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ES" sz="2800" i="1">
                                            <a:solidFill>
                                              <a:srgbClr val="0668A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acc>
                              </m:e>
                            </m:d>
                            <m:r>
                              <a:rPr lang="es-ES" sz="28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s-ES" sz="28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es-ES" sz="28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 </m:t>
                            </m:r>
                          </m:e>
                        </m:nary>
                      </m:num>
                      <m:den>
                        <m:r>
                          <m:rPr>
                            <m:sty m:val="p"/>
                          </m:rPr>
                          <a:rPr lang="es-ES" sz="280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800" i="1" smtClean="0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where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s-ES" sz="28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is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mean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populational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trait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covariance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matrix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s-ES" sz="28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800" b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B5C902EA-FAB4-F68C-BD33-B4284E881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4027898"/>
              </a:xfrm>
              <a:prstGeom prst="rect">
                <a:avLst/>
              </a:prstGeom>
              <a:blipFill>
                <a:blip r:embed="rId2"/>
                <a:stretch>
                  <a:fillRect l="-1586" b="-3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36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53CF1-D845-39B1-BEBA-57BEE8F7B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16C2B7F-0478-AAD1-704A-28A3E4E2DD1D}"/>
              </a:ext>
            </a:extLst>
          </p:cNvPr>
          <p:cNvSpPr txBox="1"/>
          <p:nvPr/>
        </p:nvSpPr>
        <p:spPr>
          <a:xfrm>
            <a:off x="766763" y="1628775"/>
            <a:ext cx="9993790" cy="398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>
                <a:solidFill>
                  <a:srgbClr val="0668A9"/>
                </a:solidFill>
              </a:rPr>
              <a:t>(</a:t>
            </a:r>
            <a:r>
              <a:rPr lang="es-ES" sz="3200" dirty="0" err="1">
                <a:solidFill>
                  <a:srgbClr val="0668A9"/>
                </a:solidFill>
              </a:rPr>
              <a:t>Empirical</a:t>
            </a:r>
            <a:r>
              <a:rPr lang="es-ES" sz="3200" dirty="0">
                <a:solidFill>
                  <a:srgbClr val="0668A9"/>
                </a:solidFill>
              </a:rPr>
              <a:t>) </a:t>
            </a:r>
            <a:r>
              <a:rPr lang="es-ES" sz="3200" dirty="0" err="1">
                <a:solidFill>
                  <a:srgbClr val="0668A9"/>
                </a:solidFill>
              </a:rPr>
              <a:t>Normativity</a:t>
            </a:r>
            <a:r>
              <a:rPr lang="es-ES" sz="3200" dirty="0">
                <a:solidFill>
                  <a:srgbClr val="0668A9"/>
                </a:solidFill>
              </a:rPr>
              <a:t> </a:t>
            </a:r>
            <a:r>
              <a:rPr lang="es-ES" sz="3200" dirty="0" err="1">
                <a:solidFill>
                  <a:srgbClr val="0668A9"/>
                </a:solidFill>
              </a:rPr>
              <a:t>Index</a:t>
            </a:r>
            <a:r>
              <a:rPr lang="es-ES" sz="3200" dirty="0">
                <a:solidFill>
                  <a:srgbClr val="0668A9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For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empirical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scores: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The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posterior standard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deviation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(PSD)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within-person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means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can be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computed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from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square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root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the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average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the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posterior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covariance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matrix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sz="2800" dirty="0">
              <a:solidFill>
                <a:srgbClr val="0668A9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5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3A581-84BC-B7BD-5BDB-4D2727633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03A877A-6C3C-5C5E-1117-141FDFF2F8CF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449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3200" dirty="0">
                    <a:solidFill>
                      <a:srgbClr val="0668A9"/>
                    </a:solidFill>
                  </a:rPr>
                  <a:t>(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Empirical</a:t>
                </a:r>
                <a:r>
                  <a:rPr lang="es-ES" sz="3200" dirty="0">
                    <a:solidFill>
                      <a:srgbClr val="0668A9"/>
                    </a:solidFill>
                  </a:rPr>
                  <a:t>)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Normativity</a:t>
                </a:r>
                <a:r>
                  <a:rPr lang="es-ES" sz="3200" dirty="0">
                    <a:solidFill>
                      <a:srgbClr val="0668A9"/>
                    </a:solidFill>
                  </a:rPr>
                  <a:t>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Index</a:t>
                </a:r>
                <a:r>
                  <a:rPr lang="es-ES" sz="3200" dirty="0">
                    <a:solidFill>
                      <a:srgbClr val="0668A9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Reliability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(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normativity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)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empirical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mean EAP scores: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acc>
                        <m:acc>
                          <m:accPr>
                            <m:chr m:val="̅"/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sub>
                      <m:sup>
                        <m: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ES" sz="2800" b="0" i="1" smtClean="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S" sz="280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s-ES" sz="280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̂"/>
                                    <m:ctrlP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acc>
                          </m:e>
                        </m:d>
                        <m:r>
                          <a:rPr lang="es-ES" sz="28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ES" sz="2800" b="0" i="1" smtClean="0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nary>
                              <m:naryPr>
                                <m:chr m:val="∑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2800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PSD</m:t>
                                    </m:r>
                                  </m:e>
                                  <m:sup>
                                    <m:r>
                                      <a:rPr lang="es-ES" sz="2800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s-ES" sz="2800" i="1">
                                        <a:solidFill>
                                          <a:srgbClr val="0668A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s-ES" sz="2800" i="1">
                                            <a:solidFill>
                                              <a:srgbClr val="0668A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ES" sz="2800" i="1">
                                            <a:solidFill>
                                              <a:srgbClr val="0668A9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acc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d>
                      </m:den>
                    </m:f>
                  </m:oMath>
                </a14:m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where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80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s-ES" sz="28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acc>
                      </m:e>
                    </m:d>
                  </m:oMath>
                </a14:m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is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variance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estimated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within-person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averages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03A877A-6C3C-5C5E-1117-141FDFF2F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4492833"/>
              </a:xfrm>
              <a:prstGeom prst="rect">
                <a:avLst/>
              </a:prstGeom>
              <a:blipFill>
                <a:blip r:embed="rId2"/>
                <a:stretch>
                  <a:fillRect l="-1586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8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0A98E6-B44F-9A56-5639-5D33CE703E9E}"/>
              </a:ext>
            </a:extLst>
          </p:cNvPr>
          <p:cNvSpPr txBox="1"/>
          <p:nvPr/>
        </p:nvSpPr>
        <p:spPr>
          <a:xfrm>
            <a:off x="1290320" y="2828835"/>
            <a:ext cx="960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668A9"/>
                </a:solidFill>
              </a:rPr>
              <a:t>Simulation Study </a:t>
            </a:r>
          </a:p>
          <a:p>
            <a:pPr algn="ctr"/>
            <a:r>
              <a:rPr lang="en-US" sz="4800" b="1" dirty="0">
                <a:solidFill>
                  <a:srgbClr val="0668A9"/>
                </a:solidFill>
              </a:rPr>
              <a:t>with a Real Item Pool</a:t>
            </a:r>
          </a:p>
        </p:txBody>
      </p:sp>
    </p:spTree>
    <p:extLst>
      <p:ext uri="{BB962C8B-B14F-4D97-AF65-F5344CB8AC3E}">
        <p14:creationId xmlns:p14="http://schemas.microsoft.com/office/powerpoint/2010/main" val="109930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A03DF-3110-940A-E228-00B945EFD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73FA26-5C17-A808-7140-075E90CA3E48}"/>
              </a:ext>
            </a:extLst>
          </p:cNvPr>
          <p:cNvSpPr txBox="1"/>
          <p:nvPr/>
        </p:nvSpPr>
        <p:spPr>
          <a:xfrm>
            <a:off x="766763" y="1628775"/>
            <a:ext cx="999379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dirty="0" err="1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Study</a:t>
            </a:r>
            <a:r>
              <a:rPr lang="es-ES" sz="3200" dirty="0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3200" dirty="0" err="1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Design</a:t>
            </a:r>
            <a:r>
              <a:rPr lang="es-ES" sz="3200" dirty="0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Block pool: 154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equally-keyed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blocks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Big Five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factors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Test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lengths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: 10, 20, 30, 40, 50, and 60 blocks.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1,000 </a:t>
            </a:r>
            <a:r>
              <a:rPr lang="en-U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simulees</a:t>
            </a: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with </a:t>
            </a:r>
            <a:r>
              <a:rPr lang="el-GR" sz="2400" b="1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θ</a:t>
            </a: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~ MVN(</a:t>
            </a:r>
            <a:r>
              <a:rPr lang="en-US" sz="2400" b="1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0</a:t>
            </a: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, </a:t>
            </a:r>
            <a:r>
              <a:rPr lang="el-GR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Σ</a:t>
            </a:r>
            <a:r>
              <a:rPr lang="es-ES" sz="2400" baseline="-250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NEO-PI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Criterion 1: simulated with correlation 0.3 with every </a:t>
            </a:r>
            <a:r>
              <a:rPr lang="el-GR" sz="2400" b="1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θ</a:t>
            </a:r>
            <a:r>
              <a:rPr lang="es-ES" sz="2400" b="1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multiple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R</a:t>
            </a:r>
            <a:r>
              <a:rPr lang="es-ES" sz="2400" baseline="300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2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= 0.36). 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Big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common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variance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with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all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traits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Criterion 2: simulated with correlation 0.6 with </a:t>
            </a:r>
            <a:r>
              <a:rPr lang="el-GR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θ</a:t>
            </a:r>
            <a:r>
              <a:rPr lang="es-ES" sz="2400" baseline="-250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1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(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multiple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R</a:t>
            </a:r>
            <a:r>
              <a:rPr lang="es-ES" sz="2400" baseline="300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2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= 0.36).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Common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variance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with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trait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1 </a:t>
            </a:r>
            <a:r>
              <a:rPr lang="es-ES" sz="2400" dirty="0" err="1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only</a:t>
            </a:r>
            <a:r>
              <a:rPr lang="es-ES" sz="2400" dirty="0">
                <a:solidFill>
                  <a:srgbClr val="FFCC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800" dirty="0">
              <a:solidFill>
                <a:srgbClr val="FFCC00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r>
              <a:rPr lang="es-ES" sz="32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Procedure</a:t>
            </a:r>
            <a:r>
              <a:rPr lang="es-ES" sz="32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For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each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test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length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condition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,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randomly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assemble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100 tests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from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the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pool (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balanced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content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constraint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).</a:t>
            </a:r>
            <a:endParaRPr lang="en-US" sz="2400" dirty="0">
              <a:solidFill>
                <a:srgbClr val="0668A9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0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74ABF-CED6-CC81-704B-40DFB347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342C903-5B38-EDAC-FA63-7C730117516A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508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s-ES" sz="3200" dirty="0">
                    <a:solidFill>
                      <a:srgbClr val="0668A9"/>
                    </a:solidFill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Data </a:t>
                </a:r>
                <a:r>
                  <a:rPr lang="es-ES" sz="3200" dirty="0" err="1">
                    <a:solidFill>
                      <a:srgbClr val="0668A9"/>
                    </a:solidFill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Analysis</a:t>
                </a:r>
                <a:r>
                  <a:rPr lang="es-ES" sz="3200" dirty="0">
                    <a:solidFill>
                      <a:srgbClr val="0668A9"/>
                    </a:solidFill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Recovery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true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normativity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(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squared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correlation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between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true and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estimated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within-person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mean).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sz="2800" dirty="0">
                  <a:solidFill>
                    <a:srgbClr val="0668A9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Effect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normativity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on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multiple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R-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squared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with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criteria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sz="2800" dirty="0">
                  <a:solidFill>
                    <a:srgbClr val="0668A9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𝑌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 ~ </m:t>
                      </m:r>
                      <m:sSub>
                        <m:sSubPr>
                          <m:ctrlPr>
                            <a:rPr lang="es-ES" sz="280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4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s-ES" sz="2800" dirty="0">
                  <a:solidFill>
                    <a:srgbClr val="0668A9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  <a:p>
                <a:pPr lvl="1"/>
                <a:endParaRPr lang="es-ES" sz="2800" dirty="0">
                  <a:solidFill>
                    <a:srgbClr val="0668A9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𝑌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 ~ 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4</m:t>
                          </m:r>
                        </m:sub>
                      </m:sSub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Roboto Condensed Light" panose="02000000000000000000" pitchFamily="2" charset="0"/>
                                  <a:cs typeface="Roboto Condensed Light" panose="02000000000000000000" pitchFamily="2" charset="0"/>
                                </a:rPr>
                              </m:ctrlPr>
                            </m:acc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Roboto Condensed Light" panose="02000000000000000000" pitchFamily="2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Roboto Condensed Light" panose="02000000000000000000" pitchFamily="2" charset="0"/>
                              <a:cs typeface="Roboto Condensed Light" panose="02000000000000000000" pitchFamily="2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668A9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  <a:p>
                <a:pPr lvl="1"/>
                <a:endParaRPr lang="en-US" sz="2800" dirty="0">
                  <a:solidFill>
                    <a:srgbClr val="0668A9"/>
                  </a:solidFill>
                  <a:ea typeface="Roboto Condensed Light" panose="02000000000000000000" pitchFamily="2" charset="0"/>
                  <a:cs typeface="Roboto Condensed Light" panose="02000000000000000000" pitchFamily="2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Effect of normative on correct selection rate (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Condensed Light" panose="02000000000000000000" pitchFamily="2" charset="0"/>
                      </a:rPr>
                      <m:t>𝛉</m:t>
                    </m:r>
                    <m:r>
                      <a:rPr lang="es-ES" sz="2800" b="0" i="1" smtClean="0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Condensed Light" panose="02000000000000000000" pitchFamily="2" charset="0"/>
                      </a:rPr>
                      <m:t>&gt;0)</m:t>
                    </m:r>
                  </m:oMath>
                </a14:m>
                <a:r>
                  <a:rPr lang="en-U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.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342C903-5B38-EDAC-FA63-7C73011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5084084"/>
              </a:xfrm>
              <a:prstGeom prst="rect">
                <a:avLst/>
              </a:prstGeom>
              <a:blipFill>
                <a:blip r:embed="rId2"/>
                <a:stretch>
                  <a:fillRect l="-1586" t="-1559" r="-732" b="-2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870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9A629-646F-2AF8-F7C5-90C709EDA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045394-CE94-692C-69C5-E66F5E2AD6A7}"/>
              </a:ext>
            </a:extLst>
          </p:cNvPr>
          <p:cNvSpPr txBox="1"/>
          <p:nvPr/>
        </p:nvSpPr>
        <p:spPr>
          <a:xfrm>
            <a:off x="766763" y="1628775"/>
            <a:ext cx="9993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dirty="0" err="1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Results</a:t>
            </a:r>
            <a:r>
              <a:rPr lang="es-ES" sz="3200" dirty="0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Recovery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true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normativity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EACAC8-7683-CF8F-ECC6-D03B76A3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67" y="2798326"/>
            <a:ext cx="5553455" cy="39847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6739CDB-65C6-FE88-3DD5-8A73142E6923}"/>
              </a:ext>
            </a:extLst>
          </p:cNvPr>
          <p:cNvSpPr txBox="1"/>
          <p:nvPr/>
        </p:nvSpPr>
        <p:spPr>
          <a:xfrm>
            <a:off x="4503818" y="3059668"/>
            <a:ext cx="11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CC00"/>
                </a:solidFill>
              </a:rPr>
              <a:t>r</a:t>
            </a:r>
            <a:r>
              <a:rPr lang="en-US" dirty="0">
                <a:solidFill>
                  <a:srgbClr val="FFCC00"/>
                </a:solidFill>
              </a:rPr>
              <a:t> = 0.98</a:t>
            </a:r>
          </a:p>
        </p:txBody>
      </p:sp>
    </p:spTree>
    <p:extLst>
      <p:ext uri="{BB962C8B-B14F-4D97-AF65-F5344CB8AC3E}">
        <p14:creationId xmlns:p14="http://schemas.microsoft.com/office/powerpoint/2010/main" val="225263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0E7A0-77B5-C51A-2163-FA926A5A8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C0AC39-BE93-2EA6-E6F7-127885CB4075}"/>
              </a:ext>
            </a:extLst>
          </p:cNvPr>
          <p:cNvSpPr txBox="1"/>
          <p:nvPr/>
        </p:nvSpPr>
        <p:spPr>
          <a:xfrm>
            <a:off x="766763" y="1628775"/>
            <a:ext cx="99937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dirty="0" err="1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Results</a:t>
            </a:r>
            <a:r>
              <a:rPr lang="es-ES" sz="3200" dirty="0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Effect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normativity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on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multiple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R-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squared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with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8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criteria</a:t>
            </a:r>
            <a:r>
              <a:rPr lang="es-E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DDDA6B-8CF9-4E03-CED4-795F9515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9" y="2798327"/>
            <a:ext cx="6653537" cy="38767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8C2A94-E203-3D2D-93F6-07B6909E0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20" y="2798326"/>
            <a:ext cx="6653538" cy="387679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F129546-8405-161B-B86A-B17BAA58D3A1}"/>
              </a:ext>
            </a:extLst>
          </p:cNvPr>
          <p:cNvSpPr txBox="1"/>
          <p:nvPr/>
        </p:nvSpPr>
        <p:spPr>
          <a:xfrm>
            <a:off x="931533" y="3159760"/>
            <a:ext cx="11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CC00"/>
                </a:solidFill>
              </a:rPr>
              <a:t>r</a:t>
            </a:r>
            <a:r>
              <a:rPr lang="en-US" dirty="0">
                <a:solidFill>
                  <a:srgbClr val="FFCC00"/>
                </a:solidFill>
              </a:rPr>
              <a:t> = 0.94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81E0D9F-B234-19E8-87C3-7962563B4AEB}"/>
              </a:ext>
            </a:extLst>
          </p:cNvPr>
          <p:cNvSpPr txBox="1"/>
          <p:nvPr/>
        </p:nvSpPr>
        <p:spPr>
          <a:xfrm>
            <a:off x="6418744" y="3159760"/>
            <a:ext cx="117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CC00"/>
                </a:solidFill>
              </a:rPr>
              <a:t>r</a:t>
            </a:r>
            <a:r>
              <a:rPr lang="en-US" dirty="0">
                <a:solidFill>
                  <a:srgbClr val="FFCC00"/>
                </a:solidFill>
              </a:rPr>
              <a:t> = 0.88</a:t>
            </a:r>
          </a:p>
        </p:txBody>
      </p:sp>
    </p:spTree>
    <p:extLst>
      <p:ext uri="{BB962C8B-B14F-4D97-AF65-F5344CB8AC3E}">
        <p14:creationId xmlns:p14="http://schemas.microsoft.com/office/powerpoint/2010/main" val="177854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782BBE-4F70-4A9E-B998-4A2D0C1CDED6}"/>
              </a:ext>
            </a:extLst>
          </p:cNvPr>
          <p:cNvSpPr txBox="1"/>
          <p:nvPr/>
        </p:nvSpPr>
        <p:spPr>
          <a:xfrm>
            <a:off x="766763" y="1628775"/>
            <a:ext cx="10160000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Ipsativity vs. Normativity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Normativity Indicator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Simulation with Real Item Pool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Conclusions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221574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16F7-854D-7CF9-9BED-0DFB4F03E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B36E52C-338C-E20D-E674-6CB238152363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s-ES" sz="3200" dirty="0">
                    <a:solidFill>
                      <a:srgbClr val="0668A9"/>
                    </a:solidFill>
                    <a:ea typeface="Roboto Condensed" panose="02000000000000000000" pitchFamily="2" charset="0"/>
                    <a:cs typeface="Roboto Condensed" panose="02000000000000000000" pitchFamily="2" charset="0"/>
                  </a:rPr>
                  <a:t>Results: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Effect of normativity on correct selection rate (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Condensed Light" panose="02000000000000000000" pitchFamily="2" charset="0"/>
                      </a:rPr>
                      <m:t>𝛉</m:t>
                    </m:r>
                    <m:r>
                      <a:rPr lang="es-ES" sz="2800" i="1">
                        <a:solidFill>
                          <a:srgbClr val="0668A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 Condensed Light" panose="02000000000000000000" pitchFamily="2" charset="0"/>
                      </a:rPr>
                      <m:t>&gt;0)</m:t>
                    </m:r>
                  </m:oMath>
                </a14:m>
                <a:r>
                  <a:rPr lang="en-US" sz="2800" dirty="0">
                    <a:solidFill>
                      <a:srgbClr val="0668A9"/>
                    </a:solidFill>
                    <a:ea typeface="Roboto Condensed Light" panose="02000000000000000000" pitchFamily="2" charset="0"/>
                    <a:cs typeface="Roboto Condensed Light" panose="02000000000000000000" pitchFamily="2" charset="0"/>
                  </a:rPr>
                  <a:t>: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B36E52C-338C-E20D-E674-6CB23815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1169551"/>
              </a:xfrm>
              <a:prstGeom prst="rect">
                <a:avLst/>
              </a:prstGeom>
              <a:blipFill>
                <a:blip r:embed="rId2"/>
                <a:stretch>
                  <a:fillRect l="-1586" t="-6771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966C5C9D-D3FB-0B2A-EABA-3D8EBA356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898" y="2798326"/>
            <a:ext cx="5625782" cy="40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04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B8EF6-3851-EC03-D4ED-72593B23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EFEBD2-4559-39F8-9998-445FD2D33584}"/>
              </a:ext>
            </a:extLst>
          </p:cNvPr>
          <p:cNvSpPr txBox="1"/>
          <p:nvPr/>
        </p:nvSpPr>
        <p:spPr>
          <a:xfrm>
            <a:off x="766763" y="1628775"/>
            <a:ext cx="9993790" cy="527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3200" dirty="0" err="1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Conclusions</a:t>
            </a:r>
            <a:r>
              <a:rPr lang="es-ES" sz="3200" dirty="0">
                <a:solidFill>
                  <a:srgbClr val="0668A9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Calculation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normativity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indices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offer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good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recovery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of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the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squared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correlation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between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true and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estimated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within-person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means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Normativity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has a positive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effect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external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validity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estimates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,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especially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when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criteria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are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related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to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multiple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traits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(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e.g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.,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life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satisfaction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Normativity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has a positive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effect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correct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selection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rates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(</a:t>
            </a:r>
            <a:r>
              <a:rPr lang="es-ES" sz="2400" i="1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= 0.78), more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than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s-ES" sz="2400" dirty="0" err="1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reliability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alone (</a:t>
            </a:r>
            <a:r>
              <a:rPr lang="es-ES" sz="2400" i="1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r</a:t>
            </a:r>
            <a:r>
              <a:rPr lang="es-ES" sz="2400" dirty="0">
                <a:solidFill>
                  <a:srgbClr val="0668A9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= 0.72).</a:t>
            </a:r>
            <a:endParaRPr lang="en-US" sz="2400" dirty="0">
              <a:solidFill>
                <a:srgbClr val="0668A9"/>
              </a:solidFill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>
            <a:off x="950" y="1087125"/>
            <a:ext cx="12190099" cy="12190099"/>
          </a:xfrm>
          <a:custGeom>
            <a:avLst/>
            <a:gdLst/>
            <a:ahLst/>
            <a:cxnLst/>
            <a:rect l="l" t="t" r="r" b="b"/>
            <a:pathLst>
              <a:path w="3630707" h="3630707" fill="none" extrusionOk="0">
                <a:moveTo>
                  <a:pt x="0" y="1815354"/>
                </a:moveTo>
                <a:cubicBezTo>
                  <a:pt x="-163304" y="713300"/>
                  <a:pt x="701185" y="-113183"/>
                  <a:pt x="1815354" y="0"/>
                </a:cubicBezTo>
                <a:cubicBezTo>
                  <a:pt x="2763881" y="-11539"/>
                  <a:pt x="3920328" y="738816"/>
                  <a:pt x="3630708" y="1815354"/>
                </a:cubicBezTo>
                <a:cubicBezTo>
                  <a:pt x="3502837" y="2796191"/>
                  <a:pt x="3022829" y="3476442"/>
                  <a:pt x="1815354" y="3630708"/>
                </a:cubicBezTo>
                <a:cubicBezTo>
                  <a:pt x="678522" y="3416640"/>
                  <a:pt x="-164270" y="2728400"/>
                  <a:pt x="0" y="1815354"/>
                </a:cubicBezTo>
                <a:close/>
              </a:path>
              <a:path w="3630707" h="3630707" extrusionOk="0">
                <a:moveTo>
                  <a:pt x="0" y="1815354"/>
                </a:moveTo>
                <a:cubicBezTo>
                  <a:pt x="-53698" y="869755"/>
                  <a:pt x="802113" y="-70905"/>
                  <a:pt x="1815354" y="0"/>
                </a:cubicBezTo>
                <a:cubicBezTo>
                  <a:pt x="2796764" y="26639"/>
                  <a:pt x="3826196" y="632209"/>
                  <a:pt x="3630708" y="1815354"/>
                </a:cubicBezTo>
                <a:cubicBezTo>
                  <a:pt x="3708216" y="2684979"/>
                  <a:pt x="2790241" y="3648003"/>
                  <a:pt x="1815354" y="3630708"/>
                </a:cubicBezTo>
                <a:cubicBezTo>
                  <a:pt x="665957" y="3735416"/>
                  <a:pt x="43606" y="3020877"/>
                  <a:pt x="0" y="1815354"/>
                </a:cubicBezTo>
                <a:close/>
              </a:path>
            </a:pathLst>
          </a:custGeom>
          <a:solidFill>
            <a:srgbClr val="0668A9"/>
          </a:solidFill>
          <a:ln w="190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1"/>
          </p:nvPr>
        </p:nvSpPr>
        <p:spPr>
          <a:xfrm>
            <a:off x="2259600" y="3429000"/>
            <a:ext cx="3836400" cy="7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C00"/>
                </a:solidFill>
              </a:rPr>
              <a:t>Thank you!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C00"/>
                </a:solidFill>
              </a:rPr>
              <a:t>¡</a:t>
            </a:r>
            <a:r>
              <a:rPr lang="en-US" sz="3200" dirty="0" err="1">
                <a:solidFill>
                  <a:srgbClr val="FFCC00"/>
                </a:solidFill>
              </a:rPr>
              <a:t>Muchas</a:t>
            </a:r>
            <a:r>
              <a:rPr lang="en-US" sz="3200" dirty="0">
                <a:solidFill>
                  <a:srgbClr val="FFCC00"/>
                </a:solidFill>
              </a:rPr>
              <a:t> gracias!</a:t>
            </a:r>
            <a:endParaRPr dirty="0">
              <a:solidFill>
                <a:srgbClr val="FFCC00"/>
              </a:solidFill>
            </a:endParaRPr>
          </a:p>
        </p:txBody>
      </p:sp>
      <p:sp>
        <p:nvSpPr>
          <p:cNvPr id="189" name="Google Shape;189;p19"/>
          <p:cNvSpPr txBox="1">
            <a:spLocks noGrp="1"/>
          </p:cNvSpPr>
          <p:nvPr>
            <p:ph type="body" idx="2"/>
          </p:nvPr>
        </p:nvSpPr>
        <p:spPr>
          <a:xfrm>
            <a:off x="2249439" y="4347015"/>
            <a:ext cx="3836400" cy="15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FFCC00"/>
                </a:solidFill>
              </a:rPr>
              <a:t>For more information: </a:t>
            </a:r>
            <a:endParaRPr sz="2700" dirty="0">
              <a:solidFill>
                <a:srgbClr val="FFCC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CC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CC00"/>
                </a:solidFill>
              </a:rPr>
              <a:t>  Rodrigo S. Kreitchmann</a:t>
            </a:r>
            <a:endParaRPr dirty="0">
              <a:solidFill>
                <a:srgbClr val="FFCC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CC00"/>
                </a:solidFill>
              </a:rPr>
              <a:t>  </a:t>
            </a:r>
            <a:r>
              <a:rPr lang="en-US" u="sng" dirty="0">
                <a:solidFill>
                  <a:srgbClr val="FFCC00"/>
                </a:solidFill>
              </a:rPr>
              <a:t>rschames@psi.uned.es</a:t>
            </a:r>
            <a:endParaRPr dirty="0">
              <a:solidFill>
                <a:srgbClr val="FFCC00"/>
              </a:solidFill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6420803" y="1087126"/>
            <a:ext cx="5771209" cy="5771209"/>
          </a:xfrm>
          <a:custGeom>
            <a:avLst/>
            <a:gdLst/>
            <a:ahLst/>
            <a:cxnLst/>
            <a:rect l="l" t="t" r="r" b="b"/>
            <a:pathLst>
              <a:path w="2474259" h="2474259" fill="none" extrusionOk="0">
                <a:moveTo>
                  <a:pt x="0" y="1237130"/>
                </a:moveTo>
                <a:cubicBezTo>
                  <a:pt x="-156492" y="458569"/>
                  <a:pt x="443465" y="-112006"/>
                  <a:pt x="1237130" y="0"/>
                </a:cubicBezTo>
                <a:cubicBezTo>
                  <a:pt x="1782722" y="-29380"/>
                  <a:pt x="2619187" y="516879"/>
                  <a:pt x="2474260" y="1237130"/>
                </a:cubicBezTo>
                <a:cubicBezTo>
                  <a:pt x="2432371" y="1913251"/>
                  <a:pt x="1949773" y="2452127"/>
                  <a:pt x="1237130" y="2474260"/>
                </a:cubicBezTo>
                <a:cubicBezTo>
                  <a:pt x="464939" y="2332425"/>
                  <a:pt x="-62583" y="1886263"/>
                  <a:pt x="0" y="1237130"/>
                </a:cubicBezTo>
                <a:close/>
              </a:path>
              <a:path w="2474259" h="2474259" extrusionOk="0">
                <a:moveTo>
                  <a:pt x="0" y="1237130"/>
                </a:moveTo>
                <a:cubicBezTo>
                  <a:pt x="-126976" y="688649"/>
                  <a:pt x="524962" y="-192556"/>
                  <a:pt x="1237130" y="0"/>
                </a:cubicBezTo>
                <a:cubicBezTo>
                  <a:pt x="1853409" y="84223"/>
                  <a:pt x="2562295" y="472573"/>
                  <a:pt x="2474260" y="1237130"/>
                </a:cubicBezTo>
                <a:cubicBezTo>
                  <a:pt x="2504905" y="1867806"/>
                  <a:pt x="1808548" y="2544072"/>
                  <a:pt x="1237130" y="2474260"/>
                </a:cubicBezTo>
                <a:cubicBezTo>
                  <a:pt x="508322" y="2506756"/>
                  <a:pt x="29593" y="2058095"/>
                  <a:pt x="0" y="1237130"/>
                </a:cubicBezTo>
                <a:close/>
              </a:path>
            </a:pathLst>
          </a:custGeom>
          <a:solidFill>
            <a:srgbClr val="FFCC00"/>
          </a:solidFill>
          <a:ln w="19050" cap="flat" cmpd="sng">
            <a:solidFill>
              <a:srgbClr val="0668A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043200" y="2949150"/>
            <a:ext cx="4526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668A9"/>
                </a:solidFill>
                <a:latin typeface="Trebuchet MS"/>
                <a:ea typeface="Trebuchet MS"/>
                <a:cs typeface="Trebuchet MS"/>
                <a:sym typeface="Trebuchet MS"/>
              </a:rPr>
              <a:t>PID2022-137258NB-100 funded by MICIU/AEI /10.13039/501100011033, by ESF+ and by UAM-IIC Chair of Psychometric Models and Applications</a:t>
            </a:r>
            <a:endParaRPr sz="1600">
              <a:solidFill>
                <a:srgbClr val="0668A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187" y="4118850"/>
            <a:ext cx="4526428" cy="8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/>
          <p:nvPr/>
        </p:nvSpPr>
        <p:spPr>
          <a:xfrm>
            <a:off x="2000250" y="2872943"/>
            <a:ext cx="3834763" cy="3466523"/>
          </a:xfrm>
          <a:custGeom>
            <a:avLst/>
            <a:gdLst/>
            <a:ahLst/>
            <a:cxnLst/>
            <a:rect l="l" t="t" r="r" b="b"/>
            <a:pathLst>
              <a:path w="1676399" h="1515420" fill="none" extrusionOk="0">
                <a:moveTo>
                  <a:pt x="0" y="757710"/>
                </a:moveTo>
                <a:cubicBezTo>
                  <a:pt x="-74773" y="293697"/>
                  <a:pt x="337290" y="-38532"/>
                  <a:pt x="838200" y="0"/>
                </a:cubicBezTo>
                <a:cubicBezTo>
                  <a:pt x="1219458" y="-17431"/>
                  <a:pt x="1735550" y="324136"/>
                  <a:pt x="1676400" y="757710"/>
                </a:cubicBezTo>
                <a:cubicBezTo>
                  <a:pt x="1645587" y="1170940"/>
                  <a:pt x="1358638" y="1472116"/>
                  <a:pt x="838200" y="1515420"/>
                </a:cubicBezTo>
                <a:cubicBezTo>
                  <a:pt x="322130" y="1430671"/>
                  <a:pt x="-58722" y="1144172"/>
                  <a:pt x="0" y="757710"/>
                </a:cubicBezTo>
                <a:close/>
              </a:path>
              <a:path w="1676399" h="1515420" extrusionOk="0">
                <a:moveTo>
                  <a:pt x="0" y="757710"/>
                </a:moveTo>
                <a:cubicBezTo>
                  <a:pt x="-24539" y="365283"/>
                  <a:pt x="367475" y="-51936"/>
                  <a:pt x="838200" y="0"/>
                </a:cubicBezTo>
                <a:cubicBezTo>
                  <a:pt x="1234464" y="83835"/>
                  <a:pt x="1685595" y="330746"/>
                  <a:pt x="1676400" y="757710"/>
                </a:cubicBezTo>
                <a:cubicBezTo>
                  <a:pt x="1739142" y="1068546"/>
                  <a:pt x="1191289" y="1583987"/>
                  <a:pt x="838200" y="1515420"/>
                </a:cubicBezTo>
                <a:cubicBezTo>
                  <a:pt x="358450" y="1527420"/>
                  <a:pt x="10039" y="1222900"/>
                  <a:pt x="0" y="757710"/>
                </a:cubicBezTo>
                <a:close/>
              </a:path>
            </a:pathLst>
          </a:custGeom>
          <a:noFill/>
          <a:ln w="190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B408A-F740-F0A1-24D9-B418A1612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3BDC77-1407-9920-45BD-9F1C9ABA01CB}"/>
              </a:ext>
            </a:extLst>
          </p:cNvPr>
          <p:cNvSpPr txBox="1"/>
          <p:nvPr/>
        </p:nvSpPr>
        <p:spPr>
          <a:xfrm>
            <a:off x="766763" y="1631649"/>
            <a:ext cx="10160000" cy="359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668A9"/>
                </a:solidFill>
                <a:ea typeface="Roboto Condensed" panose="02000000000000000000" pitchFamily="2" charset="0"/>
              </a:rPr>
              <a:t>Ipsativity: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From the Latin </a:t>
            </a:r>
            <a:r>
              <a:rPr lang="en-US" sz="2400" i="1" dirty="0">
                <a:solidFill>
                  <a:srgbClr val="0668A9"/>
                </a:solidFill>
                <a:ea typeface="Roboto Condensed Light" panose="02000000000000000000" pitchFamily="2" charset="0"/>
              </a:rPr>
              <a:t>ipse </a:t>
            </a: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(he, himself ): The scores can only be interpreted for oneself, not allowing to compare between persons.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Interdependence between multidimensional scales derived generally from the data format.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E.g., forced-choice responses.</a:t>
            </a:r>
          </a:p>
        </p:txBody>
      </p:sp>
    </p:spTree>
    <p:extLst>
      <p:ext uri="{BB962C8B-B14F-4D97-AF65-F5344CB8AC3E}">
        <p14:creationId xmlns:p14="http://schemas.microsoft.com/office/powerpoint/2010/main" val="132438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D363F-AB18-E249-FF17-901B8CC53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39E183-35B2-76E1-A2D9-4C3F33D64F3D}"/>
              </a:ext>
            </a:extLst>
          </p:cNvPr>
          <p:cNvSpPr txBox="1"/>
          <p:nvPr/>
        </p:nvSpPr>
        <p:spPr>
          <a:xfrm>
            <a:off x="766763" y="1628775"/>
            <a:ext cx="999379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668A9"/>
                </a:solidFill>
                <a:ea typeface="Roboto Condensed" panose="02000000000000000000" pitchFamily="2" charset="0"/>
              </a:rPr>
              <a:t>The forced-choice format: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68A9"/>
                </a:solidFill>
                <a:ea typeface="Roboto Condensed Light" panose="02000000000000000000" pitchFamily="2" charset="0"/>
              </a:rPr>
              <a:t>Respondents are required to rank statements (items) in a block: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668A9"/>
              </a:solidFill>
              <a:ea typeface="Roboto Condensed Light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668A9"/>
              </a:solidFill>
              <a:ea typeface="Roboto Condensed Light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668A9"/>
              </a:solidFill>
              <a:ea typeface="Roboto Condensed Light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68A9"/>
                </a:solidFill>
                <a:ea typeface="Roboto Condensed Light" panose="02000000000000000000" pitchFamily="2" charset="0"/>
              </a:rPr>
              <a:t>Under CTT, scores reflect the number of endorsements of the items in each dimension.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68A9"/>
                </a:solidFill>
                <a:ea typeface="Roboto Condensed Light" panose="02000000000000000000" pitchFamily="2" charset="0"/>
              </a:rPr>
              <a:t>The total number of endorsements across all dimensions is constant.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68A9"/>
                </a:solidFill>
                <a:ea typeface="Roboto Condensed Light" panose="02000000000000000000" pitchFamily="2" charset="0"/>
              </a:rPr>
              <a:t>That is, the scores reflect proportions of the endorsement of different dimensions out of a constant total.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42F38CC-0BDE-F301-A9F5-86B81461B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84591"/>
              </p:ext>
            </p:extLst>
          </p:nvPr>
        </p:nvGraphicFramePr>
        <p:xfrm>
          <a:off x="2212143" y="2811007"/>
          <a:ext cx="7767712" cy="1259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46875">
                  <a:extLst>
                    <a:ext uri="{9D8B030D-6E8A-4147-A177-3AD203B41FA5}">
                      <a16:colId xmlns:a16="http://schemas.microsoft.com/office/drawing/2014/main" val="1896191208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810620563"/>
                    </a:ext>
                  </a:extLst>
                </a:gridCol>
              </a:tblGrid>
              <a:tr h="41975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rgbClr val="0668A9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Most</a:t>
                      </a:r>
                      <a:r>
                        <a:rPr lang="es-ES" sz="1800" b="0" i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like</a:t>
                      </a:r>
                      <a:r>
                        <a:rPr lang="es-ES" sz="1800" b="0" i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 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182881"/>
                  </a:ext>
                </a:extLst>
              </a:tr>
              <a:tr h="4197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I </a:t>
                      </a:r>
                      <a:r>
                        <a:rPr lang="es-ES" sz="1800" b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adapt</a:t>
                      </a: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 </a:t>
                      </a:r>
                      <a:r>
                        <a:rPr lang="es-ES" sz="1800" b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to</a:t>
                      </a: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 </a:t>
                      </a:r>
                      <a:r>
                        <a:rPr lang="es-ES" sz="1800" b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setbacks</a:t>
                      </a: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. (ES)</a:t>
                      </a:r>
                      <a:endParaRPr lang="es-ES" sz="1800" b="0" i="0" u="none" strike="noStrike" dirty="0">
                        <a:solidFill>
                          <a:srgbClr val="0668A9"/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sym typeface="Wingdings 2" panose="05020102010507070707" pitchFamily="18" charset="2"/>
                        </a:rPr>
                        <a:t></a:t>
                      </a:r>
                      <a:endParaRPr lang="es-ES" sz="1800" b="0" dirty="0">
                        <a:solidFill>
                          <a:srgbClr val="0668A9"/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11007"/>
                  </a:ext>
                </a:extLst>
              </a:tr>
              <a:tr h="4197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I </a:t>
                      </a:r>
                      <a:r>
                        <a:rPr lang="es-ES" sz="1800" b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fulfill</a:t>
                      </a: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 </a:t>
                      </a:r>
                      <a:r>
                        <a:rPr lang="es-ES" sz="1800" b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my</a:t>
                      </a: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 </a:t>
                      </a:r>
                      <a:r>
                        <a:rPr lang="es-ES" sz="1800" b="0" u="none" strike="noStrike" dirty="0" err="1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commitments</a:t>
                      </a:r>
                      <a:r>
                        <a:rPr lang="es-ES" sz="1800" b="0" u="none" strike="noStrike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. (CO)</a:t>
                      </a:r>
                      <a:endParaRPr lang="es-ES" sz="1800" b="0" i="0" u="none" strike="noStrike" dirty="0">
                        <a:solidFill>
                          <a:srgbClr val="0668A9"/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668A9"/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sym typeface="Wingdings 2" panose="05020102010507070707" pitchFamily="18" charset="2"/>
                        </a:rPr>
                        <a:t></a:t>
                      </a:r>
                      <a:endParaRPr lang="es-ES" sz="1800" b="0" dirty="0">
                        <a:solidFill>
                          <a:srgbClr val="0668A9"/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1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5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71998-D734-A53A-28DA-B9952BC7F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24BDA8-3583-FDA7-CBFA-987C2CAA581C}"/>
              </a:ext>
            </a:extLst>
          </p:cNvPr>
          <p:cNvSpPr txBox="1"/>
          <p:nvPr/>
        </p:nvSpPr>
        <p:spPr>
          <a:xfrm>
            <a:off x="766763" y="1628775"/>
            <a:ext cx="99937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668A9"/>
                </a:solidFill>
                <a:ea typeface="Roboto Condensed" panose="02000000000000000000" pitchFamily="2" charset="0"/>
              </a:rPr>
              <a:t>Consequences of ipsative scoring:</a:t>
            </a:r>
          </a:p>
          <a:p>
            <a:endParaRPr lang="en-US" sz="2800" b="0" i="0" u="none" strike="noStrike" baseline="0" dirty="0">
              <a:solidFill>
                <a:srgbClr val="0668A9"/>
              </a:solidFill>
              <a:ea typeface="Roboto Condensed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A respondent has a higher score in trait A than trait B.</a:t>
            </a:r>
          </a:p>
          <a:p>
            <a:pPr algn="ctr"/>
            <a:endParaRPr lang="en-US" sz="2400" dirty="0">
              <a:solidFill>
                <a:srgbClr val="0668A9"/>
              </a:solidFill>
              <a:ea typeface="Roboto Condensed Light" panose="02000000000000000000" pitchFamily="2" charset="0"/>
            </a:endParaRPr>
          </a:p>
          <a:p>
            <a:pPr algn="ctr"/>
            <a:r>
              <a:rPr lang="en-US" sz="2400" strike="sngStrike" dirty="0">
                <a:solidFill>
                  <a:srgbClr val="0668A9"/>
                </a:solidFill>
                <a:ea typeface="Roboto Condensed Light" panose="02000000000000000000" pitchFamily="2" charset="0"/>
              </a:rPr>
              <a:t>R</a:t>
            </a:r>
            <a:r>
              <a:rPr lang="en-US" sz="2400" b="0" i="0" u="none" strike="sngStrike" baseline="0" dirty="0">
                <a:solidFill>
                  <a:srgbClr val="0668A9"/>
                </a:solidFill>
                <a:ea typeface="Roboto Condensed Light" panose="02000000000000000000" pitchFamily="2" charset="0"/>
              </a:rPr>
              <a:t>espondent 1 has a higher score than Respondent 2.</a:t>
            </a:r>
          </a:p>
          <a:p>
            <a:pPr algn="ctr"/>
            <a:endParaRPr lang="en-US" sz="2400" b="0" i="0" u="none" strike="noStrike" baseline="0" dirty="0">
              <a:solidFill>
                <a:srgbClr val="0668A9"/>
              </a:solidFill>
              <a:ea typeface="Roboto Condensed Light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No absolute interpretation of the scores (</a:t>
            </a:r>
            <a:r>
              <a:rPr lang="en-US" sz="2400" dirty="0" err="1">
                <a:solidFill>
                  <a:srgbClr val="0668A9"/>
                </a:solidFill>
                <a:ea typeface="Roboto Condensed Light" panose="02000000000000000000" pitchFamily="2" charset="0"/>
              </a:rPr>
              <a:t>underidentified</a:t>
            </a: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 origin).</a:t>
            </a:r>
            <a:endParaRPr lang="en-US" sz="2800" dirty="0">
              <a:solidFill>
                <a:srgbClr val="0668A9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37FF0-B7A7-6BE0-51E0-385ACED7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DF7326C-EB79-EA36-0F62-7AD9909AF14D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4462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0668A9"/>
                    </a:solidFill>
                    <a:ea typeface="Roboto Condensed" panose="02000000000000000000" pitchFamily="2" charset="0"/>
                  </a:rPr>
                  <a:t>Some properties of ipsative scores </a:t>
                </a:r>
                <a:r>
                  <a:rPr lang="en-US" sz="2000" dirty="0">
                    <a:solidFill>
                      <a:srgbClr val="0668A9"/>
                    </a:solidFill>
                    <a:ea typeface="Roboto Condensed" panose="02000000000000000000" pitchFamily="2" charset="0"/>
                  </a:rPr>
                  <a:t>(Clemans, 1966; Hicks, 1970)</a:t>
                </a:r>
                <a:r>
                  <a:rPr lang="en-US" sz="2800" dirty="0">
                    <a:solidFill>
                      <a:srgbClr val="0668A9"/>
                    </a:solidFill>
                    <a:ea typeface="Roboto Condensed" panose="02000000000000000000" pitchFamily="2" charset="0"/>
                  </a:rPr>
                  <a:t>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Sum/mean of scores is constant across respondents 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A higher endorsement of items in one dimension necessarily implies a lower endorsement of those of the other dimensions.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Impossibility to rank respondents in multivariate space.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Negative interdependence between scales: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For truly independent traits, observed correlation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Roboto Condensed Light" panose="02000000000000000000" pitchFamily="2" charset="0"/>
                          </a:rPr>
                        </m:ctrlPr>
                      </m:fPr>
                      <m:num>
                        <m:r>
                          <a:rPr lang="es-ES" sz="20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Roboto Condensed Light" panose="02000000000000000000" pitchFamily="2" charset="0"/>
                          </a:rPr>
                          <m:t>−1</m:t>
                        </m:r>
                      </m:num>
                      <m:den>
                        <m:r>
                          <a:rPr lang="es-ES" sz="20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Roboto Condensed Light" panose="02000000000000000000" pitchFamily="2" charset="0"/>
                          </a:rPr>
                          <m:t>𝐷</m:t>
                        </m:r>
                        <m:r>
                          <a:rPr lang="es-ES" sz="2000" b="0" i="1" smtClean="0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  <a:ea typeface="Roboto Condensed Light" panose="02000000000000000000" pitchFamily="2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s-ES" sz="2000" b="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Sum/</a:t>
                </a:r>
                <a:r>
                  <a:rPr lang="en-GB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mean</a:t>
                </a:r>
                <a:r>
                  <a:rPr lang="es-ES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of</a:t>
                </a:r>
                <a:r>
                  <a:rPr lang="es-ES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n-AU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validity coefficients of 0.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AU" sz="24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Thus, internal consistency and external validity are compromised.</a:t>
                </a:r>
                <a:endParaRPr lang="en-AU" sz="2400" b="0" dirty="0">
                  <a:solidFill>
                    <a:srgbClr val="0668A9"/>
                  </a:solidFill>
                  <a:ea typeface="Roboto Condensed Light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DF7326C-EB79-EA36-0F62-7AD9909AF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4462055"/>
              </a:xfrm>
              <a:prstGeom prst="rect">
                <a:avLst/>
              </a:prstGeom>
              <a:blipFill>
                <a:blip r:embed="rId2"/>
                <a:stretch>
                  <a:fillRect l="-1281" b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89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C07B0-142A-AC23-D60D-3B3762DCA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3E35C2-287B-5134-B09D-E7345443D701}"/>
              </a:ext>
            </a:extLst>
          </p:cNvPr>
          <p:cNvSpPr txBox="1"/>
          <p:nvPr/>
        </p:nvSpPr>
        <p:spPr>
          <a:xfrm>
            <a:off x="766763" y="1628775"/>
            <a:ext cx="9993790" cy="370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668A9"/>
                </a:solidFill>
                <a:ea typeface="Roboto Condensed" panose="02000000000000000000" pitchFamily="2" charset="0"/>
              </a:rPr>
              <a:t>Overcoming ipsativity: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8A9"/>
                </a:solidFill>
                <a:ea typeface="Roboto Condensed Light" panose="02000000000000000000" pitchFamily="2" charset="0"/>
              </a:rPr>
              <a:t>Building strategies to avoid constant sum/mean of scores:</a:t>
            </a:r>
            <a:endParaRPr lang="en-US" sz="2800" dirty="0">
              <a:solidFill>
                <a:srgbClr val="0668A9"/>
              </a:solidFill>
              <a:ea typeface="Roboto Condensed" panose="02000000000000000000" pitchFamily="2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CTT: including reversely coded items, with negative scoring key.</a:t>
            </a:r>
            <a:endParaRPr lang="en-US" sz="2400" dirty="0">
              <a:solidFill>
                <a:srgbClr val="0668A9"/>
              </a:solidFill>
              <a:ea typeface="Roboto Condensed" panose="02000000000000000000" pitchFamily="2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68A9"/>
                </a:solidFill>
                <a:ea typeface="Roboto Condensed Light" panose="02000000000000000000" pitchFamily="2" charset="0"/>
              </a:rPr>
              <a:t>IRT: Using items with diverse discrimination parameters.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68A9"/>
                </a:solidFill>
                <a:ea typeface="Roboto Condensed Light" panose="02000000000000000000" pitchFamily="2" charset="0"/>
              </a:rPr>
              <a:t>Still, it is difficult to determine the amount of ipsativity in scores. </a:t>
            </a:r>
            <a:endParaRPr lang="en-US" sz="3200" dirty="0">
              <a:solidFill>
                <a:srgbClr val="0668A9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5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EE63B-162E-0763-9834-3DBD828F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56FE1A2-FC75-FF41-98BC-500D86EECFE6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474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3200" dirty="0">
                    <a:solidFill>
                      <a:srgbClr val="0668A9"/>
                    </a:solidFill>
                  </a:rPr>
                  <a:t>Normativity Score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Decomposition</a:t>
                </a:r>
                <a:endParaRPr lang="es-ES" sz="3200" dirty="0">
                  <a:solidFill>
                    <a:srgbClr val="0668A9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Conceptually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, scores are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fully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ipsative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their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sum (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or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mean)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constant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across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all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individuals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.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It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our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aim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to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quantify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the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true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variance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of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within-person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average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across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</a:t>
                </a:r>
                <a:r>
                  <a:rPr lang="es-ES" sz="2800" dirty="0" err="1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dimensions</a:t>
                </a:r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2800" i="1">
                                <a:solidFill>
                                  <a:srgbClr val="0668A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acc>
                              <m:accPr>
                                <m:chr m:val="̂"/>
                                <m:ctrlP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800" i="1">
                                    <a:solidFill>
                                      <a:srgbClr val="0668A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acc>
                      </m:e>
                      <m:sub>
                        <m:r>
                          <a:rPr lang="es-ES" sz="2800" i="1">
                            <a:solidFill>
                              <a:srgbClr val="0668A9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668A9"/>
                    </a:solidFill>
                    <a:ea typeface="Roboto Condensed Light" panose="02000000000000000000" pitchFamily="2" charset="0"/>
                  </a:rPr>
                  <a:t>I.e., Variation of within-person mean scores that is due to true within-person mean score variation.</a:t>
                </a:r>
                <a:endParaRPr lang="es-ES" sz="2800" dirty="0">
                  <a:solidFill>
                    <a:srgbClr val="0668A9"/>
                  </a:solidFill>
                  <a:ea typeface="Roboto Condensed Light" panose="02000000000000000000" pitchFamily="2" charset="0"/>
                </a:endParaRP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56FE1A2-FC75-FF41-98BC-500D86EE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4743286"/>
              </a:xfrm>
              <a:prstGeom prst="rect">
                <a:avLst/>
              </a:prstGeom>
              <a:blipFill>
                <a:blip r:embed="rId2"/>
                <a:stretch>
                  <a:fillRect l="-1586" r="-183" b="-2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84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13B5F-E908-CE31-4A44-ED8DA04F6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6AA53BCB-4666-F90D-3061-83BA9C5711B7}"/>
              </a:ext>
            </a:extLst>
          </p:cNvPr>
          <p:cNvSpPr/>
          <p:nvPr/>
        </p:nvSpPr>
        <p:spPr>
          <a:xfrm>
            <a:off x="7397036" y="5564503"/>
            <a:ext cx="852884" cy="866636"/>
          </a:xfrm>
          <a:custGeom>
            <a:avLst/>
            <a:gdLst>
              <a:gd name="connsiteX0" fmla="*/ 0 w 852884"/>
              <a:gd name="connsiteY0" fmla="*/ 433318 h 866636"/>
              <a:gd name="connsiteX1" fmla="*/ 426442 w 852884"/>
              <a:gd name="connsiteY1" fmla="*/ 0 h 866636"/>
              <a:gd name="connsiteX2" fmla="*/ 852884 w 852884"/>
              <a:gd name="connsiteY2" fmla="*/ 433318 h 866636"/>
              <a:gd name="connsiteX3" fmla="*/ 426442 w 852884"/>
              <a:gd name="connsiteY3" fmla="*/ 866636 h 866636"/>
              <a:gd name="connsiteX4" fmla="*/ 0 w 852884"/>
              <a:gd name="connsiteY4" fmla="*/ 433318 h 86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84" h="866636" fill="none" extrusionOk="0">
                <a:moveTo>
                  <a:pt x="0" y="433318"/>
                </a:moveTo>
                <a:cubicBezTo>
                  <a:pt x="-21740" y="180762"/>
                  <a:pt x="162840" y="-28489"/>
                  <a:pt x="426442" y="0"/>
                </a:cubicBezTo>
                <a:cubicBezTo>
                  <a:pt x="602948" y="-12595"/>
                  <a:pt x="866825" y="190444"/>
                  <a:pt x="852884" y="433318"/>
                </a:cubicBezTo>
                <a:cubicBezTo>
                  <a:pt x="807603" y="664929"/>
                  <a:pt x="681416" y="851986"/>
                  <a:pt x="426442" y="866636"/>
                </a:cubicBezTo>
                <a:cubicBezTo>
                  <a:pt x="174728" y="840807"/>
                  <a:pt x="-20674" y="661363"/>
                  <a:pt x="0" y="433318"/>
                </a:cubicBezTo>
                <a:close/>
              </a:path>
              <a:path w="852884" h="866636" stroke="0" extrusionOk="0">
                <a:moveTo>
                  <a:pt x="0" y="433318"/>
                </a:moveTo>
                <a:cubicBezTo>
                  <a:pt x="-41453" y="238000"/>
                  <a:pt x="182892" y="-53485"/>
                  <a:pt x="426442" y="0"/>
                </a:cubicBezTo>
                <a:cubicBezTo>
                  <a:pt x="624472" y="47145"/>
                  <a:pt x="880141" y="168829"/>
                  <a:pt x="852884" y="433318"/>
                </a:cubicBezTo>
                <a:cubicBezTo>
                  <a:pt x="866091" y="649976"/>
                  <a:pt x="629796" y="886714"/>
                  <a:pt x="426442" y="866636"/>
                </a:cubicBezTo>
                <a:cubicBezTo>
                  <a:pt x="183803" y="871716"/>
                  <a:pt x="14941" y="742162"/>
                  <a:pt x="0" y="433318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DC75736-7C4C-59AA-850F-E3DCB55BAA15}"/>
              </a:ext>
            </a:extLst>
          </p:cNvPr>
          <p:cNvSpPr/>
          <p:nvPr/>
        </p:nvSpPr>
        <p:spPr>
          <a:xfrm>
            <a:off x="6004560" y="4639967"/>
            <a:ext cx="1056640" cy="924536"/>
          </a:xfrm>
          <a:custGeom>
            <a:avLst/>
            <a:gdLst>
              <a:gd name="connsiteX0" fmla="*/ 0 w 1056640"/>
              <a:gd name="connsiteY0" fmla="*/ 462268 h 924536"/>
              <a:gd name="connsiteX1" fmla="*/ 528320 w 1056640"/>
              <a:gd name="connsiteY1" fmla="*/ 0 h 924536"/>
              <a:gd name="connsiteX2" fmla="*/ 1056640 w 1056640"/>
              <a:gd name="connsiteY2" fmla="*/ 462268 h 924536"/>
              <a:gd name="connsiteX3" fmla="*/ 528320 w 1056640"/>
              <a:gd name="connsiteY3" fmla="*/ 924536 h 924536"/>
              <a:gd name="connsiteX4" fmla="*/ 0 w 1056640"/>
              <a:gd name="connsiteY4" fmla="*/ 462268 h 9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40" h="924536" fill="none" extrusionOk="0">
                <a:moveTo>
                  <a:pt x="0" y="462268"/>
                </a:moveTo>
                <a:cubicBezTo>
                  <a:pt x="-36150" y="184946"/>
                  <a:pt x="213428" y="-23441"/>
                  <a:pt x="528320" y="0"/>
                </a:cubicBezTo>
                <a:cubicBezTo>
                  <a:pt x="808604" y="-2454"/>
                  <a:pt x="1103863" y="194907"/>
                  <a:pt x="1056640" y="462268"/>
                </a:cubicBezTo>
                <a:cubicBezTo>
                  <a:pt x="1034796" y="713856"/>
                  <a:pt x="886672" y="874413"/>
                  <a:pt x="528320" y="924536"/>
                </a:cubicBezTo>
                <a:cubicBezTo>
                  <a:pt x="204850" y="874006"/>
                  <a:pt x="-49880" y="690381"/>
                  <a:pt x="0" y="462268"/>
                </a:cubicBezTo>
                <a:close/>
              </a:path>
              <a:path w="1056640" h="924536" stroke="0" extrusionOk="0">
                <a:moveTo>
                  <a:pt x="0" y="462268"/>
                </a:moveTo>
                <a:cubicBezTo>
                  <a:pt x="-29475" y="238247"/>
                  <a:pt x="227772" y="-58356"/>
                  <a:pt x="528320" y="0"/>
                </a:cubicBezTo>
                <a:cubicBezTo>
                  <a:pt x="791931" y="35430"/>
                  <a:pt x="1102681" y="164441"/>
                  <a:pt x="1056640" y="462268"/>
                </a:cubicBezTo>
                <a:cubicBezTo>
                  <a:pt x="1097909" y="646774"/>
                  <a:pt x="800304" y="936896"/>
                  <a:pt x="528320" y="924536"/>
                </a:cubicBezTo>
                <a:cubicBezTo>
                  <a:pt x="192059" y="956260"/>
                  <a:pt x="9909" y="763687"/>
                  <a:pt x="0" y="462268"/>
                </a:cubicBezTo>
                <a:close/>
              </a:path>
            </a:pathLst>
          </a:custGeom>
          <a:solidFill>
            <a:srgbClr val="FFCC00"/>
          </a:solidFill>
          <a:ln>
            <a:solidFill>
              <a:srgbClr val="0668A9"/>
            </a:solidFill>
            <a:extLst>
              <a:ext uri="{C807C97D-BFC1-408E-A445-0C87EB9F89A2}">
                <ask:lineSketchStyleProps xmlns:ask="http://schemas.microsoft.com/office/drawing/2018/sketchyshapes" sd="282842408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41609B6-80DE-97A2-2A57-730972DBBDAE}"/>
                  </a:ext>
                </a:extLst>
              </p:cNvPr>
              <p:cNvSpPr txBox="1"/>
              <p:nvPr/>
            </p:nvSpPr>
            <p:spPr>
              <a:xfrm>
                <a:off x="766763" y="1628775"/>
                <a:ext cx="9993790" cy="477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ES" sz="3200" dirty="0">
                    <a:solidFill>
                      <a:srgbClr val="0668A9"/>
                    </a:solidFill>
                  </a:rPr>
                  <a:t>Normativity Score </a:t>
                </a:r>
                <a:r>
                  <a:rPr lang="es-ES" sz="3200" dirty="0" err="1">
                    <a:solidFill>
                      <a:srgbClr val="0668A9"/>
                    </a:solidFill>
                  </a:rPr>
                  <a:t>Decomposition</a:t>
                </a:r>
                <a:endParaRPr lang="es-ES" sz="3200" dirty="0">
                  <a:solidFill>
                    <a:srgbClr val="0668A9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s-ES" sz="2800" i="1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280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i="1" smtClean="0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2800" i="1" dirty="0">
                  <a:solidFill>
                    <a:srgbClr val="0668A9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s-ES" i="1" dirty="0">
                  <a:solidFill>
                    <a:srgbClr val="0668A9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s-ES" i="1" dirty="0">
                  <a:solidFill>
                    <a:srgbClr val="0668A9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s-ES" i="1" dirty="0">
                  <a:solidFill>
                    <a:srgbClr val="0668A9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800" b="0" i="0" smtClean="0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mean</m:t>
                          </m:r>
                        </m:sub>
                      </m:sSub>
                    </m:oMath>
                  </m:oMathPara>
                </a14:m>
                <a:endParaRPr lang="es-ES" sz="2800" i="1" dirty="0">
                  <a:solidFill>
                    <a:srgbClr val="0668A9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2800" i="1">
                                          <a:solidFill>
                                            <a:srgbClr val="0668A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b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E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rgbClr val="0668A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ES" sz="2800" b="0" i="1" smtClean="0">
                          <a:solidFill>
                            <a:srgbClr val="0668A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i="1">
                              <a:solidFill>
                                <a:srgbClr val="0668A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sSub>
                            <m:sSubPr>
                              <m:ctrlPr>
                                <a:rPr lang="es-ES" sz="280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80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</a:rPr>
                                <m:t>diff</m:t>
                              </m:r>
                            </m:e>
                            <m:sub>
                              <m:r>
                                <a:rPr lang="es-ES" sz="2800" b="0" i="1" smtClean="0">
                                  <a:solidFill>
                                    <a:srgbClr val="0668A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668A9"/>
                  </a:solidFill>
                  <a:ea typeface="Roboto Condensed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41609B6-80DE-97A2-2A57-730972DBB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63" y="1628775"/>
                <a:ext cx="9993790" cy="4771884"/>
              </a:xfrm>
              <a:prstGeom prst="rect">
                <a:avLst/>
              </a:prstGeom>
              <a:blipFill>
                <a:blip r:embed="rId2"/>
                <a:stretch>
                  <a:fillRect l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60867488-D4AF-E032-F1A3-F9F12CEA3C51}"/>
              </a:ext>
            </a:extLst>
          </p:cNvPr>
          <p:cNvSpPr txBox="1"/>
          <p:nvPr/>
        </p:nvSpPr>
        <p:spPr>
          <a:xfrm>
            <a:off x="2052320" y="3794759"/>
            <a:ext cx="184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68A9"/>
                </a:solidFill>
              </a:rPr>
              <a:t>Estimated Score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A9BE4-A898-03AF-E98A-A1B6870BD030}"/>
              </a:ext>
            </a:extLst>
          </p:cNvPr>
          <p:cNvSpPr txBox="1"/>
          <p:nvPr/>
        </p:nvSpPr>
        <p:spPr>
          <a:xfrm>
            <a:off x="4155915" y="3789678"/>
            <a:ext cx="206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668A9"/>
                </a:solidFill>
              </a:rPr>
              <a:t>Within-person Average Estimate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EEBDFDE-F52E-79C2-E20F-E4B0BC0899E6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2976880" y="3342640"/>
            <a:ext cx="1003459" cy="4521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30142C9-D902-4304-48D1-A627807E3E9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186997" y="3342640"/>
            <a:ext cx="0" cy="447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C8128B-F379-B5B4-54DF-9BD2B2EBFE77}"/>
              </a:ext>
            </a:extLst>
          </p:cNvPr>
          <p:cNvSpPr txBox="1"/>
          <p:nvPr/>
        </p:nvSpPr>
        <p:spPr>
          <a:xfrm>
            <a:off x="6325075" y="3789677"/>
            <a:ext cx="2890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668A9"/>
                </a:solidFill>
              </a:rPr>
              <a:t>Within-person Differential Score Estimate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BB66444-7291-2E1D-8121-2B5D6FAB2259}"/>
              </a:ext>
            </a:extLst>
          </p:cNvPr>
          <p:cNvCxnSpPr>
            <a:cxnSpLocks/>
          </p:cNvCxnSpPr>
          <p:nvPr/>
        </p:nvCxnSpPr>
        <p:spPr>
          <a:xfrm>
            <a:off x="6705600" y="3342640"/>
            <a:ext cx="1046480" cy="447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9564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946</Words>
  <Application>Microsoft Office PowerPoint</Application>
  <PresentationFormat>Panorámica</PresentationFormat>
  <Paragraphs>118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Aptos</vt:lpstr>
      <vt:lpstr>Arial</vt:lpstr>
      <vt:lpstr>Cambria Math</vt:lpstr>
      <vt:lpstr>Roboto Condensed</vt:lpstr>
      <vt:lpstr>Roboto Condensed Light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Rodrigo Schames Kreitchmann</cp:lastModifiedBy>
  <cp:revision>9</cp:revision>
  <dcterms:created xsi:type="dcterms:W3CDTF">2025-06-21T22:23:49Z</dcterms:created>
  <dcterms:modified xsi:type="dcterms:W3CDTF">2025-07-23T05:57:51Z</dcterms:modified>
</cp:coreProperties>
</file>