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modernComment_119_761A827A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4" r:id="rId4"/>
    <p:sldId id="265" r:id="rId5"/>
    <p:sldId id="266" r:id="rId6"/>
    <p:sldId id="267" r:id="rId7"/>
    <p:sldId id="268" r:id="rId8"/>
    <p:sldId id="270" r:id="rId9"/>
    <p:sldId id="277" r:id="rId10"/>
    <p:sldId id="288" r:id="rId11"/>
    <p:sldId id="285" r:id="rId12"/>
    <p:sldId id="282" r:id="rId13"/>
    <p:sldId id="283" r:id="rId14"/>
    <p:sldId id="284" r:id="rId15"/>
    <p:sldId id="296" r:id="rId16"/>
    <p:sldId id="297" r:id="rId17"/>
    <p:sldId id="298" r:id="rId18"/>
    <p:sldId id="281" r:id="rId19"/>
    <p:sldId id="280" r:id="rId20"/>
    <p:sldId id="279" r:id="rId2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9C6110-5A37-115A-83F8-7301583DC731}" name="Kim De Roover" initials="KD" userId="S::kim.deroover@kuleuven.be::2f02aa20-be0e-4b93-b4ec-4af52ea897b5" providerId="AD"/>
  <p188:author id="{40F1A8AA-A80D-9CEA-5B77-32EDBB1B1C05}" name="Ginette Lafit" initials="GL" userId="S::ginette.lafit@kuleuven.be::5b5a78c2-3007-482c-9108-21c3b3450ca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6E877A-5701-4EA8-ACCA-CFC259E8CF24}" v="1" dt="2025-01-28T14:53:45.2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161" autoAdjust="0"/>
  </p:normalViewPr>
  <p:slideViewPr>
    <p:cSldViewPr snapToGrid="0">
      <p:cViewPr varScale="1">
        <p:scale>
          <a:sx n="70" d="100"/>
          <a:sy n="70" d="100"/>
        </p:scale>
        <p:origin x="1166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comments/modernComment_119_761A827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E6685E9-F785-4AF4-8F44-FD0EFD4A9BC6}" authorId="{7C9C6110-5A37-115A-83F8-7301583DC731}" status="resolved" created="2025-01-28T15:12:01.164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981448826" sldId="281"/>
      <ac:spMk id="3" creationId="{823F94C3-544E-3B76-343B-6FC7120B187A}"/>
      <ac:txMk cp="0">
        <ac:context len="444" hash="577662459"/>
      </ac:txMk>
    </ac:txMkLst>
    <p188:pos x="2165295" y="207300"/>
    <p188:replyLst>
      <p188:reply id="{F545D115-D12C-4AA4-ABE0-29D4C356E063}" authorId="{7C9C6110-5A37-115A-83F8-7301583DC731}" created="2025-01-28T15:17:15.414">
        <p188:txBody>
          <a:bodyPr/>
          <a:lstStyle/>
          <a:p>
            <a:r>
              <a:rPr lang="nl-BE"/>
              <a:t>Ik zou ‘interactions’ dan van deze slide wegdoen.</a:t>
            </a:r>
          </a:p>
        </p188:txBody>
      </p188:reply>
    </p188:replyLst>
    <p188:txBody>
      <a:bodyPr/>
      <a:lstStyle/>
      <a:p>
        <a:r>
          <a:rPr lang="nl-BE"/>
          <a:t>Ik zou toch al enkele interacties tonen (bij de resultaten uiteraard):
Zoals skewness x groupsize om te zien of hogere sample size effectief de robuustheid tegen schending van distributional assumptions verhoogd
En ordinaliteit x groupsize is ook interessant.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C9A22-CD0C-481A-BA07-92DD8E9D6E6E}" type="datetimeFigureOut">
              <a:rPr lang="nl-BE" smtClean="0"/>
              <a:t>22/07/2025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2ACCB-18C9-41F5-BB7E-348F6C39D4D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5509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2ACCB-18C9-41F5-BB7E-348F6C39D4D7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0424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2ACCB-18C9-41F5-BB7E-348F6C39D4D7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7416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2ACCB-18C9-41F5-BB7E-348F6C39D4D7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0634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Convex hull plots likelihood in function of free parameters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2ACCB-18C9-41F5-BB7E-348F6C39D4D7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6700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AC847-E894-F1EB-CBA3-95DF38AD9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A77975-FD39-5CB9-51C7-B8AA8A0F3E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C082B4-F71B-8699-2B80-EC41F2C433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1A367-3117-A252-9B9A-6B1353DF24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2ACCB-18C9-41F5-BB7E-348F6C39D4D7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4519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8541E-3088-FE50-26E8-88D79F208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D324D3-8312-FD76-AE83-FE5757412C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D620D8-5BBA-73F7-8883-35B7604215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522FC-6172-5F10-0B1B-239C10A334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2ACCB-18C9-41F5-BB7E-348F6C39D4D7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92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45FAE-1FA1-FDD9-4CE0-610C324D0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F74541-0FC4-AF0B-CBD2-20311CAE70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E5DF3F-86BC-9A18-AEEF-943C9AAD0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BE393-95DA-4C72-9E50-41223F3687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2ACCB-18C9-41F5-BB7E-348F6C39D4D7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9881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8379D-4174-9F0E-4087-3E42DC9DB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A6FD5F-D3FA-FF6C-9FBD-CC259462D4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80D921-73C3-896A-E1A1-2B44FCA60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67494-BD82-A2F9-89F5-747F8E4DB0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2ACCB-18C9-41F5-BB7E-348F6C39D4D7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8354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3B8C0-02EC-2E57-E824-AC8C4EF4F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BF07B5-698B-78AB-B9F8-5CBF75195A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610392-38B2-EDC6-AED7-6E60C63E0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7AAF0-8CB0-25A4-C37F-C15D94527E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2ACCB-18C9-41F5-BB7E-348F6C39D4D7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3199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AAB39-2EF2-9893-1586-9C9D604D6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F636F3-5DEF-87E3-C7B8-C18DBE32F8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C2ACDD-AC77-FA45-8FE3-07A2575384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107B8-8972-FB18-8CB6-3ECCE66003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2ACCB-18C9-41F5-BB7E-348F6C39D4D7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6031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1B6B3-4967-7B45-9471-F1B373D8D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48E7EF-345D-A583-81A7-F849A0537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9BC39-D841-AF3F-5958-2C696DBB5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ACD3-D21D-479D-8DB9-32711590A1C3}" type="datetimeFigureOut">
              <a:rPr lang="nl-BE" smtClean="0"/>
              <a:t>22/07/2025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F45F3-F7F9-255D-6CEE-D3BB263B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026C5-D769-B0B3-7C7F-B9A0A391A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7755-3B9A-4294-A9D7-E54ADF9ADA2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801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822D2-E669-CCEA-1FA4-C713381C2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9A287A-33DA-4428-C8A1-81B14A9C5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C7903-53B1-EBA4-7DAB-3D7BF6DC3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ACD3-D21D-479D-8DB9-32711590A1C3}" type="datetimeFigureOut">
              <a:rPr lang="nl-BE" smtClean="0"/>
              <a:t>22/07/2025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8DE64-617A-6CDF-D329-BDE2B3B05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7D75C-66AF-3D0A-5B08-013CAF3C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7755-3B9A-4294-A9D7-E54ADF9ADA2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64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27E717-0250-6370-4B10-AD8F1C7A80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E05483-BA1C-8642-0459-4D6583A72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B2D74-6083-E955-6F2A-1C5A7A6B6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ACD3-D21D-479D-8DB9-32711590A1C3}" type="datetimeFigureOut">
              <a:rPr lang="nl-BE" smtClean="0"/>
              <a:t>22/07/2025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2A9E2-62CF-8698-7F8F-8852D6BDD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A0246-D659-A363-5CDA-A56A569F4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7755-3B9A-4294-A9D7-E54ADF9ADA2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833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16669-276E-5759-DE30-49FDE2CE6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5F1F2-0099-A932-D80D-F6927CAD1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6C0ED-B773-C80F-C64E-62F12F60A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ACD3-D21D-479D-8DB9-32711590A1C3}" type="datetimeFigureOut">
              <a:rPr lang="nl-BE" smtClean="0"/>
              <a:t>22/07/2025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A3E03-A484-910C-E600-F8C6B848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E029D-8D1E-B5CA-A72E-66001DF0E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7755-3B9A-4294-A9D7-E54ADF9ADA2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054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361C4-8841-ABC7-7F3B-390DEF6E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2125C-77DF-95A4-51D6-F33D9156B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213D4-2802-9239-112A-1BD7BC39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ACD3-D21D-479D-8DB9-32711590A1C3}" type="datetimeFigureOut">
              <a:rPr lang="nl-BE" smtClean="0"/>
              <a:t>22/07/2025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EC1E2-58B3-6C09-EE33-62EC732D9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B31BF-58CF-F185-94EB-6820D1D92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7755-3B9A-4294-A9D7-E54ADF9ADA2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211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5B51-D7F9-3E4A-8AAF-6689BE38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07C6C-1D9A-F6C0-286D-16490A633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F097A3-66FE-0FE2-325F-5C7CD8FCC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40068D-2063-15FA-DCB8-0289AED58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ACD3-D21D-479D-8DB9-32711590A1C3}" type="datetimeFigureOut">
              <a:rPr lang="nl-BE" smtClean="0"/>
              <a:t>22/07/2025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2B4E2-056A-BEA5-C426-28F343B6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F15D2-A954-37E9-3F79-850D3015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7755-3B9A-4294-A9D7-E54ADF9ADA2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4247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EB8CE-20D7-B807-CB61-CB4C5F245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B0070-C78A-4E76-994C-A7CE989EA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E15E12-8819-F52E-3C53-6F6B94773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FB401E-5C3D-15F9-F281-7C77F8EFE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44A646-86BE-5806-44F6-E0C9AF77AB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131868-1B35-D900-3A9B-675AAD46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ACD3-D21D-479D-8DB9-32711590A1C3}" type="datetimeFigureOut">
              <a:rPr lang="nl-BE" smtClean="0"/>
              <a:t>22/07/2025</a:t>
            </a:fld>
            <a:endParaRPr lang="nl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88A737-E71E-EFDB-6016-DF8EB4B7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B4F166-8CE6-2D96-F2AF-1862EE8F3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7755-3B9A-4294-A9D7-E54ADF9ADA2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9073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80D70-692F-E472-89EE-EE5E16BF7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E99BC5-E54F-1AC9-D061-66F481B35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ACD3-D21D-479D-8DB9-32711590A1C3}" type="datetimeFigureOut">
              <a:rPr lang="nl-BE" smtClean="0"/>
              <a:t>22/07/2025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8D58D2-7D61-3E08-E6E3-18FCA6E68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FA8A6-D901-132F-EB2E-F2CAC4CD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7755-3B9A-4294-A9D7-E54ADF9ADA2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9919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35F5F-8613-003E-8E41-4B48A9154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ACD3-D21D-479D-8DB9-32711590A1C3}" type="datetimeFigureOut">
              <a:rPr lang="nl-BE" smtClean="0"/>
              <a:t>22/07/2025</a:t>
            </a:fld>
            <a:endParaRPr lang="nl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CD341B-D591-6AC8-C4D9-B69253B4E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DE21F-8A8A-7717-A428-EBE5F895E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7755-3B9A-4294-A9D7-E54ADF9ADA2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699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FEEBE-3417-DB43-1D8C-F2DA54140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A3BE8-2CC9-7951-B559-6CC2C591C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1C792-A907-E2AB-F989-01D6AFB30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2BA12-6B43-F881-059A-0D4D5B33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ACD3-D21D-479D-8DB9-32711590A1C3}" type="datetimeFigureOut">
              <a:rPr lang="nl-BE" smtClean="0"/>
              <a:t>22/07/2025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868C9-0C91-C9D9-5639-D26471941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E8A8E9-7CCB-8111-2587-3BE10A4B2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7755-3B9A-4294-A9D7-E54ADF9ADA2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193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3CADB-73FA-DB91-7105-2B8A2B6A3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213A36-7D5F-07CA-5EF0-890C57024F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A39A4-5B3B-04AE-0089-B233A4597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02EC85-192A-C267-7549-F2FF79D92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ACD3-D21D-479D-8DB9-32711590A1C3}" type="datetimeFigureOut">
              <a:rPr lang="nl-BE" smtClean="0"/>
              <a:t>22/07/2025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A2D78-543B-5603-B9A1-1F90B59CB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64D3A-A1B7-C140-BEC6-200DF804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7755-3B9A-4294-A9D7-E54ADF9ADA2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556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63D838-D28D-1763-B36F-10E619901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37E85-F90D-7697-C916-AE7B5C6C4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17D05-692E-718E-F48E-9E83005B4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CACD3-D21D-479D-8DB9-32711590A1C3}" type="datetimeFigureOut">
              <a:rPr lang="nl-BE" smtClean="0"/>
              <a:t>22/07/2025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47DB8-B445-7E50-79F0-64A7AA3E8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210F6-C8C7-2DF9-7AC2-9D936801E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F7755-3B9A-4294-A9D7-E54ADF9ADA2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893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slide" Target="slide6.xml"/><Relationship Id="rId18" Type="http://schemas.openxmlformats.org/officeDocument/2006/relationships/image" Target="../media/image7.png"/><Relationship Id="rId21" Type="http://schemas.openxmlformats.org/officeDocument/2006/relationships/image" Target="../media/image8.png"/><Relationship Id="rId34" Type="http://schemas.openxmlformats.org/officeDocument/2006/relationships/image" Target="../media/image100.png"/><Relationship Id="rId42" Type="http://schemas.openxmlformats.org/officeDocument/2006/relationships/slide" Target="slide10.xml"/><Relationship Id="rId47" Type="http://schemas.openxmlformats.org/officeDocument/2006/relationships/image" Target="../media/image15.png"/><Relationship Id="rId7" Type="http://schemas.openxmlformats.org/officeDocument/2006/relationships/slide" Target="slide3.xml"/><Relationship Id="rId2" Type="http://schemas.openxmlformats.org/officeDocument/2006/relationships/image" Target="../media/image1.jpg"/><Relationship Id="rId16" Type="http://schemas.openxmlformats.org/officeDocument/2006/relationships/slide" Target="slide7.xml"/><Relationship Id="rId20" Type="http://schemas.openxmlformats.org/officeDocument/2006/relationships/image" Target="../media/image60.png"/><Relationship Id="rId29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00.png"/><Relationship Id="rId32" Type="http://schemas.openxmlformats.org/officeDocument/2006/relationships/image" Target="../media/image90.png"/><Relationship Id="rId37" Type="http://schemas.openxmlformats.org/officeDocument/2006/relationships/image" Target="../media/image111.png"/><Relationship Id="rId45" Type="http://schemas.openxmlformats.org/officeDocument/2006/relationships/slide" Target="slide5.xml"/><Relationship Id="rId5" Type="http://schemas.openxmlformats.org/officeDocument/2006/relationships/image" Target="../media/image110.png"/><Relationship Id="rId15" Type="http://schemas.openxmlformats.org/officeDocument/2006/relationships/image" Target="../media/image6.png"/><Relationship Id="rId28" Type="http://schemas.openxmlformats.org/officeDocument/2006/relationships/image" Target="../media/image70.png"/><Relationship Id="rId36" Type="http://schemas.openxmlformats.org/officeDocument/2006/relationships/slide" Target="slide11.xml"/><Relationship Id="rId49" Type="http://schemas.openxmlformats.org/officeDocument/2006/relationships/image" Target="../media/image15.png"/><Relationship Id="rId10" Type="http://schemas.openxmlformats.org/officeDocument/2006/relationships/slide" Target="slide4.xml"/><Relationship Id="rId19" Type="http://schemas.openxmlformats.org/officeDocument/2006/relationships/slide" Target="slide8.xml"/><Relationship Id="rId31" Type="http://schemas.openxmlformats.org/officeDocument/2006/relationships/slide" Target="slide19.xml"/><Relationship Id="rId44" Type="http://schemas.openxmlformats.org/officeDocument/2006/relationships/image" Target="../media/image14.png"/><Relationship Id="rId4" Type="http://schemas.openxmlformats.org/officeDocument/2006/relationships/slide" Target="slide2.xml"/><Relationship Id="rId9" Type="http://schemas.openxmlformats.org/officeDocument/2006/relationships/image" Target="../media/image4.png"/><Relationship Id="rId14" Type="http://schemas.openxmlformats.org/officeDocument/2006/relationships/image" Target="../media/image510.png"/><Relationship Id="rId27" Type="http://schemas.openxmlformats.org/officeDocument/2006/relationships/slide" Target="slide20.xml"/><Relationship Id="rId30" Type="http://schemas.openxmlformats.org/officeDocument/2006/relationships/image" Target="../media/image10.png"/><Relationship Id="rId35" Type="http://schemas.openxmlformats.org/officeDocument/2006/relationships/image" Target="../media/image12.png"/><Relationship Id="rId43" Type="http://schemas.openxmlformats.org/officeDocument/2006/relationships/image" Target="../media/image130.png"/><Relationship Id="rId48" Type="http://schemas.openxmlformats.org/officeDocument/2006/relationships/slide" Target="slide17.xml"/><Relationship Id="rId8" Type="http://schemas.openxmlformats.org/officeDocument/2006/relationships/image" Target="../media/image250.png"/><Relationship Id="rId3" Type="http://schemas.openxmlformats.org/officeDocument/2006/relationships/image" Target="../media/image2.png"/><Relationship Id="rId12" Type="http://schemas.openxmlformats.org/officeDocument/2006/relationships/image" Target="../media/image5.png"/><Relationship Id="rId17" Type="http://schemas.openxmlformats.org/officeDocument/2006/relationships/image" Target="../media/image500.png"/><Relationship Id="rId33" Type="http://schemas.openxmlformats.org/officeDocument/2006/relationships/image" Target="../media/image11.png"/><Relationship Id="rId38" Type="http://schemas.openxmlformats.org/officeDocument/2006/relationships/image" Target="../media/image13.png"/><Relationship Id="rId46" Type="http://schemas.openxmlformats.org/officeDocument/2006/relationships/image" Target="../media/image15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12.xml"/><Relationship Id="rId7" Type="http://schemas.openxmlformats.org/officeDocument/2006/relationships/image" Target="../media/image270.png"/><Relationship Id="rId12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20.png"/><Relationship Id="rId5" Type="http://schemas.openxmlformats.org/officeDocument/2006/relationships/image" Target="../media/image18.png"/><Relationship Id="rId10" Type="http://schemas.openxmlformats.org/officeDocument/2006/relationships/image" Target="../media/image280.png"/><Relationship Id="rId4" Type="http://schemas.openxmlformats.org/officeDocument/2006/relationships/image" Target="../media/image260.png"/><Relationship Id="rId9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9_761A827A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7/a0013193" TargetMode="External"/><Relationship Id="rId2" Type="http://schemas.openxmlformats.org/officeDocument/2006/relationships/hyperlink" Target="https://doi.org/10.1037/1082-989x.8.3.33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up of coffee and a keyboard&#10;&#10;Description automatically generated">
            <a:extLst>
              <a:ext uri="{FF2B5EF4-FFF2-40B4-BE49-F238E27FC236}">
                <a16:creationId xmlns:a16="http://schemas.microsoft.com/office/drawing/2014/main" id="{66CC34F3-6163-B10E-3D32-4C1D26E0E5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1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62CCB-BC6B-15EA-2609-966D2D4B6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162373" cy="23876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Bodoni MT" panose="02070603080606020203" pitchFamily="18" charset="0"/>
              </a:rPr>
              <a:t>Evaluating the Efficacy of Mixture Multigroup Factor Analysis in Handling Non-Normal and Ordinal Data: A Simulation Study</a:t>
            </a:r>
            <a:endParaRPr lang="nl-BE" sz="4000" dirty="0">
              <a:latin typeface="Bodoni MT" panose="020706030806060202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A727A-3473-EAE4-87F4-5E6C5B347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37144"/>
            <a:ext cx="8162373" cy="65809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Bodoni MT" panose="02070603080606020203" pitchFamily="18" charset="0"/>
              </a:rPr>
              <a:t>Lucas Nowicki, Kim De Roover, Eva Ceulemans, Francis Tuerlinckx</a:t>
            </a:r>
            <a:endParaRPr lang="nl-BE" sz="2000" dirty="0">
              <a:latin typeface="Bodoni MT" panose="02070603080606020203" pitchFamily="18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0F34FA4C-7B4D-1714-B272-FE9368DFAC2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37865505"/>
                  </p:ext>
                </p:extLst>
              </p:nvPr>
            </p:nvGraphicFramePr>
            <p:xfrm>
              <a:off x="153383" y="2976040"/>
              <a:ext cx="2206358" cy="1241076"/>
            </p:xfrm>
            <a:graphic>
              <a:graphicData uri="http://schemas.microsoft.com/office/powerpoint/2016/slidezoom">
                <pslz:sldZm>
                  <pslz:sldZmObj sldId="258" cId="3153228416">
                    <pslz:zmPr id="{343161F7-D624-444F-86FB-080D13E45288}" returnToParent="0" transitionDur="1000" showBg="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06358" cy="1241076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Slide Zoom 7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0F34FA4C-7B4D-1714-B272-FE9368DFAC2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3383" y="2976040"/>
                <a:ext cx="2206358" cy="1241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83A903DD-84A4-8778-B128-FF0EFBC3532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91955463"/>
                  </p:ext>
                </p:extLst>
              </p:nvPr>
            </p:nvGraphicFramePr>
            <p:xfrm>
              <a:off x="147482" y="4207318"/>
              <a:ext cx="2206358" cy="1241076"/>
            </p:xfrm>
            <a:graphic>
              <a:graphicData uri="http://schemas.microsoft.com/office/powerpoint/2016/slidezoom">
                <pslz:sldZm>
                  <pslz:sldZmObj sldId="264" cId="1216328169">
                    <pslz:zmPr id="{C52A410F-2D2F-47F9-BB98-09D613C4EC5F}" returnToParent="0" transitionDur="1000" showBg="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06358" cy="1241076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Slide Zoom 9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83A903DD-84A4-8778-B128-FF0EFBC3532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7482" y="4207318"/>
                <a:ext cx="2206358" cy="1241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1F766D4B-F277-AF67-7361-89E5A6DDCA4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71923638"/>
                  </p:ext>
                </p:extLst>
              </p:nvPr>
            </p:nvGraphicFramePr>
            <p:xfrm>
              <a:off x="147482" y="5475062"/>
              <a:ext cx="2206358" cy="1241076"/>
            </p:xfrm>
            <a:graphic>
              <a:graphicData uri="http://schemas.microsoft.com/office/powerpoint/2016/slidezoom">
                <pslz:sldZm>
                  <pslz:sldZmObj sldId="265" cId="3152397777">
                    <pslz:zmPr id="{D6BAB645-5CC7-4311-A961-7328A12A34F8}" returnToParent="0" transitionDur="1000" showBg="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06358" cy="1241076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Slide Zoom 11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1F766D4B-F277-AF67-7361-89E5A6DDCA4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7482" y="5475062"/>
                <a:ext cx="2206358" cy="1241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4" name="Slide Zoom 13">
                <a:extLst>
                  <a:ext uri="{FF2B5EF4-FFF2-40B4-BE49-F238E27FC236}">
                    <a16:creationId xmlns:a16="http://schemas.microsoft.com/office/drawing/2014/main" id="{1E67F76C-D97C-0985-F666-EFA11B0484D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16627023"/>
                  </p:ext>
                </p:extLst>
              </p:nvPr>
            </p:nvGraphicFramePr>
            <p:xfrm>
              <a:off x="4733971" y="2987569"/>
              <a:ext cx="2206358" cy="1241076"/>
            </p:xfrm>
            <a:graphic>
              <a:graphicData uri="http://schemas.microsoft.com/office/powerpoint/2016/slidezoom">
                <pslz:sldZm>
                  <pslz:sldZmObj sldId="267" cId="3039977371">
                    <pslz:zmPr id="{EACF263B-51AC-436E-BC77-5D1CA8D615BE}" returnToParent="0" transitionDur="1000" showBg="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06358" cy="1241076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4" name="Slide Zoom 13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1E67F76C-D97C-0985-F666-EFA11B0484D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33971" y="2987569"/>
                <a:ext cx="2206358" cy="1241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6" name="Slide Zoom 15">
                <a:extLst>
                  <a:ext uri="{FF2B5EF4-FFF2-40B4-BE49-F238E27FC236}">
                    <a16:creationId xmlns:a16="http://schemas.microsoft.com/office/drawing/2014/main" id="{67567E9D-C7DD-824A-34FE-2C9B3FCC73D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59522556"/>
                  </p:ext>
                </p:extLst>
              </p:nvPr>
            </p:nvGraphicFramePr>
            <p:xfrm>
              <a:off x="2394623" y="4207317"/>
              <a:ext cx="2206359" cy="1241077"/>
            </p:xfrm>
            <a:graphic>
              <a:graphicData uri="http://schemas.microsoft.com/office/powerpoint/2016/slidezoom">
                <pslz:sldZm>
                  <pslz:sldZmObj sldId="268" cId="3983411772">
                    <pslz:zmPr id="{46B24B00-807A-427D-AD40-05D6351271B3}" returnToParent="0" transitionDur="1000" showBg="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06359" cy="1241077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6" name="Slide Zoom 15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67567E9D-C7DD-824A-34FE-2C9B3FCC73D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94623" y="4207317"/>
                <a:ext cx="2206359" cy="12410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8" name="Slide Zoom 17">
                <a:extLst>
                  <a:ext uri="{FF2B5EF4-FFF2-40B4-BE49-F238E27FC236}">
                    <a16:creationId xmlns:a16="http://schemas.microsoft.com/office/drawing/2014/main" id="{7ADB0701-2BD6-2C1C-C642-CBE26D53BA3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25399338"/>
                  </p:ext>
                </p:extLst>
              </p:nvPr>
            </p:nvGraphicFramePr>
            <p:xfrm>
              <a:off x="2394623" y="5559958"/>
              <a:ext cx="2206359" cy="1241077"/>
            </p:xfrm>
            <a:graphic>
              <a:graphicData uri="http://schemas.microsoft.com/office/powerpoint/2016/slidezoom">
                <pslz:sldZm>
                  <pslz:sldZmObj sldId="270" cId="3835380662">
                    <pslz:zmPr id="{79689C98-EBE9-43E2-9F72-C54E2F2E9229}" returnToParent="0" transitionDur="1000" showBg="0">
                      <p166:blipFill xmlns:p166="http://schemas.microsoft.com/office/powerpoint/2016/6/main">
                        <a:blip r:embed="rId1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06359" cy="1241077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8" name="Slide Zoom 17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7ADB0701-2BD6-2C1C-C642-CBE26D53BA3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94623" y="5559958"/>
                <a:ext cx="2206359" cy="12410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8" name="Slide Zoom 27">
                <a:extLst>
                  <a:ext uri="{FF2B5EF4-FFF2-40B4-BE49-F238E27FC236}">
                    <a16:creationId xmlns:a16="http://schemas.microsoft.com/office/drawing/2014/main" id="{6FB48590-B41A-0405-B612-0A790BEC207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56967829"/>
                  </p:ext>
                </p:extLst>
              </p:nvPr>
            </p:nvGraphicFramePr>
            <p:xfrm>
              <a:off x="9133416" y="5608724"/>
              <a:ext cx="1970385" cy="1108341"/>
            </p:xfrm>
            <a:graphic>
              <a:graphicData uri="http://schemas.microsoft.com/office/powerpoint/2016/slidezoom">
                <pslz:sldZm>
                  <pslz:sldZmObj sldId="279" cId="2583198447">
                    <pslz:zmPr id="{B22D7C27-428F-4C41-99A6-C5DC5C538854}" returnToParent="0" transitionDur="1000" showBg="0">
                      <p166:blipFill xmlns:p166="http://schemas.microsoft.com/office/powerpoint/2016/6/main">
                        <a:blip r:embed="rId2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70385" cy="1108341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8" name="Slide Zoom 27">
                <a:hlinkClick r:id="rId27" action="ppaction://hlinksldjump"/>
                <a:extLst>
                  <a:ext uri="{FF2B5EF4-FFF2-40B4-BE49-F238E27FC236}">
                    <a16:creationId xmlns:a16="http://schemas.microsoft.com/office/drawing/2014/main" id="{6FB48590-B41A-0405-B612-0A790BEC207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133416" y="5608724"/>
                <a:ext cx="1970385" cy="1108341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00998479-8229-639D-CB83-CC3B9FCFB317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73" y="134639"/>
            <a:ext cx="3912472" cy="1412158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Slide Zoom 10">
                <a:extLst>
                  <a:ext uri="{FF2B5EF4-FFF2-40B4-BE49-F238E27FC236}">
                    <a16:creationId xmlns:a16="http://schemas.microsoft.com/office/drawing/2014/main" id="{02AA6B42-A0ED-9F7F-4228-65E2E3D7E7F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59050192"/>
                  </p:ext>
                </p:extLst>
              </p:nvPr>
            </p:nvGraphicFramePr>
            <p:xfrm>
              <a:off x="9320460" y="4452714"/>
              <a:ext cx="1970388" cy="1108343"/>
            </p:xfrm>
            <a:graphic>
              <a:graphicData uri="http://schemas.microsoft.com/office/powerpoint/2016/slidezoom">
                <pslz:sldZm>
                  <pslz:sldZmObj sldId="280" cId="2644215631">
                    <pslz:zmPr id="{A63E5B7F-41A6-4A6D-AC82-130901E69E41}" returnToParent="0" transitionDur="1000" showBg="0">
                      <p166:blipFill xmlns:p166="http://schemas.microsoft.com/office/powerpoint/2016/6/main">
                        <a:blip r:embed="rId3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70388" cy="1108343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Slide Zoom 10">
                <a:hlinkClick r:id="rId31" action="ppaction://hlinksldjump"/>
                <a:extLst>
                  <a:ext uri="{FF2B5EF4-FFF2-40B4-BE49-F238E27FC236}">
                    <a16:creationId xmlns:a16="http://schemas.microsoft.com/office/drawing/2014/main" id="{02AA6B42-A0ED-9F7F-4228-65E2E3D7E7F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320460" y="4452714"/>
                <a:ext cx="1970388" cy="11083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31D73985-744D-C704-1952-1777755D0C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88429217"/>
                  </p:ext>
                </p:extLst>
              </p:nvPr>
            </p:nvGraphicFramePr>
            <p:xfrm>
              <a:off x="7056655" y="5607796"/>
              <a:ext cx="1970385" cy="1108342"/>
            </p:xfrm>
            <a:graphic>
              <a:graphicData uri="http://schemas.microsoft.com/office/powerpoint/2016/slidezoom">
                <pslz:sldZm>
                  <pslz:sldZmObj sldId="281" cId="1981448826">
                    <pslz:zmPr id="{C56196E6-BC78-49C4-9612-EBE9E4D85F9E}" returnToParent="0" transitionDur="1000" showBg="0">
                      <p166:blipFill xmlns:p166="http://schemas.microsoft.com/office/powerpoint/2016/6/main">
                        <a:blip r:embed="rId3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70385" cy="110834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27" action="ppaction://hlinksldjump"/>
                <a:extLst>
                  <a:ext uri="{FF2B5EF4-FFF2-40B4-BE49-F238E27FC236}">
                    <a16:creationId xmlns:a16="http://schemas.microsoft.com/office/drawing/2014/main" id="{31D73985-744D-C704-1952-1777755D0C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56655" y="5607796"/>
                <a:ext cx="1970385" cy="1108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26EC2F0E-6215-097E-06CD-CBB521C90E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88723447"/>
                  </p:ext>
                </p:extLst>
              </p:nvPr>
            </p:nvGraphicFramePr>
            <p:xfrm>
              <a:off x="7010939" y="4379739"/>
              <a:ext cx="1970389" cy="1108344"/>
            </p:xfrm>
            <a:graphic>
              <a:graphicData uri="http://schemas.microsoft.com/office/powerpoint/2016/slidezoom">
                <pslz:sldZm>
                  <pslz:sldZmObj sldId="285" cId="872932926">
                    <pslz:zmPr id="{4A29D376-E721-4DC3-A137-9C5DE78567E4}" returnToParent="0" transitionDur="1000" showBg="0">
                      <p166:blipFill xmlns:p166="http://schemas.microsoft.com/office/powerpoint/2016/6/main">
                        <a:blip r:embed="rId3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70389" cy="110834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Slide Zoom 5">
                <a:hlinkClick r:id="rId36" action="ppaction://hlinksldjump"/>
                <a:extLst>
                  <a:ext uri="{FF2B5EF4-FFF2-40B4-BE49-F238E27FC236}">
                    <a16:creationId xmlns:a16="http://schemas.microsoft.com/office/drawing/2014/main" id="{26EC2F0E-6215-097E-06CD-CBB521C90E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010939" y="4379739"/>
                <a:ext cx="1970389" cy="1108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Slide Zoom 18">
                <a:extLst>
                  <a:ext uri="{FF2B5EF4-FFF2-40B4-BE49-F238E27FC236}">
                    <a16:creationId xmlns:a16="http://schemas.microsoft.com/office/drawing/2014/main" id="{B960925D-28F2-4858-FDFE-556044515A2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89368860"/>
                  </p:ext>
                </p:extLst>
              </p:nvPr>
            </p:nvGraphicFramePr>
            <p:xfrm>
              <a:off x="4635967" y="4246966"/>
              <a:ext cx="2206359" cy="1241077"/>
            </p:xfrm>
            <a:graphic>
              <a:graphicData uri="http://schemas.microsoft.com/office/powerpoint/2016/slidezoom">
                <pslz:sldZm>
                  <pslz:sldZmObj sldId="288" cId="228685771">
                    <pslz:zmPr id="{CCDA72C9-A1C8-43D6-9AD8-6E28B7FB7B33}" returnToParent="0" transitionDur="1000" showBg="0">
                      <p166:blipFill xmlns:p166="http://schemas.microsoft.com/office/powerpoint/2016/6/main">
                        <a:blip r:embed="rId3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06359" cy="1241077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Slide Zoom 18">
                <a:hlinkClick r:id="rId42" action="ppaction://hlinksldjump"/>
                <a:extLst>
                  <a:ext uri="{FF2B5EF4-FFF2-40B4-BE49-F238E27FC236}">
                    <a16:creationId xmlns:a16="http://schemas.microsoft.com/office/drawing/2014/main" id="{B960925D-28F2-4858-FDFE-556044515A2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35967" y="4246966"/>
                <a:ext cx="2206359" cy="12410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0A28A85E-AE8A-8490-2E24-5505B6A4020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9279178"/>
                  </p:ext>
                </p:extLst>
              </p:nvPr>
            </p:nvGraphicFramePr>
            <p:xfrm>
              <a:off x="2400524" y="2958175"/>
              <a:ext cx="2206358" cy="1241076"/>
            </p:xfrm>
            <a:graphic>
              <a:graphicData uri="http://schemas.microsoft.com/office/powerpoint/2016/slidezoom">
                <pslz:sldZm>
                  <pslz:sldZmObj sldId="266" cId="2158958114">
                    <pslz:zmPr id="{EC076770-383B-4607-9FAA-FDBEB4FB18E4}" returnToParent="0" transitionDur="1000" showBg="0">
                      <p166:blipFill xmlns:p166="http://schemas.microsoft.com/office/powerpoint/2016/6/main">
                        <a:blip r:embed="rId4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06358" cy="1241076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Slide Zoom 8">
                <a:hlinkClick r:id="rId45" action="ppaction://hlinksldjump"/>
                <a:extLst>
                  <a:ext uri="{FF2B5EF4-FFF2-40B4-BE49-F238E27FC236}">
                    <a16:creationId xmlns:a16="http://schemas.microsoft.com/office/drawing/2014/main" id="{0A28A85E-AE8A-8490-2E24-5505B6A4020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400524" y="2958175"/>
                <a:ext cx="2206358" cy="1241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Slide Zoom 16">
                <a:extLst>
                  <a:ext uri="{FF2B5EF4-FFF2-40B4-BE49-F238E27FC236}">
                    <a16:creationId xmlns:a16="http://schemas.microsoft.com/office/drawing/2014/main" id="{C44BB0D5-2401-9198-2262-AFF975F9AD2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38623362"/>
                  </p:ext>
                </p:extLst>
              </p:nvPr>
            </p:nvGraphicFramePr>
            <p:xfrm>
              <a:off x="4725639" y="5559958"/>
              <a:ext cx="2206358" cy="1241076"/>
            </p:xfrm>
            <a:graphic>
              <a:graphicData uri="http://schemas.microsoft.com/office/powerpoint/2016/slidezoom">
                <pslz:sldZm>
                  <pslz:sldZmObj sldId="298" cId="3359290053">
                    <pslz:zmPr id="{75DAFB91-0B57-464B-BB47-C46FF2225337}" returnToParent="0" transitionDur="1000" showBg="0">
                      <p166:blipFill xmlns:p166="http://schemas.microsoft.com/office/powerpoint/2016/6/main">
                        <a:blip r:embed="rId4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06358" cy="1241076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Slide Zoom 16">
                <a:hlinkClick r:id="rId48" action="ppaction://hlinksldjump"/>
                <a:extLst>
                  <a:ext uri="{FF2B5EF4-FFF2-40B4-BE49-F238E27FC236}">
                    <a16:creationId xmlns:a16="http://schemas.microsoft.com/office/drawing/2014/main" id="{C44BB0D5-2401-9198-2262-AFF975F9AD2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725639" y="5559958"/>
                <a:ext cx="2206358" cy="12410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6892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B4E7F-CAA4-6273-0C2F-1320B1426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77460-E05A-C3B7-C1A1-F840D642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doni MT" panose="02070603080606020203" pitchFamily="18" charset="0"/>
              </a:rPr>
              <a:t>Outcome measures</a:t>
            </a:r>
            <a:endParaRPr lang="nl-BE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A2204-D5F9-4286-966E-3A0E32C34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26" y="1398494"/>
            <a:ext cx="10722154" cy="5056303"/>
          </a:xfrm>
        </p:spPr>
        <p:txBody>
          <a:bodyPr>
            <a:normAutofit/>
          </a:bodyPr>
          <a:lstStyle/>
          <a:p>
            <a:r>
              <a:rPr lang="en-US" sz="3200" i="0" dirty="0">
                <a:effectLst/>
                <a:latin typeface="Bodoni MT" panose="02070603080606020203" pitchFamily="18" charset="0"/>
              </a:rPr>
              <a:t>Cluster-membership recovery</a:t>
            </a:r>
          </a:p>
          <a:p>
            <a:pPr lvl="1"/>
            <a:r>
              <a:rPr lang="en-US" sz="2800" i="0" dirty="0">
                <a:effectLst/>
                <a:latin typeface="Bodoni MT" panose="02070603080606020203" pitchFamily="18" charset="0"/>
              </a:rPr>
              <a:t>Adjusted Rand Index (ARI)</a:t>
            </a:r>
          </a:p>
          <a:p>
            <a:pPr lvl="2"/>
            <a:r>
              <a:rPr lang="en-US" sz="2400" dirty="0">
                <a:latin typeface="Bodoni MT" panose="02070603080606020203" pitchFamily="18" charset="0"/>
              </a:rPr>
              <a:t>1 = Perfect clustering, 0 = Not better than random</a:t>
            </a:r>
            <a:endParaRPr lang="en-US" sz="2400" i="0" dirty="0">
              <a:effectLst/>
              <a:latin typeface="Bodoni MT" panose="02070603080606020203" pitchFamily="18" charset="0"/>
            </a:endParaRPr>
          </a:p>
          <a:p>
            <a:r>
              <a:rPr lang="en-US" sz="3200" i="0" dirty="0">
                <a:effectLst/>
                <a:latin typeface="Bodoni MT" panose="02070603080606020203" pitchFamily="18" charset="0"/>
              </a:rPr>
              <a:t>Cluster-specific parameter recovery (averaged over clusters)</a:t>
            </a:r>
          </a:p>
          <a:p>
            <a:pPr lvl="1"/>
            <a:r>
              <a:rPr lang="en-US" sz="2800" i="0" dirty="0">
                <a:effectLst/>
                <a:latin typeface="Bodoni MT" panose="02070603080606020203" pitchFamily="18" charset="0"/>
              </a:rPr>
              <a:t>Root Mean Squared Error (RMSE)</a:t>
            </a:r>
          </a:p>
          <a:p>
            <a:pPr lvl="1"/>
            <a:r>
              <a:rPr lang="en-US" sz="2800" i="0" dirty="0">
                <a:effectLst/>
                <a:latin typeface="Bodoni MT" panose="02070603080606020203" pitchFamily="18" charset="0"/>
              </a:rPr>
              <a:t>Mean Bias Error (MBE)</a:t>
            </a:r>
            <a:endParaRPr lang="en-US" sz="2800" dirty="0">
              <a:latin typeface="Bodoni MT" panose="02070603080606020203" pitchFamily="18" charset="0"/>
            </a:endParaRPr>
          </a:p>
          <a:p>
            <a:r>
              <a:rPr lang="en-US" sz="3200" i="0" dirty="0">
                <a:effectLst/>
                <a:latin typeface="Bodoni MT" panose="02070603080606020203" pitchFamily="18" charset="0"/>
              </a:rPr>
              <a:t>Model selection</a:t>
            </a:r>
          </a:p>
          <a:p>
            <a:pPr lvl="1"/>
            <a:r>
              <a:rPr lang="en-US" sz="2800" dirty="0">
                <a:latin typeface="Bodoni MT" panose="02070603080606020203" pitchFamily="18" charset="0"/>
              </a:rPr>
              <a:t>AIC</a:t>
            </a:r>
          </a:p>
          <a:p>
            <a:pPr lvl="1"/>
            <a:r>
              <a:rPr lang="en-US" sz="2800" i="0" dirty="0">
                <a:effectLst/>
                <a:latin typeface="Bodoni MT" panose="02070603080606020203" pitchFamily="18" charset="0"/>
              </a:rPr>
              <a:t>BIC (with groups as sample size, and participants as sample size)</a:t>
            </a:r>
          </a:p>
          <a:p>
            <a:pPr lvl="1"/>
            <a:r>
              <a:rPr lang="en-US" sz="2800" dirty="0">
                <a:latin typeface="Bodoni MT" panose="02070603080606020203" pitchFamily="18" charset="0"/>
              </a:rPr>
              <a:t>Convex Hull (CHull)</a:t>
            </a:r>
            <a:endParaRPr lang="en-US" sz="2800" i="0" dirty="0">
              <a:effectLst/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85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4D3FF62-8615-CD95-3B8D-DD92C7A09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Bodoni MT" panose="02070603080606020203" pitchFamily="18" charset="0"/>
              </a:rPr>
              <a:t>Preliminary results</a:t>
            </a:r>
            <a:endParaRPr lang="nl-BE" dirty="0">
              <a:latin typeface="Bodoni MT" panose="02070603080606020203" pitchFamily="18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989207E8-0AD3-199C-2EC2-B85032243D9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22210510"/>
                  </p:ext>
                </p:extLst>
              </p:nvPr>
            </p:nvGraphicFramePr>
            <p:xfrm>
              <a:off x="290016" y="1626439"/>
              <a:ext cx="3324610" cy="1870093"/>
            </p:xfrm>
            <a:graphic>
              <a:graphicData uri="http://schemas.microsoft.com/office/powerpoint/2016/slidezoom">
                <pslz:sldZm>
                  <pslz:sldZmObj sldId="282" cId="2991307988">
                    <pslz:zmPr id="{83A45610-5A6C-470C-8307-2123CC8ED371}" returnToParent="0" transitionDur="1000" showBg="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324610" cy="1870093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Slide Zoom 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989207E8-0AD3-199C-2EC2-B85032243D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0016" y="1626439"/>
                <a:ext cx="3324610" cy="1870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E6720091-5786-592C-4689-6B0CAF8E3F5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87586514"/>
                  </p:ext>
                </p:extLst>
              </p:nvPr>
            </p:nvGraphicFramePr>
            <p:xfrm>
              <a:off x="290016" y="4296512"/>
              <a:ext cx="3324610" cy="1870093"/>
            </p:xfrm>
            <a:graphic>
              <a:graphicData uri="http://schemas.microsoft.com/office/powerpoint/2016/slidezoom">
                <pslz:sldZm>
                  <pslz:sldZmObj sldId="283" cId="2506780153">
                    <pslz:zmPr id="{C28E12DE-1F82-4A26-AF78-A80A1A28F6F1}" returnToParent="0" transitionDur="1000" showBg="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324610" cy="1870093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Slide Zoom 8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E6720091-5786-592C-4689-6B0CAF8E3F5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0016" y="4296512"/>
                <a:ext cx="3324610" cy="1870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Slide Zoom 10">
                <a:extLst>
                  <a:ext uri="{FF2B5EF4-FFF2-40B4-BE49-F238E27FC236}">
                    <a16:creationId xmlns:a16="http://schemas.microsoft.com/office/drawing/2014/main" id="{8993A0E2-D480-EA69-3A0A-B0ABB80C63B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54011931"/>
                  </p:ext>
                </p:extLst>
              </p:nvPr>
            </p:nvGraphicFramePr>
            <p:xfrm>
              <a:off x="4433695" y="1626440"/>
              <a:ext cx="3324610" cy="1870092"/>
            </p:xfrm>
            <a:graphic>
              <a:graphicData uri="http://schemas.microsoft.com/office/powerpoint/2016/slidezoom">
                <pslz:sldZm>
                  <pslz:sldZmObj sldId="284" cId="3053770333">
                    <pslz:zmPr id="{57B9552F-6064-4BC7-B956-E0B1E13BC665}" returnToParent="0" transitionDur="1000" showBg="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324610" cy="187009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Slide Zoom 10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8993A0E2-D480-EA69-3A0A-B0ABB80C63B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33695" y="1626440"/>
                <a:ext cx="3324610" cy="1870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3A6DE896-B358-E012-A01A-EBA64713FCD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4649276"/>
                  </p:ext>
                </p:extLst>
              </p:nvPr>
            </p:nvGraphicFramePr>
            <p:xfrm>
              <a:off x="8189730" y="1558907"/>
              <a:ext cx="3324610" cy="1870093"/>
            </p:xfrm>
            <a:graphic>
              <a:graphicData uri="http://schemas.microsoft.com/office/powerpoint/2016/slidezoom">
                <pslz:sldZm>
                  <pslz:sldZmObj sldId="296" cId="45904868">
                    <pslz:zmPr id="{65349DB1-3B34-4B5B-BBEB-F772370F6E36}" returnToParent="0" transitionDur="1000" showBg="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324610" cy="1870093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" name="Slide Zoom 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3A6DE896-B358-E012-A01A-EBA64713FCD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89730" y="1558907"/>
                <a:ext cx="3324610" cy="1870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D749E9CB-F192-716A-F5F2-462ED746A6E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87869860"/>
                  </p:ext>
                </p:extLst>
              </p:nvPr>
            </p:nvGraphicFramePr>
            <p:xfrm>
              <a:off x="8189730" y="4296511"/>
              <a:ext cx="3324609" cy="1870093"/>
            </p:xfrm>
            <a:graphic>
              <a:graphicData uri="http://schemas.microsoft.com/office/powerpoint/2016/slidezoom">
                <pslz:sldZm>
                  <pslz:sldZmObj sldId="297" cId="810649039">
                    <pslz:zmPr id="{DD3422E9-99F5-44C3-9611-C758CB262DD4}" transitionDur="1000" showBg="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324609" cy="1870093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0" name="Slide Zoom 9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D749E9CB-F192-716A-F5F2-462ED746A6E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89730" y="4296511"/>
                <a:ext cx="3324609" cy="187009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2932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EAAA8-AD4A-E219-C871-77AA4F664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27721-76E6-059C-6EAC-896F1DCE3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doni MT" panose="02070603080606020203" pitchFamily="18" charset="0"/>
              </a:rPr>
              <a:t>Number of categories</a:t>
            </a:r>
            <a:endParaRPr lang="nl-BE" dirty="0">
              <a:latin typeface="Bodoni MT" panose="02070603080606020203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F4A4251-0B89-E907-9EDA-A386021DC3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388671"/>
              </p:ext>
            </p:extLst>
          </p:nvPr>
        </p:nvGraphicFramePr>
        <p:xfrm>
          <a:off x="400456" y="1621813"/>
          <a:ext cx="7080114" cy="3410730"/>
        </p:xfrm>
        <a:graphic>
          <a:graphicData uri="http://schemas.openxmlformats.org/drawingml/2006/table">
            <a:tbl>
              <a:tblPr/>
              <a:tblGrid>
                <a:gridCol w="1414186">
                  <a:extLst>
                    <a:ext uri="{9D8B030D-6E8A-4147-A177-3AD203B41FA5}">
                      <a16:colId xmlns:a16="http://schemas.microsoft.com/office/drawing/2014/main" val="4198497880"/>
                    </a:ext>
                  </a:extLst>
                </a:gridCol>
                <a:gridCol w="1535478">
                  <a:extLst>
                    <a:ext uri="{9D8B030D-6E8A-4147-A177-3AD203B41FA5}">
                      <a16:colId xmlns:a16="http://schemas.microsoft.com/office/drawing/2014/main" val="1707960231"/>
                    </a:ext>
                  </a:extLst>
                </a:gridCol>
                <a:gridCol w="1302078">
                  <a:extLst>
                    <a:ext uri="{9D8B030D-6E8A-4147-A177-3AD203B41FA5}">
                      <a16:colId xmlns:a16="http://schemas.microsoft.com/office/drawing/2014/main" val="1300056427"/>
                    </a:ext>
                  </a:extLst>
                </a:gridCol>
                <a:gridCol w="1414186">
                  <a:extLst>
                    <a:ext uri="{9D8B030D-6E8A-4147-A177-3AD203B41FA5}">
                      <a16:colId xmlns:a16="http://schemas.microsoft.com/office/drawing/2014/main" val="80957850"/>
                    </a:ext>
                  </a:extLst>
                </a:gridCol>
                <a:gridCol w="1414186">
                  <a:extLst>
                    <a:ext uri="{9D8B030D-6E8A-4147-A177-3AD203B41FA5}">
                      <a16:colId xmlns:a16="http://schemas.microsoft.com/office/drawing/2014/main" val="230009079"/>
                    </a:ext>
                  </a:extLst>
                </a:gridCol>
              </a:tblGrid>
              <a:tr h="546373">
                <a:tc>
                  <a:txBody>
                    <a:bodyPr/>
                    <a:lstStyle/>
                    <a:p>
                      <a:pPr algn="l" rtl="0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Categories</a:t>
                      </a:r>
                    </a:p>
                  </a:txBody>
                  <a:tcPr marL="8210" marR="8210" marT="82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B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Mean</a:t>
                      </a:r>
                      <a:r>
                        <a:rPr lang="nl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RMSE</a:t>
                      </a:r>
                    </a:p>
                  </a:txBody>
                  <a:tcPr marL="8210" marR="8210" marT="82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B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Mean</a:t>
                      </a:r>
                      <a:r>
                        <a:rPr lang="nl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ARI</a:t>
                      </a:r>
                    </a:p>
                  </a:txBody>
                  <a:tcPr marL="8210" marR="8210" marT="82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B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Mean</a:t>
                      </a:r>
                      <a:r>
                        <a:rPr lang="nl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MBE</a:t>
                      </a:r>
                    </a:p>
                  </a:txBody>
                  <a:tcPr marL="8210" marR="8210" marT="82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% Perfect Clustering</a:t>
                      </a:r>
                      <a:endParaRPr lang="nl-BE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210" marR="8210" marT="82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574478"/>
                  </a:ext>
                </a:extLst>
              </a:tr>
              <a:tr h="460101">
                <a:tc>
                  <a:txBody>
                    <a:bodyPr/>
                    <a:lstStyle/>
                    <a:p>
                      <a:pPr algn="r" rtl="0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210" marR="8210" marT="82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0,1142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0,7346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-0,0680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0,5406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200331"/>
                  </a:ext>
                </a:extLst>
              </a:tr>
              <a:tr h="460101">
                <a:tc>
                  <a:txBody>
                    <a:bodyPr/>
                    <a:lstStyle/>
                    <a:p>
                      <a:pPr algn="r" rtl="0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8210" marR="8210" marT="82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0,0797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0,8655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-0,0470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0,7010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074127"/>
                  </a:ext>
                </a:extLst>
              </a:tr>
              <a:tr h="460101">
                <a:tc>
                  <a:txBody>
                    <a:bodyPr/>
                    <a:lstStyle/>
                    <a:p>
                      <a:pPr algn="r" rtl="0" fontAlgn="b"/>
                      <a:r>
                        <a:rPr lang="nl-BE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8210" marR="8210" marT="82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0,0548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0,9086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-0,0303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0,7698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485096"/>
                  </a:ext>
                </a:extLst>
              </a:tr>
              <a:tr h="449282">
                <a:tc>
                  <a:txBody>
                    <a:bodyPr/>
                    <a:lstStyle/>
                    <a:p>
                      <a:pPr algn="r" rtl="0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8210" marR="8210" marT="82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0,0447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0,9222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-0,0228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0,8031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3446763"/>
                  </a:ext>
                </a:extLst>
              </a:tr>
              <a:tr h="503234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7</a:t>
                      </a:r>
                      <a:endParaRPr lang="nl-BE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  <a:ea typeface="+mn-ea"/>
                        <a:cs typeface="+mn-cs"/>
                      </a:endParaRPr>
                    </a:p>
                  </a:txBody>
                  <a:tcPr marL="8210" marR="8210" marT="82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0,0357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0,9408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-0,0155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0,8281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328954"/>
                  </a:ext>
                </a:extLst>
              </a:tr>
              <a:tr h="46010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nl-BE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ontinuous</a:t>
                      </a:r>
                      <a:endParaRPr lang="nl-BE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  <a:ea typeface="+mn-ea"/>
                        <a:cs typeface="+mn-cs"/>
                      </a:endParaRPr>
                    </a:p>
                  </a:txBody>
                  <a:tcPr marL="8210" marR="8210" marT="82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0,0245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0,9670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0,0004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0,8708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96260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EB6B0B1-32B4-9A9A-1B9D-FAFEE3FB5FA6}"/>
              </a:ext>
            </a:extLst>
          </p:cNvPr>
          <p:cNvSpPr/>
          <p:nvPr/>
        </p:nvSpPr>
        <p:spPr>
          <a:xfrm>
            <a:off x="1867711" y="2276272"/>
            <a:ext cx="1517515" cy="278211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A884FC8-6506-040C-41FC-70F479986ED9}"/>
              </a:ext>
            </a:extLst>
          </p:cNvPr>
          <p:cNvCxnSpPr>
            <a:cxnSpLocks/>
          </p:cNvCxnSpPr>
          <p:nvPr/>
        </p:nvCxnSpPr>
        <p:spPr>
          <a:xfrm flipV="1">
            <a:off x="2276274" y="2441644"/>
            <a:ext cx="0" cy="24416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7D893D2-35AE-E7AA-EDDC-5E602BE0E1F6}"/>
              </a:ext>
            </a:extLst>
          </p:cNvPr>
          <p:cNvSpPr/>
          <p:nvPr/>
        </p:nvSpPr>
        <p:spPr>
          <a:xfrm>
            <a:off x="4776281" y="2276272"/>
            <a:ext cx="1400783" cy="278211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F3181D-7BEB-28A2-D308-D876F41AC271}"/>
              </a:ext>
            </a:extLst>
          </p:cNvPr>
          <p:cNvCxnSpPr>
            <a:cxnSpLocks/>
          </p:cNvCxnSpPr>
          <p:nvPr/>
        </p:nvCxnSpPr>
        <p:spPr>
          <a:xfrm flipV="1">
            <a:off x="5006504" y="2441644"/>
            <a:ext cx="0" cy="24416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1E6AA64-CDDE-7F8A-23AB-52C9BCEF8E96}"/>
              </a:ext>
            </a:extLst>
          </p:cNvPr>
          <p:cNvSpPr/>
          <p:nvPr/>
        </p:nvSpPr>
        <p:spPr>
          <a:xfrm>
            <a:off x="8260404" y="1119837"/>
            <a:ext cx="3451699" cy="114170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Bef>
                <a:spcPts val="500"/>
              </a:spcBef>
              <a:defRPr/>
            </a:pPr>
            <a:r>
              <a:rPr lang="en-US" sz="2400" dirty="0">
                <a:solidFill>
                  <a:prstClr val="black"/>
                </a:solidFill>
                <a:latin typeface="Bodoni MT" panose="02070603080606020203" pitchFamily="18" charset="0"/>
              </a:rPr>
              <a:t>Fewer categories =&gt; Higher u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nderestimation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 of factor loadings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B08DB3-6270-4E6F-5565-BA7C29D33065}"/>
              </a:ext>
            </a:extLst>
          </p:cNvPr>
          <p:cNvSpPr/>
          <p:nvPr/>
        </p:nvSpPr>
        <p:spPr>
          <a:xfrm>
            <a:off x="8260403" y="2858149"/>
            <a:ext cx="3451699" cy="114170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Bef>
                <a:spcPts val="500"/>
              </a:spcBef>
              <a:defRPr/>
            </a:pPr>
            <a:r>
              <a:rPr lang="en-US" sz="2400" dirty="0">
                <a:solidFill>
                  <a:prstClr val="black"/>
                </a:solidFill>
                <a:latin typeface="Bodoni MT" panose="02070603080606020203" pitchFamily="18" charset="0"/>
              </a:rPr>
              <a:t>Fewer categories =&gt; Worse cluster membership recovery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E5C971-7621-A9BC-B020-2143DC9C41B4}"/>
              </a:ext>
            </a:extLst>
          </p:cNvPr>
          <p:cNvSpPr/>
          <p:nvPr/>
        </p:nvSpPr>
        <p:spPr>
          <a:xfrm flipH="1">
            <a:off x="3429000" y="2276167"/>
            <a:ext cx="1279185" cy="278211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Bef>
                <a:spcPts val="500"/>
              </a:spcBef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1EAB5E-4BD6-0454-B2B9-B05807010A19}"/>
              </a:ext>
            </a:extLst>
          </p:cNvPr>
          <p:cNvSpPr/>
          <p:nvPr/>
        </p:nvSpPr>
        <p:spPr>
          <a:xfrm flipH="1">
            <a:off x="6245160" y="2276167"/>
            <a:ext cx="1279185" cy="278211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Bef>
                <a:spcPts val="500"/>
              </a:spcBef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6AEFF84-DE3F-2D00-A291-DEC1EA7F07A9}"/>
              </a:ext>
            </a:extLst>
          </p:cNvPr>
          <p:cNvCxnSpPr>
            <a:cxnSpLocks/>
          </p:cNvCxnSpPr>
          <p:nvPr/>
        </p:nvCxnSpPr>
        <p:spPr>
          <a:xfrm>
            <a:off x="6491593" y="2451372"/>
            <a:ext cx="0" cy="2441642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6416099-46B2-B3BA-A9C6-C1D1DB4F3E9B}"/>
              </a:ext>
            </a:extLst>
          </p:cNvPr>
          <p:cNvCxnSpPr>
            <a:cxnSpLocks/>
          </p:cNvCxnSpPr>
          <p:nvPr/>
        </p:nvCxnSpPr>
        <p:spPr>
          <a:xfrm>
            <a:off x="3715968" y="2451372"/>
            <a:ext cx="0" cy="2441642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307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7CF6C-3ACF-FE44-0C73-045BFADB1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050B0-F36D-01DC-87AE-D988156A0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doni MT" panose="02070603080606020203" pitchFamily="18" charset="0"/>
              </a:rPr>
              <a:t>Skewness</a:t>
            </a:r>
            <a:endParaRPr lang="nl-BE" dirty="0">
              <a:latin typeface="Bodoni MT" panose="02070603080606020203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816C60E-5F35-A84F-2FA8-FDEC340FBC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601393"/>
              </p:ext>
            </p:extLst>
          </p:nvPr>
        </p:nvGraphicFramePr>
        <p:xfrm>
          <a:off x="400456" y="1621812"/>
          <a:ext cx="7313576" cy="2943511"/>
        </p:xfrm>
        <a:graphic>
          <a:graphicData uri="http://schemas.openxmlformats.org/drawingml/2006/table">
            <a:tbl>
              <a:tblPr/>
              <a:tblGrid>
                <a:gridCol w="1460818">
                  <a:extLst>
                    <a:ext uri="{9D8B030D-6E8A-4147-A177-3AD203B41FA5}">
                      <a16:colId xmlns:a16="http://schemas.microsoft.com/office/drawing/2014/main" val="4198497880"/>
                    </a:ext>
                  </a:extLst>
                </a:gridCol>
                <a:gridCol w="1586109">
                  <a:extLst>
                    <a:ext uri="{9D8B030D-6E8A-4147-A177-3AD203B41FA5}">
                      <a16:colId xmlns:a16="http://schemas.microsoft.com/office/drawing/2014/main" val="1707960231"/>
                    </a:ext>
                  </a:extLst>
                </a:gridCol>
                <a:gridCol w="1345013">
                  <a:extLst>
                    <a:ext uri="{9D8B030D-6E8A-4147-A177-3AD203B41FA5}">
                      <a16:colId xmlns:a16="http://schemas.microsoft.com/office/drawing/2014/main" val="1300056427"/>
                    </a:ext>
                  </a:extLst>
                </a:gridCol>
                <a:gridCol w="1460818">
                  <a:extLst>
                    <a:ext uri="{9D8B030D-6E8A-4147-A177-3AD203B41FA5}">
                      <a16:colId xmlns:a16="http://schemas.microsoft.com/office/drawing/2014/main" val="80957850"/>
                    </a:ext>
                  </a:extLst>
                </a:gridCol>
                <a:gridCol w="1460818">
                  <a:extLst>
                    <a:ext uri="{9D8B030D-6E8A-4147-A177-3AD203B41FA5}">
                      <a16:colId xmlns:a16="http://schemas.microsoft.com/office/drawing/2014/main" val="230009079"/>
                    </a:ext>
                  </a:extLst>
                </a:gridCol>
              </a:tblGrid>
              <a:tr h="676887">
                <a:tc>
                  <a:txBody>
                    <a:bodyPr/>
                    <a:lstStyle/>
                    <a:p>
                      <a:pPr algn="l" rtl="0" fontAlgn="b"/>
                      <a:r>
                        <a:rPr lang="nl-B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Skewness</a:t>
                      </a:r>
                      <a:endParaRPr lang="nl-BE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210" marR="8210" marT="82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B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Mean</a:t>
                      </a:r>
                      <a:r>
                        <a:rPr lang="nl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RMSE</a:t>
                      </a:r>
                    </a:p>
                  </a:txBody>
                  <a:tcPr marL="8210" marR="8210" marT="82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B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Mean</a:t>
                      </a:r>
                      <a:r>
                        <a:rPr lang="nl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ARI</a:t>
                      </a:r>
                    </a:p>
                  </a:txBody>
                  <a:tcPr marL="8210" marR="8210" marT="82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B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Mean</a:t>
                      </a:r>
                      <a:r>
                        <a:rPr lang="nl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MBE</a:t>
                      </a:r>
                    </a:p>
                  </a:txBody>
                  <a:tcPr marL="8210" marR="8210" marT="82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% Perfect Clustering</a:t>
                      </a:r>
                      <a:endParaRPr lang="nl-BE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210" marR="8210" marT="82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574478"/>
                  </a:ext>
                </a:extLst>
              </a:tr>
              <a:tr h="570007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</a:t>
                      </a:r>
                      <a:endParaRPr lang="nl-BE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  <a:ea typeface="+mn-ea"/>
                        <a:cs typeface="+mn-cs"/>
                      </a:endParaRPr>
                    </a:p>
                  </a:txBody>
                  <a:tcPr marL="8210" marR="8210" marT="82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0,0439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0,9150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-0,0201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0,7917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200331"/>
                  </a:ext>
                </a:extLst>
              </a:tr>
              <a:tr h="570007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1</a:t>
                      </a:r>
                      <a:endParaRPr lang="nl-BE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  <a:ea typeface="+mn-ea"/>
                        <a:cs typeface="+mn-cs"/>
                      </a:endParaRPr>
                    </a:p>
                  </a:txBody>
                  <a:tcPr marL="8210" marR="8210" marT="82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0,0521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0,9025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-0,0263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0,7750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074127"/>
                  </a:ext>
                </a:extLst>
              </a:tr>
              <a:tr h="570007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2</a:t>
                      </a:r>
                      <a:endParaRPr lang="nl-BE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  <a:ea typeface="+mn-ea"/>
                        <a:cs typeface="+mn-cs"/>
                      </a:endParaRPr>
                    </a:p>
                  </a:txBody>
                  <a:tcPr marL="8210" marR="8210" marT="82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0,0612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0,8858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-0,0323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0,7486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485096"/>
                  </a:ext>
                </a:extLst>
              </a:tr>
              <a:tr h="556603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3</a:t>
                      </a:r>
                      <a:endParaRPr lang="nl-BE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  <a:ea typeface="+mn-ea"/>
                        <a:cs typeface="+mn-cs"/>
                      </a:endParaRPr>
                    </a:p>
                  </a:txBody>
                  <a:tcPr marL="8210" marR="8210" marT="82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0,0786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0,8558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-0,0434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0,6938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344676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706DA86-983D-C2FA-0535-F017BD6B1382}"/>
              </a:ext>
            </a:extLst>
          </p:cNvPr>
          <p:cNvSpPr/>
          <p:nvPr/>
        </p:nvSpPr>
        <p:spPr>
          <a:xfrm>
            <a:off x="2198451" y="2383276"/>
            <a:ext cx="1332689" cy="227627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EEF2406-CEDD-8BB4-2D34-C4E569E334A7}"/>
              </a:ext>
            </a:extLst>
          </p:cNvPr>
          <p:cNvCxnSpPr>
            <a:cxnSpLocks/>
          </p:cNvCxnSpPr>
          <p:nvPr/>
        </p:nvCxnSpPr>
        <p:spPr>
          <a:xfrm>
            <a:off x="2470827" y="2535580"/>
            <a:ext cx="0" cy="20297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231CAAA-ECA5-7FC5-1E4E-BAA861C6DAF3}"/>
              </a:ext>
            </a:extLst>
          </p:cNvPr>
          <p:cNvSpPr/>
          <p:nvPr/>
        </p:nvSpPr>
        <p:spPr>
          <a:xfrm>
            <a:off x="4956241" y="2383276"/>
            <a:ext cx="1332689" cy="227627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E94A266-1317-A9DE-1B12-2771D1439B12}"/>
              </a:ext>
            </a:extLst>
          </p:cNvPr>
          <p:cNvCxnSpPr>
            <a:cxnSpLocks/>
          </p:cNvCxnSpPr>
          <p:nvPr/>
        </p:nvCxnSpPr>
        <p:spPr>
          <a:xfrm>
            <a:off x="5228617" y="2535580"/>
            <a:ext cx="0" cy="20297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2FD65B9-9D11-F563-166F-E758F4B88E50}"/>
              </a:ext>
            </a:extLst>
          </p:cNvPr>
          <p:cNvSpPr/>
          <p:nvPr/>
        </p:nvSpPr>
        <p:spPr>
          <a:xfrm flipH="1">
            <a:off x="3604097" y="2383276"/>
            <a:ext cx="1279185" cy="227627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Bef>
                <a:spcPts val="500"/>
              </a:spcBef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8B9E899-01C3-37C3-8E6F-CA2D70A25E54}"/>
              </a:ext>
            </a:extLst>
          </p:cNvPr>
          <p:cNvCxnSpPr>
            <a:cxnSpLocks/>
          </p:cNvCxnSpPr>
          <p:nvPr/>
        </p:nvCxnSpPr>
        <p:spPr>
          <a:xfrm flipV="1">
            <a:off x="3842428" y="2535580"/>
            <a:ext cx="0" cy="1948871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D4FC3FD-C120-A5BA-46A6-5E16FAE57828}"/>
              </a:ext>
            </a:extLst>
          </p:cNvPr>
          <p:cNvSpPr/>
          <p:nvPr/>
        </p:nvSpPr>
        <p:spPr>
          <a:xfrm flipH="1">
            <a:off x="6361889" y="2383276"/>
            <a:ext cx="1425100" cy="227627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Bef>
                <a:spcPts val="500"/>
              </a:spcBef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A3A4A86-F2C8-4034-B07B-0781E4A65A11}"/>
              </a:ext>
            </a:extLst>
          </p:cNvPr>
          <p:cNvCxnSpPr>
            <a:cxnSpLocks/>
          </p:cNvCxnSpPr>
          <p:nvPr/>
        </p:nvCxnSpPr>
        <p:spPr>
          <a:xfrm flipV="1">
            <a:off x="6648858" y="2535580"/>
            <a:ext cx="0" cy="1948871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83F7C91-7892-3AC3-60F9-BC1AB099C123}"/>
              </a:ext>
            </a:extLst>
          </p:cNvPr>
          <p:cNvSpPr/>
          <p:nvPr/>
        </p:nvSpPr>
        <p:spPr>
          <a:xfrm>
            <a:off x="8260404" y="1119837"/>
            <a:ext cx="3451699" cy="141574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Bef>
                <a:spcPts val="500"/>
              </a:spcBef>
              <a:defRPr/>
            </a:pPr>
            <a:r>
              <a:rPr lang="en-US" sz="2400" dirty="0">
                <a:solidFill>
                  <a:prstClr val="black"/>
                </a:solidFill>
                <a:latin typeface="Bodoni MT" panose="02070603080606020203" pitchFamily="18" charset="0"/>
              </a:rPr>
              <a:t>Higher underlying skew =&gt; Higher u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nderestimation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 of factor loadings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2293948-B0A2-723F-CCB9-6154C4247301}"/>
              </a:ext>
            </a:extLst>
          </p:cNvPr>
          <p:cNvSpPr/>
          <p:nvPr/>
        </p:nvSpPr>
        <p:spPr>
          <a:xfrm>
            <a:off x="8260403" y="2858149"/>
            <a:ext cx="3451699" cy="114170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Bef>
                <a:spcPts val="500"/>
              </a:spcBef>
              <a:defRPr/>
            </a:pPr>
            <a:r>
              <a:rPr lang="en-US" sz="2400" dirty="0">
                <a:solidFill>
                  <a:prstClr val="black"/>
                </a:solidFill>
                <a:latin typeface="Bodoni MT" panose="02070603080606020203" pitchFamily="18" charset="0"/>
              </a:rPr>
              <a:t>Higher underlying skew =&gt; Worse cluster membership recovery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780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F923A-F506-BB10-4B72-809CD8131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FF188-DCBA-4304-2359-DF5DF1979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doni MT" panose="02070603080606020203" pitchFamily="18" charset="0"/>
              </a:rPr>
              <a:t>Group size</a:t>
            </a:r>
            <a:endParaRPr lang="nl-BE" dirty="0">
              <a:latin typeface="Bodoni MT" panose="02070603080606020203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30B9621-072D-7A80-FB81-8287E345F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070390"/>
              </p:ext>
            </p:extLst>
          </p:nvPr>
        </p:nvGraphicFramePr>
        <p:xfrm>
          <a:off x="400456" y="1621812"/>
          <a:ext cx="7245484" cy="3349023"/>
        </p:xfrm>
        <a:graphic>
          <a:graphicData uri="http://schemas.openxmlformats.org/drawingml/2006/table">
            <a:tbl>
              <a:tblPr/>
              <a:tblGrid>
                <a:gridCol w="1447217">
                  <a:extLst>
                    <a:ext uri="{9D8B030D-6E8A-4147-A177-3AD203B41FA5}">
                      <a16:colId xmlns:a16="http://schemas.microsoft.com/office/drawing/2014/main" val="4198497880"/>
                    </a:ext>
                  </a:extLst>
                </a:gridCol>
                <a:gridCol w="1571342">
                  <a:extLst>
                    <a:ext uri="{9D8B030D-6E8A-4147-A177-3AD203B41FA5}">
                      <a16:colId xmlns:a16="http://schemas.microsoft.com/office/drawing/2014/main" val="1707960231"/>
                    </a:ext>
                  </a:extLst>
                </a:gridCol>
                <a:gridCol w="1332491">
                  <a:extLst>
                    <a:ext uri="{9D8B030D-6E8A-4147-A177-3AD203B41FA5}">
                      <a16:colId xmlns:a16="http://schemas.microsoft.com/office/drawing/2014/main" val="1300056427"/>
                    </a:ext>
                  </a:extLst>
                </a:gridCol>
                <a:gridCol w="1447217">
                  <a:extLst>
                    <a:ext uri="{9D8B030D-6E8A-4147-A177-3AD203B41FA5}">
                      <a16:colId xmlns:a16="http://schemas.microsoft.com/office/drawing/2014/main" val="80957850"/>
                    </a:ext>
                  </a:extLst>
                </a:gridCol>
                <a:gridCol w="1447217">
                  <a:extLst>
                    <a:ext uri="{9D8B030D-6E8A-4147-A177-3AD203B41FA5}">
                      <a16:colId xmlns:a16="http://schemas.microsoft.com/office/drawing/2014/main" val="230009079"/>
                    </a:ext>
                  </a:extLst>
                </a:gridCol>
              </a:tblGrid>
              <a:tr h="770138">
                <a:tc>
                  <a:txBody>
                    <a:bodyPr/>
                    <a:lstStyle/>
                    <a:p>
                      <a:pPr algn="l" rtl="0" fontAlgn="b"/>
                      <a:r>
                        <a:rPr lang="nl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Group </a:t>
                      </a:r>
                      <a:r>
                        <a:rPr lang="nl-B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size</a:t>
                      </a:r>
                      <a:endParaRPr lang="nl-BE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210" marR="8210" marT="82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B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Mean</a:t>
                      </a:r>
                      <a:r>
                        <a:rPr lang="nl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RMSE</a:t>
                      </a:r>
                    </a:p>
                  </a:txBody>
                  <a:tcPr marL="8210" marR="8210" marT="82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B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Mean</a:t>
                      </a:r>
                      <a:r>
                        <a:rPr lang="nl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ARI</a:t>
                      </a:r>
                    </a:p>
                  </a:txBody>
                  <a:tcPr marL="8210" marR="8210" marT="82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B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Mean</a:t>
                      </a:r>
                      <a:r>
                        <a:rPr lang="nl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MBE</a:t>
                      </a:r>
                    </a:p>
                  </a:txBody>
                  <a:tcPr marL="8210" marR="8210" marT="82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% Perfect Clustering</a:t>
                      </a:r>
                      <a:endParaRPr lang="nl-BE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210" marR="8210" marT="82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574478"/>
                  </a:ext>
                </a:extLst>
              </a:tr>
              <a:tr h="648534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50</a:t>
                      </a:r>
                      <a:endParaRPr lang="nl-BE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  <a:ea typeface="+mn-ea"/>
                        <a:cs typeface="+mn-cs"/>
                      </a:endParaRPr>
                    </a:p>
                  </a:txBody>
                  <a:tcPr marL="8210" marR="8210" marT="82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0,0648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0,7309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-0,0310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0,4583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200331"/>
                  </a:ext>
                </a:extLst>
              </a:tr>
              <a:tr h="648534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100</a:t>
                      </a:r>
                      <a:endParaRPr lang="nl-BE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  <a:ea typeface="+mn-ea"/>
                        <a:cs typeface="+mn-cs"/>
                      </a:endParaRPr>
                    </a:p>
                  </a:txBody>
                  <a:tcPr marL="8210" marR="8210" marT="82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0,0591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0,8704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-0,0304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0,6722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074127"/>
                  </a:ext>
                </a:extLst>
              </a:tr>
              <a:tr h="648534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300</a:t>
                      </a:r>
                      <a:endParaRPr lang="nl-BE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  <a:ea typeface="+mn-ea"/>
                        <a:cs typeface="+mn-cs"/>
                      </a:endParaRPr>
                    </a:p>
                  </a:txBody>
                  <a:tcPr marL="8210" marR="8210" marT="82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0,0561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0,9726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-0,0303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0,9215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485096"/>
                  </a:ext>
                </a:extLst>
              </a:tr>
              <a:tr h="633283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500</a:t>
                      </a:r>
                      <a:endParaRPr lang="nl-BE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  <a:ea typeface="+mn-ea"/>
                        <a:cs typeface="+mn-cs"/>
                      </a:endParaRPr>
                    </a:p>
                  </a:txBody>
                  <a:tcPr marL="8210" marR="8210" marT="82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0,0557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0,9853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-0,0304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0,9569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344676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92D8FCE-C24F-94C6-E635-46C8E245BF1D}"/>
              </a:ext>
            </a:extLst>
          </p:cNvPr>
          <p:cNvSpPr/>
          <p:nvPr/>
        </p:nvSpPr>
        <p:spPr>
          <a:xfrm>
            <a:off x="2140085" y="2460954"/>
            <a:ext cx="1332689" cy="268498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AEFC5F4-66A5-AFB9-7610-6A24D2AC02B7}"/>
              </a:ext>
            </a:extLst>
          </p:cNvPr>
          <p:cNvCxnSpPr>
            <a:cxnSpLocks/>
          </p:cNvCxnSpPr>
          <p:nvPr/>
        </p:nvCxnSpPr>
        <p:spPr>
          <a:xfrm flipV="1">
            <a:off x="2393005" y="2645923"/>
            <a:ext cx="0" cy="2324912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CAA66ED-637B-3452-8E5B-EACF0A9EE905}"/>
              </a:ext>
            </a:extLst>
          </p:cNvPr>
          <p:cNvSpPr/>
          <p:nvPr/>
        </p:nvSpPr>
        <p:spPr>
          <a:xfrm>
            <a:off x="4977319" y="2460954"/>
            <a:ext cx="1332689" cy="268498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A358C8C-8B32-50F0-3F05-3FC836CEFF01}"/>
              </a:ext>
            </a:extLst>
          </p:cNvPr>
          <p:cNvCxnSpPr>
            <a:cxnSpLocks/>
          </p:cNvCxnSpPr>
          <p:nvPr/>
        </p:nvCxnSpPr>
        <p:spPr>
          <a:xfrm flipV="1">
            <a:off x="5230239" y="2645923"/>
            <a:ext cx="0" cy="2324912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4B65C62-A2DD-0294-3262-58F2EE8D56D2}"/>
              </a:ext>
            </a:extLst>
          </p:cNvPr>
          <p:cNvSpPr/>
          <p:nvPr/>
        </p:nvSpPr>
        <p:spPr>
          <a:xfrm>
            <a:off x="3558702" y="2460954"/>
            <a:ext cx="1332689" cy="268498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514EB4-4591-F56D-47C7-DE7F9CD78736}"/>
              </a:ext>
            </a:extLst>
          </p:cNvPr>
          <p:cNvCxnSpPr>
            <a:cxnSpLocks/>
          </p:cNvCxnSpPr>
          <p:nvPr/>
        </p:nvCxnSpPr>
        <p:spPr>
          <a:xfrm>
            <a:off x="3798654" y="2645923"/>
            <a:ext cx="0" cy="2324912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71760-3E50-4D10-F34C-56CC480A7C15}"/>
              </a:ext>
            </a:extLst>
          </p:cNvPr>
          <p:cNvSpPr/>
          <p:nvPr/>
        </p:nvSpPr>
        <p:spPr>
          <a:xfrm>
            <a:off x="6395936" y="2460954"/>
            <a:ext cx="1332689" cy="268498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3FFD1C4-6DE7-ABE4-5951-DA33480C3C21}"/>
              </a:ext>
            </a:extLst>
          </p:cNvPr>
          <p:cNvCxnSpPr>
            <a:cxnSpLocks/>
          </p:cNvCxnSpPr>
          <p:nvPr/>
        </p:nvCxnSpPr>
        <p:spPr>
          <a:xfrm>
            <a:off x="6694254" y="2645923"/>
            <a:ext cx="0" cy="2324912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E053E18-BE10-8C38-B96E-F56D483D02EE}"/>
              </a:ext>
            </a:extLst>
          </p:cNvPr>
          <p:cNvSpPr/>
          <p:nvPr/>
        </p:nvSpPr>
        <p:spPr>
          <a:xfrm>
            <a:off x="8260404" y="1119837"/>
            <a:ext cx="3451699" cy="1415743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Bef>
                <a:spcPts val="500"/>
              </a:spcBef>
              <a:defRPr/>
            </a:pPr>
            <a:r>
              <a:rPr lang="en-US" sz="2400" dirty="0">
                <a:solidFill>
                  <a:prstClr val="black"/>
                </a:solidFill>
                <a:latin typeface="Bodoni MT" panose="02070603080606020203" pitchFamily="18" charset="0"/>
              </a:rPr>
              <a:t>Smaller group size =&gt; Higher u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nderestimation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 of factor loadings (small effect)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047DC4-A4CE-559B-4260-54640A7FC951}"/>
              </a:ext>
            </a:extLst>
          </p:cNvPr>
          <p:cNvSpPr/>
          <p:nvPr/>
        </p:nvSpPr>
        <p:spPr>
          <a:xfrm>
            <a:off x="8260403" y="2858149"/>
            <a:ext cx="3451699" cy="114170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Bef>
                <a:spcPts val="500"/>
              </a:spcBef>
              <a:defRPr/>
            </a:pPr>
            <a:r>
              <a:rPr lang="en-US" sz="2400" dirty="0">
                <a:solidFill>
                  <a:prstClr val="black"/>
                </a:solidFill>
                <a:latin typeface="Bodoni MT" panose="02070603080606020203" pitchFamily="18" charset="0"/>
              </a:rPr>
              <a:t>Smaller group size =&gt; Worse cluster membership recovery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770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09B52-7EA1-BD3A-8AA9-FFE2E311D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EA284-44CD-A838-5AD5-1629BD4D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doni MT" panose="02070603080606020203" pitchFamily="18" charset="0"/>
              </a:rPr>
              <a:t>Model selection</a:t>
            </a:r>
            <a:endParaRPr lang="nl-BE" dirty="0">
              <a:latin typeface="Bodoni MT" panose="02070603080606020203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B4FC18-E031-4E9F-F11F-499094307BD6}"/>
              </a:ext>
            </a:extLst>
          </p:cNvPr>
          <p:cNvGraphicFramePr>
            <a:graphicFrameLocks noGrp="1"/>
          </p:cNvGraphicFramePr>
          <p:nvPr/>
        </p:nvGraphicFramePr>
        <p:xfrm>
          <a:off x="155916" y="2039815"/>
          <a:ext cx="11880168" cy="3847326"/>
        </p:xfrm>
        <a:graphic>
          <a:graphicData uri="http://schemas.openxmlformats.org/drawingml/2006/table">
            <a:tbl>
              <a:tblPr/>
              <a:tblGrid>
                <a:gridCol w="508312">
                  <a:extLst>
                    <a:ext uri="{9D8B030D-6E8A-4147-A177-3AD203B41FA5}">
                      <a16:colId xmlns:a16="http://schemas.microsoft.com/office/drawing/2014/main" val="690057152"/>
                    </a:ext>
                  </a:extLst>
                </a:gridCol>
                <a:gridCol w="935413">
                  <a:extLst>
                    <a:ext uri="{9D8B030D-6E8A-4147-A177-3AD203B41FA5}">
                      <a16:colId xmlns:a16="http://schemas.microsoft.com/office/drawing/2014/main" val="2194519749"/>
                    </a:ext>
                  </a:extLst>
                </a:gridCol>
                <a:gridCol w="773071">
                  <a:extLst>
                    <a:ext uri="{9D8B030D-6E8A-4147-A177-3AD203B41FA5}">
                      <a16:colId xmlns:a16="http://schemas.microsoft.com/office/drawing/2014/main" val="2783880998"/>
                    </a:ext>
                  </a:extLst>
                </a:gridCol>
                <a:gridCol w="1711204">
                  <a:extLst>
                    <a:ext uri="{9D8B030D-6E8A-4147-A177-3AD203B41FA5}">
                      <a16:colId xmlns:a16="http://schemas.microsoft.com/office/drawing/2014/main" val="1129426692"/>
                    </a:ext>
                  </a:extLst>
                </a:gridCol>
                <a:gridCol w="1242757">
                  <a:extLst>
                    <a:ext uri="{9D8B030D-6E8A-4147-A177-3AD203B41FA5}">
                      <a16:colId xmlns:a16="http://schemas.microsoft.com/office/drawing/2014/main" val="1600952223"/>
                    </a:ext>
                  </a:extLst>
                </a:gridCol>
                <a:gridCol w="1405500">
                  <a:extLst>
                    <a:ext uri="{9D8B030D-6E8A-4147-A177-3AD203B41FA5}">
                      <a16:colId xmlns:a16="http://schemas.microsoft.com/office/drawing/2014/main" val="709336863"/>
                    </a:ext>
                  </a:extLst>
                </a:gridCol>
                <a:gridCol w="727337">
                  <a:extLst>
                    <a:ext uri="{9D8B030D-6E8A-4147-A177-3AD203B41FA5}">
                      <a16:colId xmlns:a16="http://schemas.microsoft.com/office/drawing/2014/main" val="756189889"/>
                    </a:ext>
                  </a:extLst>
                </a:gridCol>
                <a:gridCol w="1553870">
                  <a:extLst>
                    <a:ext uri="{9D8B030D-6E8A-4147-A177-3AD203B41FA5}">
                      <a16:colId xmlns:a16="http://schemas.microsoft.com/office/drawing/2014/main" val="81221768"/>
                    </a:ext>
                  </a:extLst>
                </a:gridCol>
                <a:gridCol w="1236912">
                  <a:extLst>
                    <a:ext uri="{9D8B030D-6E8A-4147-A177-3AD203B41FA5}">
                      <a16:colId xmlns:a16="http://schemas.microsoft.com/office/drawing/2014/main" val="1371519767"/>
                    </a:ext>
                  </a:extLst>
                </a:gridCol>
                <a:gridCol w="1785792">
                  <a:extLst>
                    <a:ext uri="{9D8B030D-6E8A-4147-A177-3AD203B41FA5}">
                      <a16:colId xmlns:a16="http://schemas.microsoft.com/office/drawing/2014/main" val="486431096"/>
                    </a:ext>
                  </a:extLst>
                </a:gridCol>
              </a:tblGrid>
              <a:tr h="6400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Cluster </a:t>
                      </a:r>
                      <a:r>
                        <a:rPr lang="nl-BE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enumeration</a:t>
                      </a:r>
                      <a:endParaRPr lang="nl-BE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  <a:ea typeface="+mn-ea"/>
                        <a:cs typeface="+mn-cs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nl-BE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2 Clusters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nl-B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4 Clusters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85312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endParaRPr lang="nl-BE" sz="1400" b="0" i="0" u="none" strike="noStrike" kern="120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  <a:ea typeface="+mn-ea"/>
                        <a:cs typeface="+mn-cs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400" b="0" i="0" u="none" strike="noStrike" kern="120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  <a:ea typeface="+mn-ea"/>
                        <a:cs typeface="+mn-cs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Mean</a:t>
                      </a:r>
                      <a:r>
                        <a:rPr lang="nl-B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 clusters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Percent </a:t>
                      </a:r>
                      <a:r>
                        <a:rPr lang="nl-BE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enumeration</a:t>
                      </a:r>
                      <a:r>
                        <a:rPr lang="nl-B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 recovery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Percent </a:t>
                      </a:r>
                      <a:r>
                        <a:rPr lang="nl-BE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overestimation</a:t>
                      </a:r>
                      <a:endParaRPr lang="nl-B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  <a:ea typeface="+mn-ea"/>
                        <a:cs typeface="+mn-cs"/>
                      </a:endParaRP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Percent </a:t>
                      </a:r>
                      <a:r>
                        <a:rPr lang="nl-BE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underestimation</a:t>
                      </a:r>
                      <a:endParaRPr lang="nl-B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  <a:ea typeface="+mn-ea"/>
                        <a:cs typeface="+mn-cs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Mean clusters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Percent enumeration recovery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Percent overestimation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Percent </a:t>
                      </a:r>
                      <a:r>
                        <a:rPr lang="nl-BE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underestimation</a:t>
                      </a:r>
                      <a:endParaRPr lang="nl-B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  <a:ea typeface="+mn-ea"/>
                        <a:cs typeface="+mn-cs"/>
                      </a:endParaRP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5102311"/>
                  </a:ext>
                </a:extLst>
              </a:tr>
              <a:tr h="640080">
                <a:tc gridSpan="2">
                  <a:txBody>
                    <a:bodyPr/>
                    <a:lstStyle/>
                    <a:p>
                      <a:pPr algn="r" fontAlgn="b"/>
                      <a:r>
                        <a:rPr lang="nl-BE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BIC_G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1,94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0,94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0,06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3,62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0,84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0,16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4268374"/>
                  </a:ext>
                </a:extLst>
              </a:tr>
              <a:tr h="640080">
                <a:tc gridSpan="2">
                  <a:txBody>
                    <a:bodyPr/>
                    <a:lstStyle/>
                    <a:p>
                      <a:pPr algn="r" fontAlgn="b"/>
                      <a:r>
                        <a:rPr lang="nl-BE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BIC_N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1,82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0,82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0,18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3,19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0,70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0,30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032864"/>
                  </a:ext>
                </a:extLst>
              </a:tr>
              <a:tr h="640080">
                <a:tc gridSpan="2">
                  <a:txBody>
                    <a:bodyPr/>
                    <a:lstStyle/>
                    <a:p>
                      <a:pPr algn="r" fontAlgn="b"/>
                      <a:r>
                        <a:rPr lang="nl-BE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AIC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2,02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0,93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0,05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0,02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3,85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0,85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0,04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0,11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8966712"/>
                  </a:ext>
                </a:extLst>
              </a:tr>
              <a:tr h="640080">
                <a:tc gridSpan="2">
                  <a:txBody>
                    <a:bodyPr/>
                    <a:lstStyle/>
                    <a:p>
                      <a:pPr algn="r" fontAlgn="b"/>
                      <a:r>
                        <a:rPr lang="nl-BE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Chull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2,04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0,98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0,02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3,91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0,90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0,03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0,08</a:t>
                      </a:r>
                    </a:p>
                  </a:txBody>
                  <a:tcPr marL="6846" marR="6846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734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04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9084A-0046-ED36-CC29-527901518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522C3-4CD8-26B6-B7FC-C71DB2156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17" y="0"/>
            <a:ext cx="10515600" cy="1325563"/>
          </a:xfrm>
        </p:spPr>
        <p:txBody>
          <a:bodyPr/>
          <a:lstStyle/>
          <a:p>
            <a:r>
              <a:rPr lang="en-US" dirty="0">
                <a:latin typeface="Bodoni MT" panose="02070603080606020203" pitchFamily="18" charset="0"/>
              </a:rPr>
              <a:t>Model selection (4 clusters)</a:t>
            </a:r>
            <a:endParaRPr lang="nl-BE" dirty="0">
              <a:latin typeface="Bodoni MT" panose="02070603080606020203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9CC548-06D3-4648-E0AC-D7CE7B1B809D}"/>
              </a:ext>
            </a:extLst>
          </p:cNvPr>
          <p:cNvGraphicFramePr>
            <a:graphicFrameLocks noGrp="1"/>
          </p:cNvGraphicFramePr>
          <p:nvPr/>
        </p:nvGraphicFramePr>
        <p:xfrm>
          <a:off x="506437" y="1209822"/>
          <a:ext cx="4550898" cy="4719583"/>
        </p:xfrm>
        <a:graphic>
          <a:graphicData uri="http://schemas.openxmlformats.org/drawingml/2006/table">
            <a:tbl>
              <a:tblPr/>
              <a:tblGrid>
                <a:gridCol w="3305908">
                  <a:extLst>
                    <a:ext uri="{9D8B030D-6E8A-4147-A177-3AD203B41FA5}">
                      <a16:colId xmlns:a16="http://schemas.microsoft.com/office/drawing/2014/main" val="241372037"/>
                    </a:ext>
                  </a:extLst>
                </a:gridCol>
                <a:gridCol w="1244990">
                  <a:extLst>
                    <a:ext uri="{9D8B030D-6E8A-4147-A177-3AD203B41FA5}">
                      <a16:colId xmlns:a16="http://schemas.microsoft.com/office/drawing/2014/main" val="3090758019"/>
                    </a:ext>
                  </a:extLst>
                </a:gridCol>
              </a:tblGrid>
              <a:tr h="28742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000" kern="1200" dirty="0" err="1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Chull</a:t>
                      </a:r>
                      <a:endParaRPr lang="nl-BE" sz="2000" kern="1200" dirty="0">
                        <a:solidFill>
                          <a:schemeClr val="tx1"/>
                        </a:solidFill>
                        <a:latin typeface="Bodoni MT" panose="02070603080606020203" pitchFamily="18" charset="0"/>
                        <a:ea typeface="+mj-ea"/>
                        <a:cs typeface="+mj-cs"/>
                      </a:endParaRP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nl-BE" sz="2000" kern="1200" dirty="0">
                        <a:solidFill>
                          <a:schemeClr val="tx1"/>
                        </a:solidFill>
                        <a:latin typeface="Bodoni MT" panose="02070603080606020203" pitchFamily="18" charset="0"/>
                        <a:ea typeface="+mj-ea"/>
                        <a:cs typeface="+mj-cs"/>
                      </a:endParaRP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909911"/>
                  </a:ext>
                </a:extLst>
              </a:tr>
              <a:tr h="5706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Conditions</a:t>
                      </a:r>
                      <a:endParaRPr lang="nl-BE" sz="2000" kern="1200" dirty="0">
                        <a:solidFill>
                          <a:schemeClr val="tx1"/>
                        </a:solidFill>
                        <a:latin typeface="Bodoni MT" panose="02070603080606020203" pitchFamily="18" charset="0"/>
                        <a:ea typeface="+mj-ea"/>
                        <a:cs typeface="+mj-cs"/>
                      </a:endParaRP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% cluster recovery</a:t>
                      </a:r>
                      <a:endParaRPr lang="nl-BE" sz="2000" kern="1200" dirty="0">
                        <a:solidFill>
                          <a:schemeClr val="tx1"/>
                        </a:solidFill>
                        <a:latin typeface="Bodoni MT" panose="02070603080606020203" pitchFamily="18" charset="0"/>
                        <a:ea typeface="+mj-ea"/>
                        <a:cs typeface="+mj-cs"/>
                      </a:endParaRP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228207"/>
                  </a:ext>
                </a:extLst>
              </a:tr>
              <a:tr h="287422">
                <a:tc>
                  <a:txBody>
                    <a:bodyPr/>
                    <a:lstStyle/>
                    <a:p>
                      <a:pPr algn="l" fontAlgn="ctr"/>
                      <a:r>
                        <a:rPr lang="nl-BE" sz="2000" kern="1200" dirty="0" err="1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Categories</a:t>
                      </a:r>
                      <a:r>
                        <a:rPr lang="nl-BE" sz="2000" kern="1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 = 2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0,78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961243"/>
                  </a:ext>
                </a:extLst>
              </a:tr>
              <a:tr h="287422">
                <a:tc>
                  <a:txBody>
                    <a:bodyPr/>
                    <a:lstStyle/>
                    <a:p>
                      <a:pPr algn="l" fontAlgn="ctr"/>
                      <a:r>
                        <a:rPr lang="nl-BE" sz="2000" kern="1200" dirty="0" err="1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Categories</a:t>
                      </a:r>
                      <a:r>
                        <a:rPr lang="nl-BE" sz="2000" kern="1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 = 3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kern="120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0,86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676080"/>
                  </a:ext>
                </a:extLst>
              </a:tr>
              <a:tr h="287422">
                <a:tc>
                  <a:txBody>
                    <a:bodyPr/>
                    <a:lstStyle/>
                    <a:p>
                      <a:pPr algn="l" fontAlgn="ctr"/>
                      <a:r>
                        <a:rPr lang="nl-BE" sz="2000" kern="1200" dirty="0" err="1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Categories</a:t>
                      </a:r>
                      <a:r>
                        <a:rPr lang="nl-BE" sz="2000" kern="1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 = 4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kern="120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0,92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7225602"/>
                  </a:ext>
                </a:extLst>
              </a:tr>
              <a:tr h="287422">
                <a:tc>
                  <a:txBody>
                    <a:bodyPr/>
                    <a:lstStyle/>
                    <a:p>
                      <a:pPr algn="l" fontAlgn="ctr"/>
                      <a:r>
                        <a:rPr lang="nl-BE" sz="2000" kern="1200" dirty="0" err="1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Categories</a:t>
                      </a:r>
                      <a:r>
                        <a:rPr lang="nl-BE" sz="2000" kern="1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 = 5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kern="120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0,94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299495"/>
                  </a:ext>
                </a:extLst>
              </a:tr>
              <a:tr h="287422">
                <a:tc>
                  <a:txBody>
                    <a:bodyPr/>
                    <a:lstStyle/>
                    <a:p>
                      <a:pPr algn="l" fontAlgn="ctr"/>
                      <a:r>
                        <a:rPr lang="nl-BE" sz="2000" kern="1200" dirty="0" err="1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Categories</a:t>
                      </a:r>
                      <a:r>
                        <a:rPr lang="nl-BE" sz="2000" kern="1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 = 7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kern="120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0,92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2262512"/>
                  </a:ext>
                </a:extLst>
              </a:tr>
              <a:tr h="409302">
                <a:tc>
                  <a:txBody>
                    <a:bodyPr/>
                    <a:lstStyle/>
                    <a:p>
                      <a:pPr algn="l" fontAlgn="ctr"/>
                      <a:r>
                        <a:rPr lang="nl-BE" sz="2000" kern="1200" dirty="0" err="1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Categories</a:t>
                      </a:r>
                      <a:r>
                        <a:rPr lang="nl-BE" sz="2000" kern="1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 = </a:t>
                      </a:r>
                      <a:r>
                        <a:rPr lang="nl-BE" sz="2000" kern="1200" dirty="0" err="1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continuous</a:t>
                      </a:r>
                      <a:endParaRPr lang="nl-BE" sz="2000" kern="1200" dirty="0">
                        <a:solidFill>
                          <a:schemeClr val="tx1"/>
                        </a:solidFill>
                        <a:latin typeface="Bodoni MT" panose="02070603080606020203" pitchFamily="18" charset="0"/>
                        <a:ea typeface="+mj-ea"/>
                        <a:cs typeface="+mj-cs"/>
                      </a:endParaRP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kern="120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0,96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934064"/>
                  </a:ext>
                </a:extLst>
              </a:tr>
              <a:tr h="409302">
                <a:tc>
                  <a:txBody>
                    <a:bodyPr/>
                    <a:lstStyle/>
                    <a:p>
                      <a:pPr algn="l" fontAlgn="ctr"/>
                      <a:r>
                        <a:rPr lang="nl-BE" sz="2000" kern="120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Primary loading shift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kern="1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1,00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990418"/>
                  </a:ext>
                </a:extLst>
              </a:tr>
              <a:tr h="404794">
                <a:tc>
                  <a:txBody>
                    <a:bodyPr/>
                    <a:lstStyle/>
                    <a:p>
                      <a:pPr algn="l" fontAlgn="ctr"/>
                      <a:r>
                        <a:rPr lang="nl-BE" sz="2000" kern="120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Crossloading .20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0,79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644229"/>
                  </a:ext>
                </a:extLst>
              </a:tr>
              <a:tr h="404794">
                <a:tc>
                  <a:txBody>
                    <a:bodyPr/>
                    <a:lstStyle/>
                    <a:p>
                      <a:pPr algn="l" fontAlgn="ctr"/>
                      <a:r>
                        <a:rPr lang="nl-BE" sz="2000" kern="1200" dirty="0" err="1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Crossloading</a:t>
                      </a:r>
                      <a:r>
                        <a:rPr lang="nl-BE" sz="2000" kern="1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 .40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kern="1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0,98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052568"/>
                  </a:ext>
                </a:extLst>
              </a:tr>
              <a:tr h="311695">
                <a:tc>
                  <a:txBody>
                    <a:bodyPr/>
                    <a:lstStyle/>
                    <a:p>
                      <a:pPr algn="l" fontAlgn="ctr"/>
                      <a:r>
                        <a:rPr lang="nl-BE" sz="2000" kern="1200" dirty="0" err="1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Primary</a:t>
                      </a:r>
                      <a:r>
                        <a:rPr lang="nl-BE" sz="2000" kern="1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 </a:t>
                      </a:r>
                      <a:r>
                        <a:rPr lang="nl-BE" sz="2000" kern="1200" dirty="0" err="1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loading</a:t>
                      </a:r>
                      <a:r>
                        <a:rPr lang="nl-BE" sz="2000" kern="1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 </a:t>
                      </a:r>
                      <a:r>
                        <a:rPr lang="nl-BE" sz="2000" kern="1200" dirty="0" err="1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decrease</a:t>
                      </a:r>
                      <a:r>
                        <a:rPr lang="nl-BE" sz="2000" kern="1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 .20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0,70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799638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l" fontAlgn="ctr"/>
                      <a:r>
                        <a:rPr lang="nl-BE" sz="2000" kern="1200" dirty="0" err="1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Primary</a:t>
                      </a:r>
                      <a:r>
                        <a:rPr lang="nl-BE" sz="2000" kern="1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 </a:t>
                      </a:r>
                      <a:r>
                        <a:rPr lang="nl-BE" sz="2000" kern="1200" dirty="0" err="1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loading</a:t>
                      </a:r>
                      <a:r>
                        <a:rPr lang="nl-BE" sz="2000" kern="1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 </a:t>
                      </a:r>
                      <a:r>
                        <a:rPr lang="nl-BE" sz="2000" kern="1200" dirty="0" err="1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decrease</a:t>
                      </a:r>
                      <a:r>
                        <a:rPr lang="nl-BE" sz="2000" kern="1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 .40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kern="1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0,94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003316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FB77B23-B668-6C6E-B0F5-EA20E0D7225F}"/>
              </a:ext>
            </a:extLst>
          </p:cNvPr>
          <p:cNvGraphicFramePr>
            <a:graphicFrameLocks noGrp="1"/>
          </p:cNvGraphicFramePr>
          <p:nvPr/>
        </p:nvGraphicFramePr>
        <p:xfrm>
          <a:off x="5601287" y="1209822"/>
          <a:ext cx="6084276" cy="5544763"/>
        </p:xfrm>
        <a:graphic>
          <a:graphicData uri="http://schemas.openxmlformats.org/drawingml/2006/table">
            <a:tbl>
              <a:tblPr/>
              <a:tblGrid>
                <a:gridCol w="2881531">
                  <a:extLst>
                    <a:ext uri="{9D8B030D-6E8A-4147-A177-3AD203B41FA5}">
                      <a16:colId xmlns:a16="http://schemas.microsoft.com/office/drawing/2014/main" val="3063466816"/>
                    </a:ext>
                  </a:extLst>
                </a:gridCol>
                <a:gridCol w="3202745">
                  <a:extLst>
                    <a:ext uri="{9D8B030D-6E8A-4147-A177-3AD203B41FA5}">
                      <a16:colId xmlns:a16="http://schemas.microsoft.com/office/drawing/2014/main" val="3980350311"/>
                    </a:ext>
                  </a:extLst>
                </a:gridCol>
              </a:tblGrid>
              <a:tr h="271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kern="1200" dirty="0" err="1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Chull</a:t>
                      </a:r>
                      <a:endParaRPr lang="nl-BE" sz="2000" kern="1200" dirty="0">
                        <a:solidFill>
                          <a:schemeClr val="tx1"/>
                        </a:solidFill>
                        <a:latin typeface="Bodoni MT" panose="02070603080606020203" pitchFamily="18" charset="0"/>
                        <a:ea typeface="+mj-ea"/>
                        <a:cs typeface="+mj-cs"/>
                      </a:endParaRP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BE" sz="2000" kern="1200" dirty="0">
                        <a:solidFill>
                          <a:schemeClr val="tx1"/>
                        </a:solidFill>
                        <a:latin typeface="Bodoni MT" panose="02070603080606020203" pitchFamily="18" charset="0"/>
                        <a:ea typeface="+mj-ea"/>
                        <a:cs typeface="+mj-cs"/>
                      </a:endParaRP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408282"/>
                  </a:ext>
                </a:extLst>
              </a:tr>
              <a:tr h="5949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Conditions</a:t>
                      </a:r>
                      <a:endParaRPr lang="nl-BE" sz="2000" kern="1200" dirty="0">
                        <a:solidFill>
                          <a:schemeClr val="tx1"/>
                        </a:solidFill>
                        <a:latin typeface="Bodoni MT" panose="02070603080606020203" pitchFamily="18" charset="0"/>
                        <a:ea typeface="+mj-ea"/>
                        <a:cs typeface="+mj-cs"/>
                      </a:endParaRP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% cluster recovery</a:t>
                      </a:r>
                      <a:endParaRPr lang="nl-BE" sz="2000" kern="1200" dirty="0">
                        <a:solidFill>
                          <a:schemeClr val="tx1"/>
                        </a:solidFill>
                        <a:latin typeface="Bodoni MT" panose="02070603080606020203" pitchFamily="18" charset="0"/>
                        <a:ea typeface="+mj-ea"/>
                        <a:cs typeface="+mj-cs"/>
                      </a:endParaRP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9439804"/>
                  </a:ext>
                </a:extLst>
              </a:tr>
              <a:tr h="271160">
                <a:tc>
                  <a:txBody>
                    <a:bodyPr/>
                    <a:lstStyle/>
                    <a:p>
                      <a:pPr algn="l" fontAlgn="ctr"/>
                      <a:r>
                        <a:rPr lang="nl-BE" sz="2000" kern="1200" dirty="0" err="1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Loading</a:t>
                      </a:r>
                      <a:r>
                        <a:rPr lang="nl-BE" sz="2000" kern="1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 </a:t>
                      </a:r>
                      <a:r>
                        <a:rPr lang="nl-BE" sz="2000" kern="1200" dirty="0" err="1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difference</a:t>
                      </a:r>
                      <a:r>
                        <a:rPr lang="nl-BE" sz="2000" kern="1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 .20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0,75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927223"/>
                  </a:ext>
                </a:extLst>
              </a:tr>
              <a:tr h="271160">
                <a:tc>
                  <a:txBody>
                    <a:bodyPr/>
                    <a:lstStyle/>
                    <a:p>
                      <a:pPr algn="l" fontAlgn="ctr"/>
                      <a:r>
                        <a:rPr lang="nl-BE" sz="2000" kern="120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Loading difference .40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kern="1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0,96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682197"/>
                  </a:ext>
                </a:extLst>
              </a:tr>
              <a:tr h="182453">
                <a:tc>
                  <a:txBody>
                    <a:bodyPr/>
                    <a:lstStyle/>
                    <a:p>
                      <a:pPr algn="l" fontAlgn="ctr"/>
                      <a:r>
                        <a:rPr lang="nl-BE" sz="2000" kern="1200" dirty="0" err="1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Skewness</a:t>
                      </a:r>
                      <a:r>
                        <a:rPr lang="nl-BE" sz="2000" kern="1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 = 0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kern="1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0,91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453886"/>
                  </a:ext>
                </a:extLst>
              </a:tr>
              <a:tr h="182453">
                <a:tc>
                  <a:txBody>
                    <a:bodyPr/>
                    <a:lstStyle/>
                    <a:p>
                      <a:pPr algn="l" fontAlgn="ctr"/>
                      <a:r>
                        <a:rPr lang="nl-BE" sz="2000" kern="1200" dirty="0" err="1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Skewness</a:t>
                      </a:r>
                      <a:r>
                        <a:rPr lang="nl-BE" sz="2000" kern="1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 = 1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kern="1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0,91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652792"/>
                  </a:ext>
                </a:extLst>
              </a:tr>
              <a:tr h="182453">
                <a:tc>
                  <a:txBody>
                    <a:bodyPr/>
                    <a:lstStyle/>
                    <a:p>
                      <a:pPr algn="l" fontAlgn="ctr"/>
                      <a:r>
                        <a:rPr lang="nl-BE" sz="2000" kern="1200" dirty="0" err="1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Skewness</a:t>
                      </a:r>
                      <a:r>
                        <a:rPr lang="nl-BE" sz="2000" kern="1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 = 2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kern="1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0,89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66913"/>
                  </a:ext>
                </a:extLst>
              </a:tr>
              <a:tr h="182453">
                <a:tc>
                  <a:txBody>
                    <a:bodyPr/>
                    <a:lstStyle/>
                    <a:p>
                      <a:pPr algn="l" fontAlgn="ctr"/>
                      <a:r>
                        <a:rPr lang="nl-BE" sz="2000" kern="1200" dirty="0" err="1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Skewness</a:t>
                      </a:r>
                      <a:r>
                        <a:rPr lang="nl-BE" sz="2000" kern="1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 = 3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kern="1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0,88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4859324"/>
                  </a:ext>
                </a:extLst>
              </a:tr>
              <a:tr h="100803">
                <a:tc>
                  <a:txBody>
                    <a:bodyPr/>
                    <a:lstStyle/>
                    <a:p>
                      <a:pPr algn="l" fontAlgn="ctr"/>
                      <a:r>
                        <a:rPr lang="nl-BE" sz="2000" kern="120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Q = 2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kern="1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0,90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5164573"/>
                  </a:ext>
                </a:extLst>
              </a:tr>
              <a:tr h="100803">
                <a:tc>
                  <a:txBody>
                    <a:bodyPr/>
                    <a:lstStyle/>
                    <a:p>
                      <a:pPr algn="l" fontAlgn="ctr"/>
                      <a:r>
                        <a:rPr lang="nl-BE" sz="2000" kern="120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Q = 4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kern="1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0,83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0594901"/>
                  </a:ext>
                </a:extLst>
              </a:tr>
              <a:tr h="100803">
                <a:tc>
                  <a:txBody>
                    <a:bodyPr/>
                    <a:lstStyle/>
                    <a:p>
                      <a:pPr algn="l" fontAlgn="ctr"/>
                      <a:r>
                        <a:rPr lang="nl-BE" sz="2000" kern="120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Ng = 50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0,68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888749"/>
                  </a:ext>
                </a:extLst>
              </a:tr>
              <a:tr h="100803">
                <a:tc>
                  <a:txBody>
                    <a:bodyPr/>
                    <a:lstStyle/>
                    <a:p>
                      <a:pPr algn="l" fontAlgn="ctr"/>
                      <a:r>
                        <a:rPr lang="nl-BE" sz="2000" kern="120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Ng = 100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kern="1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0,89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413971"/>
                  </a:ext>
                </a:extLst>
              </a:tr>
              <a:tr h="100803">
                <a:tc>
                  <a:txBody>
                    <a:bodyPr/>
                    <a:lstStyle/>
                    <a:p>
                      <a:pPr algn="l" fontAlgn="ctr"/>
                      <a:r>
                        <a:rPr lang="nl-BE" sz="2000" kern="120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Ng = 300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kern="1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0,97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1225361"/>
                  </a:ext>
                </a:extLst>
              </a:tr>
              <a:tr h="100803">
                <a:tc>
                  <a:txBody>
                    <a:bodyPr/>
                    <a:lstStyle/>
                    <a:p>
                      <a:pPr algn="l" fontAlgn="ctr"/>
                      <a:r>
                        <a:rPr lang="nl-BE" sz="2000" kern="120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Ng = 500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kern="1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0,97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142274"/>
                  </a:ext>
                </a:extLst>
              </a:tr>
              <a:tr h="100803">
                <a:tc>
                  <a:txBody>
                    <a:bodyPr/>
                    <a:lstStyle/>
                    <a:p>
                      <a:pPr algn="l" fontAlgn="ctr"/>
                      <a:r>
                        <a:rPr lang="nl-BE" sz="2000" kern="120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G = 24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kern="1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0,84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733234"/>
                  </a:ext>
                </a:extLst>
              </a:tr>
              <a:tr h="100803">
                <a:tc>
                  <a:txBody>
                    <a:bodyPr/>
                    <a:lstStyle/>
                    <a:p>
                      <a:pPr algn="l" fontAlgn="ctr"/>
                      <a:r>
                        <a:rPr lang="nl-BE" sz="2000" kern="1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G = 60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kern="1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0,98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297134"/>
                  </a:ext>
                </a:extLst>
              </a:tr>
              <a:tr h="100803">
                <a:tc>
                  <a:txBody>
                    <a:bodyPr/>
                    <a:lstStyle/>
                    <a:p>
                      <a:pPr algn="l" fontAlgn="ctr"/>
                      <a:r>
                        <a:rPr lang="nl-BE" sz="2000" kern="1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Overall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kern="1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ea typeface="+mj-ea"/>
                          <a:cs typeface="+mj-cs"/>
                        </a:rPr>
                        <a:t>0,90</a:t>
                      </a:r>
                    </a:p>
                  </a:txBody>
                  <a:tcPr marL="4562" marR="4562" marT="4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9476171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E0BD0F-0CB7-BAF3-0BCA-270F8D349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28935"/>
            <a:ext cx="5098953" cy="40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i="0" dirty="0">
                <a:effectLst/>
                <a:latin typeface="Bodoni MT" panose="02070603080606020203" pitchFamily="18" charset="0"/>
              </a:rPr>
              <a:t>Note: </a:t>
            </a:r>
            <a:r>
              <a:rPr lang="en-US" sz="1800" dirty="0">
                <a:latin typeface="Bodoni MT" panose="02070603080606020203" pitchFamily="18" charset="0"/>
              </a:rPr>
              <a:t>general</a:t>
            </a:r>
            <a:r>
              <a:rPr lang="en-US" sz="1800" i="0" dirty="0">
                <a:effectLst/>
                <a:latin typeface="Bodoni MT" panose="02070603080606020203" pitchFamily="18" charset="0"/>
              </a:rPr>
              <a:t> </a:t>
            </a:r>
            <a:r>
              <a:rPr lang="en-US" sz="1800" i="0" dirty="0" err="1">
                <a:effectLst/>
                <a:latin typeface="Bodoni MT" panose="02070603080606020203" pitchFamily="18" charset="0"/>
              </a:rPr>
              <a:t>underextraction</a:t>
            </a:r>
            <a:r>
              <a:rPr lang="en-US" sz="1800" i="0" dirty="0">
                <a:effectLst/>
                <a:latin typeface="Bodoni MT" panose="02070603080606020203" pitchFamily="18" charset="0"/>
              </a:rPr>
              <a:t> (mean clusters &lt; 4) </a:t>
            </a:r>
            <a:endParaRPr lang="en-US" sz="18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649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06ABA-E5C4-1B8A-978E-BD86623F7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E3C02C-9C1A-63D5-7838-55BA63D692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2142" y="248468"/>
                <a:ext cx="11919857" cy="6609532"/>
              </a:xfrm>
            </p:spPr>
            <p:txBody>
              <a:bodyPr>
                <a:normAutofit/>
              </a:bodyPr>
              <a:lstStyle/>
              <a:p>
                <a:r>
                  <a:rPr lang="en-US" sz="4000" dirty="0">
                    <a:latin typeface="Bodoni MT" panose="02070603080606020203" pitchFamily="18" charset="0"/>
                  </a:rPr>
                  <a:t>Why is this research relevant?</a:t>
                </a:r>
              </a:p>
              <a:p>
                <a:pPr lvl="1"/>
                <a:r>
                  <a:rPr lang="en-US" sz="3600" dirty="0">
                    <a:latin typeface="Bodoni MT" panose="02070603080606020203" pitchFamily="18" charset="0"/>
                  </a:rPr>
                  <a:t>Not straightforward to implement ordinal estimator in MMG-FA</a:t>
                </a:r>
              </a:p>
              <a:p>
                <a:pPr lvl="2"/>
                <a:r>
                  <a:rPr lang="en-US" sz="3200" dirty="0">
                    <a:latin typeface="Bodoni MT" panose="02070603080606020203" pitchFamily="18" charset="0"/>
                  </a:rPr>
                  <a:t>Expectation-maximization algorithm</a:t>
                </a:r>
              </a:p>
              <a:p>
                <a:pPr lvl="1"/>
                <a:r>
                  <a:rPr lang="en-US" sz="3600" dirty="0">
                    <a:latin typeface="Bodoni MT" panose="02070603080606020203" pitchFamily="18" charset="0"/>
                  </a:rPr>
                  <a:t>High sample size needed for ordinal estimators</a:t>
                </a:r>
              </a:p>
              <a:p>
                <a:pPr lvl="2"/>
                <a:r>
                  <a:rPr lang="en-US" sz="3200" dirty="0">
                    <a:latin typeface="Bodoni MT" panose="02070603080606020203" pitchFamily="18" charset="0"/>
                  </a:rPr>
                  <a:t>MMG-FA performs well with a group size of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3200" dirty="0">
                    <a:latin typeface="Bodoni MT" panose="02070603080606020203" pitchFamily="18" charset="0"/>
                  </a:rPr>
                  <a:t> 300</a:t>
                </a:r>
              </a:p>
              <a:p>
                <a:r>
                  <a:rPr lang="en-US" sz="4000" dirty="0">
                    <a:latin typeface="Bodoni MT" panose="02070603080606020203" pitchFamily="18" charset="0"/>
                  </a:rPr>
                  <a:t>Good results with regards to clustering</a:t>
                </a:r>
              </a:p>
              <a:p>
                <a:pPr lvl="1"/>
                <a:r>
                  <a:rPr lang="en-US" sz="3600" dirty="0">
                    <a:latin typeface="Bodoni MT" panose="02070603080606020203" pitchFamily="18" charset="0"/>
                  </a:rPr>
                  <a:t>Using the clustering in combination with an ordinal estimator</a:t>
                </a:r>
                <a:endParaRPr lang="en-US" sz="4400" dirty="0">
                  <a:latin typeface="Bodoni MT" panose="02070603080606020203" pitchFamily="18" charset="0"/>
                </a:endParaRPr>
              </a:p>
              <a:p>
                <a:pPr lvl="1"/>
                <a:r>
                  <a:rPr lang="en-US" sz="3600" dirty="0">
                    <a:latin typeface="Bodoni MT" panose="02070603080606020203" pitchFamily="18" charset="0"/>
                  </a:rPr>
                  <a:t>‘Structural-After-Measurement’ approach (SAM; Rosseel &amp; Loh, 2022)</a:t>
                </a:r>
              </a:p>
              <a:p>
                <a:endParaRPr lang="en-US" dirty="0">
                  <a:latin typeface="Bodoni MT" panose="02070603080606020203" pitchFamily="18" charset="0"/>
                </a:endParaRPr>
              </a:p>
              <a:p>
                <a:pPr lvl="1"/>
                <a:endParaRPr lang="en-US" dirty="0">
                  <a:latin typeface="Bodoni MT" panose="02070603080606020203" pitchFamily="18" charset="0"/>
                </a:endParaRPr>
              </a:p>
              <a:p>
                <a:endParaRPr lang="en-US" i="0" dirty="0">
                  <a:effectLst/>
                  <a:latin typeface="Bodoni MT" panose="02070603080606020203" pitchFamily="18" charset="0"/>
                </a:endParaRPr>
              </a:p>
              <a:p>
                <a:pPr lvl="1"/>
                <a:endParaRPr lang="en-US" dirty="0">
                  <a:latin typeface="Bodoni MT" panose="02070603080606020203" pitchFamily="18" charset="0"/>
                </a:endParaRPr>
              </a:p>
              <a:p>
                <a:pPr lvl="1"/>
                <a:endParaRPr lang="en-US" i="0" dirty="0">
                  <a:effectLst/>
                  <a:latin typeface="Bodoni MT" panose="02070603080606020203" pitchFamily="18" charset="0"/>
                </a:endParaRPr>
              </a:p>
              <a:p>
                <a:pPr lvl="1"/>
                <a:endParaRPr lang="en-US" dirty="0">
                  <a:latin typeface="Bodoni MT" panose="020706030806060202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E3C02C-9C1A-63D5-7838-55BA63D692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2142" y="248468"/>
                <a:ext cx="11919857" cy="6609532"/>
              </a:xfrm>
              <a:blipFill>
                <a:blip r:embed="rId3"/>
                <a:stretch>
                  <a:fillRect l="-1637" t="-2491" r="-102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9290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3B242-C5E0-DC12-04E1-FC271B60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doni MT" panose="02070603080606020203" pitchFamily="18" charset="0"/>
              </a:rPr>
              <a:t>Next steps</a:t>
            </a:r>
            <a:endParaRPr lang="nl-BE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F94C3-544E-3B76-343B-6FC7120B1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26" y="1662751"/>
            <a:ext cx="8584014" cy="4792046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Bodoni MT" panose="02070603080606020203" pitchFamily="18" charset="0"/>
              </a:rPr>
              <a:t>Mean structure</a:t>
            </a:r>
          </a:p>
          <a:p>
            <a:pPr lvl="1"/>
            <a:r>
              <a:rPr lang="en-US" dirty="0">
                <a:latin typeface="Bodoni MT" panose="02070603080606020203" pitchFamily="18" charset="0"/>
              </a:rPr>
              <a:t>Scalar invariance: item intercepts cluster-specific</a:t>
            </a:r>
          </a:p>
          <a:p>
            <a:pPr lvl="1"/>
            <a:r>
              <a:rPr lang="en-US" i="0" dirty="0">
                <a:effectLst/>
                <a:latin typeface="Bodoni MT" panose="02070603080606020203" pitchFamily="18" charset="0"/>
              </a:rPr>
              <a:t>Over-extraction of clusters (based on mixture-modeling literatur</a:t>
            </a:r>
            <a:r>
              <a:rPr lang="en-US" dirty="0">
                <a:latin typeface="Bodoni MT" panose="02070603080606020203" pitchFamily="18" charset="0"/>
              </a:rPr>
              <a:t>e)</a:t>
            </a:r>
            <a:endParaRPr lang="en-US" i="0" dirty="0">
              <a:effectLst/>
              <a:latin typeface="Bodoni MT" panose="02070603080606020203" pitchFamily="18" charset="0"/>
            </a:endParaRPr>
          </a:p>
          <a:p>
            <a:pPr lvl="2"/>
            <a:r>
              <a:rPr lang="en-US" i="0" dirty="0">
                <a:effectLst/>
                <a:latin typeface="Bodoni MT" panose="02070603080606020203" pitchFamily="18" charset="0"/>
              </a:rPr>
              <a:t>Higher asymmetry (Bauer &amp; Curran, 2003 ; Guerra-Peña &amp; Steinley, 2016)</a:t>
            </a:r>
          </a:p>
          <a:p>
            <a:r>
              <a:rPr lang="en-US" i="0" dirty="0">
                <a:effectLst/>
                <a:latin typeface="Bodoni MT" panose="02070603080606020203" pitchFamily="18" charset="0"/>
              </a:rPr>
              <a:t>Pairwise Maximum Likelihood (PML; </a:t>
            </a:r>
            <a:r>
              <a:rPr lang="en-US" dirty="0" err="1">
                <a:latin typeface="Bodoni MT" panose="02070603080606020203" pitchFamily="18" charset="0"/>
              </a:rPr>
              <a:t>Katsikatsou</a:t>
            </a:r>
            <a:r>
              <a:rPr lang="en-US" dirty="0">
                <a:latin typeface="Bodoni MT" panose="02070603080606020203" pitchFamily="18" charset="0"/>
              </a:rPr>
              <a:t> et al., 2012</a:t>
            </a:r>
            <a:r>
              <a:rPr lang="en-US" i="0" dirty="0">
                <a:effectLst/>
                <a:latin typeface="Bodoni MT" panose="02070603080606020203" pitchFamily="18" charset="0"/>
              </a:rPr>
              <a:t>)</a:t>
            </a:r>
          </a:p>
          <a:p>
            <a:pPr lvl="1"/>
            <a:r>
              <a:rPr lang="en-US" dirty="0">
                <a:latin typeface="Bodoni MT" panose="02070603080606020203" pitchFamily="18" charset="0"/>
              </a:rPr>
              <a:t>Based on Full Information Maximum Likelihood (FIML)</a:t>
            </a:r>
            <a:endParaRPr lang="en-US" i="0" dirty="0">
              <a:effectLst/>
              <a:latin typeface="Bodoni MT" panose="02070603080606020203" pitchFamily="18" charset="0"/>
            </a:endParaRPr>
          </a:p>
          <a:p>
            <a:pPr lvl="1"/>
            <a:r>
              <a:rPr lang="en-US" dirty="0">
                <a:latin typeface="Bodoni MT" panose="02070603080606020203" pitchFamily="18" charset="0"/>
              </a:rPr>
              <a:t>Suited for ordinal data</a:t>
            </a:r>
          </a:p>
          <a:p>
            <a:pPr lvl="2"/>
            <a:r>
              <a:rPr lang="en-US" dirty="0">
                <a:latin typeface="Bodoni MT" panose="02070603080606020203" pitchFamily="18" charset="0"/>
              </a:rPr>
              <a:t>Estimates loadings, factor correlations and thresholds simultaneously</a:t>
            </a:r>
          </a:p>
          <a:p>
            <a:pPr lvl="1"/>
            <a:r>
              <a:rPr lang="en-US" dirty="0">
                <a:latin typeface="Bodoni MT" panose="02070603080606020203" pitchFamily="18" charset="0"/>
              </a:rPr>
              <a:t>Already used in mixture models</a:t>
            </a:r>
          </a:p>
          <a:p>
            <a:pPr lvl="1"/>
            <a:endParaRPr lang="en-US" i="0" dirty="0">
              <a:effectLst/>
              <a:latin typeface="Bodoni MT" panose="02070603080606020203" pitchFamily="18" charset="0"/>
            </a:endParaRPr>
          </a:p>
          <a:p>
            <a:pPr lvl="1"/>
            <a:endParaRPr lang="en-US" dirty="0">
              <a:latin typeface="Bodoni MT" panose="02070603080606020203" pitchFamily="18" charset="0"/>
            </a:endParaRPr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657668B1-B4D7-6B56-EF3E-BC2BB05B69A3}"/>
              </a:ext>
            </a:extLst>
          </p:cNvPr>
          <p:cNvSpPr/>
          <p:nvPr/>
        </p:nvSpPr>
        <p:spPr>
          <a:xfrm>
            <a:off x="8713270" y="3101098"/>
            <a:ext cx="3045204" cy="951071"/>
          </a:xfrm>
          <a:custGeom>
            <a:avLst/>
            <a:gdLst>
              <a:gd name="connsiteX0" fmla="*/ 0 w 2567031"/>
              <a:gd name="connsiteY0" fmla="*/ 830546 h 897752"/>
              <a:gd name="connsiteX1" fmla="*/ 302004 w 2567031"/>
              <a:gd name="connsiteY1" fmla="*/ 813768 h 897752"/>
              <a:gd name="connsiteX2" fmla="*/ 1568741 w 2567031"/>
              <a:gd name="connsiteY2" fmla="*/ 36 h 897752"/>
              <a:gd name="connsiteX3" fmla="*/ 2265028 w 2567031"/>
              <a:gd name="connsiteY3" fmla="*/ 780212 h 897752"/>
              <a:gd name="connsiteX4" fmla="*/ 2567031 w 2567031"/>
              <a:gd name="connsiteY4" fmla="*/ 830546 h 897752"/>
              <a:gd name="connsiteX0" fmla="*/ 0 w 2600587"/>
              <a:gd name="connsiteY0" fmla="*/ 989937 h 1011328"/>
              <a:gd name="connsiteX1" fmla="*/ 335560 w 2600587"/>
              <a:gd name="connsiteY1" fmla="*/ 813768 h 1011328"/>
              <a:gd name="connsiteX2" fmla="*/ 1602297 w 2600587"/>
              <a:gd name="connsiteY2" fmla="*/ 36 h 1011328"/>
              <a:gd name="connsiteX3" fmla="*/ 2298584 w 2600587"/>
              <a:gd name="connsiteY3" fmla="*/ 780212 h 1011328"/>
              <a:gd name="connsiteX4" fmla="*/ 2600587 w 2600587"/>
              <a:gd name="connsiteY4" fmla="*/ 830546 h 1011328"/>
              <a:gd name="connsiteX0" fmla="*/ 0 w 2625754"/>
              <a:gd name="connsiteY0" fmla="*/ 721489 h 858831"/>
              <a:gd name="connsiteX1" fmla="*/ 360727 w 2625754"/>
              <a:gd name="connsiteY1" fmla="*/ 813768 h 858831"/>
              <a:gd name="connsiteX2" fmla="*/ 1627464 w 2625754"/>
              <a:gd name="connsiteY2" fmla="*/ 36 h 858831"/>
              <a:gd name="connsiteX3" fmla="*/ 2323751 w 2625754"/>
              <a:gd name="connsiteY3" fmla="*/ 780212 h 858831"/>
              <a:gd name="connsiteX4" fmla="*/ 2625754 w 2625754"/>
              <a:gd name="connsiteY4" fmla="*/ 830546 h 858831"/>
              <a:gd name="connsiteX0" fmla="*/ 0 w 2625754"/>
              <a:gd name="connsiteY0" fmla="*/ 721489 h 866345"/>
              <a:gd name="connsiteX1" fmla="*/ 360727 w 2625754"/>
              <a:gd name="connsiteY1" fmla="*/ 813768 h 866345"/>
              <a:gd name="connsiteX2" fmla="*/ 1627464 w 2625754"/>
              <a:gd name="connsiteY2" fmla="*/ 36 h 866345"/>
              <a:gd name="connsiteX3" fmla="*/ 2323751 w 2625754"/>
              <a:gd name="connsiteY3" fmla="*/ 780212 h 866345"/>
              <a:gd name="connsiteX4" fmla="*/ 2625754 w 2625754"/>
              <a:gd name="connsiteY4" fmla="*/ 830546 h 866345"/>
              <a:gd name="connsiteX0" fmla="*/ 0 w 2617365"/>
              <a:gd name="connsiteY0" fmla="*/ 830546 h 912602"/>
              <a:gd name="connsiteX1" fmla="*/ 352338 w 2617365"/>
              <a:gd name="connsiteY1" fmla="*/ 813768 h 912602"/>
              <a:gd name="connsiteX2" fmla="*/ 1619075 w 2617365"/>
              <a:gd name="connsiteY2" fmla="*/ 36 h 912602"/>
              <a:gd name="connsiteX3" fmla="*/ 2315362 w 2617365"/>
              <a:gd name="connsiteY3" fmla="*/ 780212 h 912602"/>
              <a:gd name="connsiteX4" fmla="*/ 2617365 w 2617365"/>
              <a:gd name="connsiteY4" fmla="*/ 830546 h 912602"/>
              <a:gd name="connsiteX0" fmla="*/ 0 w 2617365"/>
              <a:gd name="connsiteY0" fmla="*/ 830546 h 876412"/>
              <a:gd name="connsiteX1" fmla="*/ 352338 w 2617365"/>
              <a:gd name="connsiteY1" fmla="*/ 813768 h 876412"/>
              <a:gd name="connsiteX2" fmla="*/ 1619075 w 2617365"/>
              <a:gd name="connsiteY2" fmla="*/ 36 h 876412"/>
              <a:gd name="connsiteX3" fmla="*/ 2315362 w 2617365"/>
              <a:gd name="connsiteY3" fmla="*/ 780212 h 876412"/>
              <a:gd name="connsiteX4" fmla="*/ 2617365 w 2617365"/>
              <a:gd name="connsiteY4" fmla="*/ 830546 h 876412"/>
              <a:gd name="connsiteX0" fmla="*/ 0 w 2617365"/>
              <a:gd name="connsiteY0" fmla="*/ 830546 h 861511"/>
              <a:gd name="connsiteX1" fmla="*/ 352338 w 2617365"/>
              <a:gd name="connsiteY1" fmla="*/ 813768 h 861511"/>
              <a:gd name="connsiteX2" fmla="*/ 1619075 w 2617365"/>
              <a:gd name="connsiteY2" fmla="*/ 36 h 861511"/>
              <a:gd name="connsiteX3" fmla="*/ 2315362 w 2617365"/>
              <a:gd name="connsiteY3" fmla="*/ 780212 h 861511"/>
              <a:gd name="connsiteX4" fmla="*/ 2617365 w 2617365"/>
              <a:gd name="connsiteY4" fmla="*/ 830546 h 861511"/>
              <a:gd name="connsiteX0" fmla="*/ 0 w 2617365"/>
              <a:gd name="connsiteY0" fmla="*/ 830546 h 853773"/>
              <a:gd name="connsiteX1" fmla="*/ 402672 w 2617365"/>
              <a:gd name="connsiteY1" fmla="*/ 746656 h 853773"/>
              <a:gd name="connsiteX2" fmla="*/ 1619075 w 2617365"/>
              <a:gd name="connsiteY2" fmla="*/ 36 h 853773"/>
              <a:gd name="connsiteX3" fmla="*/ 2315362 w 2617365"/>
              <a:gd name="connsiteY3" fmla="*/ 780212 h 853773"/>
              <a:gd name="connsiteX4" fmla="*/ 2617365 w 2617365"/>
              <a:gd name="connsiteY4" fmla="*/ 830546 h 853773"/>
              <a:gd name="connsiteX0" fmla="*/ 0 w 2617365"/>
              <a:gd name="connsiteY0" fmla="*/ 872490 h 895717"/>
              <a:gd name="connsiteX1" fmla="*/ 402672 w 2617365"/>
              <a:gd name="connsiteY1" fmla="*/ 788600 h 895717"/>
              <a:gd name="connsiteX2" fmla="*/ 1543574 w 2617365"/>
              <a:gd name="connsiteY2" fmla="*/ 35 h 895717"/>
              <a:gd name="connsiteX3" fmla="*/ 2315362 w 2617365"/>
              <a:gd name="connsiteY3" fmla="*/ 822156 h 895717"/>
              <a:gd name="connsiteX4" fmla="*/ 2617365 w 2617365"/>
              <a:gd name="connsiteY4" fmla="*/ 872490 h 895717"/>
              <a:gd name="connsiteX0" fmla="*/ 0 w 2692866"/>
              <a:gd name="connsiteY0" fmla="*/ 889269 h 895718"/>
              <a:gd name="connsiteX1" fmla="*/ 478173 w 2692866"/>
              <a:gd name="connsiteY1" fmla="*/ 788601 h 895718"/>
              <a:gd name="connsiteX2" fmla="*/ 1619075 w 2692866"/>
              <a:gd name="connsiteY2" fmla="*/ 36 h 895718"/>
              <a:gd name="connsiteX3" fmla="*/ 2390863 w 2692866"/>
              <a:gd name="connsiteY3" fmla="*/ 822157 h 895718"/>
              <a:gd name="connsiteX4" fmla="*/ 2692866 w 2692866"/>
              <a:gd name="connsiteY4" fmla="*/ 872491 h 895718"/>
              <a:gd name="connsiteX0" fmla="*/ 0 w 2692866"/>
              <a:gd name="connsiteY0" fmla="*/ 889432 h 890352"/>
              <a:gd name="connsiteX1" fmla="*/ 478173 w 2692866"/>
              <a:gd name="connsiteY1" fmla="*/ 788764 h 890352"/>
              <a:gd name="connsiteX2" fmla="*/ 1619075 w 2692866"/>
              <a:gd name="connsiteY2" fmla="*/ 199 h 890352"/>
              <a:gd name="connsiteX3" fmla="*/ 2273417 w 2692866"/>
              <a:gd name="connsiteY3" fmla="*/ 713263 h 890352"/>
              <a:gd name="connsiteX4" fmla="*/ 2692866 w 2692866"/>
              <a:gd name="connsiteY4" fmla="*/ 872654 h 890352"/>
              <a:gd name="connsiteX0" fmla="*/ 0 w 2810312"/>
              <a:gd name="connsiteY0" fmla="*/ 889432 h 890352"/>
              <a:gd name="connsiteX1" fmla="*/ 478173 w 2810312"/>
              <a:gd name="connsiteY1" fmla="*/ 788764 h 890352"/>
              <a:gd name="connsiteX2" fmla="*/ 1619075 w 2810312"/>
              <a:gd name="connsiteY2" fmla="*/ 199 h 890352"/>
              <a:gd name="connsiteX3" fmla="*/ 2273417 w 2810312"/>
              <a:gd name="connsiteY3" fmla="*/ 713263 h 890352"/>
              <a:gd name="connsiteX4" fmla="*/ 2810312 w 2810312"/>
              <a:gd name="connsiteY4" fmla="*/ 872654 h 890352"/>
              <a:gd name="connsiteX0" fmla="*/ 0 w 2810312"/>
              <a:gd name="connsiteY0" fmla="*/ 922977 h 925618"/>
              <a:gd name="connsiteX1" fmla="*/ 478173 w 2810312"/>
              <a:gd name="connsiteY1" fmla="*/ 822309 h 925618"/>
              <a:gd name="connsiteX2" fmla="*/ 1551963 w 2810312"/>
              <a:gd name="connsiteY2" fmla="*/ 188 h 925618"/>
              <a:gd name="connsiteX3" fmla="*/ 2273417 w 2810312"/>
              <a:gd name="connsiteY3" fmla="*/ 746808 h 925618"/>
              <a:gd name="connsiteX4" fmla="*/ 2810312 w 2810312"/>
              <a:gd name="connsiteY4" fmla="*/ 906199 h 925618"/>
              <a:gd name="connsiteX0" fmla="*/ 0 w 2810312"/>
              <a:gd name="connsiteY0" fmla="*/ 881047 h 881553"/>
              <a:gd name="connsiteX1" fmla="*/ 478173 w 2810312"/>
              <a:gd name="connsiteY1" fmla="*/ 780379 h 881553"/>
              <a:gd name="connsiteX2" fmla="*/ 1551963 w 2810312"/>
              <a:gd name="connsiteY2" fmla="*/ 203 h 881553"/>
              <a:gd name="connsiteX3" fmla="*/ 2273417 w 2810312"/>
              <a:gd name="connsiteY3" fmla="*/ 704878 h 881553"/>
              <a:gd name="connsiteX4" fmla="*/ 2810312 w 2810312"/>
              <a:gd name="connsiteY4" fmla="*/ 864269 h 881553"/>
              <a:gd name="connsiteX0" fmla="*/ 0 w 2810312"/>
              <a:gd name="connsiteY0" fmla="*/ 881047 h 881553"/>
              <a:gd name="connsiteX1" fmla="*/ 478173 w 2810312"/>
              <a:gd name="connsiteY1" fmla="*/ 780379 h 881553"/>
              <a:gd name="connsiteX2" fmla="*/ 1551963 w 2810312"/>
              <a:gd name="connsiteY2" fmla="*/ 203 h 881553"/>
              <a:gd name="connsiteX3" fmla="*/ 2273417 w 2810312"/>
              <a:gd name="connsiteY3" fmla="*/ 704878 h 881553"/>
              <a:gd name="connsiteX4" fmla="*/ 2810312 w 2810312"/>
              <a:gd name="connsiteY4" fmla="*/ 864269 h 881553"/>
              <a:gd name="connsiteX0" fmla="*/ 0 w 2810312"/>
              <a:gd name="connsiteY0" fmla="*/ 881047 h 881553"/>
              <a:gd name="connsiteX1" fmla="*/ 478173 w 2810312"/>
              <a:gd name="connsiteY1" fmla="*/ 780379 h 881553"/>
              <a:gd name="connsiteX2" fmla="*/ 1501630 w 2810312"/>
              <a:gd name="connsiteY2" fmla="*/ 203 h 881553"/>
              <a:gd name="connsiteX3" fmla="*/ 2273417 w 2810312"/>
              <a:gd name="connsiteY3" fmla="*/ 704878 h 881553"/>
              <a:gd name="connsiteX4" fmla="*/ 2810312 w 2810312"/>
              <a:gd name="connsiteY4" fmla="*/ 864269 h 881553"/>
              <a:gd name="connsiteX0" fmla="*/ 0 w 2810312"/>
              <a:gd name="connsiteY0" fmla="*/ 881337 h 881843"/>
              <a:gd name="connsiteX1" fmla="*/ 478173 w 2810312"/>
              <a:gd name="connsiteY1" fmla="*/ 780669 h 881843"/>
              <a:gd name="connsiteX2" fmla="*/ 1501630 w 2810312"/>
              <a:gd name="connsiteY2" fmla="*/ 493 h 881843"/>
              <a:gd name="connsiteX3" fmla="*/ 2273417 w 2810312"/>
              <a:gd name="connsiteY3" fmla="*/ 705168 h 881843"/>
              <a:gd name="connsiteX4" fmla="*/ 2810312 w 2810312"/>
              <a:gd name="connsiteY4" fmla="*/ 864559 h 881843"/>
              <a:gd name="connsiteX0" fmla="*/ 0 w 2810312"/>
              <a:gd name="connsiteY0" fmla="*/ 956795 h 961249"/>
              <a:gd name="connsiteX1" fmla="*/ 478173 w 2810312"/>
              <a:gd name="connsiteY1" fmla="*/ 856127 h 961249"/>
              <a:gd name="connsiteX2" fmla="*/ 1644242 w 2810312"/>
              <a:gd name="connsiteY2" fmla="*/ 450 h 961249"/>
              <a:gd name="connsiteX3" fmla="*/ 2273417 w 2810312"/>
              <a:gd name="connsiteY3" fmla="*/ 780626 h 961249"/>
              <a:gd name="connsiteX4" fmla="*/ 2810312 w 2810312"/>
              <a:gd name="connsiteY4" fmla="*/ 940017 h 961249"/>
              <a:gd name="connsiteX0" fmla="*/ 0 w 2810312"/>
              <a:gd name="connsiteY0" fmla="*/ 948412 h 952405"/>
              <a:gd name="connsiteX1" fmla="*/ 478173 w 2810312"/>
              <a:gd name="connsiteY1" fmla="*/ 847744 h 952405"/>
              <a:gd name="connsiteX2" fmla="*/ 1619075 w 2810312"/>
              <a:gd name="connsiteY2" fmla="*/ 456 h 952405"/>
              <a:gd name="connsiteX3" fmla="*/ 2273417 w 2810312"/>
              <a:gd name="connsiteY3" fmla="*/ 772243 h 952405"/>
              <a:gd name="connsiteX4" fmla="*/ 2810312 w 2810312"/>
              <a:gd name="connsiteY4" fmla="*/ 931634 h 952405"/>
              <a:gd name="connsiteX0" fmla="*/ 0 w 2810312"/>
              <a:gd name="connsiteY0" fmla="*/ 948180 h 955878"/>
              <a:gd name="connsiteX1" fmla="*/ 385894 w 2810312"/>
              <a:gd name="connsiteY1" fmla="*/ 855901 h 955878"/>
              <a:gd name="connsiteX2" fmla="*/ 1619075 w 2810312"/>
              <a:gd name="connsiteY2" fmla="*/ 224 h 955878"/>
              <a:gd name="connsiteX3" fmla="*/ 2273417 w 2810312"/>
              <a:gd name="connsiteY3" fmla="*/ 772011 h 955878"/>
              <a:gd name="connsiteX4" fmla="*/ 2810312 w 2810312"/>
              <a:gd name="connsiteY4" fmla="*/ 931402 h 955878"/>
              <a:gd name="connsiteX0" fmla="*/ 0 w 3045204"/>
              <a:gd name="connsiteY0" fmla="*/ 939791 h 951071"/>
              <a:gd name="connsiteX1" fmla="*/ 620786 w 3045204"/>
              <a:gd name="connsiteY1" fmla="*/ 855901 h 951071"/>
              <a:gd name="connsiteX2" fmla="*/ 1853967 w 3045204"/>
              <a:gd name="connsiteY2" fmla="*/ 224 h 951071"/>
              <a:gd name="connsiteX3" fmla="*/ 2508309 w 3045204"/>
              <a:gd name="connsiteY3" fmla="*/ 772011 h 951071"/>
              <a:gd name="connsiteX4" fmla="*/ 3045204 w 3045204"/>
              <a:gd name="connsiteY4" fmla="*/ 931402 h 95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5204" h="951071">
                <a:moveTo>
                  <a:pt x="0" y="939791"/>
                </a:moveTo>
                <a:cubicBezTo>
                  <a:pt x="288721" y="925110"/>
                  <a:pt x="311792" y="1012496"/>
                  <a:pt x="620786" y="855901"/>
                </a:cubicBezTo>
                <a:cubicBezTo>
                  <a:pt x="929781" y="699307"/>
                  <a:pt x="1539380" y="14206"/>
                  <a:pt x="1853967" y="224"/>
                </a:cubicBezTo>
                <a:cubicBezTo>
                  <a:pt x="2168554" y="-13758"/>
                  <a:pt x="2341927" y="633593"/>
                  <a:pt x="2508309" y="772011"/>
                </a:cubicBezTo>
                <a:cubicBezTo>
                  <a:pt x="2674691" y="910429"/>
                  <a:pt x="2943138" y="917420"/>
                  <a:pt x="3045204" y="931402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84A986BA-DDC0-9531-E39A-0C70D8250B91}"/>
              </a:ext>
            </a:extLst>
          </p:cNvPr>
          <p:cNvSpPr/>
          <p:nvPr/>
        </p:nvSpPr>
        <p:spPr>
          <a:xfrm>
            <a:off x="9504727" y="3101098"/>
            <a:ext cx="2165853" cy="929419"/>
          </a:xfrm>
          <a:custGeom>
            <a:avLst/>
            <a:gdLst>
              <a:gd name="connsiteX0" fmla="*/ 0 w 4051883"/>
              <a:gd name="connsiteY0" fmla="*/ 1224799 h 1256207"/>
              <a:gd name="connsiteX1" fmla="*/ 713064 w 4051883"/>
              <a:gd name="connsiteY1" fmla="*/ 1098964 h 1256207"/>
              <a:gd name="connsiteX2" fmla="*/ 1996580 w 4051883"/>
              <a:gd name="connsiteY2" fmla="*/ 6 h 1256207"/>
              <a:gd name="connsiteX3" fmla="*/ 3229762 w 4051883"/>
              <a:gd name="connsiteY3" fmla="*/ 1082186 h 1256207"/>
              <a:gd name="connsiteX4" fmla="*/ 4051883 w 4051883"/>
              <a:gd name="connsiteY4" fmla="*/ 1233188 h 1256207"/>
              <a:gd name="connsiteX0" fmla="*/ 0 w 4026716"/>
              <a:gd name="connsiteY0" fmla="*/ 1333856 h 1345802"/>
              <a:gd name="connsiteX1" fmla="*/ 687897 w 4026716"/>
              <a:gd name="connsiteY1" fmla="*/ 1098964 h 1345802"/>
              <a:gd name="connsiteX2" fmla="*/ 1971413 w 4026716"/>
              <a:gd name="connsiteY2" fmla="*/ 6 h 1345802"/>
              <a:gd name="connsiteX3" fmla="*/ 3204595 w 4026716"/>
              <a:gd name="connsiteY3" fmla="*/ 1082186 h 1345802"/>
              <a:gd name="connsiteX4" fmla="*/ 4026716 w 4026716"/>
              <a:gd name="connsiteY4" fmla="*/ 1233188 h 1345802"/>
              <a:gd name="connsiteX0" fmla="*/ 0 w 4211274"/>
              <a:gd name="connsiteY0" fmla="*/ 1275133 h 1294521"/>
              <a:gd name="connsiteX1" fmla="*/ 872455 w 4211274"/>
              <a:gd name="connsiteY1" fmla="*/ 1098964 h 1294521"/>
              <a:gd name="connsiteX2" fmla="*/ 2155971 w 4211274"/>
              <a:gd name="connsiteY2" fmla="*/ 6 h 1294521"/>
              <a:gd name="connsiteX3" fmla="*/ 3389153 w 4211274"/>
              <a:gd name="connsiteY3" fmla="*/ 1082186 h 1294521"/>
              <a:gd name="connsiteX4" fmla="*/ 4211274 w 4211274"/>
              <a:gd name="connsiteY4" fmla="*/ 1233188 h 1294521"/>
              <a:gd name="connsiteX0" fmla="*/ 0 w 4211274"/>
              <a:gd name="connsiteY0" fmla="*/ 1275133 h 1275133"/>
              <a:gd name="connsiteX1" fmla="*/ 872455 w 4211274"/>
              <a:gd name="connsiteY1" fmla="*/ 1098964 h 1275133"/>
              <a:gd name="connsiteX2" fmla="*/ 2155971 w 4211274"/>
              <a:gd name="connsiteY2" fmla="*/ 6 h 1275133"/>
              <a:gd name="connsiteX3" fmla="*/ 3389153 w 4211274"/>
              <a:gd name="connsiteY3" fmla="*/ 1082186 h 1275133"/>
              <a:gd name="connsiteX4" fmla="*/ 4211274 w 4211274"/>
              <a:gd name="connsiteY4" fmla="*/ 1233188 h 1275133"/>
              <a:gd name="connsiteX0" fmla="*/ 0 w 4085439"/>
              <a:gd name="connsiteY0" fmla="*/ 1283522 h 1283522"/>
              <a:gd name="connsiteX1" fmla="*/ 746620 w 4085439"/>
              <a:gd name="connsiteY1" fmla="*/ 1098964 h 1283522"/>
              <a:gd name="connsiteX2" fmla="*/ 2030136 w 4085439"/>
              <a:gd name="connsiteY2" fmla="*/ 6 h 1283522"/>
              <a:gd name="connsiteX3" fmla="*/ 3263318 w 4085439"/>
              <a:gd name="connsiteY3" fmla="*/ 1082186 h 1283522"/>
              <a:gd name="connsiteX4" fmla="*/ 4085439 w 4085439"/>
              <a:gd name="connsiteY4" fmla="*/ 1233188 h 1283522"/>
              <a:gd name="connsiteX0" fmla="*/ 0 w 3926048"/>
              <a:gd name="connsiteY0" fmla="*/ 1283522 h 1283522"/>
              <a:gd name="connsiteX1" fmla="*/ 746620 w 3926048"/>
              <a:gd name="connsiteY1" fmla="*/ 1098964 h 1283522"/>
              <a:gd name="connsiteX2" fmla="*/ 2030136 w 3926048"/>
              <a:gd name="connsiteY2" fmla="*/ 6 h 1283522"/>
              <a:gd name="connsiteX3" fmla="*/ 3263318 w 3926048"/>
              <a:gd name="connsiteY3" fmla="*/ 1082186 h 1283522"/>
              <a:gd name="connsiteX4" fmla="*/ 3926048 w 3926048"/>
              <a:gd name="connsiteY4" fmla="*/ 1258355 h 1283522"/>
              <a:gd name="connsiteX0" fmla="*/ 0 w 3892492"/>
              <a:gd name="connsiteY0" fmla="*/ 1283522 h 1283522"/>
              <a:gd name="connsiteX1" fmla="*/ 746620 w 3892492"/>
              <a:gd name="connsiteY1" fmla="*/ 1098964 h 1283522"/>
              <a:gd name="connsiteX2" fmla="*/ 2030136 w 3892492"/>
              <a:gd name="connsiteY2" fmla="*/ 6 h 1283522"/>
              <a:gd name="connsiteX3" fmla="*/ 3263318 w 3892492"/>
              <a:gd name="connsiteY3" fmla="*/ 1082186 h 1283522"/>
              <a:gd name="connsiteX4" fmla="*/ 3892492 w 3892492"/>
              <a:gd name="connsiteY4" fmla="*/ 1233188 h 1283522"/>
              <a:gd name="connsiteX0" fmla="*/ 0 w 3892492"/>
              <a:gd name="connsiteY0" fmla="*/ 1283522 h 1283522"/>
              <a:gd name="connsiteX1" fmla="*/ 746620 w 3892492"/>
              <a:gd name="connsiteY1" fmla="*/ 1098964 h 1283522"/>
              <a:gd name="connsiteX2" fmla="*/ 2030136 w 3892492"/>
              <a:gd name="connsiteY2" fmla="*/ 6 h 1283522"/>
              <a:gd name="connsiteX3" fmla="*/ 3263318 w 3892492"/>
              <a:gd name="connsiteY3" fmla="*/ 1082186 h 1283522"/>
              <a:gd name="connsiteX4" fmla="*/ 3892492 w 3892492"/>
              <a:gd name="connsiteY4" fmla="*/ 1233188 h 1283522"/>
              <a:gd name="connsiteX0" fmla="*/ 0 w 3892492"/>
              <a:gd name="connsiteY0" fmla="*/ 1224799 h 1234777"/>
              <a:gd name="connsiteX1" fmla="*/ 746620 w 3892492"/>
              <a:gd name="connsiteY1" fmla="*/ 1098964 h 1234777"/>
              <a:gd name="connsiteX2" fmla="*/ 2030136 w 3892492"/>
              <a:gd name="connsiteY2" fmla="*/ 6 h 1234777"/>
              <a:gd name="connsiteX3" fmla="*/ 3263318 w 3892492"/>
              <a:gd name="connsiteY3" fmla="*/ 1082186 h 1234777"/>
              <a:gd name="connsiteX4" fmla="*/ 3892492 w 3892492"/>
              <a:gd name="connsiteY4" fmla="*/ 1233188 h 1234777"/>
              <a:gd name="connsiteX0" fmla="*/ 0 w 3892492"/>
              <a:gd name="connsiteY0" fmla="*/ 1224799 h 1234777"/>
              <a:gd name="connsiteX1" fmla="*/ 746620 w 3892492"/>
              <a:gd name="connsiteY1" fmla="*/ 1098964 h 1234777"/>
              <a:gd name="connsiteX2" fmla="*/ 2030136 w 3892492"/>
              <a:gd name="connsiteY2" fmla="*/ 6 h 1234777"/>
              <a:gd name="connsiteX3" fmla="*/ 3263318 w 3892492"/>
              <a:gd name="connsiteY3" fmla="*/ 1082186 h 1234777"/>
              <a:gd name="connsiteX4" fmla="*/ 3892492 w 3892492"/>
              <a:gd name="connsiteY4" fmla="*/ 1233188 h 1234777"/>
              <a:gd name="connsiteX0" fmla="*/ 0 w 3892492"/>
              <a:gd name="connsiteY0" fmla="*/ 1224795 h 1234773"/>
              <a:gd name="connsiteX1" fmla="*/ 746620 w 3892492"/>
              <a:gd name="connsiteY1" fmla="*/ 1073793 h 1234773"/>
              <a:gd name="connsiteX2" fmla="*/ 2030136 w 3892492"/>
              <a:gd name="connsiteY2" fmla="*/ 2 h 1234773"/>
              <a:gd name="connsiteX3" fmla="*/ 3263318 w 3892492"/>
              <a:gd name="connsiteY3" fmla="*/ 1082182 h 1234773"/>
              <a:gd name="connsiteX4" fmla="*/ 3892492 w 3892492"/>
              <a:gd name="connsiteY4" fmla="*/ 1233184 h 1234773"/>
              <a:gd name="connsiteX0" fmla="*/ 0 w 3892492"/>
              <a:gd name="connsiteY0" fmla="*/ 1224820 h 1234798"/>
              <a:gd name="connsiteX1" fmla="*/ 755009 w 3892492"/>
              <a:gd name="connsiteY1" fmla="*/ 1048651 h 1234798"/>
              <a:gd name="connsiteX2" fmla="*/ 2030136 w 3892492"/>
              <a:gd name="connsiteY2" fmla="*/ 27 h 1234798"/>
              <a:gd name="connsiteX3" fmla="*/ 3263318 w 3892492"/>
              <a:gd name="connsiteY3" fmla="*/ 1082207 h 1234798"/>
              <a:gd name="connsiteX4" fmla="*/ 3892492 w 3892492"/>
              <a:gd name="connsiteY4" fmla="*/ 1233209 h 1234798"/>
              <a:gd name="connsiteX0" fmla="*/ 0 w 3892492"/>
              <a:gd name="connsiteY0" fmla="*/ 1224820 h 1234798"/>
              <a:gd name="connsiteX1" fmla="*/ 755009 w 3892492"/>
              <a:gd name="connsiteY1" fmla="*/ 1048651 h 1234798"/>
              <a:gd name="connsiteX2" fmla="*/ 2030136 w 3892492"/>
              <a:gd name="connsiteY2" fmla="*/ 27 h 1234798"/>
              <a:gd name="connsiteX3" fmla="*/ 3263318 w 3892492"/>
              <a:gd name="connsiteY3" fmla="*/ 1082207 h 1234798"/>
              <a:gd name="connsiteX4" fmla="*/ 3892492 w 3892492"/>
              <a:gd name="connsiteY4" fmla="*/ 1233209 h 1234798"/>
              <a:gd name="connsiteX0" fmla="*/ 0 w 3892492"/>
              <a:gd name="connsiteY0" fmla="*/ 1224820 h 1234798"/>
              <a:gd name="connsiteX1" fmla="*/ 755009 w 3892492"/>
              <a:gd name="connsiteY1" fmla="*/ 1048651 h 1234798"/>
              <a:gd name="connsiteX2" fmla="*/ 2030136 w 3892492"/>
              <a:gd name="connsiteY2" fmla="*/ 27 h 1234798"/>
              <a:gd name="connsiteX3" fmla="*/ 3263318 w 3892492"/>
              <a:gd name="connsiteY3" fmla="*/ 1082207 h 1234798"/>
              <a:gd name="connsiteX4" fmla="*/ 3892492 w 3892492"/>
              <a:gd name="connsiteY4" fmla="*/ 1233209 h 1234798"/>
              <a:gd name="connsiteX0" fmla="*/ 0 w 3892492"/>
              <a:gd name="connsiteY0" fmla="*/ 1224820 h 1233209"/>
              <a:gd name="connsiteX1" fmla="*/ 755009 w 3892492"/>
              <a:gd name="connsiteY1" fmla="*/ 1048651 h 1233209"/>
              <a:gd name="connsiteX2" fmla="*/ 2030136 w 3892492"/>
              <a:gd name="connsiteY2" fmla="*/ 27 h 1233209"/>
              <a:gd name="connsiteX3" fmla="*/ 3263318 w 3892492"/>
              <a:gd name="connsiteY3" fmla="*/ 1082207 h 1233209"/>
              <a:gd name="connsiteX4" fmla="*/ 3892492 w 3892492"/>
              <a:gd name="connsiteY4" fmla="*/ 1233209 h 1233209"/>
              <a:gd name="connsiteX0" fmla="*/ 0 w 3967993"/>
              <a:gd name="connsiteY0" fmla="*/ 1224820 h 1233209"/>
              <a:gd name="connsiteX1" fmla="*/ 755009 w 3967993"/>
              <a:gd name="connsiteY1" fmla="*/ 1048651 h 1233209"/>
              <a:gd name="connsiteX2" fmla="*/ 2030136 w 3967993"/>
              <a:gd name="connsiteY2" fmla="*/ 27 h 1233209"/>
              <a:gd name="connsiteX3" fmla="*/ 3263318 w 3967993"/>
              <a:gd name="connsiteY3" fmla="*/ 1082207 h 1233209"/>
              <a:gd name="connsiteX4" fmla="*/ 3967993 w 3967993"/>
              <a:gd name="connsiteY4" fmla="*/ 1233209 h 123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7993" h="1233209">
                <a:moveTo>
                  <a:pt x="0" y="1224820"/>
                </a:moveTo>
                <a:cubicBezTo>
                  <a:pt x="198539" y="1205245"/>
                  <a:pt x="383097" y="1219227"/>
                  <a:pt x="755009" y="1048651"/>
                </a:cubicBezTo>
                <a:cubicBezTo>
                  <a:pt x="1126921" y="878075"/>
                  <a:pt x="1612085" y="-5566"/>
                  <a:pt x="2030136" y="27"/>
                </a:cubicBezTo>
                <a:cubicBezTo>
                  <a:pt x="2448187" y="5620"/>
                  <a:pt x="2820100" y="943789"/>
                  <a:pt x="3263318" y="1082207"/>
                </a:cubicBezTo>
                <a:cubicBezTo>
                  <a:pt x="3631035" y="1195458"/>
                  <a:pt x="3797417" y="1222024"/>
                  <a:pt x="3967993" y="1233209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B97BE599-A7A8-65A6-73C5-15FAF7348576}"/>
              </a:ext>
            </a:extLst>
          </p:cNvPr>
          <p:cNvSpPr/>
          <p:nvPr/>
        </p:nvSpPr>
        <p:spPr>
          <a:xfrm>
            <a:off x="9104948" y="3583378"/>
            <a:ext cx="1642796" cy="457965"/>
          </a:xfrm>
          <a:custGeom>
            <a:avLst/>
            <a:gdLst>
              <a:gd name="connsiteX0" fmla="*/ 0 w 4051883"/>
              <a:gd name="connsiteY0" fmla="*/ 1224799 h 1256207"/>
              <a:gd name="connsiteX1" fmla="*/ 713064 w 4051883"/>
              <a:gd name="connsiteY1" fmla="*/ 1098964 h 1256207"/>
              <a:gd name="connsiteX2" fmla="*/ 1996580 w 4051883"/>
              <a:gd name="connsiteY2" fmla="*/ 6 h 1256207"/>
              <a:gd name="connsiteX3" fmla="*/ 3229762 w 4051883"/>
              <a:gd name="connsiteY3" fmla="*/ 1082186 h 1256207"/>
              <a:gd name="connsiteX4" fmla="*/ 4051883 w 4051883"/>
              <a:gd name="connsiteY4" fmla="*/ 1233188 h 1256207"/>
              <a:gd name="connsiteX0" fmla="*/ 0 w 4026716"/>
              <a:gd name="connsiteY0" fmla="*/ 1333856 h 1345802"/>
              <a:gd name="connsiteX1" fmla="*/ 687897 w 4026716"/>
              <a:gd name="connsiteY1" fmla="*/ 1098964 h 1345802"/>
              <a:gd name="connsiteX2" fmla="*/ 1971413 w 4026716"/>
              <a:gd name="connsiteY2" fmla="*/ 6 h 1345802"/>
              <a:gd name="connsiteX3" fmla="*/ 3204595 w 4026716"/>
              <a:gd name="connsiteY3" fmla="*/ 1082186 h 1345802"/>
              <a:gd name="connsiteX4" fmla="*/ 4026716 w 4026716"/>
              <a:gd name="connsiteY4" fmla="*/ 1233188 h 1345802"/>
              <a:gd name="connsiteX0" fmla="*/ 0 w 4211274"/>
              <a:gd name="connsiteY0" fmla="*/ 1275133 h 1294521"/>
              <a:gd name="connsiteX1" fmla="*/ 872455 w 4211274"/>
              <a:gd name="connsiteY1" fmla="*/ 1098964 h 1294521"/>
              <a:gd name="connsiteX2" fmla="*/ 2155971 w 4211274"/>
              <a:gd name="connsiteY2" fmla="*/ 6 h 1294521"/>
              <a:gd name="connsiteX3" fmla="*/ 3389153 w 4211274"/>
              <a:gd name="connsiteY3" fmla="*/ 1082186 h 1294521"/>
              <a:gd name="connsiteX4" fmla="*/ 4211274 w 4211274"/>
              <a:gd name="connsiteY4" fmla="*/ 1233188 h 1294521"/>
              <a:gd name="connsiteX0" fmla="*/ 0 w 4211274"/>
              <a:gd name="connsiteY0" fmla="*/ 1275133 h 1275133"/>
              <a:gd name="connsiteX1" fmla="*/ 872455 w 4211274"/>
              <a:gd name="connsiteY1" fmla="*/ 1098964 h 1275133"/>
              <a:gd name="connsiteX2" fmla="*/ 2155971 w 4211274"/>
              <a:gd name="connsiteY2" fmla="*/ 6 h 1275133"/>
              <a:gd name="connsiteX3" fmla="*/ 3389153 w 4211274"/>
              <a:gd name="connsiteY3" fmla="*/ 1082186 h 1275133"/>
              <a:gd name="connsiteX4" fmla="*/ 4211274 w 4211274"/>
              <a:gd name="connsiteY4" fmla="*/ 1233188 h 1275133"/>
              <a:gd name="connsiteX0" fmla="*/ 0 w 4085439"/>
              <a:gd name="connsiteY0" fmla="*/ 1283522 h 1283522"/>
              <a:gd name="connsiteX1" fmla="*/ 746620 w 4085439"/>
              <a:gd name="connsiteY1" fmla="*/ 1098964 h 1283522"/>
              <a:gd name="connsiteX2" fmla="*/ 2030136 w 4085439"/>
              <a:gd name="connsiteY2" fmla="*/ 6 h 1283522"/>
              <a:gd name="connsiteX3" fmla="*/ 3263318 w 4085439"/>
              <a:gd name="connsiteY3" fmla="*/ 1082186 h 1283522"/>
              <a:gd name="connsiteX4" fmla="*/ 4085439 w 4085439"/>
              <a:gd name="connsiteY4" fmla="*/ 1233188 h 1283522"/>
              <a:gd name="connsiteX0" fmla="*/ 0 w 3926048"/>
              <a:gd name="connsiteY0" fmla="*/ 1283522 h 1283522"/>
              <a:gd name="connsiteX1" fmla="*/ 746620 w 3926048"/>
              <a:gd name="connsiteY1" fmla="*/ 1098964 h 1283522"/>
              <a:gd name="connsiteX2" fmla="*/ 2030136 w 3926048"/>
              <a:gd name="connsiteY2" fmla="*/ 6 h 1283522"/>
              <a:gd name="connsiteX3" fmla="*/ 3263318 w 3926048"/>
              <a:gd name="connsiteY3" fmla="*/ 1082186 h 1283522"/>
              <a:gd name="connsiteX4" fmla="*/ 3926048 w 3926048"/>
              <a:gd name="connsiteY4" fmla="*/ 1258355 h 1283522"/>
              <a:gd name="connsiteX0" fmla="*/ 0 w 3892492"/>
              <a:gd name="connsiteY0" fmla="*/ 1283522 h 1283522"/>
              <a:gd name="connsiteX1" fmla="*/ 746620 w 3892492"/>
              <a:gd name="connsiteY1" fmla="*/ 1098964 h 1283522"/>
              <a:gd name="connsiteX2" fmla="*/ 2030136 w 3892492"/>
              <a:gd name="connsiteY2" fmla="*/ 6 h 1283522"/>
              <a:gd name="connsiteX3" fmla="*/ 3263318 w 3892492"/>
              <a:gd name="connsiteY3" fmla="*/ 1082186 h 1283522"/>
              <a:gd name="connsiteX4" fmla="*/ 3892492 w 3892492"/>
              <a:gd name="connsiteY4" fmla="*/ 1233188 h 1283522"/>
              <a:gd name="connsiteX0" fmla="*/ 0 w 3892492"/>
              <a:gd name="connsiteY0" fmla="*/ 1283522 h 1283522"/>
              <a:gd name="connsiteX1" fmla="*/ 746620 w 3892492"/>
              <a:gd name="connsiteY1" fmla="*/ 1098964 h 1283522"/>
              <a:gd name="connsiteX2" fmla="*/ 2030136 w 3892492"/>
              <a:gd name="connsiteY2" fmla="*/ 6 h 1283522"/>
              <a:gd name="connsiteX3" fmla="*/ 3263318 w 3892492"/>
              <a:gd name="connsiteY3" fmla="*/ 1082186 h 1283522"/>
              <a:gd name="connsiteX4" fmla="*/ 3892492 w 3892492"/>
              <a:gd name="connsiteY4" fmla="*/ 1233188 h 1283522"/>
              <a:gd name="connsiteX0" fmla="*/ 0 w 3892492"/>
              <a:gd name="connsiteY0" fmla="*/ 1224799 h 1234777"/>
              <a:gd name="connsiteX1" fmla="*/ 746620 w 3892492"/>
              <a:gd name="connsiteY1" fmla="*/ 1098964 h 1234777"/>
              <a:gd name="connsiteX2" fmla="*/ 2030136 w 3892492"/>
              <a:gd name="connsiteY2" fmla="*/ 6 h 1234777"/>
              <a:gd name="connsiteX3" fmla="*/ 3263318 w 3892492"/>
              <a:gd name="connsiteY3" fmla="*/ 1082186 h 1234777"/>
              <a:gd name="connsiteX4" fmla="*/ 3892492 w 3892492"/>
              <a:gd name="connsiteY4" fmla="*/ 1233188 h 1234777"/>
              <a:gd name="connsiteX0" fmla="*/ 0 w 3892492"/>
              <a:gd name="connsiteY0" fmla="*/ 1224799 h 1234777"/>
              <a:gd name="connsiteX1" fmla="*/ 746620 w 3892492"/>
              <a:gd name="connsiteY1" fmla="*/ 1098964 h 1234777"/>
              <a:gd name="connsiteX2" fmla="*/ 2030136 w 3892492"/>
              <a:gd name="connsiteY2" fmla="*/ 6 h 1234777"/>
              <a:gd name="connsiteX3" fmla="*/ 3263318 w 3892492"/>
              <a:gd name="connsiteY3" fmla="*/ 1082186 h 1234777"/>
              <a:gd name="connsiteX4" fmla="*/ 3892492 w 3892492"/>
              <a:gd name="connsiteY4" fmla="*/ 1233188 h 1234777"/>
              <a:gd name="connsiteX0" fmla="*/ 0 w 3892492"/>
              <a:gd name="connsiteY0" fmla="*/ 1224795 h 1234773"/>
              <a:gd name="connsiteX1" fmla="*/ 746620 w 3892492"/>
              <a:gd name="connsiteY1" fmla="*/ 1073793 h 1234773"/>
              <a:gd name="connsiteX2" fmla="*/ 2030136 w 3892492"/>
              <a:gd name="connsiteY2" fmla="*/ 2 h 1234773"/>
              <a:gd name="connsiteX3" fmla="*/ 3263318 w 3892492"/>
              <a:gd name="connsiteY3" fmla="*/ 1082182 h 1234773"/>
              <a:gd name="connsiteX4" fmla="*/ 3892492 w 3892492"/>
              <a:gd name="connsiteY4" fmla="*/ 1233184 h 1234773"/>
              <a:gd name="connsiteX0" fmla="*/ 0 w 3892492"/>
              <a:gd name="connsiteY0" fmla="*/ 1224820 h 1234798"/>
              <a:gd name="connsiteX1" fmla="*/ 755009 w 3892492"/>
              <a:gd name="connsiteY1" fmla="*/ 1048651 h 1234798"/>
              <a:gd name="connsiteX2" fmla="*/ 2030136 w 3892492"/>
              <a:gd name="connsiteY2" fmla="*/ 27 h 1234798"/>
              <a:gd name="connsiteX3" fmla="*/ 3263318 w 3892492"/>
              <a:gd name="connsiteY3" fmla="*/ 1082207 h 1234798"/>
              <a:gd name="connsiteX4" fmla="*/ 3892492 w 3892492"/>
              <a:gd name="connsiteY4" fmla="*/ 1233209 h 1234798"/>
              <a:gd name="connsiteX0" fmla="*/ 0 w 3892492"/>
              <a:gd name="connsiteY0" fmla="*/ 1224820 h 1234798"/>
              <a:gd name="connsiteX1" fmla="*/ 755009 w 3892492"/>
              <a:gd name="connsiteY1" fmla="*/ 1048651 h 1234798"/>
              <a:gd name="connsiteX2" fmla="*/ 2030136 w 3892492"/>
              <a:gd name="connsiteY2" fmla="*/ 27 h 1234798"/>
              <a:gd name="connsiteX3" fmla="*/ 3263318 w 3892492"/>
              <a:gd name="connsiteY3" fmla="*/ 1082207 h 1234798"/>
              <a:gd name="connsiteX4" fmla="*/ 3892492 w 3892492"/>
              <a:gd name="connsiteY4" fmla="*/ 1233209 h 1234798"/>
              <a:gd name="connsiteX0" fmla="*/ 0 w 3892492"/>
              <a:gd name="connsiteY0" fmla="*/ 1224820 h 1234798"/>
              <a:gd name="connsiteX1" fmla="*/ 755009 w 3892492"/>
              <a:gd name="connsiteY1" fmla="*/ 1048651 h 1234798"/>
              <a:gd name="connsiteX2" fmla="*/ 2030136 w 3892492"/>
              <a:gd name="connsiteY2" fmla="*/ 27 h 1234798"/>
              <a:gd name="connsiteX3" fmla="*/ 3263318 w 3892492"/>
              <a:gd name="connsiteY3" fmla="*/ 1082207 h 1234798"/>
              <a:gd name="connsiteX4" fmla="*/ 3892492 w 3892492"/>
              <a:gd name="connsiteY4" fmla="*/ 1233209 h 1234798"/>
              <a:gd name="connsiteX0" fmla="*/ 0 w 3892492"/>
              <a:gd name="connsiteY0" fmla="*/ 1224820 h 1233209"/>
              <a:gd name="connsiteX1" fmla="*/ 755009 w 3892492"/>
              <a:gd name="connsiteY1" fmla="*/ 1048651 h 1233209"/>
              <a:gd name="connsiteX2" fmla="*/ 2030136 w 3892492"/>
              <a:gd name="connsiteY2" fmla="*/ 27 h 1233209"/>
              <a:gd name="connsiteX3" fmla="*/ 3263318 w 3892492"/>
              <a:gd name="connsiteY3" fmla="*/ 1082207 h 1233209"/>
              <a:gd name="connsiteX4" fmla="*/ 3892492 w 3892492"/>
              <a:gd name="connsiteY4" fmla="*/ 1233209 h 1233209"/>
              <a:gd name="connsiteX0" fmla="*/ 0 w 3967993"/>
              <a:gd name="connsiteY0" fmla="*/ 1224820 h 1233209"/>
              <a:gd name="connsiteX1" fmla="*/ 755009 w 3967993"/>
              <a:gd name="connsiteY1" fmla="*/ 1048651 h 1233209"/>
              <a:gd name="connsiteX2" fmla="*/ 2030136 w 3967993"/>
              <a:gd name="connsiteY2" fmla="*/ 27 h 1233209"/>
              <a:gd name="connsiteX3" fmla="*/ 3263318 w 3967993"/>
              <a:gd name="connsiteY3" fmla="*/ 1082207 h 1233209"/>
              <a:gd name="connsiteX4" fmla="*/ 3967993 w 3967993"/>
              <a:gd name="connsiteY4" fmla="*/ 1233209 h 123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7993" h="1233209">
                <a:moveTo>
                  <a:pt x="0" y="1224820"/>
                </a:moveTo>
                <a:cubicBezTo>
                  <a:pt x="198539" y="1205245"/>
                  <a:pt x="383097" y="1219227"/>
                  <a:pt x="755009" y="1048651"/>
                </a:cubicBezTo>
                <a:cubicBezTo>
                  <a:pt x="1126921" y="878075"/>
                  <a:pt x="1612085" y="-5566"/>
                  <a:pt x="2030136" y="27"/>
                </a:cubicBezTo>
                <a:cubicBezTo>
                  <a:pt x="2448187" y="5620"/>
                  <a:pt x="2820100" y="943789"/>
                  <a:pt x="3263318" y="1082207"/>
                </a:cubicBezTo>
                <a:cubicBezTo>
                  <a:pt x="3631035" y="1195458"/>
                  <a:pt x="3797417" y="1222024"/>
                  <a:pt x="3967993" y="123320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98144882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3B242-C5E0-DC12-04E1-FC271B60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doni MT" panose="02070603080606020203" pitchFamily="18" charset="0"/>
              </a:rPr>
              <a:t>References</a:t>
            </a:r>
            <a:endParaRPr lang="nl-BE" dirty="0">
              <a:latin typeface="Bodoni MT" panose="02070603080606020203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89914B0-431E-48E0-3F0E-70B027E481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598356"/>
            <a:ext cx="10925113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-457056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Bauer, D. J., &amp;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Curran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P. J. (2003).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Distributional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Assumptions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Mixture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Implications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Overextraction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Latent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Trajectory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Classes. </a:t>
            </a:r>
            <a:r>
              <a:rPr kumimoji="0" lang="nl-BE" altLang="nl-BE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</a:t>
            </a:r>
            <a:r>
              <a:rPr kumimoji="0" lang="nl-BE" altLang="nl-BE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nl-BE" altLang="nl-BE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(3),</a:t>
            </a:r>
            <a:r>
              <a:rPr lang="nl-BE" altLang="nl-B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338–363. 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https://doi.org/10.1037/1082-989x.8.3.338</a:t>
            </a:r>
            <a:endParaRPr lang="nl-BE" altLang="nl-BE" sz="600" dirty="0"/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Chen, F. F. (2008).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happens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compare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chopsticks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forks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The impact of making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inappropriate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comparisons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cross-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research. </a:t>
            </a:r>
            <a:r>
              <a:rPr kumimoji="0" lang="nl-BE" altLang="nl-BE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Journal Of </a:t>
            </a:r>
            <a:r>
              <a:rPr kumimoji="0" lang="nl-BE" altLang="nl-BE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Personality</a:t>
            </a:r>
            <a:r>
              <a:rPr kumimoji="0" lang="nl-BE" altLang="nl-BE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0" lang="nl-BE" altLang="nl-BE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kumimoji="0" lang="nl-BE" altLang="nl-BE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Psychology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nl-BE" altLang="nl-BE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(5), 1005–1018. 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https://doi.org/10.1037/a0013193</a:t>
            </a:r>
            <a:endParaRPr lang="nl-BE" altLang="nl-BE" sz="600" dirty="0"/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 Roover, K., Vermunt, J. K., &amp; Ceulemans, E. (2022). Mixture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multigroup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factor analysis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unraveling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factor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loading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noninvariance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across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nl-BE" altLang="nl-BE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</a:t>
            </a:r>
            <a:r>
              <a:rPr kumimoji="0" lang="nl-BE" altLang="nl-BE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nl-BE" altLang="nl-BE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(3), 281–306. https://doi.org/10.1037/met0000355</a:t>
            </a:r>
            <a:endParaRPr kumimoji="0" lang="nl-BE" altLang="nl-BE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DiStefano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C. (2002). The Impact of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Categorization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Confirmatory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Factor Analysis. </a:t>
            </a:r>
            <a:r>
              <a:rPr kumimoji="0" lang="nl-BE" altLang="nl-BE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Structural</a:t>
            </a:r>
            <a:r>
              <a:rPr kumimoji="0" lang="nl-BE" altLang="nl-BE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Equation</a:t>
            </a:r>
            <a:r>
              <a:rPr kumimoji="0" lang="nl-BE" altLang="nl-BE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r>
              <a:rPr kumimoji="0" lang="nl-BE" altLang="nl-BE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nl-BE" altLang="nl-BE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Multidisciplinary</a:t>
            </a:r>
            <a:r>
              <a:rPr kumimoji="0" lang="nl-BE" altLang="nl-BE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Journal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nl-BE" altLang="nl-BE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(3), 327–346. https://doi.org/10.1207/s15328007sem0903_2</a:t>
            </a:r>
            <a:endParaRPr kumimoji="0" lang="nl-BE" altLang="nl-BE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Dolan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C. V. (1994). Factor analysis of variables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2, 3, 5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 response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categories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categorical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variable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estimators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simulated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data. </a:t>
            </a:r>
            <a:r>
              <a:rPr kumimoji="0" lang="nl-BE" altLang="nl-BE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British Journal Of Mathematical </a:t>
            </a:r>
            <a:r>
              <a:rPr kumimoji="0" lang="nl-BE" altLang="nl-BE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0" lang="nl-BE" altLang="nl-BE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Statistical </a:t>
            </a:r>
            <a:r>
              <a:rPr kumimoji="0" lang="nl-BE" altLang="nl-BE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Psychology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nl-BE" altLang="nl-BE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(2), 309–326. https://doi.org/10.1111/j.2044-8317.1994.tb01039.x</a:t>
            </a:r>
            <a:endParaRPr kumimoji="0" lang="nl-BE" altLang="nl-BE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Guerra-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Peña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K., &amp;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Steinley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D. (2016).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Extracting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spurious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latent classes in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mixture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nonnormal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errors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nl-BE" altLang="nl-BE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Educational</a:t>
            </a:r>
            <a:r>
              <a:rPr kumimoji="0" lang="nl-BE" altLang="nl-BE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0" lang="nl-BE" altLang="nl-BE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</a:t>
            </a:r>
            <a:r>
              <a:rPr kumimoji="0" lang="nl-BE" altLang="nl-BE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nl-BE" altLang="nl-BE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(6), 933–953. https://doi.org/10.1177/0013164416633735</a:t>
            </a:r>
            <a:endParaRPr kumimoji="0" lang="nl-BE" altLang="nl-BE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Jöreskog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K. G. (1971).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Simultaneous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factor analysis in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several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populations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nl-BE" altLang="nl-BE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Psychometrika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nl-BE" altLang="nl-BE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(4), 409–426. https://doi.org/10.1007/bf02291366</a:t>
            </a:r>
            <a:endParaRPr kumimoji="0" lang="nl-BE" altLang="nl-BE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Li, C. (2015).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Confirmatory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factor analysis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ordinal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data: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Comparing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robust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maximum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likelihood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diagonally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weighted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least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squares. </a:t>
            </a:r>
            <a:r>
              <a:rPr kumimoji="0" lang="nl-BE" altLang="nl-BE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kumimoji="0" lang="nl-BE" altLang="nl-BE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Research </a:t>
            </a:r>
            <a:r>
              <a:rPr kumimoji="0" lang="nl-BE" altLang="nl-BE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nl-BE" altLang="nl-BE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(3), 936–949. https://doi.org/10.3758/s13428-015-0619-7</a:t>
            </a:r>
            <a:endParaRPr kumimoji="0" lang="nl-BE" altLang="nl-BE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Meredith, W. (1993). Measurement invariance, factor analysis and factorial invariance. Psychometrika, 58(4), 525–543. https://doi.org/10.1007/bf02294825</a:t>
            </a:r>
            <a:endParaRPr kumimoji="0" lang="nl-BE" altLang="nl-B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Micceri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T. (1989). The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unicorn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curve,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improbable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creatures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nl-BE" altLang="nl-BE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</a:t>
            </a:r>
            <a:r>
              <a:rPr kumimoji="0" lang="nl-BE" altLang="nl-BE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Bulletin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nl-BE" altLang="nl-BE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(1), 156–166. https://doi.org/10.1037/0033-2909.105.1.156</a:t>
            </a:r>
            <a:endParaRPr kumimoji="0" lang="nl-BE" altLang="nl-BE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Rhemtulla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M.,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Brosseau-Liard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P. É., &amp;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Savalei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V. (2012).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categorical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variables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treated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A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robust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categorical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SEM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estimation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suboptimal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nl-BE" altLang="nl-BE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</a:t>
            </a:r>
            <a:r>
              <a:rPr kumimoji="0" lang="nl-BE" altLang="nl-BE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nl-BE" altLang="nl-BE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(3), 354–373. https://doi.org/10.1037/a0029315</a:t>
            </a:r>
            <a:endParaRPr kumimoji="0" lang="nl-BE" altLang="nl-BE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Sen, S., Cohen, A. S., &amp; Kim, S. (2015).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Robustness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Mixture IRT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Violations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Latent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Normality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kumimoji="0" lang="nl-BE" altLang="nl-BE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Springer </a:t>
            </a:r>
            <a:r>
              <a:rPr kumimoji="0" lang="nl-BE" altLang="nl-BE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proceedings</a:t>
            </a:r>
            <a:r>
              <a:rPr kumimoji="0" lang="nl-BE" altLang="nl-BE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kumimoji="0" lang="nl-BE" altLang="nl-BE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mathematics</a:t>
            </a:r>
            <a:r>
              <a:rPr kumimoji="0" lang="nl-BE" altLang="nl-BE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kumimoji="0" lang="nl-BE" altLang="nl-BE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(pp. 27–43). https://doi.org/10.1007/978-3-319-07503-7_3</a:t>
            </a:r>
            <a:endParaRPr kumimoji="0" lang="nl-BE" altLang="nl-BE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Sörbom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D. (1974). A GENERAL METHOD FOR STUDYING DIFFERENCES IN FACTOR MEANS AND FACTOR STRUCTURE BETWEEN GROUPS. </a:t>
            </a:r>
            <a:r>
              <a:rPr kumimoji="0" lang="nl-BE" altLang="nl-BE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British Journal Of Mathematical </a:t>
            </a:r>
            <a:r>
              <a:rPr kumimoji="0" lang="nl-BE" altLang="nl-BE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0" lang="nl-BE" altLang="nl-BE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Statistical </a:t>
            </a:r>
            <a:r>
              <a:rPr kumimoji="0" lang="nl-BE" altLang="nl-BE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Psychology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nl-BE" altLang="nl-BE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(2), 229–239. https://doi.org/10.1111/j.2044-8317.1974.tb00543.x</a:t>
            </a:r>
            <a:endParaRPr kumimoji="0" lang="nl-BE" altLang="nl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215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3B242-C5E0-DC12-04E1-FC271B60F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522"/>
            <a:ext cx="10515600" cy="1325563"/>
          </a:xfrm>
        </p:spPr>
        <p:txBody>
          <a:bodyPr/>
          <a:lstStyle/>
          <a:p>
            <a:r>
              <a:rPr lang="en-US" dirty="0">
                <a:latin typeface="Bodoni MT" panose="02070603080606020203" pitchFamily="18" charset="0"/>
              </a:rPr>
              <a:t>Latent variables</a:t>
            </a:r>
            <a:endParaRPr lang="nl-BE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F94C3-544E-3B76-343B-6FC7120B1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58918" cy="4351338"/>
          </a:xfrm>
        </p:spPr>
        <p:txBody>
          <a:bodyPr>
            <a:normAutofit/>
          </a:bodyPr>
          <a:lstStyle/>
          <a:p>
            <a:r>
              <a:rPr lang="en-US" i="0" dirty="0">
                <a:effectLst/>
                <a:latin typeface="Bodoni MT" panose="02070603080606020203" pitchFamily="18" charset="0"/>
              </a:rPr>
              <a:t>Underlying constructs</a:t>
            </a:r>
          </a:p>
          <a:p>
            <a:r>
              <a:rPr lang="en-US" dirty="0">
                <a:latin typeface="Bodoni MT" panose="02070603080606020203" pitchFamily="18" charset="0"/>
              </a:rPr>
              <a:t>Measured by items on a questionnaire</a:t>
            </a:r>
          </a:p>
          <a:p>
            <a:r>
              <a:rPr lang="en-US" i="0" dirty="0">
                <a:effectLst/>
                <a:latin typeface="Bodoni MT" panose="02070603080606020203" pitchFamily="18" charset="0"/>
              </a:rPr>
              <a:t>Measurement model (our focus)</a:t>
            </a:r>
          </a:p>
          <a:p>
            <a:pPr lvl="1"/>
            <a:r>
              <a:rPr lang="en-US" i="0" dirty="0">
                <a:effectLst/>
                <a:latin typeface="Bodoni MT" panose="02070603080606020203" pitchFamily="18" charset="0"/>
              </a:rPr>
              <a:t>How items relate to the </a:t>
            </a:r>
            <a:r>
              <a:rPr lang="en-US" dirty="0">
                <a:latin typeface="Bodoni MT" panose="02070603080606020203" pitchFamily="18" charset="0"/>
              </a:rPr>
              <a:t>latent construct</a:t>
            </a:r>
            <a:endParaRPr lang="en-US" i="0" dirty="0">
              <a:effectLst/>
              <a:latin typeface="Bodoni MT" panose="02070603080606020203" pitchFamily="18" charset="0"/>
            </a:endParaRPr>
          </a:p>
          <a:p>
            <a:r>
              <a:rPr lang="en-US" dirty="0">
                <a:latin typeface="Bodoni MT" panose="02070603080606020203" pitchFamily="18" charset="0"/>
              </a:rPr>
              <a:t>Structural model</a:t>
            </a:r>
          </a:p>
          <a:p>
            <a:pPr lvl="1"/>
            <a:r>
              <a:rPr lang="en-US" dirty="0">
                <a:latin typeface="Bodoni MT" panose="02070603080606020203" pitchFamily="18" charset="0"/>
              </a:rPr>
              <a:t>Relations between constructs</a:t>
            </a:r>
            <a:endParaRPr lang="nl-BE" dirty="0">
              <a:latin typeface="Bodoni MT" panose="02070603080606020203" pitchFamily="18" charset="0"/>
            </a:endParaRPr>
          </a:p>
          <a:p>
            <a:pPr lvl="1"/>
            <a:endParaRPr lang="en-US" dirty="0">
              <a:latin typeface="Bodoni MT" panose="020706030806060202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7FF309-F07F-1AE7-8103-1DFE020360C1}"/>
              </a:ext>
            </a:extLst>
          </p:cNvPr>
          <p:cNvSpPr/>
          <p:nvPr/>
        </p:nvSpPr>
        <p:spPr>
          <a:xfrm>
            <a:off x="6658253" y="1790308"/>
            <a:ext cx="1660124" cy="5415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doni MT" panose="02070603080606020203" pitchFamily="18" charset="0"/>
              </a:rPr>
              <a:t>Item 1</a:t>
            </a:r>
            <a:endParaRPr lang="nl-BE" dirty="0">
              <a:solidFill>
                <a:schemeClr val="tx1"/>
              </a:solidFill>
              <a:latin typeface="Bodoni MT" panose="020706030806060202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AEDE82-9F33-689C-D64D-D445BB5FAF79}"/>
              </a:ext>
            </a:extLst>
          </p:cNvPr>
          <p:cNvSpPr/>
          <p:nvPr/>
        </p:nvSpPr>
        <p:spPr>
          <a:xfrm>
            <a:off x="6658253" y="2428084"/>
            <a:ext cx="1660124" cy="5415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doni MT" panose="02070603080606020203" pitchFamily="18" charset="0"/>
              </a:rPr>
              <a:t>Item 2</a:t>
            </a:r>
            <a:endParaRPr lang="nl-BE" dirty="0">
              <a:solidFill>
                <a:schemeClr val="tx1"/>
              </a:solidFill>
              <a:latin typeface="Bodoni MT" panose="02070603080606020203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D2D254C-4136-8148-9C28-1884EA14D3AC}"/>
              </a:ext>
            </a:extLst>
          </p:cNvPr>
          <p:cNvSpPr/>
          <p:nvPr/>
        </p:nvSpPr>
        <p:spPr>
          <a:xfrm>
            <a:off x="9650025" y="2332903"/>
            <a:ext cx="2085513" cy="731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doni MT" panose="02070603080606020203" pitchFamily="18" charset="0"/>
              </a:rPr>
              <a:t>Factor 1</a:t>
            </a:r>
            <a:endParaRPr lang="nl-BE" dirty="0">
              <a:solidFill>
                <a:schemeClr val="tx1"/>
              </a:solidFill>
              <a:latin typeface="Bodoni MT" panose="020706030806060202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4E4AB2-22BF-3AEC-5DC0-91CA2D8D2BAF}"/>
              </a:ext>
            </a:extLst>
          </p:cNvPr>
          <p:cNvSpPr/>
          <p:nvPr/>
        </p:nvSpPr>
        <p:spPr>
          <a:xfrm>
            <a:off x="6658253" y="3064803"/>
            <a:ext cx="1660124" cy="5415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doni MT" panose="02070603080606020203" pitchFamily="18" charset="0"/>
              </a:rPr>
              <a:t>Item 3</a:t>
            </a:r>
            <a:endParaRPr lang="nl-BE" dirty="0">
              <a:solidFill>
                <a:schemeClr val="tx1"/>
              </a:solidFill>
              <a:latin typeface="Bodoni MT" panose="020706030806060202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6FEAB7-904E-5F25-D976-39DC7724497F}"/>
              </a:ext>
            </a:extLst>
          </p:cNvPr>
          <p:cNvSpPr/>
          <p:nvPr/>
        </p:nvSpPr>
        <p:spPr>
          <a:xfrm>
            <a:off x="6658253" y="3701522"/>
            <a:ext cx="1660124" cy="5415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doni MT" panose="02070603080606020203" pitchFamily="18" charset="0"/>
              </a:rPr>
              <a:t>Item 4</a:t>
            </a:r>
            <a:endParaRPr lang="nl-BE" dirty="0">
              <a:solidFill>
                <a:schemeClr val="tx1"/>
              </a:solidFill>
              <a:latin typeface="Bodoni MT" panose="02070603080606020203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AA4D1F-CAE1-5A88-C1CD-7E3A3D685DCA}"/>
              </a:ext>
            </a:extLst>
          </p:cNvPr>
          <p:cNvSpPr/>
          <p:nvPr/>
        </p:nvSpPr>
        <p:spPr>
          <a:xfrm>
            <a:off x="6658253" y="4338241"/>
            <a:ext cx="1660124" cy="5415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doni MT" panose="02070603080606020203" pitchFamily="18" charset="0"/>
              </a:rPr>
              <a:t>Item 5</a:t>
            </a:r>
            <a:endParaRPr lang="nl-BE" dirty="0">
              <a:solidFill>
                <a:schemeClr val="tx1"/>
              </a:solidFill>
              <a:latin typeface="Bodoni MT" panose="020706030806060202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999000-6F3D-95F8-6D00-BC3E8527871E}"/>
              </a:ext>
            </a:extLst>
          </p:cNvPr>
          <p:cNvSpPr/>
          <p:nvPr/>
        </p:nvSpPr>
        <p:spPr>
          <a:xfrm>
            <a:off x="6658253" y="4974960"/>
            <a:ext cx="1660124" cy="5415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doni MT" panose="02070603080606020203" pitchFamily="18" charset="0"/>
              </a:rPr>
              <a:t>Item 6</a:t>
            </a:r>
            <a:endParaRPr lang="nl-BE" dirty="0">
              <a:solidFill>
                <a:schemeClr val="tx1"/>
              </a:solidFill>
              <a:latin typeface="Bodoni MT" panose="02070603080606020203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DA6F63D-F4DC-8C6B-20A2-A2DC3E4D1C67}"/>
              </a:ext>
            </a:extLst>
          </p:cNvPr>
          <p:cNvSpPr/>
          <p:nvPr/>
        </p:nvSpPr>
        <p:spPr>
          <a:xfrm>
            <a:off x="9650026" y="4243060"/>
            <a:ext cx="2085513" cy="731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doni MT" panose="02070603080606020203" pitchFamily="18" charset="0"/>
              </a:rPr>
              <a:t>Factor 2</a:t>
            </a:r>
            <a:endParaRPr lang="nl-BE" dirty="0">
              <a:solidFill>
                <a:schemeClr val="tx1"/>
              </a:solidFill>
              <a:latin typeface="Bodoni MT" panose="02070603080606020203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B802529-F7F1-645D-77C2-73A84A19EF9E}"/>
              </a:ext>
            </a:extLst>
          </p:cNvPr>
          <p:cNvCxnSpPr>
            <a:stCxn id="6" idx="2"/>
            <a:endCxn id="4" idx="3"/>
          </p:cNvCxnSpPr>
          <p:nvPr/>
        </p:nvCxnSpPr>
        <p:spPr>
          <a:xfrm flipH="1" flipV="1">
            <a:off x="8318377" y="2061078"/>
            <a:ext cx="1331648" cy="637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EE979FC-97E7-8E9D-A86B-36B600B94615}"/>
              </a:ext>
            </a:extLst>
          </p:cNvPr>
          <p:cNvCxnSpPr>
            <a:cxnSpLocks/>
            <a:stCxn id="6" idx="2"/>
            <a:endCxn id="5" idx="3"/>
          </p:cNvCxnSpPr>
          <p:nvPr/>
        </p:nvCxnSpPr>
        <p:spPr>
          <a:xfrm flipH="1">
            <a:off x="8318377" y="2698853"/>
            <a:ext cx="1331648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78CF2BE-8D23-6A72-C556-65AEB66C131C}"/>
              </a:ext>
            </a:extLst>
          </p:cNvPr>
          <p:cNvCxnSpPr>
            <a:cxnSpLocks/>
            <a:stCxn id="6" idx="2"/>
            <a:endCxn id="7" idx="3"/>
          </p:cNvCxnSpPr>
          <p:nvPr/>
        </p:nvCxnSpPr>
        <p:spPr>
          <a:xfrm flipH="1">
            <a:off x="8318377" y="2698853"/>
            <a:ext cx="1331648" cy="636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22583A1-B4BC-4743-45C3-6BC08FDA8A54}"/>
              </a:ext>
            </a:extLst>
          </p:cNvPr>
          <p:cNvCxnSpPr>
            <a:cxnSpLocks/>
            <a:stCxn id="11" idx="2"/>
          </p:cNvCxnSpPr>
          <p:nvPr/>
        </p:nvCxnSpPr>
        <p:spPr>
          <a:xfrm flipH="1" flipV="1">
            <a:off x="8318377" y="3984564"/>
            <a:ext cx="1331649" cy="6244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A152BD-2DF3-2498-8D91-CD686069EB0D}"/>
              </a:ext>
            </a:extLst>
          </p:cNvPr>
          <p:cNvCxnSpPr>
            <a:cxnSpLocks/>
            <a:stCxn id="11" idx="2"/>
            <a:endCxn id="9" idx="3"/>
          </p:cNvCxnSpPr>
          <p:nvPr/>
        </p:nvCxnSpPr>
        <p:spPr>
          <a:xfrm flipH="1">
            <a:off x="8318377" y="4609010"/>
            <a:ext cx="133164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608C099-E847-C7AB-556D-FB69F9DE645C}"/>
              </a:ext>
            </a:extLst>
          </p:cNvPr>
          <p:cNvCxnSpPr>
            <a:cxnSpLocks/>
            <a:stCxn id="11" idx="2"/>
            <a:endCxn id="10" idx="3"/>
          </p:cNvCxnSpPr>
          <p:nvPr/>
        </p:nvCxnSpPr>
        <p:spPr>
          <a:xfrm flipH="1">
            <a:off x="8318377" y="4609010"/>
            <a:ext cx="1331649" cy="636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B83AD43-60F0-0C7A-33B0-ACF9595B2B1A}"/>
              </a:ext>
            </a:extLst>
          </p:cNvPr>
          <p:cNvSpPr txBox="1"/>
          <p:nvPr/>
        </p:nvSpPr>
        <p:spPr>
          <a:xfrm>
            <a:off x="11694850" y="3419985"/>
            <a:ext cx="49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doni MT" panose="02070603080606020203" pitchFamily="18" charset="0"/>
              </a:rPr>
              <a:t>…</a:t>
            </a:r>
            <a:endParaRPr lang="nl-BE" dirty="0">
              <a:latin typeface="Bodoni MT" panose="02070603080606020203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885888-8E46-DBA2-BC69-35FC552AFFDF}"/>
              </a:ext>
            </a:extLst>
          </p:cNvPr>
          <p:cNvSpPr txBox="1"/>
          <p:nvPr/>
        </p:nvSpPr>
        <p:spPr>
          <a:xfrm>
            <a:off x="7113234" y="1293419"/>
            <a:ext cx="2410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doni MT" panose="02070603080606020203" pitchFamily="18" charset="0"/>
              </a:rPr>
              <a:t>Measurement Model</a:t>
            </a:r>
            <a:endParaRPr lang="nl-BE" dirty="0">
              <a:latin typeface="Bodoni MT" panose="02070603080606020203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A8A22B-D2CD-824B-1BB1-721B4E3153A5}"/>
              </a:ext>
            </a:extLst>
          </p:cNvPr>
          <p:cNvSpPr txBox="1"/>
          <p:nvPr/>
        </p:nvSpPr>
        <p:spPr>
          <a:xfrm>
            <a:off x="10148657" y="1293419"/>
            <a:ext cx="2410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doni MT" panose="02070603080606020203" pitchFamily="18" charset="0"/>
              </a:rPr>
              <a:t>Structural Model</a:t>
            </a:r>
            <a:endParaRPr lang="nl-BE" dirty="0">
              <a:latin typeface="Bodoni MT" panose="02070603080606020203" pitchFamily="18" charset="0"/>
            </a:endParaRPr>
          </a:p>
        </p:txBody>
      </p:sp>
      <p:sp>
        <p:nvSpPr>
          <p:cNvPr id="58" name="Arc 57">
            <a:extLst>
              <a:ext uri="{FF2B5EF4-FFF2-40B4-BE49-F238E27FC236}">
                <a16:creationId xmlns:a16="http://schemas.microsoft.com/office/drawing/2014/main" id="{20B38018-A601-17D4-D3F7-600CC64CB3C4}"/>
              </a:ext>
            </a:extLst>
          </p:cNvPr>
          <p:cNvSpPr/>
          <p:nvPr/>
        </p:nvSpPr>
        <p:spPr>
          <a:xfrm rot="16200000">
            <a:off x="6395992" y="1796957"/>
            <a:ext cx="359524" cy="528240"/>
          </a:xfrm>
          <a:prstGeom prst="arc">
            <a:avLst>
              <a:gd name="adj1" fmla="val 10973874"/>
              <a:gd name="adj2" fmla="val 0"/>
            </a:avLst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9" name="Arc 58">
            <a:extLst>
              <a:ext uri="{FF2B5EF4-FFF2-40B4-BE49-F238E27FC236}">
                <a16:creationId xmlns:a16="http://schemas.microsoft.com/office/drawing/2014/main" id="{18B37E83-D2A4-5AE3-44A9-367819C1DCC8}"/>
              </a:ext>
            </a:extLst>
          </p:cNvPr>
          <p:cNvSpPr/>
          <p:nvPr/>
        </p:nvSpPr>
        <p:spPr>
          <a:xfrm rot="16200000">
            <a:off x="6395992" y="2435401"/>
            <a:ext cx="359524" cy="528240"/>
          </a:xfrm>
          <a:prstGeom prst="arc">
            <a:avLst>
              <a:gd name="adj1" fmla="val 10973874"/>
              <a:gd name="adj2" fmla="val 0"/>
            </a:avLst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id="{905DA88F-DB7E-01F8-E8B1-532A7124E64C}"/>
              </a:ext>
            </a:extLst>
          </p:cNvPr>
          <p:cNvSpPr/>
          <p:nvPr/>
        </p:nvSpPr>
        <p:spPr>
          <a:xfrm rot="16200000">
            <a:off x="6395992" y="3076544"/>
            <a:ext cx="359524" cy="528240"/>
          </a:xfrm>
          <a:prstGeom prst="arc">
            <a:avLst>
              <a:gd name="adj1" fmla="val 10973874"/>
              <a:gd name="adj2" fmla="val 0"/>
            </a:avLst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17B0D3A1-90FC-D974-5FCE-1A3435A2B627}"/>
              </a:ext>
            </a:extLst>
          </p:cNvPr>
          <p:cNvSpPr/>
          <p:nvPr/>
        </p:nvSpPr>
        <p:spPr>
          <a:xfrm rot="16200000">
            <a:off x="6391197" y="3714598"/>
            <a:ext cx="359524" cy="528240"/>
          </a:xfrm>
          <a:prstGeom prst="arc">
            <a:avLst>
              <a:gd name="adj1" fmla="val 10973874"/>
              <a:gd name="adj2" fmla="val 0"/>
            </a:avLst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3" name="Arc 62">
            <a:extLst>
              <a:ext uri="{FF2B5EF4-FFF2-40B4-BE49-F238E27FC236}">
                <a16:creationId xmlns:a16="http://schemas.microsoft.com/office/drawing/2014/main" id="{FB0CFC1F-D856-C3A1-5EBC-4CFFD8AE3680}"/>
              </a:ext>
            </a:extLst>
          </p:cNvPr>
          <p:cNvSpPr/>
          <p:nvPr/>
        </p:nvSpPr>
        <p:spPr>
          <a:xfrm rot="16200000">
            <a:off x="6391197" y="4344890"/>
            <a:ext cx="359524" cy="528240"/>
          </a:xfrm>
          <a:prstGeom prst="arc">
            <a:avLst>
              <a:gd name="adj1" fmla="val 10973874"/>
              <a:gd name="adj2" fmla="val 0"/>
            </a:avLst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4555C48E-D4C3-E31B-0FBF-B591B136BE88}"/>
              </a:ext>
            </a:extLst>
          </p:cNvPr>
          <p:cNvSpPr/>
          <p:nvPr/>
        </p:nvSpPr>
        <p:spPr>
          <a:xfrm rot="16200000">
            <a:off x="6391197" y="4981609"/>
            <a:ext cx="359524" cy="528240"/>
          </a:xfrm>
          <a:prstGeom prst="arc">
            <a:avLst>
              <a:gd name="adj1" fmla="val 10973874"/>
              <a:gd name="adj2" fmla="val 0"/>
            </a:avLst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582D22-7446-DA4A-C9A6-AEC5290B8FF4}"/>
              </a:ext>
            </a:extLst>
          </p:cNvPr>
          <p:cNvSpPr/>
          <p:nvPr/>
        </p:nvSpPr>
        <p:spPr>
          <a:xfrm>
            <a:off x="6096001" y="1219422"/>
            <a:ext cx="3777574" cy="46020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3228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3B242-C5E0-DC12-04E1-FC271B60F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8175" y="2766218"/>
            <a:ext cx="7215649" cy="1325563"/>
          </a:xfrm>
        </p:spPr>
        <p:txBody>
          <a:bodyPr/>
          <a:lstStyle/>
          <a:p>
            <a:r>
              <a:rPr lang="en-US" dirty="0">
                <a:latin typeface="Bodoni MT" panose="02070603080606020203" pitchFamily="18" charset="0"/>
              </a:rPr>
              <a:t>Thank you for your attention!</a:t>
            </a:r>
            <a:endParaRPr lang="nl-BE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19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3B242-C5E0-DC12-04E1-FC271B60F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70" y="65553"/>
            <a:ext cx="10864442" cy="1325563"/>
          </a:xfrm>
        </p:spPr>
        <p:txBody>
          <a:bodyPr/>
          <a:lstStyle/>
          <a:p>
            <a:r>
              <a:rPr lang="en-US" dirty="0">
                <a:latin typeface="Bodoni MT" panose="02070603080606020203" pitchFamily="18" charset="0"/>
              </a:rPr>
              <a:t>Comparing latent constructs between groups</a:t>
            </a:r>
            <a:endParaRPr lang="nl-BE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F94C3-544E-3B76-343B-6FC7120B1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546" y="1237999"/>
            <a:ext cx="5446840" cy="5814554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Bodoni MT" panose="02070603080606020203" pitchFamily="18" charset="0"/>
              </a:rPr>
              <a:t>Comparison only meaningful in case of measurement invariance (Meredith, 1993)</a:t>
            </a:r>
          </a:p>
          <a:p>
            <a:pPr lvl="1"/>
            <a:r>
              <a:rPr lang="en-US" sz="2000" dirty="0">
                <a:latin typeface="Bodoni MT" panose="02070603080606020203" pitchFamily="18" charset="0"/>
              </a:rPr>
              <a:t>Configural invariance: # factors and pattern of zero-loadings restricted to be equal across groups</a:t>
            </a:r>
          </a:p>
          <a:p>
            <a:pPr lvl="1"/>
            <a:r>
              <a:rPr lang="en-US" sz="2000" dirty="0">
                <a:latin typeface="Bodoni MT" panose="02070603080606020203" pitchFamily="18" charset="0"/>
              </a:rPr>
              <a:t>Metric invariance: factor loadings equal across groups</a:t>
            </a:r>
          </a:p>
          <a:p>
            <a:pPr lvl="1"/>
            <a:r>
              <a:rPr lang="en-US" sz="2000" dirty="0">
                <a:latin typeface="Bodoni MT" panose="02070603080606020203" pitchFamily="18" charset="0"/>
              </a:rPr>
              <a:t>Scalar invariance: item intercepts equal across groups</a:t>
            </a:r>
          </a:p>
          <a:p>
            <a:pPr lvl="1"/>
            <a:r>
              <a:rPr lang="en-US" sz="2000" dirty="0">
                <a:latin typeface="Bodoni MT" panose="02070603080606020203" pitchFamily="18" charset="0"/>
              </a:rPr>
              <a:t>Strict invariance: residual variances equal across groups</a:t>
            </a:r>
          </a:p>
          <a:p>
            <a:r>
              <a:rPr lang="en-US" sz="2400" dirty="0">
                <a:latin typeface="Bodoni MT" panose="02070603080606020203" pitchFamily="18" charset="0"/>
              </a:rPr>
              <a:t>= &gt; We focus on metric invariance (equality of loadings)</a:t>
            </a:r>
          </a:p>
          <a:p>
            <a:r>
              <a:rPr lang="en-US" sz="2400" dirty="0">
                <a:latin typeface="Bodoni MT" panose="02070603080606020203" pitchFamily="18" charset="0"/>
              </a:rPr>
              <a:t>Multigroup Factor Analysis (MG-FA; </a:t>
            </a:r>
            <a:r>
              <a:rPr lang="en-US" sz="2400" dirty="0" err="1">
                <a:latin typeface="Bodoni MT" panose="02070603080606020203" pitchFamily="18" charset="0"/>
              </a:rPr>
              <a:t>Jöreskog</a:t>
            </a:r>
            <a:r>
              <a:rPr lang="en-US" sz="2400" dirty="0">
                <a:latin typeface="Bodoni MT" panose="02070603080606020203" pitchFamily="18" charset="0"/>
              </a:rPr>
              <a:t>, 1971; </a:t>
            </a:r>
            <a:r>
              <a:rPr lang="en-US" sz="2400" dirty="0" err="1">
                <a:latin typeface="Bodoni MT" panose="02070603080606020203" pitchFamily="18" charset="0"/>
              </a:rPr>
              <a:t>Sörbom</a:t>
            </a:r>
            <a:r>
              <a:rPr lang="en-US" sz="2400" dirty="0">
                <a:latin typeface="Bodoni MT" panose="02070603080606020203" pitchFamily="18" charset="0"/>
              </a:rPr>
              <a:t>, 1974) to assess (in)equality of parameters between groups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F8356D-EA5F-6563-5D18-7D9662B8337C}"/>
              </a:ext>
            </a:extLst>
          </p:cNvPr>
          <p:cNvSpPr/>
          <p:nvPr/>
        </p:nvSpPr>
        <p:spPr>
          <a:xfrm>
            <a:off x="899140" y="2988881"/>
            <a:ext cx="4632980" cy="50025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C9C8B76-6339-A5A6-A0F4-EDBF3B0E9C6D}"/>
              </a:ext>
            </a:extLst>
          </p:cNvPr>
          <p:cNvSpPr/>
          <p:nvPr/>
        </p:nvSpPr>
        <p:spPr>
          <a:xfrm>
            <a:off x="897499" y="2147987"/>
            <a:ext cx="4634621" cy="8014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53753B2F-61AE-2FEC-419A-474C28ED7656}"/>
              </a:ext>
            </a:extLst>
          </p:cNvPr>
          <p:cNvGrpSpPr/>
          <p:nvPr/>
        </p:nvGrpSpPr>
        <p:grpSpPr>
          <a:xfrm>
            <a:off x="6897336" y="1257231"/>
            <a:ext cx="4197466" cy="2411442"/>
            <a:chOff x="6897336" y="1257231"/>
            <a:chExt cx="4197466" cy="2411442"/>
          </a:xfrm>
        </p:grpSpPr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7CE9EF69-9B1D-BB2A-0E86-1DF61E5C569B}"/>
                </a:ext>
              </a:extLst>
            </p:cNvPr>
            <p:cNvSpPr/>
            <p:nvPr/>
          </p:nvSpPr>
          <p:spPr>
            <a:xfrm>
              <a:off x="6897336" y="1257231"/>
              <a:ext cx="166769" cy="15066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CACB8EAF-F8BA-ABFA-2C9A-D57081F599FC}"/>
                </a:ext>
              </a:extLst>
            </p:cNvPr>
            <p:cNvCxnSpPr>
              <a:cxnSpLocks/>
              <a:stCxn id="51" idx="4"/>
            </p:cNvCxnSpPr>
            <p:nvPr/>
          </p:nvCxnSpPr>
          <p:spPr>
            <a:xfrm>
              <a:off x="7064105" y="1407896"/>
              <a:ext cx="393060" cy="26036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4CC881D3-733B-13AB-879B-FEB25303869E}"/>
                </a:ext>
              </a:extLst>
            </p:cNvPr>
            <p:cNvSpPr/>
            <p:nvPr/>
          </p:nvSpPr>
          <p:spPr>
            <a:xfrm>
              <a:off x="6903872" y="1603053"/>
              <a:ext cx="166769" cy="15066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37B40D96-B4E2-8FE9-955E-9E861EDE43A1}"/>
                </a:ext>
              </a:extLst>
            </p:cNvPr>
            <p:cNvCxnSpPr>
              <a:cxnSpLocks/>
              <a:stCxn id="87" idx="4"/>
            </p:cNvCxnSpPr>
            <p:nvPr/>
          </p:nvCxnSpPr>
          <p:spPr>
            <a:xfrm>
              <a:off x="7070641" y="1753718"/>
              <a:ext cx="393060" cy="26036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2948C2C7-4AE3-2989-B1F8-5CEDFDC0A4B0}"/>
                </a:ext>
              </a:extLst>
            </p:cNvPr>
            <p:cNvSpPr/>
            <p:nvPr/>
          </p:nvSpPr>
          <p:spPr>
            <a:xfrm>
              <a:off x="6900604" y="1955282"/>
              <a:ext cx="166769" cy="15066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A4B7D10B-2B81-17A8-A640-CFE697D883DC}"/>
                </a:ext>
              </a:extLst>
            </p:cNvPr>
            <p:cNvCxnSpPr>
              <a:cxnSpLocks/>
              <a:stCxn id="89" idx="4"/>
            </p:cNvCxnSpPr>
            <p:nvPr/>
          </p:nvCxnSpPr>
          <p:spPr>
            <a:xfrm>
              <a:off x="7067373" y="2105947"/>
              <a:ext cx="393060" cy="26036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6D231A40-6FDB-C26A-871D-9114EC7F7F62}"/>
                </a:ext>
              </a:extLst>
            </p:cNvPr>
            <p:cNvSpPr/>
            <p:nvPr/>
          </p:nvSpPr>
          <p:spPr>
            <a:xfrm>
              <a:off x="6898970" y="2309749"/>
              <a:ext cx="166769" cy="15066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6869A5BE-161B-5B02-D1F7-83C5DA6377E8}"/>
                </a:ext>
              </a:extLst>
            </p:cNvPr>
            <p:cNvCxnSpPr>
              <a:cxnSpLocks/>
              <a:stCxn id="91" idx="4"/>
            </p:cNvCxnSpPr>
            <p:nvPr/>
          </p:nvCxnSpPr>
          <p:spPr>
            <a:xfrm>
              <a:off x="7065739" y="2460414"/>
              <a:ext cx="393060" cy="26036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BA757952-0CB0-BB2C-B3F7-C90CD7A6F469}"/>
                </a:ext>
              </a:extLst>
            </p:cNvPr>
            <p:cNvSpPr/>
            <p:nvPr/>
          </p:nvSpPr>
          <p:spPr>
            <a:xfrm>
              <a:off x="6901824" y="2665365"/>
              <a:ext cx="166769" cy="15066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5FD30883-69C8-5210-8C75-D15179205551}"/>
                </a:ext>
              </a:extLst>
            </p:cNvPr>
            <p:cNvCxnSpPr>
              <a:cxnSpLocks/>
              <a:stCxn id="93" idx="4"/>
            </p:cNvCxnSpPr>
            <p:nvPr/>
          </p:nvCxnSpPr>
          <p:spPr>
            <a:xfrm>
              <a:off x="7068593" y="2816030"/>
              <a:ext cx="393060" cy="26036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8CAAC1E2-5D19-0BC1-209F-1D2758956C97}"/>
                </a:ext>
              </a:extLst>
            </p:cNvPr>
            <p:cNvSpPr/>
            <p:nvPr/>
          </p:nvSpPr>
          <p:spPr>
            <a:xfrm>
              <a:off x="6899580" y="2989746"/>
              <a:ext cx="166769" cy="15066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4404462F-0D88-8D89-0CEA-8266BEEAA6BF}"/>
                </a:ext>
              </a:extLst>
            </p:cNvPr>
            <p:cNvCxnSpPr>
              <a:cxnSpLocks/>
              <a:stCxn id="95" idx="4"/>
            </p:cNvCxnSpPr>
            <p:nvPr/>
          </p:nvCxnSpPr>
          <p:spPr>
            <a:xfrm>
              <a:off x="7066349" y="3140411"/>
              <a:ext cx="393060" cy="26036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49A559B3-15DF-0158-9583-7DD8FF432D42}"/>
                </a:ext>
              </a:extLst>
            </p:cNvPr>
            <p:cNvGrpSpPr/>
            <p:nvPr/>
          </p:nvGrpSpPr>
          <p:grpSpPr>
            <a:xfrm>
              <a:off x="7248883" y="1371663"/>
              <a:ext cx="3845919" cy="2297010"/>
              <a:chOff x="6164796" y="1793471"/>
              <a:chExt cx="6252103" cy="4223080"/>
            </a:xfrm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3D3BE4C-3D2E-BD13-F722-59776E9E4D6C}"/>
                  </a:ext>
                </a:extLst>
              </p:cNvPr>
              <p:cNvSpPr/>
              <p:nvPr/>
            </p:nvSpPr>
            <p:spPr>
              <a:xfrm>
                <a:off x="6516210" y="2290360"/>
                <a:ext cx="1660124" cy="5415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1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BD519888-D35F-D570-28F5-BE885EB191F5}"/>
                  </a:ext>
                </a:extLst>
              </p:cNvPr>
              <p:cNvSpPr/>
              <p:nvPr/>
            </p:nvSpPr>
            <p:spPr>
              <a:xfrm>
                <a:off x="6516210" y="2928136"/>
                <a:ext cx="1660124" cy="5415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2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DED5589E-2B16-EF25-538C-C6A51C39001F}"/>
                  </a:ext>
                </a:extLst>
              </p:cNvPr>
              <p:cNvSpPr/>
              <p:nvPr/>
            </p:nvSpPr>
            <p:spPr>
              <a:xfrm>
                <a:off x="9507982" y="2832955"/>
                <a:ext cx="2085513" cy="7319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Factor 1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2E90EB98-78DF-8B18-84E6-6F68E35C047F}"/>
                  </a:ext>
                </a:extLst>
              </p:cNvPr>
              <p:cNvSpPr/>
              <p:nvPr/>
            </p:nvSpPr>
            <p:spPr>
              <a:xfrm>
                <a:off x="6516210" y="3564855"/>
                <a:ext cx="1660124" cy="5415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3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F6EA1669-E38C-D36C-CB45-14A42BB92E9D}"/>
                  </a:ext>
                </a:extLst>
              </p:cNvPr>
              <p:cNvSpPr/>
              <p:nvPr/>
            </p:nvSpPr>
            <p:spPr>
              <a:xfrm>
                <a:off x="6516210" y="4201574"/>
                <a:ext cx="1660124" cy="5415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4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81FF5558-9542-F0C9-3B30-21AF15A3326B}"/>
                  </a:ext>
                </a:extLst>
              </p:cNvPr>
              <p:cNvSpPr/>
              <p:nvPr/>
            </p:nvSpPr>
            <p:spPr>
              <a:xfrm>
                <a:off x="6516210" y="4838293"/>
                <a:ext cx="1660124" cy="5415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5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9135392A-CAA5-8167-6AD5-C81D2A39D1C2}"/>
                  </a:ext>
                </a:extLst>
              </p:cNvPr>
              <p:cNvSpPr/>
              <p:nvPr/>
            </p:nvSpPr>
            <p:spPr>
              <a:xfrm>
                <a:off x="6516210" y="5475012"/>
                <a:ext cx="1660124" cy="5415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6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FE6DE92D-7989-8B4C-46E4-E540AD0B1677}"/>
                  </a:ext>
                </a:extLst>
              </p:cNvPr>
              <p:cNvSpPr/>
              <p:nvPr/>
            </p:nvSpPr>
            <p:spPr>
              <a:xfrm>
                <a:off x="9507983" y="4743112"/>
                <a:ext cx="2085513" cy="7319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Factor 2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E629A0DE-D5B3-E212-2759-17F16CCDE0C3}"/>
                  </a:ext>
                </a:extLst>
              </p:cNvPr>
              <p:cNvCxnSpPr>
                <a:stCxn id="100" idx="2"/>
                <a:endCxn id="98" idx="3"/>
              </p:cNvCxnSpPr>
              <p:nvPr/>
            </p:nvCxnSpPr>
            <p:spPr>
              <a:xfrm flipH="1" flipV="1">
                <a:off x="8176334" y="2561130"/>
                <a:ext cx="1331648" cy="63777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96366BDD-D13D-934D-0815-B753F6556511}"/>
                  </a:ext>
                </a:extLst>
              </p:cNvPr>
              <p:cNvCxnSpPr>
                <a:cxnSpLocks/>
                <a:stCxn id="100" idx="2"/>
                <a:endCxn id="99" idx="3"/>
              </p:cNvCxnSpPr>
              <p:nvPr/>
            </p:nvCxnSpPr>
            <p:spPr>
              <a:xfrm flipH="1">
                <a:off x="8176334" y="3198905"/>
                <a:ext cx="1331648" cy="1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0A033805-02DB-4DD5-ECF7-2AD39B0FF4E1}"/>
                  </a:ext>
                </a:extLst>
              </p:cNvPr>
              <p:cNvCxnSpPr>
                <a:cxnSpLocks/>
                <a:stCxn id="100" idx="2"/>
                <a:endCxn id="101" idx="3"/>
              </p:cNvCxnSpPr>
              <p:nvPr/>
            </p:nvCxnSpPr>
            <p:spPr>
              <a:xfrm flipH="1">
                <a:off x="8176334" y="3198905"/>
                <a:ext cx="1331648" cy="63672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54625214-D57A-50B6-0FA4-7347CC7D0F0F}"/>
                  </a:ext>
                </a:extLst>
              </p:cNvPr>
              <p:cNvCxnSpPr>
                <a:cxnSpLocks/>
                <a:stCxn id="105" idx="2"/>
              </p:cNvCxnSpPr>
              <p:nvPr/>
            </p:nvCxnSpPr>
            <p:spPr>
              <a:xfrm flipH="1" flipV="1">
                <a:off x="8176334" y="4484616"/>
                <a:ext cx="1331649" cy="624446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53B0DF71-D8B0-C264-6062-0EF6E4E2EC95}"/>
                  </a:ext>
                </a:extLst>
              </p:cNvPr>
              <p:cNvCxnSpPr>
                <a:cxnSpLocks/>
                <a:stCxn id="105" idx="2"/>
                <a:endCxn id="103" idx="3"/>
              </p:cNvCxnSpPr>
              <p:nvPr/>
            </p:nvCxnSpPr>
            <p:spPr>
              <a:xfrm flipH="1">
                <a:off x="8176334" y="5109062"/>
                <a:ext cx="1331649" cy="1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8801FD87-2765-3AE7-98BC-03E55A1874C9}"/>
                  </a:ext>
                </a:extLst>
              </p:cNvPr>
              <p:cNvCxnSpPr>
                <a:cxnSpLocks/>
                <a:stCxn id="105" idx="2"/>
                <a:endCxn id="104" idx="3"/>
              </p:cNvCxnSpPr>
              <p:nvPr/>
            </p:nvCxnSpPr>
            <p:spPr>
              <a:xfrm flipH="1">
                <a:off x="8176334" y="5109062"/>
                <a:ext cx="1331649" cy="63672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5CC100F-C401-D07D-B092-3D20F2A391FF}"/>
                  </a:ext>
                </a:extLst>
              </p:cNvPr>
              <p:cNvSpPr txBox="1"/>
              <p:nvPr/>
            </p:nvSpPr>
            <p:spPr>
              <a:xfrm>
                <a:off x="11552807" y="3920037"/>
                <a:ext cx="497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Bodoni MT" panose="02070603080606020203" pitchFamily="18" charset="0"/>
                  </a:rPr>
                  <a:t>…</a:t>
                </a:r>
                <a:endParaRPr lang="nl-BE" dirty="0">
                  <a:latin typeface="Bodoni MT" panose="02070603080606020203" pitchFamily="18" charset="0"/>
                </a:endParaRP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1B6EC37-975D-46E7-6466-1C715092A5CE}"/>
                  </a:ext>
                </a:extLst>
              </p:cNvPr>
              <p:cNvSpPr txBox="1"/>
              <p:nvPr/>
            </p:nvSpPr>
            <p:spPr>
              <a:xfrm>
                <a:off x="6971191" y="1793471"/>
                <a:ext cx="241028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Bodoni MT" panose="02070603080606020203" pitchFamily="18" charset="0"/>
                  </a:rPr>
                  <a:t>Measurement Model</a:t>
                </a:r>
                <a:endParaRPr lang="nl-BE" sz="1200" dirty="0">
                  <a:latin typeface="Bodoni MT" panose="02070603080606020203" pitchFamily="18" charset="0"/>
                </a:endParaRP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D8642B1C-002E-ACFE-4F91-E75481EEA4A3}"/>
                  </a:ext>
                </a:extLst>
              </p:cNvPr>
              <p:cNvSpPr txBox="1"/>
              <p:nvPr/>
            </p:nvSpPr>
            <p:spPr>
              <a:xfrm>
                <a:off x="10006614" y="1793471"/>
                <a:ext cx="24102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Bodoni MT" panose="02070603080606020203" pitchFamily="18" charset="0"/>
                  </a:rPr>
                  <a:t>Structural Model</a:t>
                </a:r>
                <a:endParaRPr lang="nl-BE" sz="1400" dirty="0">
                  <a:latin typeface="Bodoni MT" panose="02070603080606020203" pitchFamily="18" charset="0"/>
                </a:endParaRPr>
              </a:p>
            </p:txBody>
          </p:sp>
          <p:sp>
            <p:nvSpPr>
              <p:cNvPr id="115" name="Arc 114">
                <a:extLst>
                  <a:ext uri="{FF2B5EF4-FFF2-40B4-BE49-F238E27FC236}">
                    <a16:creationId xmlns:a16="http://schemas.microsoft.com/office/drawing/2014/main" id="{90BE6817-3127-F8D0-A8F2-92D868F2AD34}"/>
                  </a:ext>
                </a:extLst>
              </p:cNvPr>
              <p:cNvSpPr/>
              <p:nvPr/>
            </p:nvSpPr>
            <p:spPr>
              <a:xfrm rot="16200000">
                <a:off x="6253949" y="2297009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16" name="Arc 115">
                <a:extLst>
                  <a:ext uri="{FF2B5EF4-FFF2-40B4-BE49-F238E27FC236}">
                    <a16:creationId xmlns:a16="http://schemas.microsoft.com/office/drawing/2014/main" id="{8A7B1CAE-C774-1607-1ACA-DD744AE26E3B}"/>
                  </a:ext>
                </a:extLst>
              </p:cNvPr>
              <p:cNvSpPr/>
              <p:nvPr/>
            </p:nvSpPr>
            <p:spPr>
              <a:xfrm rot="16200000">
                <a:off x="6253949" y="2935453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17" name="Arc 116">
                <a:extLst>
                  <a:ext uri="{FF2B5EF4-FFF2-40B4-BE49-F238E27FC236}">
                    <a16:creationId xmlns:a16="http://schemas.microsoft.com/office/drawing/2014/main" id="{29BE901C-C7B1-BB10-A42D-E94E4B4324F2}"/>
                  </a:ext>
                </a:extLst>
              </p:cNvPr>
              <p:cNvSpPr/>
              <p:nvPr/>
            </p:nvSpPr>
            <p:spPr>
              <a:xfrm rot="16200000">
                <a:off x="6253949" y="3576596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18" name="Arc 117">
                <a:extLst>
                  <a:ext uri="{FF2B5EF4-FFF2-40B4-BE49-F238E27FC236}">
                    <a16:creationId xmlns:a16="http://schemas.microsoft.com/office/drawing/2014/main" id="{79A017A7-87C3-7780-36F3-EAA1ADE1E422}"/>
                  </a:ext>
                </a:extLst>
              </p:cNvPr>
              <p:cNvSpPr/>
              <p:nvPr/>
            </p:nvSpPr>
            <p:spPr>
              <a:xfrm rot="16200000">
                <a:off x="6249154" y="4214650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19" name="Arc 118">
                <a:extLst>
                  <a:ext uri="{FF2B5EF4-FFF2-40B4-BE49-F238E27FC236}">
                    <a16:creationId xmlns:a16="http://schemas.microsoft.com/office/drawing/2014/main" id="{FBDECF42-7C4E-6AA4-AABA-7F7FC497BD5C}"/>
                  </a:ext>
                </a:extLst>
              </p:cNvPr>
              <p:cNvSpPr/>
              <p:nvPr/>
            </p:nvSpPr>
            <p:spPr>
              <a:xfrm rot="16200000">
                <a:off x="6249154" y="4844942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20" name="Arc 119">
                <a:extLst>
                  <a:ext uri="{FF2B5EF4-FFF2-40B4-BE49-F238E27FC236}">
                    <a16:creationId xmlns:a16="http://schemas.microsoft.com/office/drawing/2014/main" id="{163271D4-6A3E-AD5D-D6E9-7453D3EF7132}"/>
                  </a:ext>
                </a:extLst>
              </p:cNvPr>
              <p:cNvSpPr/>
              <p:nvPr/>
            </p:nvSpPr>
            <p:spPr>
              <a:xfrm rot="16200000">
                <a:off x="6249154" y="5481661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45719893-15DD-7062-D086-48DCC936307A}"/>
              </a:ext>
            </a:extLst>
          </p:cNvPr>
          <p:cNvGrpSpPr/>
          <p:nvPr/>
        </p:nvGrpSpPr>
        <p:grpSpPr>
          <a:xfrm>
            <a:off x="6897336" y="4049226"/>
            <a:ext cx="4197466" cy="2411442"/>
            <a:chOff x="6897336" y="1257231"/>
            <a:chExt cx="4197466" cy="2411442"/>
          </a:xfrm>
        </p:grpSpPr>
        <p:sp>
          <p:nvSpPr>
            <p:cNvPr id="124" name="Isosceles Triangle 123">
              <a:extLst>
                <a:ext uri="{FF2B5EF4-FFF2-40B4-BE49-F238E27FC236}">
                  <a16:creationId xmlns:a16="http://schemas.microsoft.com/office/drawing/2014/main" id="{8449B297-F096-A97C-D806-496893A9941A}"/>
                </a:ext>
              </a:extLst>
            </p:cNvPr>
            <p:cNvSpPr/>
            <p:nvPr/>
          </p:nvSpPr>
          <p:spPr>
            <a:xfrm>
              <a:off x="6897336" y="1257231"/>
              <a:ext cx="166769" cy="15066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9F3C9E68-EED5-37AD-96FA-E7B07557A88D}"/>
                </a:ext>
              </a:extLst>
            </p:cNvPr>
            <p:cNvCxnSpPr>
              <a:cxnSpLocks/>
              <a:stCxn id="124" idx="4"/>
            </p:cNvCxnSpPr>
            <p:nvPr/>
          </p:nvCxnSpPr>
          <p:spPr>
            <a:xfrm>
              <a:off x="7064105" y="1407896"/>
              <a:ext cx="393060" cy="26036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Isosceles Triangle 125">
              <a:extLst>
                <a:ext uri="{FF2B5EF4-FFF2-40B4-BE49-F238E27FC236}">
                  <a16:creationId xmlns:a16="http://schemas.microsoft.com/office/drawing/2014/main" id="{CC019680-3204-2E47-8D1E-93AB8F638C99}"/>
                </a:ext>
              </a:extLst>
            </p:cNvPr>
            <p:cNvSpPr/>
            <p:nvPr/>
          </p:nvSpPr>
          <p:spPr>
            <a:xfrm>
              <a:off x="6903872" y="1603053"/>
              <a:ext cx="166769" cy="15066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44616D6A-670C-8E21-5674-DE378BF86B6C}"/>
                </a:ext>
              </a:extLst>
            </p:cNvPr>
            <p:cNvCxnSpPr>
              <a:cxnSpLocks/>
              <a:stCxn id="126" idx="4"/>
            </p:cNvCxnSpPr>
            <p:nvPr/>
          </p:nvCxnSpPr>
          <p:spPr>
            <a:xfrm>
              <a:off x="7070641" y="1753718"/>
              <a:ext cx="393060" cy="26036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Isosceles Triangle 127">
              <a:extLst>
                <a:ext uri="{FF2B5EF4-FFF2-40B4-BE49-F238E27FC236}">
                  <a16:creationId xmlns:a16="http://schemas.microsoft.com/office/drawing/2014/main" id="{43CDB6B3-82AF-54D1-2CA0-D02AE9279A32}"/>
                </a:ext>
              </a:extLst>
            </p:cNvPr>
            <p:cNvSpPr/>
            <p:nvPr/>
          </p:nvSpPr>
          <p:spPr>
            <a:xfrm>
              <a:off x="6900604" y="1955282"/>
              <a:ext cx="166769" cy="15066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DFF14935-8CCD-7E50-F57A-0711C6F4E65E}"/>
                </a:ext>
              </a:extLst>
            </p:cNvPr>
            <p:cNvCxnSpPr>
              <a:cxnSpLocks/>
              <a:stCxn id="128" idx="4"/>
            </p:cNvCxnSpPr>
            <p:nvPr/>
          </p:nvCxnSpPr>
          <p:spPr>
            <a:xfrm>
              <a:off x="7067373" y="2105947"/>
              <a:ext cx="393060" cy="26036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Isosceles Triangle 129">
              <a:extLst>
                <a:ext uri="{FF2B5EF4-FFF2-40B4-BE49-F238E27FC236}">
                  <a16:creationId xmlns:a16="http://schemas.microsoft.com/office/drawing/2014/main" id="{3F5F7262-2379-E400-3249-D0D91816E158}"/>
                </a:ext>
              </a:extLst>
            </p:cNvPr>
            <p:cNvSpPr/>
            <p:nvPr/>
          </p:nvSpPr>
          <p:spPr>
            <a:xfrm>
              <a:off x="6898970" y="2309749"/>
              <a:ext cx="166769" cy="15066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E67190D0-8A1C-3F34-81A9-627FF2FAF1FB}"/>
                </a:ext>
              </a:extLst>
            </p:cNvPr>
            <p:cNvCxnSpPr>
              <a:cxnSpLocks/>
              <a:stCxn id="130" idx="4"/>
            </p:cNvCxnSpPr>
            <p:nvPr/>
          </p:nvCxnSpPr>
          <p:spPr>
            <a:xfrm>
              <a:off x="7065739" y="2460414"/>
              <a:ext cx="393060" cy="26036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Isosceles Triangle 131">
              <a:extLst>
                <a:ext uri="{FF2B5EF4-FFF2-40B4-BE49-F238E27FC236}">
                  <a16:creationId xmlns:a16="http://schemas.microsoft.com/office/drawing/2014/main" id="{13ECB267-FD6D-C5FC-BD69-3BD476433297}"/>
                </a:ext>
              </a:extLst>
            </p:cNvPr>
            <p:cNvSpPr/>
            <p:nvPr/>
          </p:nvSpPr>
          <p:spPr>
            <a:xfrm>
              <a:off x="6901824" y="2665365"/>
              <a:ext cx="166769" cy="15066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5F2C3FC4-E538-9551-9E0B-9435A2DA7FD0}"/>
                </a:ext>
              </a:extLst>
            </p:cNvPr>
            <p:cNvCxnSpPr>
              <a:cxnSpLocks/>
              <a:stCxn id="132" idx="4"/>
            </p:cNvCxnSpPr>
            <p:nvPr/>
          </p:nvCxnSpPr>
          <p:spPr>
            <a:xfrm>
              <a:off x="7068593" y="2816030"/>
              <a:ext cx="393060" cy="26036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Isosceles Triangle 133">
              <a:extLst>
                <a:ext uri="{FF2B5EF4-FFF2-40B4-BE49-F238E27FC236}">
                  <a16:creationId xmlns:a16="http://schemas.microsoft.com/office/drawing/2014/main" id="{21BDE41F-0D34-B01E-9833-057CADA71D1D}"/>
                </a:ext>
              </a:extLst>
            </p:cNvPr>
            <p:cNvSpPr/>
            <p:nvPr/>
          </p:nvSpPr>
          <p:spPr>
            <a:xfrm>
              <a:off x="6899580" y="2989746"/>
              <a:ext cx="166769" cy="15066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DDA95000-C506-9A9B-9C60-0803FA244827}"/>
                </a:ext>
              </a:extLst>
            </p:cNvPr>
            <p:cNvCxnSpPr>
              <a:cxnSpLocks/>
              <a:stCxn id="134" idx="4"/>
            </p:cNvCxnSpPr>
            <p:nvPr/>
          </p:nvCxnSpPr>
          <p:spPr>
            <a:xfrm>
              <a:off x="7066349" y="3140411"/>
              <a:ext cx="393060" cy="26036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1568A721-B49E-3D15-56AB-87DCBFEBAFC1}"/>
                </a:ext>
              </a:extLst>
            </p:cNvPr>
            <p:cNvGrpSpPr/>
            <p:nvPr/>
          </p:nvGrpSpPr>
          <p:grpSpPr>
            <a:xfrm>
              <a:off x="7248883" y="1371663"/>
              <a:ext cx="3845919" cy="2297010"/>
              <a:chOff x="6164796" y="1793471"/>
              <a:chExt cx="6252103" cy="4223080"/>
            </a:xfrm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17087233-DA9A-F7C2-FA42-E863864CA3DD}"/>
                  </a:ext>
                </a:extLst>
              </p:cNvPr>
              <p:cNvSpPr/>
              <p:nvPr/>
            </p:nvSpPr>
            <p:spPr>
              <a:xfrm>
                <a:off x="6516210" y="2290360"/>
                <a:ext cx="1660124" cy="5415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1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D19F245D-E138-E9D6-21D8-54DF482AA669}"/>
                  </a:ext>
                </a:extLst>
              </p:cNvPr>
              <p:cNvSpPr/>
              <p:nvPr/>
            </p:nvSpPr>
            <p:spPr>
              <a:xfrm>
                <a:off x="6516210" y="2928136"/>
                <a:ext cx="1660124" cy="5415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2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1FEA1EFF-1026-F9A2-9323-2C59B4EB6F9C}"/>
                  </a:ext>
                </a:extLst>
              </p:cNvPr>
              <p:cNvSpPr/>
              <p:nvPr/>
            </p:nvSpPr>
            <p:spPr>
              <a:xfrm>
                <a:off x="9507982" y="2832955"/>
                <a:ext cx="2085513" cy="7319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Factor 1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57110425-9BEF-9C55-9A1A-D34C7CC13023}"/>
                  </a:ext>
                </a:extLst>
              </p:cNvPr>
              <p:cNvSpPr/>
              <p:nvPr/>
            </p:nvSpPr>
            <p:spPr>
              <a:xfrm>
                <a:off x="6516210" y="3564855"/>
                <a:ext cx="1660124" cy="5415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3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F7B0D4AE-3445-1605-79D9-83A03454FD78}"/>
                  </a:ext>
                </a:extLst>
              </p:cNvPr>
              <p:cNvSpPr/>
              <p:nvPr/>
            </p:nvSpPr>
            <p:spPr>
              <a:xfrm>
                <a:off x="6516210" y="4201574"/>
                <a:ext cx="1660124" cy="5415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4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3CAF9B44-6235-9167-6645-929051CB600C}"/>
                  </a:ext>
                </a:extLst>
              </p:cNvPr>
              <p:cNvSpPr/>
              <p:nvPr/>
            </p:nvSpPr>
            <p:spPr>
              <a:xfrm>
                <a:off x="6516210" y="4838293"/>
                <a:ext cx="1660124" cy="5415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5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62BC340-562D-1EC1-2836-F261BCAA1A9F}"/>
                  </a:ext>
                </a:extLst>
              </p:cNvPr>
              <p:cNvSpPr/>
              <p:nvPr/>
            </p:nvSpPr>
            <p:spPr>
              <a:xfrm>
                <a:off x="6516210" y="5475012"/>
                <a:ext cx="1660124" cy="5415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6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FC315AA8-36F8-27C9-9825-81D39BE05521}"/>
                  </a:ext>
                </a:extLst>
              </p:cNvPr>
              <p:cNvSpPr/>
              <p:nvPr/>
            </p:nvSpPr>
            <p:spPr>
              <a:xfrm>
                <a:off x="9507983" y="4743112"/>
                <a:ext cx="2085513" cy="7319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Factor 2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cxnSp>
            <p:nvCxnSpPr>
              <p:cNvPr id="145" name="Straight Arrow Connector 144">
                <a:extLst>
                  <a:ext uri="{FF2B5EF4-FFF2-40B4-BE49-F238E27FC236}">
                    <a16:creationId xmlns:a16="http://schemas.microsoft.com/office/drawing/2014/main" id="{6FA654C3-F8B6-5B70-808A-DA4E1D3E370E}"/>
                  </a:ext>
                </a:extLst>
              </p:cNvPr>
              <p:cNvCxnSpPr>
                <a:stCxn id="139" idx="2"/>
                <a:endCxn id="137" idx="3"/>
              </p:cNvCxnSpPr>
              <p:nvPr/>
            </p:nvCxnSpPr>
            <p:spPr>
              <a:xfrm flipH="1" flipV="1">
                <a:off x="8176334" y="2561130"/>
                <a:ext cx="1331648" cy="63777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>
                <a:extLst>
                  <a:ext uri="{FF2B5EF4-FFF2-40B4-BE49-F238E27FC236}">
                    <a16:creationId xmlns:a16="http://schemas.microsoft.com/office/drawing/2014/main" id="{71638557-B3CA-3CA3-5FE5-AF4F27819E51}"/>
                  </a:ext>
                </a:extLst>
              </p:cNvPr>
              <p:cNvCxnSpPr>
                <a:cxnSpLocks/>
                <a:stCxn id="139" idx="2"/>
                <a:endCxn id="138" idx="3"/>
              </p:cNvCxnSpPr>
              <p:nvPr/>
            </p:nvCxnSpPr>
            <p:spPr>
              <a:xfrm flipH="1">
                <a:off x="8176334" y="3198905"/>
                <a:ext cx="1331648" cy="1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>
                <a:extLst>
                  <a:ext uri="{FF2B5EF4-FFF2-40B4-BE49-F238E27FC236}">
                    <a16:creationId xmlns:a16="http://schemas.microsoft.com/office/drawing/2014/main" id="{79D5C076-CDA4-5EB2-79D8-3301D6C38A3E}"/>
                  </a:ext>
                </a:extLst>
              </p:cNvPr>
              <p:cNvCxnSpPr>
                <a:cxnSpLocks/>
                <a:stCxn id="139" idx="2"/>
                <a:endCxn id="140" idx="3"/>
              </p:cNvCxnSpPr>
              <p:nvPr/>
            </p:nvCxnSpPr>
            <p:spPr>
              <a:xfrm flipH="1">
                <a:off x="8176334" y="3198905"/>
                <a:ext cx="1331648" cy="63672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>
                <a:extLst>
                  <a:ext uri="{FF2B5EF4-FFF2-40B4-BE49-F238E27FC236}">
                    <a16:creationId xmlns:a16="http://schemas.microsoft.com/office/drawing/2014/main" id="{440BAFF0-9A3C-28F2-3865-CDE4E12DE189}"/>
                  </a:ext>
                </a:extLst>
              </p:cNvPr>
              <p:cNvCxnSpPr>
                <a:cxnSpLocks/>
                <a:stCxn id="144" idx="2"/>
              </p:cNvCxnSpPr>
              <p:nvPr/>
            </p:nvCxnSpPr>
            <p:spPr>
              <a:xfrm flipH="1" flipV="1">
                <a:off x="8176334" y="4484616"/>
                <a:ext cx="1331649" cy="624446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148">
                <a:extLst>
                  <a:ext uri="{FF2B5EF4-FFF2-40B4-BE49-F238E27FC236}">
                    <a16:creationId xmlns:a16="http://schemas.microsoft.com/office/drawing/2014/main" id="{58476D42-EA8F-F90A-DCE2-AF26A4EEA011}"/>
                  </a:ext>
                </a:extLst>
              </p:cNvPr>
              <p:cNvCxnSpPr>
                <a:cxnSpLocks/>
                <a:stCxn id="144" idx="2"/>
                <a:endCxn id="142" idx="3"/>
              </p:cNvCxnSpPr>
              <p:nvPr/>
            </p:nvCxnSpPr>
            <p:spPr>
              <a:xfrm flipH="1">
                <a:off x="8176334" y="5109062"/>
                <a:ext cx="1331649" cy="1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>
                <a:extLst>
                  <a:ext uri="{FF2B5EF4-FFF2-40B4-BE49-F238E27FC236}">
                    <a16:creationId xmlns:a16="http://schemas.microsoft.com/office/drawing/2014/main" id="{EE27C164-C113-FC54-E6F3-1C44D40B0EB7}"/>
                  </a:ext>
                </a:extLst>
              </p:cNvPr>
              <p:cNvCxnSpPr>
                <a:cxnSpLocks/>
                <a:stCxn id="144" idx="2"/>
                <a:endCxn id="143" idx="3"/>
              </p:cNvCxnSpPr>
              <p:nvPr/>
            </p:nvCxnSpPr>
            <p:spPr>
              <a:xfrm flipH="1">
                <a:off x="8176334" y="5109062"/>
                <a:ext cx="1331649" cy="63672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C4F8E923-1383-D22C-D489-DB182562947A}"/>
                  </a:ext>
                </a:extLst>
              </p:cNvPr>
              <p:cNvSpPr txBox="1"/>
              <p:nvPr/>
            </p:nvSpPr>
            <p:spPr>
              <a:xfrm>
                <a:off x="11552807" y="3920037"/>
                <a:ext cx="497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Bodoni MT" panose="02070603080606020203" pitchFamily="18" charset="0"/>
                  </a:rPr>
                  <a:t>…</a:t>
                </a:r>
                <a:endParaRPr lang="nl-BE" dirty="0">
                  <a:latin typeface="Bodoni MT" panose="02070603080606020203" pitchFamily="18" charset="0"/>
                </a:endParaRP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87EBCFFF-DAD3-8533-43B8-D37BD4ABE4C4}"/>
                  </a:ext>
                </a:extLst>
              </p:cNvPr>
              <p:cNvSpPr txBox="1"/>
              <p:nvPr/>
            </p:nvSpPr>
            <p:spPr>
              <a:xfrm>
                <a:off x="6971191" y="1793471"/>
                <a:ext cx="241028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Bodoni MT" panose="02070603080606020203" pitchFamily="18" charset="0"/>
                  </a:rPr>
                  <a:t>Measurement Model</a:t>
                </a:r>
                <a:endParaRPr lang="nl-BE" sz="1200" dirty="0">
                  <a:latin typeface="Bodoni MT" panose="02070603080606020203" pitchFamily="18" charset="0"/>
                </a:endParaRP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E37F303F-3BE2-DE75-49CE-CFE86E2604BC}"/>
                  </a:ext>
                </a:extLst>
              </p:cNvPr>
              <p:cNvSpPr txBox="1"/>
              <p:nvPr/>
            </p:nvSpPr>
            <p:spPr>
              <a:xfrm>
                <a:off x="10006614" y="1793471"/>
                <a:ext cx="24102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Bodoni MT" panose="02070603080606020203" pitchFamily="18" charset="0"/>
                  </a:rPr>
                  <a:t>Structural Model</a:t>
                </a:r>
                <a:endParaRPr lang="nl-BE" sz="1400" dirty="0">
                  <a:latin typeface="Bodoni MT" panose="02070603080606020203" pitchFamily="18" charset="0"/>
                </a:endParaRPr>
              </a:p>
            </p:txBody>
          </p:sp>
          <p:sp>
            <p:nvSpPr>
              <p:cNvPr id="154" name="Arc 153">
                <a:extLst>
                  <a:ext uri="{FF2B5EF4-FFF2-40B4-BE49-F238E27FC236}">
                    <a16:creationId xmlns:a16="http://schemas.microsoft.com/office/drawing/2014/main" id="{BE9EF502-5CD8-6412-988E-1E32CF4552D4}"/>
                  </a:ext>
                </a:extLst>
              </p:cNvPr>
              <p:cNvSpPr/>
              <p:nvPr/>
            </p:nvSpPr>
            <p:spPr>
              <a:xfrm rot="16200000">
                <a:off x="6253949" y="2297009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55" name="Arc 154">
                <a:extLst>
                  <a:ext uri="{FF2B5EF4-FFF2-40B4-BE49-F238E27FC236}">
                    <a16:creationId xmlns:a16="http://schemas.microsoft.com/office/drawing/2014/main" id="{8BB6940E-9D5A-3C92-DFBB-9FB38C744A27}"/>
                  </a:ext>
                </a:extLst>
              </p:cNvPr>
              <p:cNvSpPr/>
              <p:nvPr/>
            </p:nvSpPr>
            <p:spPr>
              <a:xfrm rot="16200000">
                <a:off x="6253949" y="2935453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56" name="Arc 155">
                <a:extLst>
                  <a:ext uri="{FF2B5EF4-FFF2-40B4-BE49-F238E27FC236}">
                    <a16:creationId xmlns:a16="http://schemas.microsoft.com/office/drawing/2014/main" id="{8B788A1C-7A9B-AA2D-0E5B-8CF2CFA1224F}"/>
                  </a:ext>
                </a:extLst>
              </p:cNvPr>
              <p:cNvSpPr/>
              <p:nvPr/>
            </p:nvSpPr>
            <p:spPr>
              <a:xfrm rot="16200000">
                <a:off x="6253949" y="3576596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57" name="Arc 156">
                <a:extLst>
                  <a:ext uri="{FF2B5EF4-FFF2-40B4-BE49-F238E27FC236}">
                    <a16:creationId xmlns:a16="http://schemas.microsoft.com/office/drawing/2014/main" id="{5034B105-1635-4577-7731-58D01931D576}"/>
                  </a:ext>
                </a:extLst>
              </p:cNvPr>
              <p:cNvSpPr/>
              <p:nvPr/>
            </p:nvSpPr>
            <p:spPr>
              <a:xfrm rot="16200000">
                <a:off x="6249154" y="4214650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58" name="Arc 157">
                <a:extLst>
                  <a:ext uri="{FF2B5EF4-FFF2-40B4-BE49-F238E27FC236}">
                    <a16:creationId xmlns:a16="http://schemas.microsoft.com/office/drawing/2014/main" id="{A1F0D301-165A-0921-3B56-87A6F4DCD485}"/>
                  </a:ext>
                </a:extLst>
              </p:cNvPr>
              <p:cNvSpPr/>
              <p:nvPr/>
            </p:nvSpPr>
            <p:spPr>
              <a:xfrm rot="16200000">
                <a:off x="6249154" y="4844942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59" name="Arc 158">
                <a:extLst>
                  <a:ext uri="{FF2B5EF4-FFF2-40B4-BE49-F238E27FC236}">
                    <a16:creationId xmlns:a16="http://schemas.microsoft.com/office/drawing/2014/main" id="{9C2EB375-8E7D-76A9-D075-03EA9E304C92}"/>
                  </a:ext>
                </a:extLst>
              </p:cNvPr>
              <p:cNvSpPr/>
              <p:nvPr/>
            </p:nvSpPr>
            <p:spPr>
              <a:xfrm rot="16200000">
                <a:off x="6249154" y="5481661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160" name="Straight Arrow Connector 159">
                <a:extLst>
                  <a:ext uri="{FF2B5EF4-FFF2-40B4-BE49-F238E27FC236}">
                    <a16:creationId xmlns:a16="http://schemas.microsoft.com/office/drawing/2014/main" id="{0E9F3926-91E0-22AD-8AC9-1D7317A604C1}"/>
                  </a:ext>
                </a:extLst>
              </p:cNvPr>
              <p:cNvCxnSpPr>
                <a:cxnSpLocks/>
                <a:stCxn id="144" idx="2"/>
                <a:endCxn id="140" idx="3"/>
              </p:cNvCxnSpPr>
              <p:nvPr/>
            </p:nvCxnSpPr>
            <p:spPr>
              <a:xfrm flipH="1" flipV="1">
                <a:off x="8176334" y="3835625"/>
                <a:ext cx="1331649" cy="127343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1" name="Rectangle 160">
            <a:extLst>
              <a:ext uri="{FF2B5EF4-FFF2-40B4-BE49-F238E27FC236}">
                <a16:creationId xmlns:a16="http://schemas.microsoft.com/office/drawing/2014/main" id="{34289EA7-3F96-6BB5-7722-BFFBD34620BF}"/>
              </a:ext>
            </a:extLst>
          </p:cNvPr>
          <p:cNvSpPr/>
          <p:nvPr/>
        </p:nvSpPr>
        <p:spPr>
          <a:xfrm>
            <a:off x="899140" y="3530002"/>
            <a:ext cx="4632980" cy="51922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4847BFC-9F90-3A79-3FAB-C8FCF139BE43}"/>
              </a:ext>
            </a:extLst>
          </p:cNvPr>
          <p:cNvSpPr/>
          <p:nvPr/>
        </p:nvSpPr>
        <p:spPr>
          <a:xfrm>
            <a:off x="908868" y="4071463"/>
            <a:ext cx="4632980" cy="59011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CCA3CE19-8198-C640-939A-18F683B6134E}"/>
              </a:ext>
            </a:extLst>
          </p:cNvPr>
          <p:cNvSpPr txBox="1"/>
          <p:nvPr/>
        </p:nvSpPr>
        <p:spPr>
          <a:xfrm>
            <a:off x="8695126" y="962239"/>
            <a:ext cx="118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doni MT" panose="02070603080606020203" pitchFamily="18" charset="0"/>
              </a:rPr>
              <a:t>Group 1</a:t>
            </a:r>
            <a:endParaRPr lang="nl-BE" dirty="0">
              <a:latin typeface="Bodoni MT" panose="02070603080606020203" pitchFamily="18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9A4FC9D1-AA80-413C-413B-C461C844A669}"/>
              </a:ext>
            </a:extLst>
          </p:cNvPr>
          <p:cNvSpPr txBox="1"/>
          <p:nvPr/>
        </p:nvSpPr>
        <p:spPr>
          <a:xfrm>
            <a:off x="8695126" y="3755226"/>
            <a:ext cx="118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doni MT" panose="02070603080606020203" pitchFamily="18" charset="0"/>
              </a:rPr>
              <a:t>Group 2</a:t>
            </a:r>
            <a:endParaRPr lang="nl-BE" dirty="0">
              <a:latin typeface="Bodoni MT" panose="02070603080606020203" pitchFamily="18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10FE4A8B-358C-FB02-1CDD-808ABEB498D2}"/>
              </a:ext>
            </a:extLst>
          </p:cNvPr>
          <p:cNvSpPr txBox="1"/>
          <p:nvPr/>
        </p:nvSpPr>
        <p:spPr>
          <a:xfrm>
            <a:off x="8695126" y="6488668"/>
            <a:ext cx="118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doni MT" panose="02070603080606020203" pitchFamily="18" charset="0"/>
              </a:rPr>
              <a:t>Group …</a:t>
            </a:r>
            <a:endParaRPr lang="nl-BE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2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Arrow: Left-Right 343">
            <a:extLst>
              <a:ext uri="{FF2B5EF4-FFF2-40B4-BE49-F238E27FC236}">
                <a16:creationId xmlns:a16="http://schemas.microsoft.com/office/drawing/2014/main" id="{C9C3DE00-BAC8-3BF3-9B0C-867928898A66}"/>
              </a:ext>
            </a:extLst>
          </p:cNvPr>
          <p:cNvSpPr/>
          <p:nvPr/>
        </p:nvSpPr>
        <p:spPr>
          <a:xfrm rot="19907305">
            <a:off x="4166897" y="1977678"/>
            <a:ext cx="1866853" cy="213121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3" name="Arrow: Up-Down 342">
            <a:extLst>
              <a:ext uri="{FF2B5EF4-FFF2-40B4-BE49-F238E27FC236}">
                <a16:creationId xmlns:a16="http://schemas.microsoft.com/office/drawing/2014/main" id="{B6FFEFF4-043A-3B49-6156-9EE8F23DF7FC}"/>
              </a:ext>
            </a:extLst>
          </p:cNvPr>
          <p:cNvSpPr/>
          <p:nvPr/>
        </p:nvSpPr>
        <p:spPr>
          <a:xfrm rot="3609258">
            <a:off x="7389692" y="3385188"/>
            <a:ext cx="398213" cy="2550449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2" name="Arrow: Up-Down 341">
            <a:extLst>
              <a:ext uri="{FF2B5EF4-FFF2-40B4-BE49-F238E27FC236}">
                <a16:creationId xmlns:a16="http://schemas.microsoft.com/office/drawing/2014/main" id="{149C2CFC-6C8F-F4F7-190E-EB1D173F9E2A}"/>
              </a:ext>
            </a:extLst>
          </p:cNvPr>
          <p:cNvSpPr/>
          <p:nvPr/>
        </p:nvSpPr>
        <p:spPr>
          <a:xfrm rot="7685234">
            <a:off x="4646902" y="2332572"/>
            <a:ext cx="441064" cy="2996577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D3B242-C5E0-DC12-04E1-FC271B60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doni MT" panose="02070603080606020203" pitchFamily="18" charset="0"/>
              </a:rPr>
              <a:t>Multiple groups</a:t>
            </a:r>
            <a:endParaRPr lang="nl-BE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F94C3-544E-3B76-343B-6FC7120B1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27" y="1662751"/>
            <a:ext cx="11613472" cy="4792046"/>
          </a:xfrm>
        </p:spPr>
        <p:txBody>
          <a:bodyPr>
            <a:normAutofit/>
          </a:bodyPr>
          <a:lstStyle/>
          <a:p>
            <a:r>
              <a:rPr lang="en-US" dirty="0">
                <a:latin typeface="Bodoni MT" panose="02070603080606020203" pitchFamily="18" charset="0"/>
              </a:rPr>
              <a:t>Sources of non-invariance?</a:t>
            </a:r>
          </a:p>
          <a:p>
            <a:pPr lvl="1"/>
            <a:r>
              <a:rPr lang="en-US" dirty="0">
                <a:latin typeface="Bodoni MT" panose="02070603080606020203" pitchFamily="18" charset="0"/>
              </a:rPr>
              <a:t>Can be of interest itself (intergroup differences in item interpretation; Chen, 2008)</a:t>
            </a:r>
          </a:p>
          <a:p>
            <a:pPr lvl="1"/>
            <a:r>
              <a:rPr lang="en-US" dirty="0">
                <a:latin typeface="Bodoni MT" panose="02070603080606020203" pitchFamily="18" charset="0"/>
              </a:rPr>
              <a:t>Pairwise comparison of parameters</a:t>
            </a:r>
          </a:p>
          <a:p>
            <a:pPr lvl="1"/>
            <a:r>
              <a:rPr lang="en-US" i="0" dirty="0">
                <a:effectLst/>
                <a:latin typeface="Bodoni MT" panose="02070603080606020203" pitchFamily="18" charset="0"/>
              </a:rPr>
              <a:t>Not feasible when dealing with many groups</a:t>
            </a:r>
          </a:p>
          <a:p>
            <a:r>
              <a:rPr lang="en-US" dirty="0">
                <a:latin typeface="Bodoni MT" panose="02070603080606020203" pitchFamily="18" charset="0"/>
              </a:rPr>
              <a:t>=&gt; Mixture Multigroup Factor Analysis (MMG-FA; De Roover et al., 2020)</a:t>
            </a:r>
          </a:p>
          <a:p>
            <a:pPr lvl="1"/>
            <a:r>
              <a:rPr lang="en-US" dirty="0">
                <a:latin typeface="Bodoni MT" panose="02070603080606020203" pitchFamily="18" charset="0"/>
              </a:rPr>
              <a:t>Extension of MG-FA</a:t>
            </a:r>
          </a:p>
          <a:p>
            <a:pPr lvl="1"/>
            <a:r>
              <a:rPr lang="en-US" dirty="0">
                <a:latin typeface="Bodoni MT" panose="02070603080606020203" pitchFamily="18" charset="0"/>
              </a:rPr>
              <a:t>Mixture clustering based on certain MM-parameters</a:t>
            </a:r>
          </a:p>
          <a:p>
            <a:pPr lvl="1"/>
            <a:endParaRPr lang="en-US" dirty="0">
              <a:latin typeface="Bodoni MT" panose="02070603080606020203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8FD5AC4-2285-E1BA-51C8-079780EBBAC7}"/>
              </a:ext>
            </a:extLst>
          </p:cNvPr>
          <p:cNvGrpSpPr/>
          <p:nvPr/>
        </p:nvGrpSpPr>
        <p:grpSpPr>
          <a:xfrm>
            <a:off x="5358993" y="285358"/>
            <a:ext cx="2763031" cy="1732297"/>
            <a:chOff x="6897336" y="1257231"/>
            <a:chExt cx="4197466" cy="2411442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13A69C64-5303-358B-9365-D857490773D8}"/>
                </a:ext>
              </a:extLst>
            </p:cNvPr>
            <p:cNvSpPr/>
            <p:nvPr/>
          </p:nvSpPr>
          <p:spPr>
            <a:xfrm>
              <a:off x="6897336" y="1257231"/>
              <a:ext cx="166769" cy="15066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DB23301-B46F-28DF-4A00-9AABF31004F7}"/>
                </a:ext>
              </a:extLst>
            </p:cNvPr>
            <p:cNvCxnSpPr>
              <a:cxnSpLocks/>
              <a:stCxn id="6" idx="4"/>
            </p:cNvCxnSpPr>
            <p:nvPr/>
          </p:nvCxnSpPr>
          <p:spPr>
            <a:xfrm>
              <a:off x="7064105" y="1407896"/>
              <a:ext cx="393060" cy="26036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F298ECC0-35D2-2FA2-1B34-D341E451176C}"/>
                </a:ext>
              </a:extLst>
            </p:cNvPr>
            <p:cNvSpPr/>
            <p:nvPr/>
          </p:nvSpPr>
          <p:spPr>
            <a:xfrm>
              <a:off x="6903872" y="1603053"/>
              <a:ext cx="166769" cy="15066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D4E7085-FA1D-4EB1-3C5A-5AD060279428}"/>
                </a:ext>
              </a:extLst>
            </p:cNvPr>
            <p:cNvCxnSpPr>
              <a:cxnSpLocks/>
              <a:stCxn id="8" idx="4"/>
            </p:cNvCxnSpPr>
            <p:nvPr/>
          </p:nvCxnSpPr>
          <p:spPr>
            <a:xfrm>
              <a:off x="7070641" y="1753718"/>
              <a:ext cx="393060" cy="26036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BA518AF9-FE69-FB14-2BEE-DAFE12E1801F}"/>
                </a:ext>
              </a:extLst>
            </p:cNvPr>
            <p:cNvSpPr/>
            <p:nvPr/>
          </p:nvSpPr>
          <p:spPr>
            <a:xfrm>
              <a:off x="6900604" y="1955282"/>
              <a:ext cx="166769" cy="15066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7809D22-AD11-6160-F226-BA3D6437B188}"/>
                </a:ext>
              </a:extLst>
            </p:cNvPr>
            <p:cNvCxnSpPr>
              <a:cxnSpLocks/>
              <a:stCxn id="10" idx="4"/>
            </p:cNvCxnSpPr>
            <p:nvPr/>
          </p:nvCxnSpPr>
          <p:spPr>
            <a:xfrm>
              <a:off x="7067373" y="2105947"/>
              <a:ext cx="393060" cy="26036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9D990F71-494A-C32A-9C8A-6E05DA224E64}"/>
                </a:ext>
              </a:extLst>
            </p:cNvPr>
            <p:cNvSpPr/>
            <p:nvPr/>
          </p:nvSpPr>
          <p:spPr>
            <a:xfrm>
              <a:off x="6898970" y="2309749"/>
              <a:ext cx="166769" cy="15066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41B8839-A514-FF02-5A2C-E7CD06CD8994}"/>
                </a:ext>
              </a:extLst>
            </p:cNvPr>
            <p:cNvCxnSpPr>
              <a:cxnSpLocks/>
              <a:stCxn id="12" idx="4"/>
            </p:cNvCxnSpPr>
            <p:nvPr/>
          </p:nvCxnSpPr>
          <p:spPr>
            <a:xfrm>
              <a:off x="7065739" y="2460414"/>
              <a:ext cx="393060" cy="26036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2D09A696-2F63-92B9-9092-9838ECF59A62}"/>
                </a:ext>
              </a:extLst>
            </p:cNvPr>
            <p:cNvSpPr/>
            <p:nvPr/>
          </p:nvSpPr>
          <p:spPr>
            <a:xfrm>
              <a:off x="6901824" y="2665365"/>
              <a:ext cx="166769" cy="15066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60106D9-C89E-FDA1-F15E-9E5EEFDD9C13}"/>
                </a:ext>
              </a:extLst>
            </p:cNvPr>
            <p:cNvCxnSpPr>
              <a:cxnSpLocks/>
              <a:stCxn id="14" idx="4"/>
            </p:cNvCxnSpPr>
            <p:nvPr/>
          </p:nvCxnSpPr>
          <p:spPr>
            <a:xfrm>
              <a:off x="7068593" y="2816030"/>
              <a:ext cx="393060" cy="26036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48AAB64-3FFD-5BFE-76B3-56DC9B52C568}"/>
                </a:ext>
              </a:extLst>
            </p:cNvPr>
            <p:cNvSpPr/>
            <p:nvPr/>
          </p:nvSpPr>
          <p:spPr>
            <a:xfrm>
              <a:off x="6899580" y="2989746"/>
              <a:ext cx="166769" cy="15066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A02D97D-7804-B9AA-1042-629798289D4D}"/>
                </a:ext>
              </a:extLst>
            </p:cNvPr>
            <p:cNvCxnSpPr>
              <a:cxnSpLocks/>
              <a:stCxn id="16" idx="4"/>
            </p:cNvCxnSpPr>
            <p:nvPr/>
          </p:nvCxnSpPr>
          <p:spPr>
            <a:xfrm>
              <a:off x="7066349" y="3140411"/>
              <a:ext cx="393060" cy="26036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ADED3E5-7482-FDC0-85F3-062B59A80183}"/>
                </a:ext>
              </a:extLst>
            </p:cNvPr>
            <p:cNvGrpSpPr/>
            <p:nvPr/>
          </p:nvGrpSpPr>
          <p:grpSpPr>
            <a:xfrm>
              <a:off x="7248883" y="1371663"/>
              <a:ext cx="3845919" cy="2297010"/>
              <a:chOff x="6164796" y="1793471"/>
              <a:chExt cx="6252103" cy="422308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1AF9DC-729C-BAE8-2C5D-39D8643C29C0}"/>
                  </a:ext>
                </a:extLst>
              </p:cNvPr>
              <p:cNvSpPr/>
              <p:nvPr/>
            </p:nvSpPr>
            <p:spPr>
              <a:xfrm>
                <a:off x="6516210" y="2290360"/>
                <a:ext cx="1660124" cy="5415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1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E7E79A1-C4BD-1A79-BD74-9757DCBB1AB8}"/>
                  </a:ext>
                </a:extLst>
              </p:cNvPr>
              <p:cNvSpPr/>
              <p:nvPr/>
            </p:nvSpPr>
            <p:spPr>
              <a:xfrm>
                <a:off x="6516210" y="2928136"/>
                <a:ext cx="1660124" cy="5415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2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CDB28BB-1DDF-7331-B27A-FF66D5D7A541}"/>
                  </a:ext>
                </a:extLst>
              </p:cNvPr>
              <p:cNvSpPr/>
              <p:nvPr/>
            </p:nvSpPr>
            <p:spPr>
              <a:xfrm>
                <a:off x="9507982" y="2832955"/>
                <a:ext cx="2085513" cy="7319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Factor 1</a:t>
                </a:r>
                <a:endParaRPr lang="nl-BE" sz="8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1BAACD7-AF33-098A-5BBB-72C00044120C}"/>
                  </a:ext>
                </a:extLst>
              </p:cNvPr>
              <p:cNvSpPr/>
              <p:nvPr/>
            </p:nvSpPr>
            <p:spPr>
              <a:xfrm>
                <a:off x="6516210" y="3564855"/>
                <a:ext cx="1660124" cy="5415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3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2445075-DC14-D3C8-288B-10989A8166EB}"/>
                  </a:ext>
                </a:extLst>
              </p:cNvPr>
              <p:cNvSpPr/>
              <p:nvPr/>
            </p:nvSpPr>
            <p:spPr>
              <a:xfrm>
                <a:off x="6516210" y="4201574"/>
                <a:ext cx="1660124" cy="5415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4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36DD683-4711-0414-3A63-B0B1264BA1B1}"/>
                  </a:ext>
                </a:extLst>
              </p:cNvPr>
              <p:cNvSpPr/>
              <p:nvPr/>
            </p:nvSpPr>
            <p:spPr>
              <a:xfrm>
                <a:off x="6516210" y="4838293"/>
                <a:ext cx="1660124" cy="5415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5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226B8C5-16CB-8844-F0ED-F152766324DD}"/>
                  </a:ext>
                </a:extLst>
              </p:cNvPr>
              <p:cNvSpPr/>
              <p:nvPr/>
            </p:nvSpPr>
            <p:spPr>
              <a:xfrm>
                <a:off x="6516210" y="5475012"/>
                <a:ext cx="1660124" cy="5415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6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B9054E1-8715-5A76-BE42-CFAB926D7385}"/>
                  </a:ext>
                </a:extLst>
              </p:cNvPr>
              <p:cNvSpPr/>
              <p:nvPr/>
            </p:nvSpPr>
            <p:spPr>
              <a:xfrm>
                <a:off x="9507983" y="4743112"/>
                <a:ext cx="2085513" cy="7319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Factor 2</a:t>
                </a:r>
                <a:endParaRPr lang="nl-BE" sz="9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4553D719-1BC1-AA42-7AD9-B660812168E0}"/>
                  </a:ext>
                </a:extLst>
              </p:cNvPr>
              <p:cNvCxnSpPr>
                <a:stCxn id="21" idx="2"/>
                <a:endCxn id="19" idx="3"/>
              </p:cNvCxnSpPr>
              <p:nvPr/>
            </p:nvCxnSpPr>
            <p:spPr>
              <a:xfrm flipH="1" flipV="1">
                <a:off x="8176334" y="2561130"/>
                <a:ext cx="1331648" cy="63777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3D24D248-A049-3D99-8274-D89938C1A622}"/>
                  </a:ext>
                </a:extLst>
              </p:cNvPr>
              <p:cNvCxnSpPr>
                <a:cxnSpLocks/>
                <a:stCxn id="21" idx="2"/>
                <a:endCxn id="20" idx="3"/>
              </p:cNvCxnSpPr>
              <p:nvPr/>
            </p:nvCxnSpPr>
            <p:spPr>
              <a:xfrm flipH="1">
                <a:off x="8176334" y="3198905"/>
                <a:ext cx="1331648" cy="1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385D0576-F52A-AAEB-F450-FCC682A8B3A3}"/>
                  </a:ext>
                </a:extLst>
              </p:cNvPr>
              <p:cNvCxnSpPr>
                <a:cxnSpLocks/>
                <a:stCxn id="21" idx="2"/>
                <a:endCxn id="22" idx="3"/>
              </p:cNvCxnSpPr>
              <p:nvPr/>
            </p:nvCxnSpPr>
            <p:spPr>
              <a:xfrm flipH="1">
                <a:off x="8176334" y="3198905"/>
                <a:ext cx="1331648" cy="63672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9BB14329-ECA8-657F-AA5B-CF17B62713F5}"/>
                  </a:ext>
                </a:extLst>
              </p:cNvPr>
              <p:cNvCxnSpPr>
                <a:cxnSpLocks/>
                <a:stCxn id="26" idx="2"/>
              </p:cNvCxnSpPr>
              <p:nvPr/>
            </p:nvCxnSpPr>
            <p:spPr>
              <a:xfrm flipH="1" flipV="1">
                <a:off x="8176334" y="4484616"/>
                <a:ext cx="1331649" cy="624446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991AE8EB-4943-E8EC-8B8C-FA29E68367B8}"/>
                  </a:ext>
                </a:extLst>
              </p:cNvPr>
              <p:cNvCxnSpPr>
                <a:cxnSpLocks/>
                <a:stCxn id="26" idx="2"/>
                <a:endCxn id="24" idx="3"/>
              </p:cNvCxnSpPr>
              <p:nvPr/>
            </p:nvCxnSpPr>
            <p:spPr>
              <a:xfrm flipH="1">
                <a:off x="8176334" y="5109062"/>
                <a:ext cx="1331649" cy="1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C7FAB654-FA90-2A34-CDA2-AD67453838C9}"/>
                  </a:ext>
                </a:extLst>
              </p:cNvPr>
              <p:cNvCxnSpPr>
                <a:cxnSpLocks/>
                <a:stCxn id="26" idx="2"/>
                <a:endCxn id="25" idx="3"/>
              </p:cNvCxnSpPr>
              <p:nvPr/>
            </p:nvCxnSpPr>
            <p:spPr>
              <a:xfrm flipH="1">
                <a:off x="8176334" y="5109062"/>
                <a:ext cx="1331649" cy="63672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959350E-D187-C37C-CA35-3915267AB8C0}"/>
                  </a:ext>
                </a:extLst>
              </p:cNvPr>
              <p:cNvSpPr txBox="1"/>
              <p:nvPr/>
            </p:nvSpPr>
            <p:spPr>
              <a:xfrm>
                <a:off x="11552807" y="3920038"/>
                <a:ext cx="4971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Bodoni MT" panose="02070603080606020203" pitchFamily="18" charset="0"/>
                  </a:rPr>
                  <a:t>…</a:t>
                </a:r>
                <a:endParaRPr lang="nl-BE" dirty="0">
                  <a:latin typeface="Bodoni MT" panose="02070603080606020203" pitchFamily="18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B328F5D-0897-701B-0D92-0A385ECB8B19}"/>
                  </a:ext>
                </a:extLst>
              </p:cNvPr>
              <p:cNvSpPr txBox="1"/>
              <p:nvPr/>
            </p:nvSpPr>
            <p:spPr>
              <a:xfrm>
                <a:off x="6971191" y="1793471"/>
                <a:ext cx="2410285" cy="51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latin typeface="Bodoni MT" panose="02070603080606020203" pitchFamily="18" charset="0"/>
                  </a:rPr>
                  <a:t>Measurement Model</a:t>
                </a:r>
                <a:endParaRPr lang="nl-BE" sz="700" dirty="0">
                  <a:latin typeface="Bodoni MT" panose="02070603080606020203" pitchFamily="18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608B4BC-3951-6F9D-013F-73ED1D35E2D0}"/>
                  </a:ext>
                </a:extLst>
              </p:cNvPr>
              <p:cNvSpPr txBox="1"/>
              <p:nvPr/>
            </p:nvSpPr>
            <p:spPr>
              <a:xfrm>
                <a:off x="10006614" y="1793471"/>
                <a:ext cx="2410285" cy="51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latin typeface="Bodoni MT" panose="02070603080606020203" pitchFamily="18" charset="0"/>
                  </a:rPr>
                  <a:t>Structural Model</a:t>
                </a:r>
                <a:endParaRPr lang="nl-BE" sz="700" dirty="0">
                  <a:latin typeface="Bodoni MT" panose="02070603080606020203" pitchFamily="18" charset="0"/>
                </a:endParaRPr>
              </a:p>
            </p:txBody>
          </p:sp>
          <p:sp>
            <p:nvSpPr>
              <p:cNvPr id="36" name="Arc 35">
                <a:extLst>
                  <a:ext uri="{FF2B5EF4-FFF2-40B4-BE49-F238E27FC236}">
                    <a16:creationId xmlns:a16="http://schemas.microsoft.com/office/drawing/2014/main" id="{5CA5B1C1-A179-D8AA-2D82-8AC42F5808B9}"/>
                  </a:ext>
                </a:extLst>
              </p:cNvPr>
              <p:cNvSpPr/>
              <p:nvPr/>
            </p:nvSpPr>
            <p:spPr>
              <a:xfrm rot="16200000">
                <a:off x="6253949" y="2297009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B6FBC628-3D51-334C-F545-F410CBB86026}"/>
                  </a:ext>
                </a:extLst>
              </p:cNvPr>
              <p:cNvSpPr/>
              <p:nvPr/>
            </p:nvSpPr>
            <p:spPr>
              <a:xfrm rot="16200000">
                <a:off x="6253949" y="2935453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172BFAC4-775E-5D88-E7CE-2AA9F85CD8CF}"/>
                  </a:ext>
                </a:extLst>
              </p:cNvPr>
              <p:cNvSpPr/>
              <p:nvPr/>
            </p:nvSpPr>
            <p:spPr>
              <a:xfrm rot="16200000">
                <a:off x="6253949" y="3576596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9" name="Arc 38">
                <a:extLst>
                  <a:ext uri="{FF2B5EF4-FFF2-40B4-BE49-F238E27FC236}">
                    <a16:creationId xmlns:a16="http://schemas.microsoft.com/office/drawing/2014/main" id="{46F1E30D-E8F0-5773-8DC5-5BFF2DA7BAD8}"/>
                  </a:ext>
                </a:extLst>
              </p:cNvPr>
              <p:cNvSpPr/>
              <p:nvPr/>
            </p:nvSpPr>
            <p:spPr>
              <a:xfrm rot="16200000">
                <a:off x="6249154" y="4214650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40" name="Arc 39">
                <a:extLst>
                  <a:ext uri="{FF2B5EF4-FFF2-40B4-BE49-F238E27FC236}">
                    <a16:creationId xmlns:a16="http://schemas.microsoft.com/office/drawing/2014/main" id="{15FDE803-34B1-A94C-DF2F-F48C4FB6D0C0}"/>
                  </a:ext>
                </a:extLst>
              </p:cNvPr>
              <p:cNvSpPr/>
              <p:nvPr/>
            </p:nvSpPr>
            <p:spPr>
              <a:xfrm rot="16200000">
                <a:off x="6249154" y="4844942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41" name="Arc 40">
                <a:extLst>
                  <a:ext uri="{FF2B5EF4-FFF2-40B4-BE49-F238E27FC236}">
                    <a16:creationId xmlns:a16="http://schemas.microsoft.com/office/drawing/2014/main" id="{AEF3F09F-81E7-389F-C64B-F31B35D5DBA5}"/>
                  </a:ext>
                </a:extLst>
              </p:cNvPr>
              <p:cNvSpPr/>
              <p:nvPr/>
            </p:nvSpPr>
            <p:spPr>
              <a:xfrm rot="16200000">
                <a:off x="6249154" y="5481661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8E5801C-3F92-1A81-B4DC-0CF826DF57EF}"/>
              </a:ext>
            </a:extLst>
          </p:cNvPr>
          <p:cNvGrpSpPr/>
          <p:nvPr/>
        </p:nvGrpSpPr>
        <p:grpSpPr>
          <a:xfrm>
            <a:off x="9123976" y="249799"/>
            <a:ext cx="2763031" cy="1732297"/>
            <a:chOff x="6897336" y="1257231"/>
            <a:chExt cx="4197466" cy="2411442"/>
          </a:xfrm>
        </p:grpSpPr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475B7158-2547-0CDB-64D8-DCCFED1B3DEA}"/>
                </a:ext>
              </a:extLst>
            </p:cNvPr>
            <p:cNvSpPr/>
            <p:nvPr/>
          </p:nvSpPr>
          <p:spPr>
            <a:xfrm>
              <a:off x="6897336" y="1257231"/>
              <a:ext cx="166769" cy="15066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F6E064C-07B9-B5E2-8EEF-7D277CD350A3}"/>
                </a:ext>
              </a:extLst>
            </p:cNvPr>
            <p:cNvCxnSpPr>
              <a:cxnSpLocks/>
              <a:stCxn id="43" idx="4"/>
            </p:cNvCxnSpPr>
            <p:nvPr/>
          </p:nvCxnSpPr>
          <p:spPr>
            <a:xfrm>
              <a:off x="7064105" y="1407896"/>
              <a:ext cx="393060" cy="26036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E0C1158D-1643-BDDA-FD68-43215604FDA3}"/>
                </a:ext>
              </a:extLst>
            </p:cNvPr>
            <p:cNvSpPr/>
            <p:nvPr/>
          </p:nvSpPr>
          <p:spPr>
            <a:xfrm>
              <a:off x="6903872" y="1603053"/>
              <a:ext cx="166769" cy="15066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4E39FED-2781-E2B0-0F6A-2E97F763238C}"/>
                </a:ext>
              </a:extLst>
            </p:cNvPr>
            <p:cNvCxnSpPr>
              <a:cxnSpLocks/>
              <a:stCxn id="45" idx="4"/>
            </p:cNvCxnSpPr>
            <p:nvPr/>
          </p:nvCxnSpPr>
          <p:spPr>
            <a:xfrm>
              <a:off x="7070641" y="1753718"/>
              <a:ext cx="393060" cy="26036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FA256169-38E4-36BD-930B-90A125AB12D6}"/>
                </a:ext>
              </a:extLst>
            </p:cNvPr>
            <p:cNvSpPr/>
            <p:nvPr/>
          </p:nvSpPr>
          <p:spPr>
            <a:xfrm>
              <a:off x="6900604" y="1955282"/>
              <a:ext cx="166769" cy="15066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96883342-F92E-020B-3BDC-9B6FD7EB3C9F}"/>
                </a:ext>
              </a:extLst>
            </p:cNvPr>
            <p:cNvCxnSpPr>
              <a:cxnSpLocks/>
              <a:stCxn id="47" idx="4"/>
            </p:cNvCxnSpPr>
            <p:nvPr/>
          </p:nvCxnSpPr>
          <p:spPr>
            <a:xfrm>
              <a:off x="7067373" y="2105947"/>
              <a:ext cx="393060" cy="26036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046FEF26-E3B4-C000-AC79-4FBBE7C9BE26}"/>
                </a:ext>
              </a:extLst>
            </p:cNvPr>
            <p:cNvSpPr/>
            <p:nvPr/>
          </p:nvSpPr>
          <p:spPr>
            <a:xfrm>
              <a:off x="6898970" y="2309749"/>
              <a:ext cx="166769" cy="15066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7F59C93A-69D1-6DC8-C9A1-C63E169ED2D4}"/>
                </a:ext>
              </a:extLst>
            </p:cNvPr>
            <p:cNvCxnSpPr>
              <a:cxnSpLocks/>
              <a:stCxn id="49" idx="4"/>
            </p:cNvCxnSpPr>
            <p:nvPr/>
          </p:nvCxnSpPr>
          <p:spPr>
            <a:xfrm>
              <a:off x="7065739" y="2460414"/>
              <a:ext cx="393060" cy="26036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DED76582-7702-2685-A3F3-1BCFE90673D2}"/>
                </a:ext>
              </a:extLst>
            </p:cNvPr>
            <p:cNvSpPr/>
            <p:nvPr/>
          </p:nvSpPr>
          <p:spPr>
            <a:xfrm>
              <a:off x="6901824" y="2665365"/>
              <a:ext cx="166769" cy="15066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0E0D7E7E-70AB-E15B-CDB6-66A447CBC93C}"/>
                </a:ext>
              </a:extLst>
            </p:cNvPr>
            <p:cNvCxnSpPr>
              <a:cxnSpLocks/>
              <a:stCxn id="51" idx="4"/>
            </p:cNvCxnSpPr>
            <p:nvPr/>
          </p:nvCxnSpPr>
          <p:spPr>
            <a:xfrm>
              <a:off x="7068593" y="2816030"/>
              <a:ext cx="393060" cy="26036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328704E9-11F5-F99B-600F-2527D5855106}"/>
                </a:ext>
              </a:extLst>
            </p:cNvPr>
            <p:cNvSpPr/>
            <p:nvPr/>
          </p:nvSpPr>
          <p:spPr>
            <a:xfrm>
              <a:off x="6899580" y="2989746"/>
              <a:ext cx="166769" cy="15066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054F985-5BD2-255D-B0DE-1B003F2F4AF2}"/>
                </a:ext>
              </a:extLst>
            </p:cNvPr>
            <p:cNvCxnSpPr>
              <a:cxnSpLocks/>
              <a:stCxn id="53" idx="4"/>
            </p:cNvCxnSpPr>
            <p:nvPr/>
          </p:nvCxnSpPr>
          <p:spPr>
            <a:xfrm>
              <a:off x="7066349" y="3140411"/>
              <a:ext cx="393060" cy="26036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686F16F-0E59-9D97-67AE-11E45B0F279F}"/>
                </a:ext>
              </a:extLst>
            </p:cNvPr>
            <p:cNvGrpSpPr/>
            <p:nvPr/>
          </p:nvGrpSpPr>
          <p:grpSpPr>
            <a:xfrm>
              <a:off x="7248883" y="1371663"/>
              <a:ext cx="3845919" cy="2297010"/>
              <a:chOff x="6164796" y="1793471"/>
              <a:chExt cx="6252103" cy="4223080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DF3AEF6-86C6-0586-DE80-F4343B2102D8}"/>
                  </a:ext>
                </a:extLst>
              </p:cNvPr>
              <p:cNvSpPr/>
              <p:nvPr/>
            </p:nvSpPr>
            <p:spPr>
              <a:xfrm>
                <a:off x="6516210" y="2290360"/>
                <a:ext cx="1660124" cy="5415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1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06E509D-7AEC-8032-AF35-D7F8DF2DC5EF}"/>
                  </a:ext>
                </a:extLst>
              </p:cNvPr>
              <p:cNvSpPr/>
              <p:nvPr/>
            </p:nvSpPr>
            <p:spPr>
              <a:xfrm>
                <a:off x="6516210" y="2928136"/>
                <a:ext cx="1660124" cy="5415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2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2467397-038F-6B63-6ED0-F19561097523}"/>
                  </a:ext>
                </a:extLst>
              </p:cNvPr>
              <p:cNvSpPr/>
              <p:nvPr/>
            </p:nvSpPr>
            <p:spPr>
              <a:xfrm>
                <a:off x="9507982" y="2832955"/>
                <a:ext cx="2085513" cy="7319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Factor 1</a:t>
                </a:r>
                <a:endParaRPr lang="nl-BE" sz="8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974CCC3-767B-CADF-F260-C17FC4510049}"/>
                  </a:ext>
                </a:extLst>
              </p:cNvPr>
              <p:cNvSpPr/>
              <p:nvPr/>
            </p:nvSpPr>
            <p:spPr>
              <a:xfrm>
                <a:off x="6516210" y="3564855"/>
                <a:ext cx="1660124" cy="5415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3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AB6FF9A-9F7E-B0F8-A2F2-B4A9E7B3A26A}"/>
                  </a:ext>
                </a:extLst>
              </p:cNvPr>
              <p:cNvSpPr/>
              <p:nvPr/>
            </p:nvSpPr>
            <p:spPr>
              <a:xfrm>
                <a:off x="6516210" y="4201574"/>
                <a:ext cx="1660124" cy="5415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4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CB0C7D7-F3FA-23C1-475E-3E36B1D81FF9}"/>
                  </a:ext>
                </a:extLst>
              </p:cNvPr>
              <p:cNvSpPr/>
              <p:nvPr/>
            </p:nvSpPr>
            <p:spPr>
              <a:xfrm>
                <a:off x="6516210" y="4838293"/>
                <a:ext cx="1660124" cy="5415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5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0B0D833-7BF5-9FCD-B5F3-2054CD7AE619}"/>
                  </a:ext>
                </a:extLst>
              </p:cNvPr>
              <p:cNvSpPr/>
              <p:nvPr/>
            </p:nvSpPr>
            <p:spPr>
              <a:xfrm>
                <a:off x="6516210" y="5475012"/>
                <a:ext cx="1660124" cy="5415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6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601F9A10-494A-08EA-5AC2-67968A26EAC4}"/>
                  </a:ext>
                </a:extLst>
              </p:cNvPr>
              <p:cNvSpPr/>
              <p:nvPr/>
            </p:nvSpPr>
            <p:spPr>
              <a:xfrm>
                <a:off x="9507983" y="4743112"/>
                <a:ext cx="2085513" cy="7319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Factor 2</a:t>
                </a:r>
                <a:endParaRPr lang="nl-BE" sz="9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C2930CCF-53AD-9BC4-8451-B365DCC64BB8}"/>
                  </a:ext>
                </a:extLst>
              </p:cNvPr>
              <p:cNvCxnSpPr>
                <a:stCxn id="58" idx="2"/>
                <a:endCxn id="56" idx="3"/>
              </p:cNvCxnSpPr>
              <p:nvPr/>
            </p:nvCxnSpPr>
            <p:spPr>
              <a:xfrm flipH="1" flipV="1">
                <a:off x="8176334" y="2561130"/>
                <a:ext cx="1331648" cy="63777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A01777E2-3417-58DD-6F6B-758C849584F8}"/>
                  </a:ext>
                </a:extLst>
              </p:cNvPr>
              <p:cNvCxnSpPr>
                <a:cxnSpLocks/>
                <a:stCxn id="58" idx="2"/>
                <a:endCxn id="57" idx="3"/>
              </p:cNvCxnSpPr>
              <p:nvPr/>
            </p:nvCxnSpPr>
            <p:spPr>
              <a:xfrm flipH="1">
                <a:off x="8176334" y="3198905"/>
                <a:ext cx="1331648" cy="1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008C60F4-CFDF-F354-D044-9A389DB2D518}"/>
                  </a:ext>
                </a:extLst>
              </p:cNvPr>
              <p:cNvCxnSpPr>
                <a:cxnSpLocks/>
                <a:stCxn id="58" idx="2"/>
                <a:endCxn id="59" idx="3"/>
              </p:cNvCxnSpPr>
              <p:nvPr/>
            </p:nvCxnSpPr>
            <p:spPr>
              <a:xfrm flipH="1">
                <a:off x="8176334" y="3198905"/>
                <a:ext cx="1331648" cy="63672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21E5B13D-74CF-7EDA-FD97-A24C4462B160}"/>
                  </a:ext>
                </a:extLst>
              </p:cNvPr>
              <p:cNvCxnSpPr>
                <a:cxnSpLocks/>
                <a:stCxn id="63" idx="2"/>
              </p:cNvCxnSpPr>
              <p:nvPr/>
            </p:nvCxnSpPr>
            <p:spPr>
              <a:xfrm flipH="1" flipV="1">
                <a:off x="8176334" y="4484616"/>
                <a:ext cx="1331649" cy="624446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7429503D-DCFC-D9F9-B637-5F762E004B4A}"/>
                  </a:ext>
                </a:extLst>
              </p:cNvPr>
              <p:cNvCxnSpPr>
                <a:cxnSpLocks/>
                <a:stCxn id="63" idx="2"/>
                <a:endCxn id="61" idx="3"/>
              </p:cNvCxnSpPr>
              <p:nvPr/>
            </p:nvCxnSpPr>
            <p:spPr>
              <a:xfrm flipH="1">
                <a:off x="8176334" y="5109062"/>
                <a:ext cx="1331649" cy="1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60F7B636-A983-71DE-9455-1A1EC089F1F2}"/>
                  </a:ext>
                </a:extLst>
              </p:cNvPr>
              <p:cNvCxnSpPr>
                <a:cxnSpLocks/>
                <a:stCxn id="63" idx="2"/>
                <a:endCxn id="62" idx="3"/>
              </p:cNvCxnSpPr>
              <p:nvPr/>
            </p:nvCxnSpPr>
            <p:spPr>
              <a:xfrm flipH="1">
                <a:off x="8176334" y="5109062"/>
                <a:ext cx="1331649" cy="63672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21B9CAF-CECC-B01D-22E6-9059635108AC}"/>
                  </a:ext>
                </a:extLst>
              </p:cNvPr>
              <p:cNvSpPr txBox="1"/>
              <p:nvPr/>
            </p:nvSpPr>
            <p:spPr>
              <a:xfrm>
                <a:off x="11552807" y="3920037"/>
                <a:ext cx="497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Bodoni MT" panose="02070603080606020203" pitchFamily="18" charset="0"/>
                  </a:rPr>
                  <a:t>…</a:t>
                </a:r>
                <a:endParaRPr lang="nl-BE" dirty="0">
                  <a:latin typeface="Bodoni MT" panose="02070603080606020203" pitchFamily="18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C9EB0E59-B20D-2BB5-07E0-CDEB5F64B1C6}"/>
                  </a:ext>
                </a:extLst>
              </p:cNvPr>
              <p:cNvSpPr txBox="1"/>
              <p:nvPr/>
            </p:nvSpPr>
            <p:spPr>
              <a:xfrm>
                <a:off x="6971191" y="1793471"/>
                <a:ext cx="2410285" cy="51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latin typeface="Bodoni MT" panose="02070603080606020203" pitchFamily="18" charset="0"/>
                  </a:rPr>
                  <a:t>Measurement Model</a:t>
                </a:r>
                <a:endParaRPr lang="nl-BE" sz="700" dirty="0">
                  <a:latin typeface="Bodoni MT" panose="02070603080606020203" pitchFamily="18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C29F558-B9E0-43C4-D396-536D369057A3}"/>
                  </a:ext>
                </a:extLst>
              </p:cNvPr>
              <p:cNvSpPr txBox="1"/>
              <p:nvPr/>
            </p:nvSpPr>
            <p:spPr>
              <a:xfrm>
                <a:off x="10006614" y="1793471"/>
                <a:ext cx="2410285" cy="51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latin typeface="Bodoni MT" panose="02070603080606020203" pitchFamily="18" charset="0"/>
                  </a:rPr>
                  <a:t>Structural Model</a:t>
                </a:r>
                <a:endParaRPr lang="nl-BE" sz="700" dirty="0">
                  <a:latin typeface="Bodoni MT" panose="02070603080606020203" pitchFamily="18" charset="0"/>
                </a:endParaRPr>
              </a:p>
            </p:txBody>
          </p:sp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FA178E63-3575-4679-F3FD-AF4C485ED848}"/>
                  </a:ext>
                </a:extLst>
              </p:cNvPr>
              <p:cNvSpPr/>
              <p:nvPr/>
            </p:nvSpPr>
            <p:spPr>
              <a:xfrm rot="16200000">
                <a:off x="6253949" y="2297009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74" name="Arc 73">
                <a:extLst>
                  <a:ext uri="{FF2B5EF4-FFF2-40B4-BE49-F238E27FC236}">
                    <a16:creationId xmlns:a16="http://schemas.microsoft.com/office/drawing/2014/main" id="{95C710E5-1AC1-BF17-D6E0-371C75B2E410}"/>
                  </a:ext>
                </a:extLst>
              </p:cNvPr>
              <p:cNvSpPr/>
              <p:nvPr/>
            </p:nvSpPr>
            <p:spPr>
              <a:xfrm rot="16200000">
                <a:off x="6253949" y="2935453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75" name="Arc 74">
                <a:extLst>
                  <a:ext uri="{FF2B5EF4-FFF2-40B4-BE49-F238E27FC236}">
                    <a16:creationId xmlns:a16="http://schemas.microsoft.com/office/drawing/2014/main" id="{7D405EA3-097F-8503-C239-DC7616F654B3}"/>
                  </a:ext>
                </a:extLst>
              </p:cNvPr>
              <p:cNvSpPr/>
              <p:nvPr/>
            </p:nvSpPr>
            <p:spPr>
              <a:xfrm rot="16200000">
                <a:off x="6253949" y="3576596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76" name="Arc 75">
                <a:extLst>
                  <a:ext uri="{FF2B5EF4-FFF2-40B4-BE49-F238E27FC236}">
                    <a16:creationId xmlns:a16="http://schemas.microsoft.com/office/drawing/2014/main" id="{1FE86938-370C-86B8-8D3A-07599081033E}"/>
                  </a:ext>
                </a:extLst>
              </p:cNvPr>
              <p:cNvSpPr/>
              <p:nvPr/>
            </p:nvSpPr>
            <p:spPr>
              <a:xfrm rot="16200000">
                <a:off x="6249154" y="4214650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77" name="Arc 76">
                <a:extLst>
                  <a:ext uri="{FF2B5EF4-FFF2-40B4-BE49-F238E27FC236}">
                    <a16:creationId xmlns:a16="http://schemas.microsoft.com/office/drawing/2014/main" id="{2C6E8ED9-57C1-A410-E44E-C44C0BCC7B64}"/>
                  </a:ext>
                </a:extLst>
              </p:cNvPr>
              <p:cNvSpPr/>
              <p:nvPr/>
            </p:nvSpPr>
            <p:spPr>
              <a:xfrm rot="16200000">
                <a:off x="6249154" y="4844942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78" name="Arc 77">
                <a:extLst>
                  <a:ext uri="{FF2B5EF4-FFF2-40B4-BE49-F238E27FC236}">
                    <a16:creationId xmlns:a16="http://schemas.microsoft.com/office/drawing/2014/main" id="{380C491D-3049-ACC3-1CA3-611BCEA859E0}"/>
                  </a:ext>
                </a:extLst>
              </p:cNvPr>
              <p:cNvSpPr/>
              <p:nvPr/>
            </p:nvSpPr>
            <p:spPr>
              <a:xfrm rot="16200000">
                <a:off x="6249154" y="5481661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</p:grpSp>
      <p:sp>
        <p:nvSpPr>
          <p:cNvPr id="79" name="Arrow: Left-Right 78">
            <a:extLst>
              <a:ext uri="{FF2B5EF4-FFF2-40B4-BE49-F238E27FC236}">
                <a16:creationId xmlns:a16="http://schemas.microsoft.com/office/drawing/2014/main" id="{70070661-146D-C775-69DB-143E4895325B}"/>
              </a:ext>
            </a:extLst>
          </p:cNvPr>
          <p:cNvSpPr/>
          <p:nvPr/>
        </p:nvSpPr>
        <p:spPr>
          <a:xfrm>
            <a:off x="8133269" y="1020275"/>
            <a:ext cx="693541" cy="24207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C9486D6-6AA8-E8B7-8887-3D7031304AF6}"/>
              </a:ext>
            </a:extLst>
          </p:cNvPr>
          <p:cNvGrpSpPr/>
          <p:nvPr/>
        </p:nvGrpSpPr>
        <p:grpSpPr>
          <a:xfrm>
            <a:off x="4553958" y="4757266"/>
            <a:ext cx="2763031" cy="1732297"/>
            <a:chOff x="6897336" y="1257231"/>
            <a:chExt cx="4197466" cy="2411442"/>
          </a:xfrm>
        </p:grpSpPr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2A147CFE-468A-BAB6-63C4-63AFA8ECC7E0}"/>
                </a:ext>
              </a:extLst>
            </p:cNvPr>
            <p:cNvSpPr/>
            <p:nvPr/>
          </p:nvSpPr>
          <p:spPr>
            <a:xfrm>
              <a:off x="6897336" y="1257231"/>
              <a:ext cx="166769" cy="15066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489A8332-CBD4-7464-D676-B975333BF188}"/>
                </a:ext>
              </a:extLst>
            </p:cNvPr>
            <p:cNvCxnSpPr>
              <a:cxnSpLocks/>
              <a:stCxn id="81" idx="4"/>
            </p:cNvCxnSpPr>
            <p:nvPr/>
          </p:nvCxnSpPr>
          <p:spPr>
            <a:xfrm>
              <a:off x="7064105" y="1407896"/>
              <a:ext cx="393060" cy="26036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30DE0248-410E-16CB-A5EB-7BF6D17B8A8F}"/>
                </a:ext>
              </a:extLst>
            </p:cNvPr>
            <p:cNvSpPr/>
            <p:nvPr/>
          </p:nvSpPr>
          <p:spPr>
            <a:xfrm>
              <a:off x="6903872" y="1603053"/>
              <a:ext cx="166769" cy="15066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2D74FFE2-0ECD-34B7-8D7D-6E61C7CE865A}"/>
                </a:ext>
              </a:extLst>
            </p:cNvPr>
            <p:cNvCxnSpPr>
              <a:cxnSpLocks/>
              <a:stCxn id="83" idx="4"/>
            </p:cNvCxnSpPr>
            <p:nvPr/>
          </p:nvCxnSpPr>
          <p:spPr>
            <a:xfrm>
              <a:off x="7070641" y="1753718"/>
              <a:ext cx="393060" cy="26036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Isosceles Triangle 84">
              <a:extLst>
                <a:ext uri="{FF2B5EF4-FFF2-40B4-BE49-F238E27FC236}">
                  <a16:creationId xmlns:a16="http://schemas.microsoft.com/office/drawing/2014/main" id="{B24100F9-B914-4B9F-A393-156F85F20BD2}"/>
                </a:ext>
              </a:extLst>
            </p:cNvPr>
            <p:cNvSpPr/>
            <p:nvPr/>
          </p:nvSpPr>
          <p:spPr>
            <a:xfrm>
              <a:off x="6900604" y="1955282"/>
              <a:ext cx="166769" cy="15066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86FC92E9-868A-BBF3-F831-ECFB4004A59A}"/>
                </a:ext>
              </a:extLst>
            </p:cNvPr>
            <p:cNvCxnSpPr>
              <a:cxnSpLocks/>
              <a:stCxn id="85" idx="4"/>
            </p:cNvCxnSpPr>
            <p:nvPr/>
          </p:nvCxnSpPr>
          <p:spPr>
            <a:xfrm>
              <a:off x="7067373" y="2105947"/>
              <a:ext cx="393060" cy="26036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AAA10440-B444-0C80-EBD9-BA6F0EB41E4D}"/>
                </a:ext>
              </a:extLst>
            </p:cNvPr>
            <p:cNvSpPr/>
            <p:nvPr/>
          </p:nvSpPr>
          <p:spPr>
            <a:xfrm>
              <a:off x="6898970" y="2309749"/>
              <a:ext cx="166769" cy="15066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FD2D401B-C09F-6BDD-6BC4-B2E2E0F484E8}"/>
                </a:ext>
              </a:extLst>
            </p:cNvPr>
            <p:cNvCxnSpPr>
              <a:cxnSpLocks/>
              <a:stCxn id="87" idx="4"/>
            </p:cNvCxnSpPr>
            <p:nvPr/>
          </p:nvCxnSpPr>
          <p:spPr>
            <a:xfrm>
              <a:off x="7065739" y="2460414"/>
              <a:ext cx="393060" cy="26036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B0464D48-9992-2590-6E40-A85CD316E32C}"/>
                </a:ext>
              </a:extLst>
            </p:cNvPr>
            <p:cNvSpPr/>
            <p:nvPr/>
          </p:nvSpPr>
          <p:spPr>
            <a:xfrm>
              <a:off x="6901824" y="2665365"/>
              <a:ext cx="166769" cy="15066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127748D8-E86A-A173-1A6C-9A35C670CA31}"/>
                </a:ext>
              </a:extLst>
            </p:cNvPr>
            <p:cNvCxnSpPr>
              <a:cxnSpLocks/>
              <a:stCxn id="89" idx="4"/>
            </p:cNvCxnSpPr>
            <p:nvPr/>
          </p:nvCxnSpPr>
          <p:spPr>
            <a:xfrm>
              <a:off x="7068593" y="2816030"/>
              <a:ext cx="393060" cy="26036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740BF70D-FB85-70D7-E7FE-BCD54C09D9A3}"/>
                </a:ext>
              </a:extLst>
            </p:cNvPr>
            <p:cNvSpPr/>
            <p:nvPr/>
          </p:nvSpPr>
          <p:spPr>
            <a:xfrm>
              <a:off x="6899580" y="2989746"/>
              <a:ext cx="166769" cy="15066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ED1AB67B-45BC-4107-A432-75173782E884}"/>
                </a:ext>
              </a:extLst>
            </p:cNvPr>
            <p:cNvCxnSpPr>
              <a:cxnSpLocks/>
              <a:stCxn id="91" idx="4"/>
            </p:cNvCxnSpPr>
            <p:nvPr/>
          </p:nvCxnSpPr>
          <p:spPr>
            <a:xfrm>
              <a:off x="7066349" y="3140411"/>
              <a:ext cx="393060" cy="26036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5BE99148-7158-6AC7-3EF0-3F99C317B974}"/>
                </a:ext>
              </a:extLst>
            </p:cNvPr>
            <p:cNvGrpSpPr/>
            <p:nvPr/>
          </p:nvGrpSpPr>
          <p:grpSpPr>
            <a:xfrm>
              <a:off x="7248883" y="1371663"/>
              <a:ext cx="3845919" cy="2297010"/>
              <a:chOff x="6164796" y="1793471"/>
              <a:chExt cx="6252103" cy="422308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B14ADFE3-EA41-E1F2-9505-FB5405FD46CB}"/>
                  </a:ext>
                </a:extLst>
              </p:cNvPr>
              <p:cNvSpPr/>
              <p:nvPr/>
            </p:nvSpPr>
            <p:spPr>
              <a:xfrm>
                <a:off x="6516210" y="2290360"/>
                <a:ext cx="1660124" cy="5415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1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25B74E3D-FEC0-50FE-EC07-14DDC3C67E9B}"/>
                  </a:ext>
                </a:extLst>
              </p:cNvPr>
              <p:cNvSpPr/>
              <p:nvPr/>
            </p:nvSpPr>
            <p:spPr>
              <a:xfrm>
                <a:off x="6516210" y="2928136"/>
                <a:ext cx="1660124" cy="5415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2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6C657053-E842-E84F-D10B-A4E6DF93D302}"/>
                  </a:ext>
                </a:extLst>
              </p:cNvPr>
              <p:cNvSpPr/>
              <p:nvPr/>
            </p:nvSpPr>
            <p:spPr>
              <a:xfrm>
                <a:off x="9507982" y="2832955"/>
                <a:ext cx="2085513" cy="7319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Factor 1</a:t>
                </a:r>
                <a:endParaRPr lang="nl-BE" sz="8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7194402F-BF9B-9259-F840-77269AABA184}"/>
                  </a:ext>
                </a:extLst>
              </p:cNvPr>
              <p:cNvSpPr/>
              <p:nvPr/>
            </p:nvSpPr>
            <p:spPr>
              <a:xfrm>
                <a:off x="6516210" y="3564855"/>
                <a:ext cx="1660124" cy="5415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3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DACF7CB-5DD6-498E-2444-E9A71A618B3C}"/>
                  </a:ext>
                </a:extLst>
              </p:cNvPr>
              <p:cNvSpPr/>
              <p:nvPr/>
            </p:nvSpPr>
            <p:spPr>
              <a:xfrm>
                <a:off x="6516210" y="4201574"/>
                <a:ext cx="1660124" cy="5415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4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3698D6A-0273-EC5F-5CD7-B21BABB0C258}"/>
                  </a:ext>
                </a:extLst>
              </p:cNvPr>
              <p:cNvSpPr/>
              <p:nvPr/>
            </p:nvSpPr>
            <p:spPr>
              <a:xfrm>
                <a:off x="6516210" y="4838293"/>
                <a:ext cx="1660124" cy="5415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5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7CE135A-6798-CACA-11EE-F243A1415AAA}"/>
                  </a:ext>
                </a:extLst>
              </p:cNvPr>
              <p:cNvSpPr/>
              <p:nvPr/>
            </p:nvSpPr>
            <p:spPr>
              <a:xfrm>
                <a:off x="6516210" y="5475012"/>
                <a:ext cx="1660124" cy="5415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6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2B382066-E088-6C26-E468-308C26AE5F93}"/>
                  </a:ext>
                </a:extLst>
              </p:cNvPr>
              <p:cNvSpPr/>
              <p:nvPr/>
            </p:nvSpPr>
            <p:spPr>
              <a:xfrm>
                <a:off x="9507983" y="4743112"/>
                <a:ext cx="2085513" cy="7319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Factor 2</a:t>
                </a:r>
                <a:endParaRPr lang="nl-BE" sz="9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867BD41E-2D89-3718-6D4D-AD551C00A91D}"/>
                  </a:ext>
                </a:extLst>
              </p:cNvPr>
              <p:cNvCxnSpPr>
                <a:stCxn id="96" idx="2"/>
                <a:endCxn id="94" idx="3"/>
              </p:cNvCxnSpPr>
              <p:nvPr/>
            </p:nvCxnSpPr>
            <p:spPr>
              <a:xfrm flipH="1" flipV="1">
                <a:off x="8176334" y="2561130"/>
                <a:ext cx="1331648" cy="63777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BE527F02-B0CC-1E17-52A2-8E6106001630}"/>
                  </a:ext>
                </a:extLst>
              </p:cNvPr>
              <p:cNvCxnSpPr>
                <a:cxnSpLocks/>
                <a:stCxn id="96" idx="2"/>
                <a:endCxn id="95" idx="3"/>
              </p:cNvCxnSpPr>
              <p:nvPr/>
            </p:nvCxnSpPr>
            <p:spPr>
              <a:xfrm flipH="1">
                <a:off x="8176334" y="3198905"/>
                <a:ext cx="1331648" cy="1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999C3826-D541-C977-338F-9D6991EE4F75}"/>
                  </a:ext>
                </a:extLst>
              </p:cNvPr>
              <p:cNvCxnSpPr>
                <a:cxnSpLocks/>
                <a:stCxn id="96" idx="2"/>
                <a:endCxn id="97" idx="3"/>
              </p:cNvCxnSpPr>
              <p:nvPr/>
            </p:nvCxnSpPr>
            <p:spPr>
              <a:xfrm flipH="1">
                <a:off x="8176334" y="3198905"/>
                <a:ext cx="1331648" cy="63672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7120F8B1-F806-74A4-AF02-FCA5F7E339AD}"/>
                  </a:ext>
                </a:extLst>
              </p:cNvPr>
              <p:cNvCxnSpPr>
                <a:cxnSpLocks/>
                <a:stCxn id="101" idx="2"/>
              </p:cNvCxnSpPr>
              <p:nvPr/>
            </p:nvCxnSpPr>
            <p:spPr>
              <a:xfrm flipH="1" flipV="1">
                <a:off x="8176334" y="4484616"/>
                <a:ext cx="1331649" cy="624446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7B8E6AA7-B9D4-6939-EEB1-20E9C0D2A0C0}"/>
                  </a:ext>
                </a:extLst>
              </p:cNvPr>
              <p:cNvCxnSpPr>
                <a:cxnSpLocks/>
                <a:stCxn id="101" idx="2"/>
                <a:endCxn id="99" idx="3"/>
              </p:cNvCxnSpPr>
              <p:nvPr/>
            </p:nvCxnSpPr>
            <p:spPr>
              <a:xfrm flipH="1">
                <a:off x="8176334" y="5109062"/>
                <a:ext cx="1331649" cy="1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23830088-12AE-1D88-A4BB-175585304952}"/>
                  </a:ext>
                </a:extLst>
              </p:cNvPr>
              <p:cNvCxnSpPr>
                <a:cxnSpLocks/>
                <a:stCxn id="101" idx="2"/>
                <a:endCxn id="100" idx="3"/>
              </p:cNvCxnSpPr>
              <p:nvPr/>
            </p:nvCxnSpPr>
            <p:spPr>
              <a:xfrm flipH="1">
                <a:off x="8176334" y="5109062"/>
                <a:ext cx="1331649" cy="63672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1D9FA9F5-D140-EC37-DCB8-8D2959F1796E}"/>
                  </a:ext>
                </a:extLst>
              </p:cNvPr>
              <p:cNvSpPr txBox="1"/>
              <p:nvPr/>
            </p:nvSpPr>
            <p:spPr>
              <a:xfrm>
                <a:off x="11552807" y="3920037"/>
                <a:ext cx="497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Bodoni MT" panose="02070603080606020203" pitchFamily="18" charset="0"/>
                  </a:rPr>
                  <a:t>…</a:t>
                </a:r>
                <a:endParaRPr lang="nl-BE" dirty="0">
                  <a:latin typeface="Bodoni MT" panose="02070603080606020203" pitchFamily="18" charset="0"/>
                </a:endParaRP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5A06D45A-C780-3840-1FA4-3F1A77D27358}"/>
                  </a:ext>
                </a:extLst>
              </p:cNvPr>
              <p:cNvSpPr txBox="1"/>
              <p:nvPr/>
            </p:nvSpPr>
            <p:spPr>
              <a:xfrm>
                <a:off x="6971191" y="1793471"/>
                <a:ext cx="2410285" cy="51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latin typeface="Bodoni MT" panose="02070603080606020203" pitchFamily="18" charset="0"/>
                  </a:rPr>
                  <a:t>Measurement Model</a:t>
                </a:r>
                <a:endParaRPr lang="nl-BE" sz="700" dirty="0">
                  <a:latin typeface="Bodoni MT" panose="02070603080606020203" pitchFamily="18" charset="0"/>
                </a:endParaRP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899A548C-4040-E83F-2D10-26F47CDA079B}"/>
                  </a:ext>
                </a:extLst>
              </p:cNvPr>
              <p:cNvSpPr txBox="1"/>
              <p:nvPr/>
            </p:nvSpPr>
            <p:spPr>
              <a:xfrm>
                <a:off x="10006614" y="1793471"/>
                <a:ext cx="2410285" cy="51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latin typeface="Bodoni MT" panose="02070603080606020203" pitchFamily="18" charset="0"/>
                  </a:rPr>
                  <a:t>Structural Model</a:t>
                </a:r>
                <a:endParaRPr lang="nl-BE" sz="700" dirty="0">
                  <a:latin typeface="Bodoni MT" panose="02070603080606020203" pitchFamily="18" charset="0"/>
                </a:endParaRPr>
              </a:p>
            </p:txBody>
          </p:sp>
          <p:sp>
            <p:nvSpPr>
              <p:cNvPr id="111" name="Arc 110">
                <a:extLst>
                  <a:ext uri="{FF2B5EF4-FFF2-40B4-BE49-F238E27FC236}">
                    <a16:creationId xmlns:a16="http://schemas.microsoft.com/office/drawing/2014/main" id="{BFAC88D9-43E1-D568-27E5-10DBD6925913}"/>
                  </a:ext>
                </a:extLst>
              </p:cNvPr>
              <p:cNvSpPr/>
              <p:nvPr/>
            </p:nvSpPr>
            <p:spPr>
              <a:xfrm rot="16200000">
                <a:off x="6253949" y="2297009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12" name="Arc 111">
                <a:extLst>
                  <a:ext uri="{FF2B5EF4-FFF2-40B4-BE49-F238E27FC236}">
                    <a16:creationId xmlns:a16="http://schemas.microsoft.com/office/drawing/2014/main" id="{2AA0E815-77F6-4051-CCA6-5B1BA43329CA}"/>
                  </a:ext>
                </a:extLst>
              </p:cNvPr>
              <p:cNvSpPr/>
              <p:nvPr/>
            </p:nvSpPr>
            <p:spPr>
              <a:xfrm rot="16200000">
                <a:off x="6253949" y="2935453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13" name="Arc 112">
                <a:extLst>
                  <a:ext uri="{FF2B5EF4-FFF2-40B4-BE49-F238E27FC236}">
                    <a16:creationId xmlns:a16="http://schemas.microsoft.com/office/drawing/2014/main" id="{EBBB2F11-0A18-C0E9-1DF5-B75DDDE44ACB}"/>
                  </a:ext>
                </a:extLst>
              </p:cNvPr>
              <p:cNvSpPr/>
              <p:nvPr/>
            </p:nvSpPr>
            <p:spPr>
              <a:xfrm rot="16200000">
                <a:off x="6253949" y="3576596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14" name="Arc 113">
                <a:extLst>
                  <a:ext uri="{FF2B5EF4-FFF2-40B4-BE49-F238E27FC236}">
                    <a16:creationId xmlns:a16="http://schemas.microsoft.com/office/drawing/2014/main" id="{75BE7EBD-73BE-CB7F-BCA7-AE5283B58C52}"/>
                  </a:ext>
                </a:extLst>
              </p:cNvPr>
              <p:cNvSpPr/>
              <p:nvPr/>
            </p:nvSpPr>
            <p:spPr>
              <a:xfrm rot="16200000">
                <a:off x="6249154" y="4214650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15" name="Arc 114">
                <a:extLst>
                  <a:ext uri="{FF2B5EF4-FFF2-40B4-BE49-F238E27FC236}">
                    <a16:creationId xmlns:a16="http://schemas.microsoft.com/office/drawing/2014/main" id="{E2F83C23-D420-E6EC-222E-6D119E84FEE1}"/>
                  </a:ext>
                </a:extLst>
              </p:cNvPr>
              <p:cNvSpPr/>
              <p:nvPr/>
            </p:nvSpPr>
            <p:spPr>
              <a:xfrm rot="16200000">
                <a:off x="6249154" y="4844942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16" name="Arc 115">
                <a:extLst>
                  <a:ext uri="{FF2B5EF4-FFF2-40B4-BE49-F238E27FC236}">
                    <a16:creationId xmlns:a16="http://schemas.microsoft.com/office/drawing/2014/main" id="{155500C6-8850-ED46-EDC4-7DC65C30141F}"/>
                  </a:ext>
                </a:extLst>
              </p:cNvPr>
              <p:cNvSpPr/>
              <p:nvPr/>
            </p:nvSpPr>
            <p:spPr>
              <a:xfrm rot="16200000">
                <a:off x="6249154" y="5481661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</p:grpSp>
      <p:sp>
        <p:nvSpPr>
          <p:cNvPr id="117" name="Arrow: Left-Right 116">
            <a:extLst>
              <a:ext uri="{FF2B5EF4-FFF2-40B4-BE49-F238E27FC236}">
                <a16:creationId xmlns:a16="http://schemas.microsoft.com/office/drawing/2014/main" id="{F19094B0-718A-8376-9D55-D91A09D34C0F}"/>
              </a:ext>
            </a:extLst>
          </p:cNvPr>
          <p:cNvSpPr/>
          <p:nvPr/>
        </p:nvSpPr>
        <p:spPr>
          <a:xfrm rot="16200000">
            <a:off x="5248064" y="3198869"/>
            <a:ext cx="2209342" cy="35431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8" name="Arrow: Left-Right 117">
            <a:extLst>
              <a:ext uri="{FF2B5EF4-FFF2-40B4-BE49-F238E27FC236}">
                <a16:creationId xmlns:a16="http://schemas.microsoft.com/office/drawing/2014/main" id="{B9F94D20-FE97-F760-AB41-1E3D06E2FCBA}"/>
              </a:ext>
            </a:extLst>
          </p:cNvPr>
          <p:cNvSpPr/>
          <p:nvPr/>
        </p:nvSpPr>
        <p:spPr>
          <a:xfrm rot="18837212">
            <a:off x="6488372" y="3252889"/>
            <a:ext cx="3245529" cy="314204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D97C39A1-06F6-3608-4006-BA5023FA4140}"/>
              </a:ext>
            </a:extLst>
          </p:cNvPr>
          <p:cNvGrpSpPr/>
          <p:nvPr/>
        </p:nvGrpSpPr>
        <p:grpSpPr>
          <a:xfrm>
            <a:off x="501291" y="1553036"/>
            <a:ext cx="5069964" cy="2886812"/>
            <a:chOff x="6897336" y="1257231"/>
            <a:chExt cx="4197466" cy="2411442"/>
          </a:xfrm>
          <a:solidFill>
            <a:schemeClr val="bg1"/>
          </a:solidFill>
        </p:grpSpPr>
        <p:sp>
          <p:nvSpPr>
            <p:cNvPr id="121" name="Isosceles Triangle 120">
              <a:extLst>
                <a:ext uri="{FF2B5EF4-FFF2-40B4-BE49-F238E27FC236}">
                  <a16:creationId xmlns:a16="http://schemas.microsoft.com/office/drawing/2014/main" id="{2015E718-23FA-0C17-15DE-71FD94406DEB}"/>
                </a:ext>
              </a:extLst>
            </p:cNvPr>
            <p:cNvSpPr/>
            <p:nvPr/>
          </p:nvSpPr>
          <p:spPr>
            <a:xfrm>
              <a:off x="6897336" y="1257231"/>
              <a:ext cx="166769" cy="15066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90725F24-007E-1A8B-D74A-D59F18E2807D}"/>
                </a:ext>
              </a:extLst>
            </p:cNvPr>
            <p:cNvCxnSpPr>
              <a:cxnSpLocks/>
              <a:stCxn id="121" idx="4"/>
            </p:cNvCxnSpPr>
            <p:nvPr/>
          </p:nvCxnSpPr>
          <p:spPr>
            <a:xfrm>
              <a:off x="7064105" y="1407896"/>
              <a:ext cx="393060" cy="260364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Isosceles Triangle 122">
              <a:extLst>
                <a:ext uri="{FF2B5EF4-FFF2-40B4-BE49-F238E27FC236}">
                  <a16:creationId xmlns:a16="http://schemas.microsoft.com/office/drawing/2014/main" id="{BF5755C3-11E5-02A3-BB9B-DBB1B85990BE}"/>
                </a:ext>
              </a:extLst>
            </p:cNvPr>
            <p:cNvSpPr/>
            <p:nvPr/>
          </p:nvSpPr>
          <p:spPr>
            <a:xfrm>
              <a:off x="6903872" y="1603053"/>
              <a:ext cx="166769" cy="15066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A2A29F0F-9848-7224-F4C7-5C6DBA0843C5}"/>
                </a:ext>
              </a:extLst>
            </p:cNvPr>
            <p:cNvCxnSpPr>
              <a:cxnSpLocks/>
              <a:stCxn id="123" idx="4"/>
            </p:cNvCxnSpPr>
            <p:nvPr/>
          </p:nvCxnSpPr>
          <p:spPr>
            <a:xfrm>
              <a:off x="7070641" y="1753718"/>
              <a:ext cx="393060" cy="260364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Isosceles Triangle 124">
              <a:extLst>
                <a:ext uri="{FF2B5EF4-FFF2-40B4-BE49-F238E27FC236}">
                  <a16:creationId xmlns:a16="http://schemas.microsoft.com/office/drawing/2014/main" id="{FD0D3023-9EFB-3AFA-17CD-44D7E9597CC3}"/>
                </a:ext>
              </a:extLst>
            </p:cNvPr>
            <p:cNvSpPr/>
            <p:nvPr/>
          </p:nvSpPr>
          <p:spPr>
            <a:xfrm>
              <a:off x="6900604" y="1955282"/>
              <a:ext cx="166769" cy="15066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1CF34CD0-EB2F-0923-D0EE-17089EBBF6F4}"/>
                </a:ext>
              </a:extLst>
            </p:cNvPr>
            <p:cNvCxnSpPr>
              <a:cxnSpLocks/>
              <a:stCxn id="125" idx="4"/>
            </p:cNvCxnSpPr>
            <p:nvPr/>
          </p:nvCxnSpPr>
          <p:spPr>
            <a:xfrm>
              <a:off x="7067373" y="2105947"/>
              <a:ext cx="393060" cy="260364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Isosceles Triangle 126">
              <a:extLst>
                <a:ext uri="{FF2B5EF4-FFF2-40B4-BE49-F238E27FC236}">
                  <a16:creationId xmlns:a16="http://schemas.microsoft.com/office/drawing/2014/main" id="{1773B09C-61D6-77CF-DE7D-5683B09C3BB1}"/>
                </a:ext>
              </a:extLst>
            </p:cNvPr>
            <p:cNvSpPr/>
            <p:nvPr/>
          </p:nvSpPr>
          <p:spPr>
            <a:xfrm>
              <a:off x="6898970" y="2309749"/>
              <a:ext cx="166769" cy="15066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E0D5935A-FC0D-B9DD-D777-61731DC34AAF}"/>
                </a:ext>
              </a:extLst>
            </p:cNvPr>
            <p:cNvCxnSpPr>
              <a:cxnSpLocks/>
              <a:stCxn id="127" idx="4"/>
            </p:cNvCxnSpPr>
            <p:nvPr/>
          </p:nvCxnSpPr>
          <p:spPr>
            <a:xfrm>
              <a:off x="7065739" y="2460414"/>
              <a:ext cx="393060" cy="260364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Isosceles Triangle 128">
              <a:extLst>
                <a:ext uri="{FF2B5EF4-FFF2-40B4-BE49-F238E27FC236}">
                  <a16:creationId xmlns:a16="http://schemas.microsoft.com/office/drawing/2014/main" id="{822DFC9E-2D87-8A7F-C901-A18EDC256B5B}"/>
                </a:ext>
              </a:extLst>
            </p:cNvPr>
            <p:cNvSpPr/>
            <p:nvPr/>
          </p:nvSpPr>
          <p:spPr>
            <a:xfrm>
              <a:off x="6901824" y="2665365"/>
              <a:ext cx="166769" cy="15066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0801D4CE-BE27-9679-66F7-C56252B0DC48}"/>
                </a:ext>
              </a:extLst>
            </p:cNvPr>
            <p:cNvCxnSpPr>
              <a:cxnSpLocks/>
              <a:stCxn id="129" idx="4"/>
            </p:cNvCxnSpPr>
            <p:nvPr/>
          </p:nvCxnSpPr>
          <p:spPr>
            <a:xfrm>
              <a:off x="7068593" y="2816030"/>
              <a:ext cx="393060" cy="260364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Isosceles Triangle 130">
              <a:extLst>
                <a:ext uri="{FF2B5EF4-FFF2-40B4-BE49-F238E27FC236}">
                  <a16:creationId xmlns:a16="http://schemas.microsoft.com/office/drawing/2014/main" id="{60833327-6F7B-C2BB-2F7C-0B5406453B55}"/>
                </a:ext>
              </a:extLst>
            </p:cNvPr>
            <p:cNvSpPr/>
            <p:nvPr/>
          </p:nvSpPr>
          <p:spPr>
            <a:xfrm>
              <a:off x="6899580" y="2989746"/>
              <a:ext cx="166769" cy="15066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13224CC4-9974-AAA5-C4F0-432882ED96B8}"/>
                </a:ext>
              </a:extLst>
            </p:cNvPr>
            <p:cNvCxnSpPr>
              <a:cxnSpLocks/>
              <a:stCxn id="131" idx="4"/>
            </p:cNvCxnSpPr>
            <p:nvPr/>
          </p:nvCxnSpPr>
          <p:spPr>
            <a:xfrm>
              <a:off x="7066349" y="3140411"/>
              <a:ext cx="393060" cy="260364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3004FC08-6DA2-004B-46CE-C17C202080C7}"/>
                </a:ext>
              </a:extLst>
            </p:cNvPr>
            <p:cNvGrpSpPr/>
            <p:nvPr/>
          </p:nvGrpSpPr>
          <p:grpSpPr>
            <a:xfrm>
              <a:off x="7248883" y="1371663"/>
              <a:ext cx="3845919" cy="2297010"/>
              <a:chOff x="6164796" y="1793471"/>
              <a:chExt cx="6252103" cy="4223080"/>
            </a:xfrm>
            <a:grpFill/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6C77AAC8-D6BD-DCD9-4271-B99C9973C6D4}"/>
                  </a:ext>
                </a:extLst>
              </p:cNvPr>
              <p:cNvSpPr/>
              <p:nvPr/>
            </p:nvSpPr>
            <p:spPr>
              <a:xfrm>
                <a:off x="6516210" y="2290360"/>
                <a:ext cx="1660124" cy="5415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1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88D63AD9-0E2A-BDF5-F0E9-56B907A11EEC}"/>
                  </a:ext>
                </a:extLst>
              </p:cNvPr>
              <p:cNvSpPr/>
              <p:nvPr/>
            </p:nvSpPr>
            <p:spPr>
              <a:xfrm>
                <a:off x="6516210" y="2928136"/>
                <a:ext cx="1660124" cy="5415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2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935D9D60-D0C2-D0AF-8FE3-1F8F951C8459}"/>
                  </a:ext>
                </a:extLst>
              </p:cNvPr>
              <p:cNvSpPr/>
              <p:nvPr/>
            </p:nvSpPr>
            <p:spPr>
              <a:xfrm>
                <a:off x="9507982" y="2832955"/>
                <a:ext cx="2085513" cy="7319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Factor 1</a:t>
                </a:r>
                <a:endParaRPr lang="nl-BE" sz="14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48719392-939D-425B-D90C-05AADD608359}"/>
                  </a:ext>
                </a:extLst>
              </p:cNvPr>
              <p:cNvSpPr/>
              <p:nvPr/>
            </p:nvSpPr>
            <p:spPr>
              <a:xfrm>
                <a:off x="6516210" y="3564855"/>
                <a:ext cx="1660124" cy="5415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3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82858E82-64F8-55F2-1B04-F948E94ACDD3}"/>
                  </a:ext>
                </a:extLst>
              </p:cNvPr>
              <p:cNvSpPr/>
              <p:nvPr/>
            </p:nvSpPr>
            <p:spPr>
              <a:xfrm>
                <a:off x="6516210" y="4201574"/>
                <a:ext cx="1660124" cy="5415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4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BC224A96-CE00-18D3-1E84-59077D47314B}"/>
                  </a:ext>
                </a:extLst>
              </p:cNvPr>
              <p:cNvSpPr/>
              <p:nvPr/>
            </p:nvSpPr>
            <p:spPr>
              <a:xfrm>
                <a:off x="6516210" y="4838293"/>
                <a:ext cx="1660124" cy="5415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5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1E388B14-B3AC-C60D-FB4E-06E95226EED5}"/>
                  </a:ext>
                </a:extLst>
              </p:cNvPr>
              <p:cNvSpPr/>
              <p:nvPr/>
            </p:nvSpPr>
            <p:spPr>
              <a:xfrm>
                <a:off x="6516210" y="5475012"/>
                <a:ext cx="1660124" cy="5415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6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D4D4A2C2-A47E-24D2-1621-4472752B0B86}"/>
                  </a:ext>
                </a:extLst>
              </p:cNvPr>
              <p:cNvSpPr/>
              <p:nvPr/>
            </p:nvSpPr>
            <p:spPr>
              <a:xfrm>
                <a:off x="9507983" y="4743112"/>
                <a:ext cx="2085513" cy="7319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Factor 2</a:t>
                </a:r>
                <a:endParaRPr lang="nl-BE" sz="16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cxnSp>
            <p:nvCxnSpPr>
              <p:cNvPr id="142" name="Straight Arrow Connector 141">
                <a:extLst>
                  <a:ext uri="{FF2B5EF4-FFF2-40B4-BE49-F238E27FC236}">
                    <a16:creationId xmlns:a16="http://schemas.microsoft.com/office/drawing/2014/main" id="{1AE2B2B7-42B6-A4BF-EEFB-BC21CB685055}"/>
                  </a:ext>
                </a:extLst>
              </p:cNvPr>
              <p:cNvCxnSpPr>
                <a:stCxn id="136" idx="2"/>
                <a:endCxn id="134" idx="3"/>
              </p:cNvCxnSpPr>
              <p:nvPr/>
            </p:nvCxnSpPr>
            <p:spPr>
              <a:xfrm flipH="1" flipV="1">
                <a:off x="8176334" y="2561130"/>
                <a:ext cx="1331648" cy="637775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>
                <a:extLst>
                  <a:ext uri="{FF2B5EF4-FFF2-40B4-BE49-F238E27FC236}">
                    <a16:creationId xmlns:a16="http://schemas.microsoft.com/office/drawing/2014/main" id="{6004E316-8CD2-6905-EA53-EACF21521A20}"/>
                  </a:ext>
                </a:extLst>
              </p:cNvPr>
              <p:cNvCxnSpPr>
                <a:cxnSpLocks/>
                <a:stCxn id="136" idx="2"/>
                <a:endCxn id="135" idx="3"/>
              </p:cNvCxnSpPr>
              <p:nvPr/>
            </p:nvCxnSpPr>
            <p:spPr>
              <a:xfrm flipH="1">
                <a:off x="8176334" y="3198905"/>
                <a:ext cx="1331648" cy="1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>
                <a:extLst>
                  <a:ext uri="{FF2B5EF4-FFF2-40B4-BE49-F238E27FC236}">
                    <a16:creationId xmlns:a16="http://schemas.microsoft.com/office/drawing/2014/main" id="{2826ACEB-269B-1394-5F12-8C1CBB8D2F39}"/>
                  </a:ext>
                </a:extLst>
              </p:cNvPr>
              <p:cNvCxnSpPr>
                <a:cxnSpLocks/>
                <a:stCxn id="136" idx="2"/>
                <a:endCxn id="137" idx="3"/>
              </p:cNvCxnSpPr>
              <p:nvPr/>
            </p:nvCxnSpPr>
            <p:spPr>
              <a:xfrm flipH="1">
                <a:off x="8176334" y="3198905"/>
                <a:ext cx="1331648" cy="636720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>
                <a:extLst>
                  <a:ext uri="{FF2B5EF4-FFF2-40B4-BE49-F238E27FC236}">
                    <a16:creationId xmlns:a16="http://schemas.microsoft.com/office/drawing/2014/main" id="{F16A6090-378E-01BF-0C2B-D5B37808C713}"/>
                  </a:ext>
                </a:extLst>
              </p:cNvPr>
              <p:cNvCxnSpPr>
                <a:cxnSpLocks/>
                <a:stCxn id="141" idx="2"/>
              </p:cNvCxnSpPr>
              <p:nvPr/>
            </p:nvCxnSpPr>
            <p:spPr>
              <a:xfrm flipH="1" flipV="1">
                <a:off x="8176334" y="4484616"/>
                <a:ext cx="1331649" cy="624446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>
                <a:extLst>
                  <a:ext uri="{FF2B5EF4-FFF2-40B4-BE49-F238E27FC236}">
                    <a16:creationId xmlns:a16="http://schemas.microsoft.com/office/drawing/2014/main" id="{CC1B9713-5411-C20F-86F3-F93C781903D1}"/>
                  </a:ext>
                </a:extLst>
              </p:cNvPr>
              <p:cNvCxnSpPr>
                <a:cxnSpLocks/>
                <a:stCxn id="141" idx="2"/>
                <a:endCxn id="139" idx="3"/>
              </p:cNvCxnSpPr>
              <p:nvPr/>
            </p:nvCxnSpPr>
            <p:spPr>
              <a:xfrm flipH="1">
                <a:off x="8176334" y="5109062"/>
                <a:ext cx="1331649" cy="1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>
                <a:extLst>
                  <a:ext uri="{FF2B5EF4-FFF2-40B4-BE49-F238E27FC236}">
                    <a16:creationId xmlns:a16="http://schemas.microsoft.com/office/drawing/2014/main" id="{75D31591-EF0B-236E-A50D-A5EEAAE3E971}"/>
                  </a:ext>
                </a:extLst>
              </p:cNvPr>
              <p:cNvCxnSpPr>
                <a:cxnSpLocks/>
                <a:stCxn id="141" idx="2"/>
                <a:endCxn id="140" idx="3"/>
              </p:cNvCxnSpPr>
              <p:nvPr/>
            </p:nvCxnSpPr>
            <p:spPr>
              <a:xfrm flipH="1">
                <a:off x="8176334" y="5109062"/>
                <a:ext cx="1331649" cy="636720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23476BA7-F251-01D7-6EB1-2C00281034D8}"/>
                  </a:ext>
                </a:extLst>
              </p:cNvPr>
              <p:cNvSpPr txBox="1"/>
              <p:nvPr/>
            </p:nvSpPr>
            <p:spPr>
              <a:xfrm>
                <a:off x="11552807" y="3920037"/>
                <a:ext cx="497150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Bodoni MT" panose="02070603080606020203" pitchFamily="18" charset="0"/>
                  </a:rPr>
                  <a:t>…</a:t>
                </a:r>
                <a:endParaRPr lang="nl-BE" dirty="0">
                  <a:latin typeface="Bodoni MT" panose="02070603080606020203" pitchFamily="18" charset="0"/>
                </a:endParaRP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DBAE5A4C-0BF2-3D03-E5C6-EC128AFF29F0}"/>
                  </a:ext>
                </a:extLst>
              </p:cNvPr>
              <p:cNvSpPr txBox="1"/>
              <p:nvPr/>
            </p:nvSpPr>
            <p:spPr>
              <a:xfrm>
                <a:off x="6971191" y="1793471"/>
                <a:ext cx="2410285" cy="51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latin typeface="Bodoni MT" panose="02070603080606020203" pitchFamily="18" charset="0"/>
                  </a:rPr>
                  <a:t>Measurement Model</a:t>
                </a:r>
                <a:endParaRPr lang="nl-BE" sz="700" dirty="0">
                  <a:latin typeface="Bodoni MT" panose="02070603080606020203" pitchFamily="18" charset="0"/>
                </a:endParaRP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A59FD7BB-F647-DE05-EE1C-B171CF72D9CF}"/>
                  </a:ext>
                </a:extLst>
              </p:cNvPr>
              <p:cNvSpPr txBox="1"/>
              <p:nvPr/>
            </p:nvSpPr>
            <p:spPr>
              <a:xfrm>
                <a:off x="10006614" y="1793471"/>
                <a:ext cx="2410285" cy="51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latin typeface="Bodoni MT" panose="02070603080606020203" pitchFamily="18" charset="0"/>
                  </a:rPr>
                  <a:t>Structural Model</a:t>
                </a:r>
                <a:endParaRPr lang="nl-BE" sz="700" dirty="0">
                  <a:latin typeface="Bodoni MT" panose="02070603080606020203" pitchFamily="18" charset="0"/>
                </a:endParaRPr>
              </a:p>
            </p:txBody>
          </p:sp>
          <p:sp>
            <p:nvSpPr>
              <p:cNvPr id="151" name="Arc 150">
                <a:extLst>
                  <a:ext uri="{FF2B5EF4-FFF2-40B4-BE49-F238E27FC236}">
                    <a16:creationId xmlns:a16="http://schemas.microsoft.com/office/drawing/2014/main" id="{DEB6F39E-24DC-611C-2005-BB2A7E048A09}"/>
                  </a:ext>
                </a:extLst>
              </p:cNvPr>
              <p:cNvSpPr/>
              <p:nvPr/>
            </p:nvSpPr>
            <p:spPr>
              <a:xfrm rot="16200000">
                <a:off x="6253949" y="2297009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52" name="Arc 151">
                <a:extLst>
                  <a:ext uri="{FF2B5EF4-FFF2-40B4-BE49-F238E27FC236}">
                    <a16:creationId xmlns:a16="http://schemas.microsoft.com/office/drawing/2014/main" id="{8777464E-1793-B284-2EEC-3BABA4EA9ACB}"/>
                  </a:ext>
                </a:extLst>
              </p:cNvPr>
              <p:cNvSpPr/>
              <p:nvPr/>
            </p:nvSpPr>
            <p:spPr>
              <a:xfrm rot="16200000">
                <a:off x="6253949" y="2935453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53" name="Arc 152">
                <a:extLst>
                  <a:ext uri="{FF2B5EF4-FFF2-40B4-BE49-F238E27FC236}">
                    <a16:creationId xmlns:a16="http://schemas.microsoft.com/office/drawing/2014/main" id="{6F6EE169-C08C-D58A-B24A-C2AF636F6148}"/>
                  </a:ext>
                </a:extLst>
              </p:cNvPr>
              <p:cNvSpPr/>
              <p:nvPr/>
            </p:nvSpPr>
            <p:spPr>
              <a:xfrm rot="16200000">
                <a:off x="6253949" y="3576596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54" name="Arc 153">
                <a:extLst>
                  <a:ext uri="{FF2B5EF4-FFF2-40B4-BE49-F238E27FC236}">
                    <a16:creationId xmlns:a16="http://schemas.microsoft.com/office/drawing/2014/main" id="{E2E874A2-335B-3645-A6B3-1C2163DE782C}"/>
                  </a:ext>
                </a:extLst>
              </p:cNvPr>
              <p:cNvSpPr/>
              <p:nvPr/>
            </p:nvSpPr>
            <p:spPr>
              <a:xfrm rot="16200000">
                <a:off x="6249154" y="4214650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55" name="Arc 154">
                <a:extLst>
                  <a:ext uri="{FF2B5EF4-FFF2-40B4-BE49-F238E27FC236}">
                    <a16:creationId xmlns:a16="http://schemas.microsoft.com/office/drawing/2014/main" id="{3A917A18-515B-996D-2245-6F63EB1E5AE0}"/>
                  </a:ext>
                </a:extLst>
              </p:cNvPr>
              <p:cNvSpPr/>
              <p:nvPr/>
            </p:nvSpPr>
            <p:spPr>
              <a:xfrm rot="16200000">
                <a:off x="6249154" y="4844942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56" name="Arc 155">
                <a:extLst>
                  <a:ext uri="{FF2B5EF4-FFF2-40B4-BE49-F238E27FC236}">
                    <a16:creationId xmlns:a16="http://schemas.microsoft.com/office/drawing/2014/main" id="{77E18AEF-9853-71AF-0A8F-6F4454607C90}"/>
                  </a:ext>
                </a:extLst>
              </p:cNvPr>
              <p:cNvSpPr/>
              <p:nvPr/>
            </p:nvSpPr>
            <p:spPr>
              <a:xfrm rot="16200000">
                <a:off x="6249154" y="5481661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52E3BA16-AFDA-1C80-FCB8-B12E44312C58}"/>
              </a:ext>
            </a:extLst>
          </p:cNvPr>
          <p:cNvGrpSpPr/>
          <p:nvPr/>
        </p:nvGrpSpPr>
        <p:grpSpPr>
          <a:xfrm>
            <a:off x="7006239" y="1942409"/>
            <a:ext cx="5069964" cy="2886812"/>
            <a:chOff x="6897336" y="1257231"/>
            <a:chExt cx="4197466" cy="2411442"/>
          </a:xfrm>
          <a:solidFill>
            <a:schemeClr val="bg1"/>
          </a:solidFill>
        </p:grpSpPr>
        <p:sp>
          <p:nvSpPr>
            <p:cNvPr id="158" name="Isosceles Triangle 157">
              <a:extLst>
                <a:ext uri="{FF2B5EF4-FFF2-40B4-BE49-F238E27FC236}">
                  <a16:creationId xmlns:a16="http://schemas.microsoft.com/office/drawing/2014/main" id="{C31233EB-CB56-BCD6-1CD5-1DADD344C536}"/>
                </a:ext>
              </a:extLst>
            </p:cNvPr>
            <p:cNvSpPr/>
            <p:nvPr/>
          </p:nvSpPr>
          <p:spPr>
            <a:xfrm>
              <a:off x="6897336" y="1257231"/>
              <a:ext cx="166769" cy="15066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A92F1F22-B95B-6872-D727-40DEE78E306A}"/>
                </a:ext>
              </a:extLst>
            </p:cNvPr>
            <p:cNvCxnSpPr>
              <a:cxnSpLocks/>
              <a:stCxn id="158" idx="4"/>
            </p:cNvCxnSpPr>
            <p:nvPr/>
          </p:nvCxnSpPr>
          <p:spPr>
            <a:xfrm>
              <a:off x="7064105" y="1407896"/>
              <a:ext cx="393060" cy="260364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Isosceles Triangle 159">
              <a:extLst>
                <a:ext uri="{FF2B5EF4-FFF2-40B4-BE49-F238E27FC236}">
                  <a16:creationId xmlns:a16="http://schemas.microsoft.com/office/drawing/2014/main" id="{4FA45ACA-6AE4-F124-363C-F46C0447A5B5}"/>
                </a:ext>
              </a:extLst>
            </p:cNvPr>
            <p:cNvSpPr/>
            <p:nvPr/>
          </p:nvSpPr>
          <p:spPr>
            <a:xfrm>
              <a:off x="6903872" y="1603053"/>
              <a:ext cx="166769" cy="15066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09E2C8F6-8F94-7140-0A8D-8D41F6FBE884}"/>
                </a:ext>
              </a:extLst>
            </p:cNvPr>
            <p:cNvCxnSpPr>
              <a:cxnSpLocks/>
              <a:stCxn id="160" idx="4"/>
            </p:cNvCxnSpPr>
            <p:nvPr/>
          </p:nvCxnSpPr>
          <p:spPr>
            <a:xfrm>
              <a:off x="7070641" y="1753718"/>
              <a:ext cx="393060" cy="260364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Isosceles Triangle 161">
              <a:extLst>
                <a:ext uri="{FF2B5EF4-FFF2-40B4-BE49-F238E27FC236}">
                  <a16:creationId xmlns:a16="http://schemas.microsoft.com/office/drawing/2014/main" id="{5C102934-BDC0-310F-659E-3FB2B84F8CF8}"/>
                </a:ext>
              </a:extLst>
            </p:cNvPr>
            <p:cNvSpPr/>
            <p:nvPr/>
          </p:nvSpPr>
          <p:spPr>
            <a:xfrm>
              <a:off x="6900604" y="1955282"/>
              <a:ext cx="166769" cy="15066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360C7508-83E4-91EB-C467-6ECF8D0C7700}"/>
                </a:ext>
              </a:extLst>
            </p:cNvPr>
            <p:cNvCxnSpPr>
              <a:cxnSpLocks/>
              <a:stCxn id="162" idx="4"/>
            </p:cNvCxnSpPr>
            <p:nvPr/>
          </p:nvCxnSpPr>
          <p:spPr>
            <a:xfrm>
              <a:off x="7067373" y="2105947"/>
              <a:ext cx="393060" cy="260364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Isosceles Triangle 163">
              <a:extLst>
                <a:ext uri="{FF2B5EF4-FFF2-40B4-BE49-F238E27FC236}">
                  <a16:creationId xmlns:a16="http://schemas.microsoft.com/office/drawing/2014/main" id="{FED61710-E32E-92A8-BE96-4CAF944C684D}"/>
                </a:ext>
              </a:extLst>
            </p:cNvPr>
            <p:cNvSpPr/>
            <p:nvPr/>
          </p:nvSpPr>
          <p:spPr>
            <a:xfrm>
              <a:off x="6898970" y="2309749"/>
              <a:ext cx="166769" cy="15066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797DD7A3-6825-466E-95E3-DDBC967C67CF}"/>
                </a:ext>
              </a:extLst>
            </p:cNvPr>
            <p:cNvCxnSpPr>
              <a:cxnSpLocks/>
              <a:stCxn id="164" idx="4"/>
            </p:cNvCxnSpPr>
            <p:nvPr/>
          </p:nvCxnSpPr>
          <p:spPr>
            <a:xfrm>
              <a:off x="7065739" y="2460414"/>
              <a:ext cx="393060" cy="260364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Isosceles Triangle 165">
              <a:extLst>
                <a:ext uri="{FF2B5EF4-FFF2-40B4-BE49-F238E27FC236}">
                  <a16:creationId xmlns:a16="http://schemas.microsoft.com/office/drawing/2014/main" id="{65A4DFB1-B190-8CDA-508D-0EF0B5DD6D18}"/>
                </a:ext>
              </a:extLst>
            </p:cNvPr>
            <p:cNvSpPr/>
            <p:nvPr/>
          </p:nvSpPr>
          <p:spPr>
            <a:xfrm>
              <a:off x="6901824" y="2665365"/>
              <a:ext cx="166769" cy="15066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9824C693-898B-11CA-06D8-49B9D886F519}"/>
                </a:ext>
              </a:extLst>
            </p:cNvPr>
            <p:cNvCxnSpPr>
              <a:cxnSpLocks/>
              <a:stCxn id="166" idx="4"/>
            </p:cNvCxnSpPr>
            <p:nvPr/>
          </p:nvCxnSpPr>
          <p:spPr>
            <a:xfrm>
              <a:off x="7068593" y="2816030"/>
              <a:ext cx="393060" cy="260364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Isosceles Triangle 167">
              <a:extLst>
                <a:ext uri="{FF2B5EF4-FFF2-40B4-BE49-F238E27FC236}">
                  <a16:creationId xmlns:a16="http://schemas.microsoft.com/office/drawing/2014/main" id="{D92B935E-2CCC-1B36-640C-0B527B0A57BA}"/>
                </a:ext>
              </a:extLst>
            </p:cNvPr>
            <p:cNvSpPr/>
            <p:nvPr/>
          </p:nvSpPr>
          <p:spPr>
            <a:xfrm>
              <a:off x="6899580" y="2989746"/>
              <a:ext cx="166769" cy="15066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0C64FD9D-350A-ABEF-5745-148CDEF7A224}"/>
                </a:ext>
              </a:extLst>
            </p:cNvPr>
            <p:cNvCxnSpPr>
              <a:cxnSpLocks/>
              <a:stCxn id="168" idx="4"/>
            </p:cNvCxnSpPr>
            <p:nvPr/>
          </p:nvCxnSpPr>
          <p:spPr>
            <a:xfrm>
              <a:off x="7066349" y="3140411"/>
              <a:ext cx="393060" cy="260364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922F1A1-EA7F-95D7-EA45-C61CEAA5E160}"/>
                </a:ext>
              </a:extLst>
            </p:cNvPr>
            <p:cNvGrpSpPr/>
            <p:nvPr/>
          </p:nvGrpSpPr>
          <p:grpSpPr>
            <a:xfrm>
              <a:off x="7248883" y="1371663"/>
              <a:ext cx="3845919" cy="2297010"/>
              <a:chOff x="6164796" y="1793471"/>
              <a:chExt cx="6252103" cy="4223080"/>
            </a:xfrm>
            <a:grpFill/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D45FEDB2-9E53-16E4-2E83-62632712943F}"/>
                  </a:ext>
                </a:extLst>
              </p:cNvPr>
              <p:cNvSpPr/>
              <p:nvPr/>
            </p:nvSpPr>
            <p:spPr>
              <a:xfrm>
                <a:off x="6516210" y="2290360"/>
                <a:ext cx="1660124" cy="5415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1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6023ED8A-B4D2-EC96-3178-248EB577C5BF}"/>
                  </a:ext>
                </a:extLst>
              </p:cNvPr>
              <p:cNvSpPr/>
              <p:nvPr/>
            </p:nvSpPr>
            <p:spPr>
              <a:xfrm>
                <a:off x="6516210" y="2928136"/>
                <a:ext cx="1660124" cy="5415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2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430410D4-7A22-2DDA-0CFC-F7CB880840FE}"/>
                  </a:ext>
                </a:extLst>
              </p:cNvPr>
              <p:cNvSpPr/>
              <p:nvPr/>
            </p:nvSpPr>
            <p:spPr>
              <a:xfrm>
                <a:off x="9507982" y="2832955"/>
                <a:ext cx="2085513" cy="7319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Factor 1</a:t>
                </a:r>
                <a:endParaRPr lang="nl-BE" sz="14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9AE53AA1-7141-7D55-8E2F-0891ED9B49CA}"/>
                  </a:ext>
                </a:extLst>
              </p:cNvPr>
              <p:cNvSpPr/>
              <p:nvPr/>
            </p:nvSpPr>
            <p:spPr>
              <a:xfrm>
                <a:off x="6516210" y="3564855"/>
                <a:ext cx="1660124" cy="5415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3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7C4345C5-064D-DE6E-A0D9-81BBA4B5330B}"/>
                  </a:ext>
                </a:extLst>
              </p:cNvPr>
              <p:cNvSpPr/>
              <p:nvPr/>
            </p:nvSpPr>
            <p:spPr>
              <a:xfrm>
                <a:off x="6516210" y="4201574"/>
                <a:ext cx="1660124" cy="5415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4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4AFB0113-0712-D6B9-D7DA-1E9442DDB443}"/>
                  </a:ext>
                </a:extLst>
              </p:cNvPr>
              <p:cNvSpPr/>
              <p:nvPr/>
            </p:nvSpPr>
            <p:spPr>
              <a:xfrm>
                <a:off x="6516210" y="4838293"/>
                <a:ext cx="1660124" cy="5415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5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ED915E69-9F03-90DA-03CE-5B234ED34B9F}"/>
                  </a:ext>
                </a:extLst>
              </p:cNvPr>
              <p:cNvSpPr/>
              <p:nvPr/>
            </p:nvSpPr>
            <p:spPr>
              <a:xfrm>
                <a:off x="6516210" y="5475012"/>
                <a:ext cx="1660124" cy="5415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6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31EABA1-2BC4-66AF-E4B1-81BFCC705DF7}"/>
                  </a:ext>
                </a:extLst>
              </p:cNvPr>
              <p:cNvSpPr/>
              <p:nvPr/>
            </p:nvSpPr>
            <p:spPr>
              <a:xfrm>
                <a:off x="9507983" y="4743112"/>
                <a:ext cx="2085513" cy="7319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Factor 2</a:t>
                </a:r>
                <a:endParaRPr lang="nl-BE" sz="16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cxnSp>
            <p:nvCxnSpPr>
              <p:cNvPr id="179" name="Straight Arrow Connector 178">
                <a:extLst>
                  <a:ext uri="{FF2B5EF4-FFF2-40B4-BE49-F238E27FC236}">
                    <a16:creationId xmlns:a16="http://schemas.microsoft.com/office/drawing/2014/main" id="{5990E329-A445-1980-A332-40A979FFA478}"/>
                  </a:ext>
                </a:extLst>
              </p:cNvPr>
              <p:cNvCxnSpPr>
                <a:stCxn id="173" idx="2"/>
                <a:endCxn id="171" idx="3"/>
              </p:cNvCxnSpPr>
              <p:nvPr/>
            </p:nvCxnSpPr>
            <p:spPr>
              <a:xfrm flipH="1" flipV="1">
                <a:off x="8176334" y="2561130"/>
                <a:ext cx="1331648" cy="637775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Arrow Connector 179">
                <a:extLst>
                  <a:ext uri="{FF2B5EF4-FFF2-40B4-BE49-F238E27FC236}">
                    <a16:creationId xmlns:a16="http://schemas.microsoft.com/office/drawing/2014/main" id="{5144A362-CD4E-80BB-8285-C20003417BB8}"/>
                  </a:ext>
                </a:extLst>
              </p:cNvPr>
              <p:cNvCxnSpPr>
                <a:cxnSpLocks/>
                <a:stCxn id="173" idx="2"/>
                <a:endCxn id="172" idx="3"/>
              </p:cNvCxnSpPr>
              <p:nvPr/>
            </p:nvCxnSpPr>
            <p:spPr>
              <a:xfrm flipH="1">
                <a:off x="8176334" y="3198905"/>
                <a:ext cx="1331648" cy="1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Arrow Connector 180">
                <a:extLst>
                  <a:ext uri="{FF2B5EF4-FFF2-40B4-BE49-F238E27FC236}">
                    <a16:creationId xmlns:a16="http://schemas.microsoft.com/office/drawing/2014/main" id="{EE758CDB-3E42-7824-0067-BA8521C08B55}"/>
                  </a:ext>
                </a:extLst>
              </p:cNvPr>
              <p:cNvCxnSpPr>
                <a:cxnSpLocks/>
                <a:stCxn id="173" idx="2"/>
                <a:endCxn id="174" idx="3"/>
              </p:cNvCxnSpPr>
              <p:nvPr/>
            </p:nvCxnSpPr>
            <p:spPr>
              <a:xfrm flipH="1">
                <a:off x="8176334" y="3198905"/>
                <a:ext cx="1331648" cy="636720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Arrow Connector 181">
                <a:extLst>
                  <a:ext uri="{FF2B5EF4-FFF2-40B4-BE49-F238E27FC236}">
                    <a16:creationId xmlns:a16="http://schemas.microsoft.com/office/drawing/2014/main" id="{DA2A6200-2110-F90D-0AA2-B529B24B8A25}"/>
                  </a:ext>
                </a:extLst>
              </p:cNvPr>
              <p:cNvCxnSpPr>
                <a:cxnSpLocks/>
                <a:stCxn id="178" idx="2"/>
              </p:cNvCxnSpPr>
              <p:nvPr/>
            </p:nvCxnSpPr>
            <p:spPr>
              <a:xfrm flipH="1" flipV="1">
                <a:off x="8176334" y="4484616"/>
                <a:ext cx="1331649" cy="624446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Arrow Connector 182">
                <a:extLst>
                  <a:ext uri="{FF2B5EF4-FFF2-40B4-BE49-F238E27FC236}">
                    <a16:creationId xmlns:a16="http://schemas.microsoft.com/office/drawing/2014/main" id="{FB6C43E8-6789-713C-8604-7548E466F3CA}"/>
                  </a:ext>
                </a:extLst>
              </p:cNvPr>
              <p:cNvCxnSpPr>
                <a:cxnSpLocks/>
                <a:stCxn id="178" idx="2"/>
                <a:endCxn id="176" idx="3"/>
              </p:cNvCxnSpPr>
              <p:nvPr/>
            </p:nvCxnSpPr>
            <p:spPr>
              <a:xfrm flipH="1">
                <a:off x="8176334" y="5109062"/>
                <a:ext cx="1331649" cy="1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Arrow Connector 183">
                <a:extLst>
                  <a:ext uri="{FF2B5EF4-FFF2-40B4-BE49-F238E27FC236}">
                    <a16:creationId xmlns:a16="http://schemas.microsoft.com/office/drawing/2014/main" id="{2AAA812B-7F7C-76F7-D51E-E94035A93568}"/>
                  </a:ext>
                </a:extLst>
              </p:cNvPr>
              <p:cNvCxnSpPr>
                <a:cxnSpLocks/>
                <a:stCxn id="178" idx="2"/>
                <a:endCxn id="177" idx="3"/>
              </p:cNvCxnSpPr>
              <p:nvPr/>
            </p:nvCxnSpPr>
            <p:spPr>
              <a:xfrm flipH="1">
                <a:off x="8176334" y="5109062"/>
                <a:ext cx="1331649" cy="636720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C0BFBAB6-A16D-1F66-A63C-E687A4DFDD91}"/>
                  </a:ext>
                </a:extLst>
              </p:cNvPr>
              <p:cNvSpPr txBox="1"/>
              <p:nvPr/>
            </p:nvSpPr>
            <p:spPr>
              <a:xfrm>
                <a:off x="11552807" y="3920037"/>
                <a:ext cx="497150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Bodoni MT" panose="02070603080606020203" pitchFamily="18" charset="0"/>
                  </a:rPr>
                  <a:t>…</a:t>
                </a:r>
                <a:endParaRPr lang="nl-BE" dirty="0">
                  <a:latin typeface="Bodoni MT" panose="02070603080606020203" pitchFamily="18" charset="0"/>
                </a:endParaRPr>
              </a:p>
            </p:txBody>
          </p:sp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E721CAF4-6A75-B7D4-324B-D7C36F8D1F0A}"/>
                  </a:ext>
                </a:extLst>
              </p:cNvPr>
              <p:cNvSpPr txBox="1"/>
              <p:nvPr/>
            </p:nvSpPr>
            <p:spPr>
              <a:xfrm>
                <a:off x="6971191" y="1793471"/>
                <a:ext cx="2410285" cy="51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latin typeface="Bodoni MT" panose="02070603080606020203" pitchFamily="18" charset="0"/>
                  </a:rPr>
                  <a:t>Measurement Model</a:t>
                </a:r>
                <a:endParaRPr lang="nl-BE" sz="700" dirty="0">
                  <a:latin typeface="Bodoni MT" panose="02070603080606020203" pitchFamily="18" charset="0"/>
                </a:endParaRP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7EAAD195-8A31-65E0-4162-D31BC1CE8E8C}"/>
                  </a:ext>
                </a:extLst>
              </p:cNvPr>
              <p:cNvSpPr txBox="1"/>
              <p:nvPr/>
            </p:nvSpPr>
            <p:spPr>
              <a:xfrm>
                <a:off x="10006614" y="1793471"/>
                <a:ext cx="2410285" cy="51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latin typeface="Bodoni MT" panose="02070603080606020203" pitchFamily="18" charset="0"/>
                  </a:rPr>
                  <a:t>Structural Model</a:t>
                </a:r>
                <a:endParaRPr lang="nl-BE" sz="700" dirty="0">
                  <a:latin typeface="Bodoni MT" panose="02070603080606020203" pitchFamily="18" charset="0"/>
                </a:endParaRPr>
              </a:p>
            </p:txBody>
          </p:sp>
          <p:sp>
            <p:nvSpPr>
              <p:cNvPr id="188" name="Arc 187">
                <a:extLst>
                  <a:ext uri="{FF2B5EF4-FFF2-40B4-BE49-F238E27FC236}">
                    <a16:creationId xmlns:a16="http://schemas.microsoft.com/office/drawing/2014/main" id="{ED4483BE-AA78-9DDD-A38A-0F6C3577B2DD}"/>
                  </a:ext>
                </a:extLst>
              </p:cNvPr>
              <p:cNvSpPr/>
              <p:nvPr/>
            </p:nvSpPr>
            <p:spPr>
              <a:xfrm rot="16200000">
                <a:off x="6253949" y="2297009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89" name="Arc 188">
                <a:extLst>
                  <a:ext uri="{FF2B5EF4-FFF2-40B4-BE49-F238E27FC236}">
                    <a16:creationId xmlns:a16="http://schemas.microsoft.com/office/drawing/2014/main" id="{A302AB3A-D472-7D58-4CB4-A841E463C220}"/>
                  </a:ext>
                </a:extLst>
              </p:cNvPr>
              <p:cNvSpPr/>
              <p:nvPr/>
            </p:nvSpPr>
            <p:spPr>
              <a:xfrm rot="16200000">
                <a:off x="6253949" y="2935453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90" name="Arc 189">
                <a:extLst>
                  <a:ext uri="{FF2B5EF4-FFF2-40B4-BE49-F238E27FC236}">
                    <a16:creationId xmlns:a16="http://schemas.microsoft.com/office/drawing/2014/main" id="{87546950-B6D6-F8DB-22D8-629AEA76CA05}"/>
                  </a:ext>
                </a:extLst>
              </p:cNvPr>
              <p:cNvSpPr/>
              <p:nvPr/>
            </p:nvSpPr>
            <p:spPr>
              <a:xfrm rot="16200000">
                <a:off x="6253949" y="3576596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91" name="Arc 190">
                <a:extLst>
                  <a:ext uri="{FF2B5EF4-FFF2-40B4-BE49-F238E27FC236}">
                    <a16:creationId xmlns:a16="http://schemas.microsoft.com/office/drawing/2014/main" id="{2FEEF52D-0881-CBBF-4BB2-16E2D8829D7D}"/>
                  </a:ext>
                </a:extLst>
              </p:cNvPr>
              <p:cNvSpPr/>
              <p:nvPr/>
            </p:nvSpPr>
            <p:spPr>
              <a:xfrm rot="16200000">
                <a:off x="6249154" y="4214650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92" name="Arc 191">
                <a:extLst>
                  <a:ext uri="{FF2B5EF4-FFF2-40B4-BE49-F238E27FC236}">
                    <a16:creationId xmlns:a16="http://schemas.microsoft.com/office/drawing/2014/main" id="{26D348C9-1623-3635-5DEA-58FA6C6DD952}"/>
                  </a:ext>
                </a:extLst>
              </p:cNvPr>
              <p:cNvSpPr/>
              <p:nvPr/>
            </p:nvSpPr>
            <p:spPr>
              <a:xfrm rot="16200000">
                <a:off x="6249154" y="4844942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93" name="Arc 192">
                <a:extLst>
                  <a:ext uri="{FF2B5EF4-FFF2-40B4-BE49-F238E27FC236}">
                    <a16:creationId xmlns:a16="http://schemas.microsoft.com/office/drawing/2014/main" id="{5F96A3F8-DA98-7186-420C-B5B7463CBE10}"/>
                  </a:ext>
                </a:extLst>
              </p:cNvPr>
              <p:cNvSpPr/>
              <p:nvPr/>
            </p:nvSpPr>
            <p:spPr>
              <a:xfrm rot="16200000">
                <a:off x="6249154" y="5481661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563F0905-EABA-35AB-6567-68C5504ACBF3}"/>
              </a:ext>
            </a:extLst>
          </p:cNvPr>
          <p:cNvGrpSpPr/>
          <p:nvPr/>
        </p:nvGrpSpPr>
        <p:grpSpPr>
          <a:xfrm>
            <a:off x="1722186" y="339474"/>
            <a:ext cx="8338106" cy="4572199"/>
            <a:chOff x="6897336" y="1257231"/>
            <a:chExt cx="4197466" cy="2411442"/>
          </a:xfrm>
          <a:solidFill>
            <a:schemeClr val="bg1"/>
          </a:solidFill>
        </p:grpSpPr>
        <p:sp>
          <p:nvSpPr>
            <p:cNvPr id="195" name="Isosceles Triangle 194">
              <a:extLst>
                <a:ext uri="{FF2B5EF4-FFF2-40B4-BE49-F238E27FC236}">
                  <a16:creationId xmlns:a16="http://schemas.microsoft.com/office/drawing/2014/main" id="{F99A16EF-53CC-740F-3E4D-053FC3F10312}"/>
                </a:ext>
              </a:extLst>
            </p:cNvPr>
            <p:cNvSpPr/>
            <p:nvPr/>
          </p:nvSpPr>
          <p:spPr>
            <a:xfrm>
              <a:off x="6897336" y="1257231"/>
              <a:ext cx="166769" cy="15066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26A0AD16-4442-11D6-5A30-9F0EC30BEEE5}"/>
                </a:ext>
              </a:extLst>
            </p:cNvPr>
            <p:cNvCxnSpPr>
              <a:cxnSpLocks/>
              <a:stCxn id="195" idx="4"/>
            </p:cNvCxnSpPr>
            <p:nvPr/>
          </p:nvCxnSpPr>
          <p:spPr>
            <a:xfrm>
              <a:off x="7064105" y="1407896"/>
              <a:ext cx="393060" cy="260364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Isosceles Triangle 196">
              <a:extLst>
                <a:ext uri="{FF2B5EF4-FFF2-40B4-BE49-F238E27FC236}">
                  <a16:creationId xmlns:a16="http://schemas.microsoft.com/office/drawing/2014/main" id="{2C7F4F5A-F91A-A149-2B5F-C7DFBCD74112}"/>
                </a:ext>
              </a:extLst>
            </p:cNvPr>
            <p:cNvSpPr/>
            <p:nvPr/>
          </p:nvSpPr>
          <p:spPr>
            <a:xfrm>
              <a:off x="6903872" y="1603053"/>
              <a:ext cx="166769" cy="15066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3453A2F0-DA61-478A-155E-4E8BACD91BE3}"/>
                </a:ext>
              </a:extLst>
            </p:cNvPr>
            <p:cNvCxnSpPr>
              <a:cxnSpLocks/>
              <a:stCxn id="197" idx="4"/>
            </p:cNvCxnSpPr>
            <p:nvPr/>
          </p:nvCxnSpPr>
          <p:spPr>
            <a:xfrm>
              <a:off x="7070641" y="1753718"/>
              <a:ext cx="393060" cy="260364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Isosceles Triangle 198">
              <a:extLst>
                <a:ext uri="{FF2B5EF4-FFF2-40B4-BE49-F238E27FC236}">
                  <a16:creationId xmlns:a16="http://schemas.microsoft.com/office/drawing/2014/main" id="{9E3E2821-4CA2-D45B-B0FE-F404F9CDA4EB}"/>
                </a:ext>
              </a:extLst>
            </p:cNvPr>
            <p:cNvSpPr/>
            <p:nvPr/>
          </p:nvSpPr>
          <p:spPr>
            <a:xfrm>
              <a:off x="6900604" y="1955282"/>
              <a:ext cx="166769" cy="15066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25887028-5ABD-6907-BB85-75CD2FE97254}"/>
                </a:ext>
              </a:extLst>
            </p:cNvPr>
            <p:cNvCxnSpPr>
              <a:cxnSpLocks/>
              <a:stCxn id="199" idx="4"/>
            </p:cNvCxnSpPr>
            <p:nvPr/>
          </p:nvCxnSpPr>
          <p:spPr>
            <a:xfrm>
              <a:off x="7067373" y="2105947"/>
              <a:ext cx="393060" cy="260364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Isosceles Triangle 200">
              <a:extLst>
                <a:ext uri="{FF2B5EF4-FFF2-40B4-BE49-F238E27FC236}">
                  <a16:creationId xmlns:a16="http://schemas.microsoft.com/office/drawing/2014/main" id="{2202E7D5-5600-049D-7C74-8D15C4E4A159}"/>
                </a:ext>
              </a:extLst>
            </p:cNvPr>
            <p:cNvSpPr/>
            <p:nvPr/>
          </p:nvSpPr>
          <p:spPr>
            <a:xfrm>
              <a:off x="6898970" y="2309749"/>
              <a:ext cx="166769" cy="15066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4A8B5C2C-69D8-1F20-9401-D34ADC8F25EB}"/>
                </a:ext>
              </a:extLst>
            </p:cNvPr>
            <p:cNvCxnSpPr>
              <a:cxnSpLocks/>
              <a:stCxn id="201" idx="4"/>
            </p:cNvCxnSpPr>
            <p:nvPr/>
          </p:nvCxnSpPr>
          <p:spPr>
            <a:xfrm>
              <a:off x="7065739" y="2460414"/>
              <a:ext cx="393060" cy="260364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Isosceles Triangle 202">
              <a:extLst>
                <a:ext uri="{FF2B5EF4-FFF2-40B4-BE49-F238E27FC236}">
                  <a16:creationId xmlns:a16="http://schemas.microsoft.com/office/drawing/2014/main" id="{9AAD326D-626A-7B3E-FF63-BFF34601CB12}"/>
                </a:ext>
              </a:extLst>
            </p:cNvPr>
            <p:cNvSpPr/>
            <p:nvPr/>
          </p:nvSpPr>
          <p:spPr>
            <a:xfrm>
              <a:off x="6901824" y="2665365"/>
              <a:ext cx="166769" cy="15066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75D51D9C-CC48-303A-BC3A-B87F70F2742B}"/>
                </a:ext>
              </a:extLst>
            </p:cNvPr>
            <p:cNvCxnSpPr>
              <a:cxnSpLocks/>
              <a:stCxn id="203" idx="4"/>
            </p:cNvCxnSpPr>
            <p:nvPr/>
          </p:nvCxnSpPr>
          <p:spPr>
            <a:xfrm>
              <a:off x="7068593" y="2816030"/>
              <a:ext cx="393060" cy="260364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Isosceles Triangle 204">
              <a:extLst>
                <a:ext uri="{FF2B5EF4-FFF2-40B4-BE49-F238E27FC236}">
                  <a16:creationId xmlns:a16="http://schemas.microsoft.com/office/drawing/2014/main" id="{6DA37B23-2219-1ADD-F7AC-ACB730212D19}"/>
                </a:ext>
              </a:extLst>
            </p:cNvPr>
            <p:cNvSpPr/>
            <p:nvPr/>
          </p:nvSpPr>
          <p:spPr>
            <a:xfrm>
              <a:off x="6899580" y="2989746"/>
              <a:ext cx="166769" cy="15066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ACD43B92-0258-ECA4-AB18-5044F69E022E}"/>
                </a:ext>
              </a:extLst>
            </p:cNvPr>
            <p:cNvCxnSpPr>
              <a:cxnSpLocks/>
              <a:stCxn id="205" idx="4"/>
            </p:cNvCxnSpPr>
            <p:nvPr/>
          </p:nvCxnSpPr>
          <p:spPr>
            <a:xfrm>
              <a:off x="7066349" y="3140411"/>
              <a:ext cx="393060" cy="260364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5ABA3638-74FA-851B-41CA-5B065C2E4232}"/>
                </a:ext>
              </a:extLst>
            </p:cNvPr>
            <p:cNvGrpSpPr/>
            <p:nvPr/>
          </p:nvGrpSpPr>
          <p:grpSpPr>
            <a:xfrm>
              <a:off x="7248883" y="1371663"/>
              <a:ext cx="3845919" cy="2297010"/>
              <a:chOff x="6164796" y="1793471"/>
              <a:chExt cx="6252103" cy="4223080"/>
            </a:xfrm>
            <a:grpFill/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AAEEA66C-7DF9-4EF4-7223-CB36888BA493}"/>
                  </a:ext>
                </a:extLst>
              </p:cNvPr>
              <p:cNvSpPr/>
              <p:nvPr/>
            </p:nvSpPr>
            <p:spPr>
              <a:xfrm>
                <a:off x="6516210" y="2290360"/>
                <a:ext cx="1660124" cy="5415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1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C4C3C82B-69CA-4C87-98C5-3200E502FFC2}"/>
                  </a:ext>
                </a:extLst>
              </p:cNvPr>
              <p:cNvSpPr/>
              <p:nvPr/>
            </p:nvSpPr>
            <p:spPr>
              <a:xfrm>
                <a:off x="6516210" y="2928136"/>
                <a:ext cx="1660124" cy="5415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2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BE2D58AB-6C11-771D-7EC5-F2DFD47B58C7}"/>
                  </a:ext>
                </a:extLst>
              </p:cNvPr>
              <p:cNvSpPr/>
              <p:nvPr/>
            </p:nvSpPr>
            <p:spPr>
              <a:xfrm>
                <a:off x="9507982" y="2832955"/>
                <a:ext cx="2085513" cy="7319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Factor 1</a:t>
                </a:r>
                <a:endParaRPr lang="nl-BE" sz="14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C8EC0619-C556-8B89-AE13-C4390857AFD3}"/>
                  </a:ext>
                </a:extLst>
              </p:cNvPr>
              <p:cNvSpPr/>
              <p:nvPr/>
            </p:nvSpPr>
            <p:spPr>
              <a:xfrm>
                <a:off x="6516210" y="3564855"/>
                <a:ext cx="1660124" cy="5415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3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F01465CF-E7A5-38E5-24E9-20F87ACD4A5C}"/>
                  </a:ext>
                </a:extLst>
              </p:cNvPr>
              <p:cNvSpPr/>
              <p:nvPr/>
            </p:nvSpPr>
            <p:spPr>
              <a:xfrm>
                <a:off x="6516210" y="4201574"/>
                <a:ext cx="1660124" cy="5415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4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B2B4C721-30F7-5A68-6A0D-FD4951401AD1}"/>
                  </a:ext>
                </a:extLst>
              </p:cNvPr>
              <p:cNvSpPr/>
              <p:nvPr/>
            </p:nvSpPr>
            <p:spPr>
              <a:xfrm>
                <a:off x="6516210" y="4838293"/>
                <a:ext cx="1660124" cy="5415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5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694A9C70-6E57-05EA-5F17-F021928CF104}"/>
                  </a:ext>
                </a:extLst>
              </p:cNvPr>
              <p:cNvSpPr/>
              <p:nvPr/>
            </p:nvSpPr>
            <p:spPr>
              <a:xfrm>
                <a:off x="6516210" y="5475012"/>
                <a:ext cx="1660124" cy="5415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6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FB0FD28F-6591-78EF-6EC6-7AE87392FEF1}"/>
                  </a:ext>
                </a:extLst>
              </p:cNvPr>
              <p:cNvSpPr/>
              <p:nvPr/>
            </p:nvSpPr>
            <p:spPr>
              <a:xfrm>
                <a:off x="9507983" y="4743112"/>
                <a:ext cx="2085513" cy="7319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Factor 2</a:t>
                </a:r>
                <a:endParaRPr lang="nl-BE" sz="16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cxnSp>
            <p:nvCxnSpPr>
              <p:cNvPr id="216" name="Straight Arrow Connector 215">
                <a:extLst>
                  <a:ext uri="{FF2B5EF4-FFF2-40B4-BE49-F238E27FC236}">
                    <a16:creationId xmlns:a16="http://schemas.microsoft.com/office/drawing/2014/main" id="{B0FFC7E1-FDF9-FE36-CE00-E93245E4A55D}"/>
                  </a:ext>
                </a:extLst>
              </p:cNvPr>
              <p:cNvCxnSpPr>
                <a:stCxn id="210" idx="2"/>
                <a:endCxn id="208" idx="3"/>
              </p:cNvCxnSpPr>
              <p:nvPr/>
            </p:nvCxnSpPr>
            <p:spPr>
              <a:xfrm flipH="1" flipV="1">
                <a:off x="8176334" y="2561130"/>
                <a:ext cx="1331648" cy="637775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Arrow Connector 216">
                <a:extLst>
                  <a:ext uri="{FF2B5EF4-FFF2-40B4-BE49-F238E27FC236}">
                    <a16:creationId xmlns:a16="http://schemas.microsoft.com/office/drawing/2014/main" id="{77E1B1C7-2410-252B-A9F1-34ED64380226}"/>
                  </a:ext>
                </a:extLst>
              </p:cNvPr>
              <p:cNvCxnSpPr>
                <a:cxnSpLocks/>
                <a:stCxn id="210" idx="2"/>
                <a:endCxn id="209" idx="3"/>
              </p:cNvCxnSpPr>
              <p:nvPr/>
            </p:nvCxnSpPr>
            <p:spPr>
              <a:xfrm flipH="1">
                <a:off x="8176334" y="3198905"/>
                <a:ext cx="1331648" cy="1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Arrow Connector 217">
                <a:extLst>
                  <a:ext uri="{FF2B5EF4-FFF2-40B4-BE49-F238E27FC236}">
                    <a16:creationId xmlns:a16="http://schemas.microsoft.com/office/drawing/2014/main" id="{3B8F1498-B296-5599-BB8F-251FBA72F1C4}"/>
                  </a:ext>
                </a:extLst>
              </p:cNvPr>
              <p:cNvCxnSpPr>
                <a:cxnSpLocks/>
                <a:stCxn id="210" idx="2"/>
                <a:endCxn id="211" idx="3"/>
              </p:cNvCxnSpPr>
              <p:nvPr/>
            </p:nvCxnSpPr>
            <p:spPr>
              <a:xfrm flipH="1">
                <a:off x="8176334" y="3198905"/>
                <a:ext cx="1331648" cy="636720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Arrow Connector 218">
                <a:extLst>
                  <a:ext uri="{FF2B5EF4-FFF2-40B4-BE49-F238E27FC236}">
                    <a16:creationId xmlns:a16="http://schemas.microsoft.com/office/drawing/2014/main" id="{BF50750A-FFBA-E9C6-E1D8-076390913012}"/>
                  </a:ext>
                </a:extLst>
              </p:cNvPr>
              <p:cNvCxnSpPr>
                <a:cxnSpLocks/>
                <a:stCxn id="215" idx="2"/>
              </p:cNvCxnSpPr>
              <p:nvPr/>
            </p:nvCxnSpPr>
            <p:spPr>
              <a:xfrm flipH="1" flipV="1">
                <a:off x="8176334" y="4484616"/>
                <a:ext cx="1331649" cy="624446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Arrow Connector 219">
                <a:extLst>
                  <a:ext uri="{FF2B5EF4-FFF2-40B4-BE49-F238E27FC236}">
                    <a16:creationId xmlns:a16="http://schemas.microsoft.com/office/drawing/2014/main" id="{9E962A54-0BF7-9EA6-9484-AD9A147EA6E9}"/>
                  </a:ext>
                </a:extLst>
              </p:cNvPr>
              <p:cNvCxnSpPr>
                <a:cxnSpLocks/>
                <a:stCxn id="215" idx="2"/>
                <a:endCxn id="213" idx="3"/>
              </p:cNvCxnSpPr>
              <p:nvPr/>
            </p:nvCxnSpPr>
            <p:spPr>
              <a:xfrm flipH="1">
                <a:off x="8176334" y="5109062"/>
                <a:ext cx="1331649" cy="1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Arrow Connector 220">
                <a:extLst>
                  <a:ext uri="{FF2B5EF4-FFF2-40B4-BE49-F238E27FC236}">
                    <a16:creationId xmlns:a16="http://schemas.microsoft.com/office/drawing/2014/main" id="{BEDBCE34-A046-B148-C0F5-3DFD838024D2}"/>
                  </a:ext>
                </a:extLst>
              </p:cNvPr>
              <p:cNvCxnSpPr>
                <a:cxnSpLocks/>
                <a:stCxn id="215" idx="2"/>
                <a:endCxn id="214" idx="3"/>
              </p:cNvCxnSpPr>
              <p:nvPr/>
            </p:nvCxnSpPr>
            <p:spPr>
              <a:xfrm flipH="1">
                <a:off x="8176334" y="5109062"/>
                <a:ext cx="1331649" cy="636720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4B3D8075-E3E3-8A3A-B49F-E35E5D56A566}"/>
                  </a:ext>
                </a:extLst>
              </p:cNvPr>
              <p:cNvSpPr txBox="1"/>
              <p:nvPr/>
            </p:nvSpPr>
            <p:spPr>
              <a:xfrm>
                <a:off x="11552807" y="3920037"/>
                <a:ext cx="497150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Bodoni MT" panose="02070603080606020203" pitchFamily="18" charset="0"/>
                  </a:rPr>
                  <a:t>…</a:t>
                </a:r>
                <a:endParaRPr lang="nl-BE" dirty="0">
                  <a:latin typeface="Bodoni MT" panose="02070603080606020203" pitchFamily="18" charset="0"/>
                </a:endParaRPr>
              </a:p>
            </p:txBody>
          </p:sp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1DACA910-0A32-91FF-B19C-911FFD776AD8}"/>
                  </a:ext>
                </a:extLst>
              </p:cNvPr>
              <p:cNvSpPr txBox="1"/>
              <p:nvPr/>
            </p:nvSpPr>
            <p:spPr>
              <a:xfrm>
                <a:off x="6971191" y="1793471"/>
                <a:ext cx="2410285" cy="51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latin typeface="Bodoni MT" panose="02070603080606020203" pitchFamily="18" charset="0"/>
                  </a:rPr>
                  <a:t>Measurement Model</a:t>
                </a:r>
                <a:endParaRPr lang="nl-BE" sz="700" dirty="0">
                  <a:latin typeface="Bodoni MT" panose="02070603080606020203" pitchFamily="18" charset="0"/>
                </a:endParaRPr>
              </a:p>
            </p:txBody>
          </p:sp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0932AC33-A673-E23D-7A29-668316BB95C2}"/>
                  </a:ext>
                </a:extLst>
              </p:cNvPr>
              <p:cNvSpPr txBox="1"/>
              <p:nvPr/>
            </p:nvSpPr>
            <p:spPr>
              <a:xfrm>
                <a:off x="10006614" y="1793471"/>
                <a:ext cx="2410285" cy="51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latin typeface="Bodoni MT" panose="02070603080606020203" pitchFamily="18" charset="0"/>
                  </a:rPr>
                  <a:t>Structural Model</a:t>
                </a:r>
                <a:endParaRPr lang="nl-BE" sz="700" dirty="0">
                  <a:latin typeface="Bodoni MT" panose="02070603080606020203" pitchFamily="18" charset="0"/>
                </a:endParaRPr>
              </a:p>
            </p:txBody>
          </p:sp>
          <p:sp>
            <p:nvSpPr>
              <p:cNvPr id="225" name="Arc 224">
                <a:extLst>
                  <a:ext uri="{FF2B5EF4-FFF2-40B4-BE49-F238E27FC236}">
                    <a16:creationId xmlns:a16="http://schemas.microsoft.com/office/drawing/2014/main" id="{1EC08705-7257-55FA-2BAC-759CD628A942}"/>
                  </a:ext>
                </a:extLst>
              </p:cNvPr>
              <p:cNvSpPr/>
              <p:nvPr/>
            </p:nvSpPr>
            <p:spPr>
              <a:xfrm rot="16200000">
                <a:off x="6253949" y="2297009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26" name="Arc 225">
                <a:extLst>
                  <a:ext uri="{FF2B5EF4-FFF2-40B4-BE49-F238E27FC236}">
                    <a16:creationId xmlns:a16="http://schemas.microsoft.com/office/drawing/2014/main" id="{F2B3238F-94A5-0D21-EDC5-74B95D77E008}"/>
                  </a:ext>
                </a:extLst>
              </p:cNvPr>
              <p:cNvSpPr/>
              <p:nvPr/>
            </p:nvSpPr>
            <p:spPr>
              <a:xfrm rot="16200000">
                <a:off x="6253949" y="2935453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27" name="Arc 226">
                <a:extLst>
                  <a:ext uri="{FF2B5EF4-FFF2-40B4-BE49-F238E27FC236}">
                    <a16:creationId xmlns:a16="http://schemas.microsoft.com/office/drawing/2014/main" id="{C52C8DF1-BF85-35AA-E39B-C1266FE632FF}"/>
                  </a:ext>
                </a:extLst>
              </p:cNvPr>
              <p:cNvSpPr/>
              <p:nvPr/>
            </p:nvSpPr>
            <p:spPr>
              <a:xfrm rot="16200000">
                <a:off x="6253949" y="3576596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28" name="Arc 227">
                <a:extLst>
                  <a:ext uri="{FF2B5EF4-FFF2-40B4-BE49-F238E27FC236}">
                    <a16:creationId xmlns:a16="http://schemas.microsoft.com/office/drawing/2014/main" id="{80B9BDFD-2E14-0D07-9749-0CF441E9E213}"/>
                  </a:ext>
                </a:extLst>
              </p:cNvPr>
              <p:cNvSpPr/>
              <p:nvPr/>
            </p:nvSpPr>
            <p:spPr>
              <a:xfrm rot="16200000">
                <a:off x="6249154" y="4214650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29" name="Arc 228">
                <a:extLst>
                  <a:ext uri="{FF2B5EF4-FFF2-40B4-BE49-F238E27FC236}">
                    <a16:creationId xmlns:a16="http://schemas.microsoft.com/office/drawing/2014/main" id="{21C7DB55-A780-EE3F-5851-9419ECF1081B}"/>
                  </a:ext>
                </a:extLst>
              </p:cNvPr>
              <p:cNvSpPr/>
              <p:nvPr/>
            </p:nvSpPr>
            <p:spPr>
              <a:xfrm rot="16200000">
                <a:off x="6249154" y="4844942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30" name="Arc 229">
                <a:extLst>
                  <a:ext uri="{FF2B5EF4-FFF2-40B4-BE49-F238E27FC236}">
                    <a16:creationId xmlns:a16="http://schemas.microsoft.com/office/drawing/2014/main" id="{C644B41C-E2EA-1451-54F7-98C9E36F790C}"/>
                  </a:ext>
                </a:extLst>
              </p:cNvPr>
              <p:cNvSpPr/>
              <p:nvPr/>
            </p:nvSpPr>
            <p:spPr>
              <a:xfrm rot="16200000">
                <a:off x="6249154" y="5481661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57DEA244-FC34-FCA6-970C-8E989A55055A}"/>
              </a:ext>
            </a:extLst>
          </p:cNvPr>
          <p:cNvGrpSpPr/>
          <p:nvPr/>
        </p:nvGrpSpPr>
        <p:grpSpPr>
          <a:xfrm>
            <a:off x="252530" y="3119490"/>
            <a:ext cx="5966219" cy="3373385"/>
            <a:chOff x="6897336" y="1257231"/>
            <a:chExt cx="4197466" cy="2411442"/>
          </a:xfrm>
          <a:solidFill>
            <a:schemeClr val="bg1"/>
          </a:solidFill>
        </p:grpSpPr>
        <p:sp>
          <p:nvSpPr>
            <p:cNvPr id="232" name="Isosceles Triangle 231">
              <a:extLst>
                <a:ext uri="{FF2B5EF4-FFF2-40B4-BE49-F238E27FC236}">
                  <a16:creationId xmlns:a16="http://schemas.microsoft.com/office/drawing/2014/main" id="{C25F66ED-E45A-981C-2B4F-BFD1005F354D}"/>
                </a:ext>
              </a:extLst>
            </p:cNvPr>
            <p:cNvSpPr/>
            <p:nvPr/>
          </p:nvSpPr>
          <p:spPr>
            <a:xfrm>
              <a:off x="6897336" y="1257231"/>
              <a:ext cx="166769" cy="15066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4021631-CF96-03CA-F533-2F5A4D1F2A98}"/>
                </a:ext>
              </a:extLst>
            </p:cNvPr>
            <p:cNvCxnSpPr>
              <a:cxnSpLocks/>
              <a:stCxn id="232" idx="4"/>
            </p:cNvCxnSpPr>
            <p:nvPr/>
          </p:nvCxnSpPr>
          <p:spPr>
            <a:xfrm>
              <a:off x="7064105" y="1407896"/>
              <a:ext cx="393060" cy="260364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Isosceles Triangle 233">
              <a:extLst>
                <a:ext uri="{FF2B5EF4-FFF2-40B4-BE49-F238E27FC236}">
                  <a16:creationId xmlns:a16="http://schemas.microsoft.com/office/drawing/2014/main" id="{306628CB-7E22-2A21-CDB6-EA0CA30C6A6B}"/>
                </a:ext>
              </a:extLst>
            </p:cNvPr>
            <p:cNvSpPr/>
            <p:nvPr/>
          </p:nvSpPr>
          <p:spPr>
            <a:xfrm>
              <a:off x="6903872" y="1603053"/>
              <a:ext cx="166769" cy="15066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40E9AA88-850A-230F-6649-8E4677A3E192}"/>
                </a:ext>
              </a:extLst>
            </p:cNvPr>
            <p:cNvCxnSpPr>
              <a:cxnSpLocks/>
              <a:stCxn id="234" idx="4"/>
            </p:cNvCxnSpPr>
            <p:nvPr/>
          </p:nvCxnSpPr>
          <p:spPr>
            <a:xfrm>
              <a:off x="7070641" y="1753718"/>
              <a:ext cx="393060" cy="260364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Isosceles Triangle 235">
              <a:extLst>
                <a:ext uri="{FF2B5EF4-FFF2-40B4-BE49-F238E27FC236}">
                  <a16:creationId xmlns:a16="http://schemas.microsoft.com/office/drawing/2014/main" id="{3F12D53B-B327-4AD7-88BC-A8B0DF791209}"/>
                </a:ext>
              </a:extLst>
            </p:cNvPr>
            <p:cNvSpPr/>
            <p:nvPr/>
          </p:nvSpPr>
          <p:spPr>
            <a:xfrm>
              <a:off x="6900604" y="1955282"/>
              <a:ext cx="166769" cy="15066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9F5101B3-A08A-A2EF-ADE8-A80A10552EAB}"/>
                </a:ext>
              </a:extLst>
            </p:cNvPr>
            <p:cNvCxnSpPr>
              <a:cxnSpLocks/>
              <a:stCxn id="236" idx="4"/>
            </p:cNvCxnSpPr>
            <p:nvPr/>
          </p:nvCxnSpPr>
          <p:spPr>
            <a:xfrm>
              <a:off x="7067373" y="2105947"/>
              <a:ext cx="393060" cy="260364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Isosceles Triangle 237">
              <a:extLst>
                <a:ext uri="{FF2B5EF4-FFF2-40B4-BE49-F238E27FC236}">
                  <a16:creationId xmlns:a16="http://schemas.microsoft.com/office/drawing/2014/main" id="{57A20688-1F94-0E5B-9A0D-329865F29AD3}"/>
                </a:ext>
              </a:extLst>
            </p:cNvPr>
            <p:cNvSpPr/>
            <p:nvPr/>
          </p:nvSpPr>
          <p:spPr>
            <a:xfrm>
              <a:off x="6898970" y="2309749"/>
              <a:ext cx="166769" cy="15066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239" name="Straight Arrow Connector 238">
              <a:extLst>
                <a:ext uri="{FF2B5EF4-FFF2-40B4-BE49-F238E27FC236}">
                  <a16:creationId xmlns:a16="http://schemas.microsoft.com/office/drawing/2014/main" id="{ECFFE659-9AFB-6E81-ADB2-3573CAD17715}"/>
                </a:ext>
              </a:extLst>
            </p:cNvPr>
            <p:cNvCxnSpPr>
              <a:cxnSpLocks/>
              <a:stCxn id="238" idx="4"/>
            </p:cNvCxnSpPr>
            <p:nvPr/>
          </p:nvCxnSpPr>
          <p:spPr>
            <a:xfrm>
              <a:off x="7065739" y="2460414"/>
              <a:ext cx="393060" cy="260364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Isosceles Triangle 239">
              <a:extLst>
                <a:ext uri="{FF2B5EF4-FFF2-40B4-BE49-F238E27FC236}">
                  <a16:creationId xmlns:a16="http://schemas.microsoft.com/office/drawing/2014/main" id="{2EB4878A-EAEA-B673-A0CD-6797FC89544B}"/>
                </a:ext>
              </a:extLst>
            </p:cNvPr>
            <p:cNvSpPr/>
            <p:nvPr/>
          </p:nvSpPr>
          <p:spPr>
            <a:xfrm>
              <a:off x="6901824" y="2665365"/>
              <a:ext cx="166769" cy="15066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241" name="Straight Arrow Connector 240">
              <a:extLst>
                <a:ext uri="{FF2B5EF4-FFF2-40B4-BE49-F238E27FC236}">
                  <a16:creationId xmlns:a16="http://schemas.microsoft.com/office/drawing/2014/main" id="{603EEFA6-72D2-9434-CD57-956F85A85D03}"/>
                </a:ext>
              </a:extLst>
            </p:cNvPr>
            <p:cNvCxnSpPr>
              <a:cxnSpLocks/>
              <a:stCxn id="240" idx="4"/>
            </p:cNvCxnSpPr>
            <p:nvPr/>
          </p:nvCxnSpPr>
          <p:spPr>
            <a:xfrm>
              <a:off x="7068593" y="2816030"/>
              <a:ext cx="393060" cy="260364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Isosceles Triangle 241">
              <a:extLst>
                <a:ext uri="{FF2B5EF4-FFF2-40B4-BE49-F238E27FC236}">
                  <a16:creationId xmlns:a16="http://schemas.microsoft.com/office/drawing/2014/main" id="{DBE802B2-CF24-2EC4-B377-BF72622DB43A}"/>
                </a:ext>
              </a:extLst>
            </p:cNvPr>
            <p:cNvSpPr/>
            <p:nvPr/>
          </p:nvSpPr>
          <p:spPr>
            <a:xfrm>
              <a:off x="6899580" y="2989746"/>
              <a:ext cx="166769" cy="15066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9C3521C1-3230-162D-2B7F-FB5871390167}"/>
                </a:ext>
              </a:extLst>
            </p:cNvPr>
            <p:cNvCxnSpPr>
              <a:cxnSpLocks/>
              <a:stCxn id="242" idx="4"/>
            </p:cNvCxnSpPr>
            <p:nvPr/>
          </p:nvCxnSpPr>
          <p:spPr>
            <a:xfrm>
              <a:off x="7066349" y="3140411"/>
              <a:ext cx="393060" cy="260364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24E14F08-3DFD-ADE5-24BA-79D79DDD720A}"/>
                </a:ext>
              </a:extLst>
            </p:cNvPr>
            <p:cNvGrpSpPr/>
            <p:nvPr/>
          </p:nvGrpSpPr>
          <p:grpSpPr>
            <a:xfrm>
              <a:off x="7248883" y="1371663"/>
              <a:ext cx="3845919" cy="2297010"/>
              <a:chOff x="6164796" y="1793471"/>
              <a:chExt cx="6252103" cy="4223080"/>
            </a:xfrm>
            <a:grpFill/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ACB090AC-F6CB-1E90-7B04-8314DA33EECC}"/>
                  </a:ext>
                </a:extLst>
              </p:cNvPr>
              <p:cNvSpPr/>
              <p:nvPr/>
            </p:nvSpPr>
            <p:spPr>
              <a:xfrm>
                <a:off x="6516210" y="2290360"/>
                <a:ext cx="1660124" cy="5415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1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5EF763D8-BC7C-2886-ADF8-D2BB12E02F61}"/>
                  </a:ext>
                </a:extLst>
              </p:cNvPr>
              <p:cNvSpPr/>
              <p:nvPr/>
            </p:nvSpPr>
            <p:spPr>
              <a:xfrm>
                <a:off x="6516210" y="2928136"/>
                <a:ext cx="1660124" cy="5415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2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02FA34F7-C3B9-1A5A-5614-8160E1EB034B}"/>
                  </a:ext>
                </a:extLst>
              </p:cNvPr>
              <p:cNvSpPr/>
              <p:nvPr/>
            </p:nvSpPr>
            <p:spPr>
              <a:xfrm>
                <a:off x="9507982" y="2832955"/>
                <a:ext cx="2085513" cy="7319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Factor 1</a:t>
                </a:r>
                <a:endParaRPr lang="nl-BE" sz="14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EDC207D2-2559-384A-42F5-671FBE904E0F}"/>
                  </a:ext>
                </a:extLst>
              </p:cNvPr>
              <p:cNvSpPr/>
              <p:nvPr/>
            </p:nvSpPr>
            <p:spPr>
              <a:xfrm>
                <a:off x="6516210" y="3564855"/>
                <a:ext cx="1660124" cy="5415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3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5165793B-8CB7-4F9A-9CE9-E0D9C621C23D}"/>
                  </a:ext>
                </a:extLst>
              </p:cNvPr>
              <p:cNvSpPr/>
              <p:nvPr/>
            </p:nvSpPr>
            <p:spPr>
              <a:xfrm>
                <a:off x="6516210" y="4201574"/>
                <a:ext cx="1660124" cy="5415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4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05D7EF07-3012-5475-898B-3E46D0668530}"/>
                  </a:ext>
                </a:extLst>
              </p:cNvPr>
              <p:cNvSpPr/>
              <p:nvPr/>
            </p:nvSpPr>
            <p:spPr>
              <a:xfrm>
                <a:off x="6516210" y="4838293"/>
                <a:ext cx="1660124" cy="5415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5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330E4C24-27E7-9DB5-26B8-FB9C8D873371}"/>
                  </a:ext>
                </a:extLst>
              </p:cNvPr>
              <p:cNvSpPr/>
              <p:nvPr/>
            </p:nvSpPr>
            <p:spPr>
              <a:xfrm>
                <a:off x="6516210" y="5475012"/>
                <a:ext cx="1660124" cy="5415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6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594CEA9A-FA48-951C-37C0-7951A63C1752}"/>
                  </a:ext>
                </a:extLst>
              </p:cNvPr>
              <p:cNvSpPr/>
              <p:nvPr/>
            </p:nvSpPr>
            <p:spPr>
              <a:xfrm>
                <a:off x="9507983" y="4743112"/>
                <a:ext cx="2085513" cy="7319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Factor 2</a:t>
                </a:r>
                <a:endParaRPr lang="nl-BE" sz="16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cxnSp>
            <p:nvCxnSpPr>
              <p:cNvPr id="253" name="Straight Arrow Connector 252">
                <a:extLst>
                  <a:ext uri="{FF2B5EF4-FFF2-40B4-BE49-F238E27FC236}">
                    <a16:creationId xmlns:a16="http://schemas.microsoft.com/office/drawing/2014/main" id="{1DF2F907-988B-635F-9FFB-C971259F4583}"/>
                  </a:ext>
                </a:extLst>
              </p:cNvPr>
              <p:cNvCxnSpPr>
                <a:stCxn id="247" idx="2"/>
                <a:endCxn id="245" idx="3"/>
              </p:cNvCxnSpPr>
              <p:nvPr/>
            </p:nvCxnSpPr>
            <p:spPr>
              <a:xfrm flipH="1" flipV="1">
                <a:off x="8176334" y="2561130"/>
                <a:ext cx="1331648" cy="637775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Arrow Connector 253">
                <a:extLst>
                  <a:ext uri="{FF2B5EF4-FFF2-40B4-BE49-F238E27FC236}">
                    <a16:creationId xmlns:a16="http://schemas.microsoft.com/office/drawing/2014/main" id="{3EF944BC-120B-025C-1B19-64364C2F066C}"/>
                  </a:ext>
                </a:extLst>
              </p:cNvPr>
              <p:cNvCxnSpPr>
                <a:cxnSpLocks/>
                <a:stCxn id="247" idx="2"/>
                <a:endCxn id="246" idx="3"/>
              </p:cNvCxnSpPr>
              <p:nvPr/>
            </p:nvCxnSpPr>
            <p:spPr>
              <a:xfrm flipH="1">
                <a:off x="8176334" y="3198905"/>
                <a:ext cx="1331648" cy="1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Arrow Connector 254">
                <a:extLst>
                  <a:ext uri="{FF2B5EF4-FFF2-40B4-BE49-F238E27FC236}">
                    <a16:creationId xmlns:a16="http://schemas.microsoft.com/office/drawing/2014/main" id="{772F7FA6-B3A4-C86C-01C4-A0A0509E372F}"/>
                  </a:ext>
                </a:extLst>
              </p:cNvPr>
              <p:cNvCxnSpPr>
                <a:cxnSpLocks/>
                <a:stCxn id="247" idx="2"/>
                <a:endCxn id="248" idx="3"/>
              </p:cNvCxnSpPr>
              <p:nvPr/>
            </p:nvCxnSpPr>
            <p:spPr>
              <a:xfrm flipH="1">
                <a:off x="8176334" y="3198905"/>
                <a:ext cx="1331648" cy="636720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Arrow Connector 255">
                <a:extLst>
                  <a:ext uri="{FF2B5EF4-FFF2-40B4-BE49-F238E27FC236}">
                    <a16:creationId xmlns:a16="http://schemas.microsoft.com/office/drawing/2014/main" id="{2BEDE657-D712-D16D-1966-3061BED02EA9}"/>
                  </a:ext>
                </a:extLst>
              </p:cNvPr>
              <p:cNvCxnSpPr>
                <a:cxnSpLocks/>
                <a:stCxn id="252" idx="2"/>
              </p:cNvCxnSpPr>
              <p:nvPr/>
            </p:nvCxnSpPr>
            <p:spPr>
              <a:xfrm flipH="1" flipV="1">
                <a:off x="8176334" y="4484616"/>
                <a:ext cx="1331649" cy="624446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Arrow Connector 256">
                <a:extLst>
                  <a:ext uri="{FF2B5EF4-FFF2-40B4-BE49-F238E27FC236}">
                    <a16:creationId xmlns:a16="http://schemas.microsoft.com/office/drawing/2014/main" id="{D50819EB-1EB5-4F3A-1A49-4C773029A344}"/>
                  </a:ext>
                </a:extLst>
              </p:cNvPr>
              <p:cNvCxnSpPr>
                <a:cxnSpLocks/>
                <a:stCxn id="252" idx="2"/>
                <a:endCxn id="250" idx="3"/>
              </p:cNvCxnSpPr>
              <p:nvPr/>
            </p:nvCxnSpPr>
            <p:spPr>
              <a:xfrm flipH="1">
                <a:off x="8176334" y="5109062"/>
                <a:ext cx="1331649" cy="1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Arrow Connector 257">
                <a:extLst>
                  <a:ext uri="{FF2B5EF4-FFF2-40B4-BE49-F238E27FC236}">
                    <a16:creationId xmlns:a16="http://schemas.microsoft.com/office/drawing/2014/main" id="{AD9D3255-36B7-BF0A-0CE7-99AF149A0946}"/>
                  </a:ext>
                </a:extLst>
              </p:cNvPr>
              <p:cNvCxnSpPr>
                <a:cxnSpLocks/>
                <a:stCxn id="252" idx="2"/>
                <a:endCxn id="251" idx="3"/>
              </p:cNvCxnSpPr>
              <p:nvPr/>
            </p:nvCxnSpPr>
            <p:spPr>
              <a:xfrm flipH="1">
                <a:off x="8176334" y="5109062"/>
                <a:ext cx="1331649" cy="636720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11BDF09E-766D-9307-3668-1EBDF1A72E60}"/>
                  </a:ext>
                </a:extLst>
              </p:cNvPr>
              <p:cNvSpPr txBox="1"/>
              <p:nvPr/>
            </p:nvSpPr>
            <p:spPr>
              <a:xfrm>
                <a:off x="11552807" y="3920037"/>
                <a:ext cx="497150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Bodoni MT" panose="02070603080606020203" pitchFamily="18" charset="0"/>
                  </a:rPr>
                  <a:t>…</a:t>
                </a:r>
                <a:endParaRPr lang="nl-BE" dirty="0">
                  <a:latin typeface="Bodoni MT" panose="02070603080606020203" pitchFamily="18" charset="0"/>
                </a:endParaRPr>
              </a:p>
            </p:txBody>
          </p:sp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09E63645-B5B6-50DE-30CC-7E6C517FB989}"/>
                  </a:ext>
                </a:extLst>
              </p:cNvPr>
              <p:cNvSpPr txBox="1"/>
              <p:nvPr/>
            </p:nvSpPr>
            <p:spPr>
              <a:xfrm>
                <a:off x="6971191" y="1793471"/>
                <a:ext cx="2410285" cy="51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latin typeface="Bodoni MT" panose="02070603080606020203" pitchFamily="18" charset="0"/>
                  </a:rPr>
                  <a:t>Measurement Model</a:t>
                </a:r>
                <a:endParaRPr lang="nl-BE" sz="700" dirty="0">
                  <a:latin typeface="Bodoni MT" panose="02070603080606020203" pitchFamily="18" charset="0"/>
                </a:endParaRPr>
              </a:p>
            </p:txBody>
          </p:sp>
          <p:sp>
            <p:nvSpPr>
              <p:cNvPr id="261" name="TextBox 260">
                <a:extLst>
                  <a:ext uri="{FF2B5EF4-FFF2-40B4-BE49-F238E27FC236}">
                    <a16:creationId xmlns:a16="http://schemas.microsoft.com/office/drawing/2014/main" id="{A944A595-3C2C-0BDE-D6AA-8A6FDC74AF03}"/>
                  </a:ext>
                </a:extLst>
              </p:cNvPr>
              <p:cNvSpPr txBox="1"/>
              <p:nvPr/>
            </p:nvSpPr>
            <p:spPr>
              <a:xfrm>
                <a:off x="10006614" y="1793471"/>
                <a:ext cx="2410285" cy="51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latin typeface="Bodoni MT" panose="02070603080606020203" pitchFamily="18" charset="0"/>
                  </a:rPr>
                  <a:t>Structural Model</a:t>
                </a:r>
                <a:endParaRPr lang="nl-BE" sz="700" dirty="0">
                  <a:latin typeface="Bodoni MT" panose="02070603080606020203" pitchFamily="18" charset="0"/>
                </a:endParaRPr>
              </a:p>
            </p:txBody>
          </p:sp>
          <p:sp>
            <p:nvSpPr>
              <p:cNvPr id="262" name="Arc 261">
                <a:extLst>
                  <a:ext uri="{FF2B5EF4-FFF2-40B4-BE49-F238E27FC236}">
                    <a16:creationId xmlns:a16="http://schemas.microsoft.com/office/drawing/2014/main" id="{237210DF-053B-79C3-0DC3-9B37EF402402}"/>
                  </a:ext>
                </a:extLst>
              </p:cNvPr>
              <p:cNvSpPr/>
              <p:nvPr/>
            </p:nvSpPr>
            <p:spPr>
              <a:xfrm rot="16200000">
                <a:off x="6253949" y="2297009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63" name="Arc 262">
                <a:extLst>
                  <a:ext uri="{FF2B5EF4-FFF2-40B4-BE49-F238E27FC236}">
                    <a16:creationId xmlns:a16="http://schemas.microsoft.com/office/drawing/2014/main" id="{E6B45700-C719-3392-DE56-E40276955A89}"/>
                  </a:ext>
                </a:extLst>
              </p:cNvPr>
              <p:cNvSpPr/>
              <p:nvPr/>
            </p:nvSpPr>
            <p:spPr>
              <a:xfrm rot="16200000">
                <a:off x="6253949" y="2935453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64" name="Arc 263">
                <a:extLst>
                  <a:ext uri="{FF2B5EF4-FFF2-40B4-BE49-F238E27FC236}">
                    <a16:creationId xmlns:a16="http://schemas.microsoft.com/office/drawing/2014/main" id="{C929E706-B29A-087C-C49C-F678D4D278F5}"/>
                  </a:ext>
                </a:extLst>
              </p:cNvPr>
              <p:cNvSpPr/>
              <p:nvPr/>
            </p:nvSpPr>
            <p:spPr>
              <a:xfrm rot="16200000">
                <a:off x="6253949" y="3576596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65" name="Arc 264">
                <a:extLst>
                  <a:ext uri="{FF2B5EF4-FFF2-40B4-BE49-F238E27FC236}">
                    <a16:creationId xmlns:a16="http://schemas.microsoft.com/office/drawing/2014/main" id="{8D0B2E41-765F-5537-038F-D31BD18B18BB}"/>
                  </a:ext>
                </a:extLst>
              </p:cNvPr>
              <p:cNvSpPr/>
              <p:nvPr/>
            </p:nvSpPr>
            <p:spPr>
              <a:xfrm rot="16200000">
                <a:off x="6249154" y="4214650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66" name="Arc 265">
                <a:extLst>
                  <a:ext uri="{FF2B5EF4-FFF2-40B4-BE49-F238E27FC236}">
                    <a16:creationId xmlns:a16="http://schemas.microsoft.com/office/drawing/2014/main" id="{A1D0FC1B-F296-7C96-8FF6-AC140BDEE0D1}"/>
                  </a:ext>
                </a:extLst>
              </p:cNvPr>
              <p:cNvSpPr/>
              <p:nvPr/>
            </p:nvSpPr>
            <p:spPr>
              <a:xfrm rot="16200000">
                <a:off x="6249154" y="4844942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67" name="Arc 266">
                <a:extLst>
                  <a:ext uri="{FF2B5EF4-FFF2-40B4-BE49-F238E27FC236}">
                    <a16:creationId xmlns:a16="http://schemas.microsoft.com/office/drawing/2014/main" id="{B58F9287-5D41-E4C0-5E93-4A140595E21B}"/>
                  </a:ext>
                </a:extLst>
              </p:cNvPr>
              <p:cNvSpPr/>
              <p:nvPr/>
            </p:nvSpPr>
            <p:spPr>
              <a:xfrm rot="16200000">
                <a:off x="6249154" y="5481661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4D3BD1EF-46F7-8BDA-9F28-02C8928E0D36}"/>
              </a:ext>
            </a:extLst>
          </p:cNvPr>
          <p:cNvGrpSpPr/>
          <p:nvPr/>
        </p:nvGrpSpPr>
        <p:grpSpPr>
          <a:xfrm>
            <a:off x="3663895" y="365125"/>
            <a:ext cx="8383104" cy="4077495"/>
            <a:chOff x="6897336" y="1257231"/>
            <a:chExt cx="4197466" cy="2411442"/>
          </a:xfrm>
          <a:solidFill>
            <a:schemeClr val="bg1"/>
          </a:solidFill>
        </p:grpSpPr>
        <p:sp>
          <p:nvSpPr>
            <p:cNvPr id="269" name="Isosceles Triangle 268">
              <a:extLst>
                <a:ext uri="{FF2B5EF4-FFF2-40B4-BE49-F238E27FC236}">
                  <a16:creationId xmlns:a16="http://schemas.microsoft.com/office/drawing/2014/main" id="{0A812D6D-4DBB-F5C9-3ACD-C5FBEAA4B2F3}"/>
                </a:ext>
              </a:extLst>
            </p:cNvPr>
            <p:cNvSpPr/>
            <p:nvPr/>
          </p:nvSpPr>
          <p:spPr>
            <a:xfrm>
              <a:off x="6897336" y="1257231"/>
              <a:ext cx="166769" cy="15066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270" name="Straight Arrow Connector 269">
              <a:extLst>
                <a:ext uri="{FF2B5EF4-FFF2-40B4-BE49-F238E27FC236}">
                  <a16:creationId xmlns:a16="http://schemas.microsoft.com/office/drawing/2014/main" id="{E14AC24C-64B6-D7C5-449A-9E6BC7067C8F}"/>
                </a:ext>
              </a:extLst>
            </p:cNvPr>
            <p:cNvCxnSpPr>
              <a:cxnSpLocks/>
              <a:stCxn id="269" idx="4"/>
            </p:cNvCxnSpPr>
            <p:nvPr/>
          </p:nvCxnSpPr>
          <p:spPr>
            <a:xfrm>
              <a:off x="7064105" y="1407896"/>
              <a:ext cx="393060" cy="260364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Isosceles Triangle 270">
              <a:extLst>
                <a:ext uri="{FF2B5EF4-FFF2-40B4-BE49-F238E27FC236}">
                  <a16:creationId xmlns:a16="http://schemas.microsoft.com/office/drawing/2014/main" id="{F09C164A-BDAB-A264-83E0-6E3FE718DE5D}"/>
                </a:ext>
              </a:extLst>
            </p:cNvPr>
            <p:cNvSpPr/>
            <p:nvPr/>
          </p:nvSpPr>
          <p:spPr>
            <a:xfrm>
              <a:off x="6903872" y="1603053"/>
              <a:ext cx="166769" cy="15066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272" name="Straight Arrow Connector 271">
              <a:extLst>
                <a:ext uri="{FF2B5EF4-FFF2-40B4-BE49-F238E27FC236}">
                  <a16:creationId xmlns:a16="http://schemas.microsoft.com/office/drawing/2014/main" id="{07307C50-AB80-570C-FB7B-76987712B1E4}"/>
                </a:ext>
              </a:extLst>
            </p:cNvPr>
            <p:cNvCxnSpPr>
              <a:cxnSpLocks/>
              <a:stCxn id="271" idx="4"/>
            </p:cNvCxnSpPr>
            <p:nvPr/>
          </p:nvCxnSpPr>
          <p:spPr>
            <a:xfrm>
              <a:off x="7070641" y="1753718"/>
              <a:ext cx="393060" cy="260364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Isosceles Triangle 272">
              <a:extLst>
                <a:ext uri="{FF2B5EF4-FFF2-40B4-BE49-F238E27FC236}">
                  <a16:creationId xmlns:a16="http://schemas.microsoft.com/office/drawing/2014/main" id="{6B596859-92CC-1710-0C66-20F20FAADC0C}"/>
                </a:ext>
              </a:extLst>
            </p:cNvPr>
            <p:cNvSpPr/>
            <p:nvPr/>
          </p:nvSpPr>
          <p:spPr>
            <a:xfrm>
              <a:off x="6900604" y="1955282"/>
              <a:ext cx="166769" cy="15066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274" name="Straight Arrow Connector 273">
              <a:extLst>
                <a:ext uri="{FF2B5EF4-FFF2-40B4-BE49-F238E27FC236}">
                  <a16:creationId xmlns:a16="http://schemas.microsoft.com/office/drawing/2014/main" id="{E8B9E4D2-2671-9B72-5963-B4862883F565}"/>
                </a:ext>
              </a:extLst>
            </p:cNvPr>
            <p:cNvCxnSpPr>
              <a:cxnSpLocks/>
              <a:stCxn id="273" idx="4"/>
            </p:cNvCxnSpPr>
            <p:nvPr/>
          </p:nvCxnSpPr>
          <p:spPr>
            <a:xfrm>
              <a:off x="7067373" y="2105947"/>
              <a:ext cx="393060" cy="260364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Isosceles Triangle 274">
              <a:extLst>
                <a:ext uri="{FF2B5EF4-FFF2-40B4-BE49-F238E27FC236}">
                  <a16:creationId xmlns:a16="http://schemas.microsoft.com/office/drawing/2014/main" id="{319DAD1C-15F6-D128-40C6-B82F4E1B273E}"/>
                </a:ext>
              </a:extLst>
            </p:cNvPr>
            <p:cNvSpPr/>
            <p:nvPr/>
          </p:nvSpPr>
          <p:spPr>
            <a:xfrm>
              <a:off x="6898970" y="2309749"/>
              <a:ext cx="166769" cy="15066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276" name="Straight Arrow Connector 275">
              <a:extLst>
                <a:ext uri="{FF2B5EF4-FFF2-40B4-BE49-F238E27FC236}">
                  <a16:creationId xmlns:a16="http://schemas.microsoft.com/office/drawing/2014/main" id="{AD2ACFC5-D6E3-29D3-0652-DCC66D0F06E5}"/>
                </a:ext>
              </a:extLst>
            </p:cNvPr>
            <p:cNvCxnSpPr>
              <a:cxnSpLocks/>
              <a:stCxn id="275" idx="4"/>
            </p:cNvCxnSpPr>
            <p:nvPr/>
          </p:nvCxnSpPr>
          <p:spPr>
            <a:xfrm>
              <a:off x="7065739" y="2460414"/>
              <a:ext cx="393060" cy="260364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Isosceles Triangle 276">
              <a:extLst>
                <a:ext uri="{FF2B5EF4-FFF2-40B4-BE49-F238E27FC236}">
                  <a16:creationId xmlns:a16="http://schemas.microsoft.com/office/drawing/2014/main" id="{B6092147-7D5A-8150-3E6E-CA0DC1ABE37D}"/>
                </a:ext>
              </a:extLst>
            </p:cNvPr>
            <p:cNvSpPr/>
            <p:nvPr/>
          </p:nvSpPr>
          <p:spPr>
            <a:xfrm>
              <a:off x="6901824" y="2665365"/>
              <a:ext cx="166769" cy="15066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278" name="Straight Arrow Connector 277">
              <a:extLst>
                <a:ext uri="{FF2B5EF4-FFF2-40B4-BE49-F238E27FC236}">
                  <a16:creationId xmlns:a16="http://schemas.microsoft.com/office/drawing/2014/main" id="{A68A0030-97FB-653D-3B8C-1BEF595BD16C}"/>
                </a:ext>
              </a:extLst>
            </p:cNvPr>
            <p:cNvCxnSpPr>
              <a:cxnSpLocks/>
              <a:stCxn id="277" idx="4"/>
            </p:cNvCxnSpPr>
            <p:nvPr/>
          </p:nvCxnSpPr>
          <p:spPr>
            <a:xfrm>
              <a:off x="7068593" y="2816030"/>
              <a:ext cx="393060" cy="260364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9" name="Isosceles Triangle 278">
              <a:extLst>
                <a:ext uri="{FF2B5EF4-FFF2-40B4-BE49-F238E27FC236}">
                  <a16:creationId xmlns:a16="http://schemas.microsoft.com/office/drawing/2014/main" id="{C87AF4C3-4154-1BFC-FB0E-A9E5F070C7EE}"/>
                </a:ext>
              </a:extLst>
            </p:cNvPr>
            <p:cNvSpPr/>
            <p:nvPr/>
          </p:nvSpPr>
          <p:spPr>
            <a:xfrm>
              <a:off x="6899580" y="2989746"/>
              <a:ext cx="166769" cy="15066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280" name="Straight Arrow Connector 279">
              <a:extLst>
                <a:ext uri="{FF2B5EF4-FFF2-40B4-BE49-F238E27FC236}">
                  <a16:creationId xmlns:a16="http://schemas.microsoft.com/office/drawing/2014/main" id="{03EEDDEE-896E-CF31-5328-C4D60BBE1A9F}"/>
                </a:ext>
              </a:extLst>
            </p:cNvPr>
            <p:cNvCxnSpPr>
              <a:cxnSpLocks/>
              <a:stCxn id="279" idx="4"/>
            </p:cNvCxnSpPr>
            <p:nvPr/>
          </p:nvCxnSpPr>
          <p:spPr>
            <a:xfrm>
              <a:off x="7066349" y="3140411"/>
              <a:ext cx="393060" cy="260364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A347A0BF-82E6-190B-2D28-7953F643DFFC}"/>
                </a:ext>
              </a:extLst>
            </p:cNvPr>
            <p:cNvGrpSpPr/>
            <p:nvPr/>
          </p:nvGrpSpPr>
          <p:grpSpPr>
            <a:xfrm>
              <a:off x="7248883" y="1371663"/>
              <a:ext cx="3845919" cy="2297010"/>
              <a:chOff x="6164796" y="1793471"/>
              <a:chExt cx="6252103" cy="4223080"/>
            </a:xfrm>
            <a:grpFill/>
          </p:grpSpPr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7FE66F6A-0C2E-168B-B17B-0EC381C9F535}"/>
                  </a:ext>
                </a:extLst>
              </p:cNvPr>
              <p:cNvSpPr/>
              <p:nvPr/>
            </p:nvSpPr>
            <p:spPr>
              <a:xfrm>
                <a:off x="6516210" y="2290360"/>
                <a:ext cx="1660124" cy="5415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1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A87B8DC3-FE50-C847-ECF5-BB1048083B21}"/>
                  </a:ext>
                </a:extLst>
              </p:cNvPr>
              <p:cNvSpPr/>
              <p:nvPr/>
            </p:nvSpPr>
            <p:spPr>
              <a:xfrm>
                <a:off x="6516210" y="2928136"/>
                <a:ext cx="1660124" cy="5415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2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F48A074F-1C70-4BC8-BAE6-B333E2119DD1}"/>
                  </a:ext>
                </a:extLst>
              </p:cNvPr>
              <p:cNvSpPr/>
              <p:nvPr/>
            </p:nvSpPr>
            <p:spPr>
              <a:xfrm>
                <a:off x="9507982" y="2832955"/>
                <a:ext cx="2085513" cy="7319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Factor 1</a:t>
                </a:r>
                <a:endParaRPr lang="nl-BE" sz="14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7207AD8E-7F65-8DD6-F1A1-80B752E60E30}"/>
                  </a:ext>
                </a:extLst>
              </p:cNvPr>
              <p:cNvSpPr/>
              <p:nvPr/>
            </p:nvSpPr>
            <p:spPr>
              <a:xfrm>
                <a:off x="6516210" y="3564855"/>
                <a:ext cx="1660124" cy="5415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3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655C10DB-8516-D92C-3DEF-F54B7924DB90}"/>
                  </a:ext>
                </a:extLst>
              </p:cNvPr>
              <p:cNvSpPr/>
              <p:nvPr/>
            </p:nvSpPr>
            <p:spPr>
              <a:xfrm>
                <a:off x="6516210" y="4201574"/>
                <a:ext cx="1660124" cy="5415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4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63690CD7-B98B-27FE-8FD4-7F538B6EF242}"/>
                  </a:ext>
                </a:extLst>
              </p:cNvPr>
              <p:cNvSpPr/>
              <p:nvPr/>
            </p:nvSpPr>
            <p:spPr>
              <a:xfrm>
                <a:off x="6516210" y="4838293"/>
                <a:ext cx="1660124" cy="5415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5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D6AA3734-C108-701D-95FF-B6E25571D9F3}"/>
                  </a:ext>
                </a:extLst>
              </p:cNvPr>
              <p:cNvSpPr/>
              <p:nvPr/>
            </p:nvSpPr>
            <p:spPr>
              <a:xfrm>
                <a:off x="6516210" y="5475012"/>
                <a:ext cx="1660124" cy="5415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6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21ADA919-2B40-E718-7F5E-D382622CD9F6}"/>
                  </a:ext>
                </a:extLst>
              </p:cNvPr>
              <p:cNvSpPr/>
              <p:nvPr/>
            </p:nvSpPr>
            <p:spPr>
              <a:xfrm>
                <a:off x="9507983" y="4743112"/>
                <a:ext cx="2085513" cy="7319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Factor 2</a:t>
                </a:r>
                <a:endParaRPr lang="nl-BE" sz="16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cxnSp>
            <p:nvCxnSpPr>
              <p:cNvPr id="290" name="Straight Arrow Connector 289">
                <a:extLst>
                  <a:ext uri="{FF2B5EF4-FFF2-40B4-BE49-F238E27FC236}">
                    <a16:creationId xmlns:a16="http://schemas.microsoft.com/office/drawing/2014/main" id="{713E47F7-0EAD-2864-023F-FDB4C9F578F7}"/>
                  </a:ext>
                </a:extLst>
              </p:cNvPr>
              <p:cNvCxnSpPr>
                <a:stCxn id="284" idx="2"/>
                <a:endCxn id="282" idx="3"/>
              </p:cNvCxnSpPr>
              <p:nvPr/>
            </p:nvCxnSpPr>
            <p:spPr>
              <a:xfrm flipH="1" flipV="1">
                <a:off x="8176334" y="2561130"/>
                <a:ext cx="1331648" cy="637775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Arrow Connector 290">
                <a:extLst>
                  <a:ext uri="{FF2B5EF4-FFF2-40B4-BE49-F238E27FC236}">
                    <a16:creationId xmlns:a16="http://schemas.microsoft.com/office/drawing/2014/main" id="{D2F280F3-985B-34C8-1984-6A678CC227CD}"/>
                  </a:ext>
                </a:extLst>
              </p:cNvPr>
              <p:cNvCxnSpPr>
                <a:cxnSpLocks/>
                <a:stCxn id="284" idx="2"/>
                <a:endCxn id="283" idx="3"/>
              </p:cNvCxnSpPr>
              <p:nvPr/>
            </p:nvCxnSpPr>
            <p:spPr>
              <a:xfrm flipH="1">
                <a:off x="8176334" y="3198905"/>
                <a:ext cx="1331648" cy="1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Arrow Connector 291">
                <a:extLst>
                  <a:ext uri="{FF2B5EF4-FFF2-40B4-BE49-F238E27FC236}">
                    <a16:creationId xmlns:a16="http://schemas.microsoft.com/office/drawing/2014/main" id="{9F49E80C-E7CD-5875-26DC-C4EE459D02F1}"/>
                  </a:ext>
                </a:extLst>
              </p:cNvPr>
              <p:cNvCxnSpPr>
                <a:cxnSpLocks/>
                <a:stCxn id="284" idx="2"/>
                <a:endCxn id="285" idx="3"/>
              </p:cNvCxnSpPr>
              <p:nvPr/>
            </p:nvCxnSpPr>
            <p:spPr>
              <a:xfrm flipH="1">
                <a:off x="8176334" y="3198905"/>
                <a:ext cx="1331648" cy="636720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Arrow Connector 292">
                <a:extLst>
                  <a:ext uri="{FF2B5EF4-FFF2-40B4-BE49-F238E27FC236}">
                    <a16:creationId xmlns:a16="http://schemas.microsoft.com/office/drawing/2014/main" id="{C29FD6F8-332C-8D6E-7DB8-102B9112EEB6}"/>
                  </a:ext>
                </a:extLst>
              </p:cNvPr>
              <p:cNvCxnSpPr>
                <a:cxnSpLocks/>
                <a:stCxn id="289" idx="2"/>
              </p:cNvCxnSpPr>
              <p:nvPr/>
            </p:nvCxnSpPr>
            <p:spPr>
              <a:xfrm flipH="1" flipV="1">
                <a:off x="8176334" y="4484616"/>
                <a:ext cx="1331649" cy="624446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Arrow Connector 293">
                <a:extLst>
                  <a:ext uri="{FF2B5EF4-FFF2-40B4-BE49-F238E27FC236}">
                    <a16:creationId xmlns:a16="http://schemas.microsoft.com/office/drawing/2014/main" id="{2C4BF713-1EFC-4AF1-4C0F-334BA3671D20}"/>
                  </a:ext>
                </a:extLst>
              </p:cNvPr>
              <p:cNvCxnSpPr>
                <a:cxnSpLocks/>
                <a:stCxn id="289" idx="2"/>
                <a:endCxn id="287" idx="3"/>
              </p:cNvCxnSpPr>
              <p:nvPr/>
            </p:nvCxnSpPr>
            <p:spPr>
              <a:xfrm flipH="1">
                <a:off x="8176334" y="5109062"/>
                <a:ext cx="1331649" cy="1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Arrow Connector 294">
                <a:extLst>
                  <a:ext uri="{FF2B5EF4-FFF2-40B4-BE49-F238E27FC236}">
                    <a16:creationId xmlns:a16="http://schemas.microsoft.com/office/drawing/2014/main" id="{B9744AE3-5262-BCCA-79B6-C5B0680C42AA}"/>
                  </a:ext>
                </a:extLst>
              </p:cNvPr>
              <p:cNvCxnSpPr>
                <a:cxnSpLocks/>
                <a:stCxn id="289" idx="2"/>
                <a:endCxn id="288" idx="3"/>
              </p:cNvCxnSpPr>
              <p:nvPr/>
            </p:nvCxnSpPr>
            <p:spPr>
              <a:xfrm flipH="1">
                <a:off x="8176334" y="5109062"/>
                <a:ext cx="1331649" cy="636720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51C457CD-A592-FB65-5C07-19EF05828471}"/>
                  </a:ext>
                </a:extLst>
              </p:cNvPr>
              <p:cNvSpPr txBox="1"/>
              <p:nvPr/>
            </p:nvSpPr>
            <p:spPr>
              <a:xfrm>
                <a:off x="11552807" y="3920037"/>
                <a:ext cx="497150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Bodoni MT" panose="02070603080606020203" pitchFamily="18" charset="0"/>
                  </a:rPr>
                  <a:t>…</a:t>
                </a:r>
                <a:endParaRPr lang="nl-BE" dirty="0">
                  <a:latin typeface="Bodoni MT" panose="02070603080606020203" pitchFamily="18" charset="0"/>
                </a:endParaRPr>
              </a:p>
            </p:txBody>
          </p:sp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61650622-6329-3D6C-06D8-B0C0C247429F}"/>
                  </a:ext>
                </a:extLst>
              </p:cNvPr>
              <p:cNvSpPr txBox="1"/>
              <p:nvPr/>
            </p:nvSpPr>
            <p:spPr>
              <a:xfrm>
                <a:off x="6971191" y="1793471"/>
                <a:ext cx="2410285" cy="51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latin typeface="Bodoni MT" panose="02070603080606020203" pitchFamily="18" charset="0"/>
                  </a:rPr>
                  <a:t>Measurement Model</a:t>
                </a:r>
                <a:endParaRPr lang="nl-BE" sz="700" dirty="0">
                  <a:latin typeface="Bodoni MT" panose="02070603080606020203" pitchFamily="18" charset="0"/>
                </a:endParaRPr>
              </a:p>
            </p:txBody>
          </p:sp>
          <p:sp>
            <p:nvSpPr>
              <p:cNvPr id="298" name="TextBox 297">
                <a:extLst>
                  <a:ext uri="{FF2B5EF4-FFF2-40B4-BE49-F238E27FC236}">
                    <a16:creationId xmlns:a16="http://schemas.microsoft.com/office/drawing/2014/main" id="{8143FB26-A752-F457-73A1-5588524E31AB}"/>
                  </a:ext>
                </a:extLst>
              </p:cNvPr>
              <p:cNvSpPr txBox="1"/>
              <p:nvPr/>
            </p:nvSpPr>
            <p:spPr>
              <a:xfrm>
                <a:off x="10006614" y="1793471"/>
                <a:ext cx="2410285" cy="51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latin typeface="Bodoni MT" panose="02070603080606020203" pitchFamily="18" charset="0"/>
                  </a:rPr>
                  <a:t>Structural Model</a:t>
                </a:r>
                <a:endParaRPr lang="nl-BE" sz="700" dirty="0">
                  <a:latin typeface="Bodoni MT" panose="02070603080606020203" pitchFamily="18" charset="0"/>
                </a:endParaRPr>
              </a:p>
            </p:txBody>
          </p:sp>
          <p:sp>
            <p:nvSpPr>
              <p:cNvPr id="299" name="Arc 298">
                <a:extLst>
                  <a:ext uri="{FF2B5EF4-FFF2-40B4-BE49-F238E27FC236}">
                    <a16:creationId xmlns:a16="http://schemas.microsoft.com/office/drawing/2014/main" id="{E8E8F9CA-CE03-7067-B517-977A0C15CD6E}"/>
                  </a:ext>
                </a:extLst>
              </p:cNvPr>
              <p:cNvSpPr/>
              <p:nvPr/>
            </p:nvSpPr>
            <p:spPr>
              <a:xfrm rot="16200000">
                <a:off x="6253949" y="2297009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00" name="Arc 299">
                <a:extLst>
                  <a:ext uri="{FF2B5EF4-FFF2-40B4-BE49-F238E27FC236}">
                    <a16:creationId xmlns:a16="http://schemas.microsoft.com/office/drawing/2014/main" id="{F0783B2F-BA2B-0C90-01E7-B3E254BA2409}"/>
                  </a:ext>
                </a:extLst>
              </p:cNvPr>
              <p:cNvSpPr/>
              <p:nvPr/>
            </p:nvSpPr>
            <p:spPr>
              <a:xfrm rot="16200000">
                <a:off x="6253949" y="2935453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01" name="Arc 300">
                <a:extLst>
                  <a:ext uri="{FF2B5EF4-FFF2-40B4-BE49-F238E27FC236}">
                    <a16:creationId xmlns:a16="http://schemas.microsoft.com/office/drawing/2014/main" id="{DB5DD239-AD4A-5E83-63BC-0C7CCC54D11A}"/>
                  </a:ext>
                </a:extLst>
              </p:cNvPr>
              <p:cNvSpPr/>
              <p:nvPr/>
            </p:nvSpPr>
            <p:spPr>
              <a:xfrm rot="16200000">
                <a:off x="6253949" y="3576596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02" name="Arc 301">
                <a:extLst>
                  <a:ext uri="{FF2B5EF4-FFF2-40B4-BE49-F238E27FC236}">
                    <a16:creationId xmlns:a16="http://schemas.microsoft.com/office/drawing/2014/main" id="{0BFA5E93-C4DE-00F6-894A-A692C1CFCF03}"/>
                  </a:ext>
                </a:extLst>
              </p:cNvPr>
              <p:cNvSpPr/>
              <p:nvPr/>
            </p:nvSpPr>
            <p:spPr>
              <a:xfrm rot="16200000">
                <a:off x="6249154" y="4214650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03" name="Arc 302">
                <a:extLst>
                  <a:ext uri="{FF2B5EF4-FFF2-40B4-BE49-F238E27FC236}">
                    <a16:creationId xmlns:a16="http://schemas.microsoft.com/office/drawing/2014/main" id="{484591CD-D9AC-49FD-31C9-3E7E4889AC3A}"/>
                  </a:ext>
                </a:extLst>
              </p:cNvPr>
              <p:cNvSpPr/>
              <p:nvPr/>
            </p:nvSpPr>
            <p:spPr>
              <a:xfrm rot="16200000">
                <a:off x="6249154" y="4844942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04" name="Arc 303">
                <a:extLst>
                  <a:ext uri="{FF2B5EF4-FFF2-40B4-BE49-F238E27FC236}">
                    <a16:creationId xmlns:a16="http://schemas.microsoft.com/office/drawing/2014/main" id="{A654F007-AD91-D820-864D-2F5D2D639BBE}"/>
                  </a:ext>
                </a:extLst>
              </p:cNvPr>
              <p:cNvSpPr/>
              <p:nvPr/>
            </p:nvSpPr>
            <p:spPr>
              <a:xfrm rot="16200000">
                <a:off x="6249154" y="5481661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6D2628A0-E987-2CCC-74E3-AA5E04FDDEA8}"/>
              </a:ext>
            </a:extLst>
          </p:cNvPr>
          <p:cNvGrpSpPr/>
          <p:nvPr/>
        </p:nvGrpSpPr>
        <p:grpSpPr>
          <a:xfrm>
            <a:off x="528918" y="2559971"/>
            <a:ext cx="8383104" cy="4077495"/>
            <a:chOff x="6897336" y="1257231"/>
            <a:chExt cx="4197466" cy="2411442"/>
          </a:xfrm>
          <a:solidFill>
            <a:schemeClr val="bg1"/>
          </a:solidFill>
        </p:grpSpPr>
        <p:sp>
          <p:nvSpPr>
            <p:cNvPr id="306" name="Isosceles Triangle 305">
              <a:extLst>
                <a:ext uri="{FF2B5EF4-FFF2-40B4-BE49-F238E27FC236}">
                  <a16:creationId xmlns:a16="http://schemas.microsoft.com/office/drawing/2014/main" id="{78EE2FFA-E350-E1F2-31D2-935A1B416487}"/>
                </a:ext>
              </a:extLst>
            </p:cNvPr>
            <p:cNvSpPr/>
            <p:nvPr/>
          </p:nvSpPr>
          <p:spPr>
            <a:xfrm>
              <a:off x="6897336" y="1257231"/>
              <a:ext cx="166769" cy="15066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307" name="Straight Arrow Connector 306">
              <a:extLst>
                <a:ext uri="{FF2B5EF4-FFF2-40B4-BE49-F238E27FC236}">
                  <a16:creationId xmlns:a16="http://schemas.microsoft.com/office/drawing/2014/main" id="{183B5BE2-D001-8F2C-3DC0-BC9C24E440E3}"/>
                </a:ext>
              </a:extLst>
            </p:cNvPr>
            <p:cNvCxnSpPr>
              <a:cxnSpLocks/>
              <a:stCxn id="306" idx="4"/>
            </p:cNvCxnSpPr>
            <p:nvPr/>
          </p:nvCxnSpPr>
          <p:spPr>
            <a:xfrm>
              <a:off x="7064105" y="1407896"/>
              <a:ext cx="393060" cy="260364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Isosceles Triangle 307">
              <a:extLst>
                <a:ext uri="{FF2B5EF4-FFF2-40B4-BE49-F238E27FC236}">
                  <a16:creationId xmlns:a16="http://schemas.microsoft.com/office/drawing/2014/main" id="{D5CE3522-9708-81C2-5B07-7BF6B64FE1F7}"/>
                </a:ext>
              </a:extLst>
            </p:cNvPr>
            <p:cNvSpPr/>
            <p:nvPr/>
          </p:nvSpPr>
          <p:spPr>
            <a:xfrm>
              <a:off x="6903872" y="1603053"/>
              <a:ext cx="166769" cy="15066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309" name="Straight Arrow Connector 308">
              <a:extLst>
                <a:ext uri="{FF2B5EF4-FFF2-40B4-BE49-F238E27FC236}">
                  <a16:creationId xmlns:a16="http://schemas.microsoft.com/office/drawing/2014/main" id="{FAF28ABD-4E38-A18F-6FFC-C08487626461}"/>
                </a:ext>
              </a:extLst>
            </p:cNvPr>
            <p:cNvCxnSpPr>
              <a:cxnSpLocks/>
              <a:stCxn id="308" idx="4"/>
            </p:cNvCxnSpPr>
            <p:nvPr/>
          </p:nvCxnSpPr>
          <p:spPr>
            <a:xfrm>
              <a:off x="7070641" y="1753718"/>
              <a:ext cx="393060" cy="260364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" name="Isosceles Triangle 309">
              <a:extLst>
                <a:ext uri="{FF2B5EF4-FFF2-40B4-BE49-F238E27FC236}">
                  <a16:creationId xmlns:a16="http://schemas.microsoft.com/office/drawing/2014/main" id="{E9CB9101-558C-69BB-BBFF-622D40AB7E69}"/>
                </a:ext>
              </a:extLst>
            </p:cNvPr>
            <p:cNvSpPr/>
            <p:nvPr/>
          </p:nvSpPr>
          <p:spPr>
            <a:xfrm>
              <a:off x="6900604" y="1955282"/>
              <a:ext cx="166769" cy="15066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311" name="Straight Arrow Connector 310">
              <a:extLst>
                <a:ext uri="{FF2B5EF4-FFF2-40B4-BE49-F238E27FC236}">
                  <a16:creationId xmlns:a16="http://schemas.microsoft.com/office/drawing/2014/main" id="{A8B3477A-04D5-4CB5-BC6A-7E61E25464DA}"/>
                </a:ext>
              </a:extLst>
            </p:cNvPr>
            <p:cNvCxnSpPr>
              <a:cxnSpLocks/>
              <a:stCxn id="310" idx="4"/>
            </p:cNvCxnSpPr>
            <p:nvPr/>
          </p:nvCxnSpPr>
          <p:spPr>
            <a:xfrm>
              <a:off x="7067373" y="2105947"/>
              <a:ext cx="393060" cy="260364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2" name="Isosceles Triangle 311">
              <a:extLst>
                <a:ext uri="{FF2B5EF4-FFF2-40B4-BE49-F238E27FC236}">
                  <a16:creationId xmlns:a16="http://schemas.microsoft.com/office/drawing/2014/main" id="{D6588E8D-321A-22C7-BBFA-AC4BCBD042F1}"/>
                </a:ext>
              </a:extLst>
            </p:cNvPr>
            <p:cNvSpPr/>
            <p:nvPr/>
          </p:nvSpPr>
          <p:spPr>
            <a:xfrm>
              <a:off x="6898970" y="2309749"/>
              <a:ext cx="166769" cy="15066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313" name="Straight Arrow Connector 312">
              <a:extLst>
                <a:ext uri="{FF2B5EF4-FFF2-40B4-BE49-F238E27FC236}">
                  <a16:creationId xmlns:a16="http://schemas.microsoft.com/office/drawing/2014/main" id="{7DF6AC08-A807-E80E-8A96-67DC737CA9A2}"/>
                </a:ext>
              </a:extLst>
            </p:cNvPr>
            <p:cNvCxnSpPr>
              <a:cxnSpLocks/>
              <a:stCxn id="312" idx="4"/>
            </p:cNvCxnSpPr>
            <p:nvPr/>
          </p:nvCxnSpPr>
          <p:spPr>
            <a:xfrm>
              <a:off x="7065739" y="2460414"/>
              <a:ext cx="393060" cy="260364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4" name="Isosceles Triangle 313">
              <a:extLst>
                <a:ext uri="{FF2B5EF4-FFF2-40B4-BE49-F238E27FC236}">
                  <a16:creationId xmlns:a16="http://schemas.microsoft.com/office/drawing/2014/main" id="{42D7F968-B86E-57A9-AD3D-9FAA5E74948F}"/>
                </a:ext>
              </a:extLst>
            </p:cNvPr>
            <p:cNvSpPr/>
            <p:nvPr/>
          </p:nvSpPr>
          <p:spPr>
            <a:xfrm>
              <a:off x="6901824" y="2665365"/>
              <a:ext cx="166769" cy="15066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315" name="Straight Arrow Connector 314">
              <a:extLst>
                <a:ext uri="{FF2B5EF4-FFF2-40B4-BE49-F238E27FC236}">
                  <a16:creationId xmlns:a16="http://schemas.microsoft.com/office/drawing/2014/main" id="{EBF9CD15-0BC2-22BE-B382-FF9E98F17F32}"/>
                </a:ext>
              </a:extLst>
            </p:cNvPr>
            <p:cNvCxnSpPr>
              <a:cxnSpLocks/>
              <a:stCxn id="314" idx="4"/>
            </p:cNvCxnSpPr>
            <p:nvPr/>
          </p:nvCxnSpPr>
          <p:spPr>
            <a:xfrm>
              <a:off x="7068593" y="2816030"/>
              <a:ext cx="393060" cy="260364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6" name="Isosceles Triangle 315">
              <a:extLst>
                <a:ext uri="{FF2B5EF4-FFF2-40B4-BE49-F238E27FC236}">
                  <a16:creationId xmlns:a16="http://schemas.microsoft.com/office/drawing/2014/main" id="{D6CAC552-A67F-A9B6-3F0B-7F71358768C1}"/>
                </a:ext>
              </a:extLst>
            </p:cNvPr>
            <p:cNvSpPr/>
            <p:nvPr/>
          </p:nvSpPr>
          <p:spPr>
            <a:xfrm>
              <a:off x="6899580" y="2989746"/>
              <a:ext cx="166769" cy="15066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317" name="Straight Arrow Connector 316">
              <a:extLst>
                <a:ext uri="{FF2B5EF4-FFF2-40B4-BE49-F238E27FC236}">
                  <a16:creationId xmlns:a16="http://schemas.microsoft.com/office/drawing/2014/main" id="{1A5441D1-CC75-B946-7746-E4BFFDAB407D}"/>
                </a:ext>
              </a:extLst>
            </p:cNvPr>
            <p:cNvCxnSpPr>
              <a:cxnSpLocks/>
              <a:stCxn id="316" idx="4"/>
            </p:cNvCxnSpPr>
            <p:nvPr/>
          </p:nvCxnSpPr>
          <p:spPr>
            <a:xfrm>
              <a:off x="7066349" y="3140411"/>
              <a:ext cx="393060" cy="260364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86013D83-6919-A178-2725-7EBF579EB994}"/>
                </a:ext>
              </a:extLst>
            </p:cNvPr>
            <p:cNvGrpSpPr/>
            <p:nvPr/>
          </p:nvGrpSpPr>
          <p:grpSpPr>
            <a:xfrm>
              <a:off x="7248883" y="1371663"/>
              <a:ext cx="3845919" cy="2297010"/>
              <a:chOff x="6164796" y="1793471"/>
              <a:chExt cx="6252103" cy="4223080"/>
            </a:xfrm>
            <a:grpFill/>
          </p:grpSpPr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372A08DF-86CE-77E0-EC1E-660C880D9919}"/>
                  </a:ext>
                </a:extLst>
              </p:cNvPr>
              <p:cNvSpPr/>
              <p:nvPr/>
            </p:nvSpPr>
            <p:spPr>
              <a:xfrm>
                <a:off x="6516210" y="2290360"/>
                <a:ext cx="1660124" cy="5415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1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7E4FE669-380C-045E-E98C-C897C667BD43}"/>
                  </a:ext>
                </a:extLst>
              </p:cNvPr>
              <p:cNvSpPr/>
              <p:nvPr/>
            </p:nvSpPr>
            <p:spPr>
              <a:xfrm>
                <a:off x="6516210" y="2928136"/>
                <a:ext cx="1660124" cy="5415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2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6E324793-24CE-F2B4-B7C9-CC4D320ADB43}"/>
                  </a:ext>
                </a:extLst>
              </p:cNvPr>
              <p:cNvSpPr/>
              <p:nvPr/>
            </p:nvSpPr>
            <p:spPr>
              <a:xfrm>
                <a:off x="9507982" y="2832955"/>
                <a:ext cx="2085513" cy="7319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Factor 1</a:t>
                </a:r>
                <a:endParaRPr lang="nl-BE" sz="14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D46F8433-1A2D-F96B-AA77-2D56373BF281}"/>
                  </a:ext>
                </a:extLst>
              </p:cNvPr>
              <p:cNvSpPr/>
              <p:nvPr/>
            </p:nvSpPr>
            <p:spPr>
              <a:xfrm>
                <a:off x="6516210" y="3564855"/>
                <a:ext cx="1660124" cy="5415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3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6DFAF583-8896-6ED7-34A7-B7F4069A2BB8}"/>
                  </a:ext>
                </a:extLst>
              </p:cNvPr>
              <p:cNvSpPr/>
              <p:nvPr/>
            </p:nvSpPr>
            <p:spPr>
              <a:xfrm>
                <a:off x="6516210" y="4201574"/>
                <a:ext cx="1660124" cy="5415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4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7D6979CB-8885-2D89-9FCD-CE6810216F60}"/>
                  </a:ext>
                </a:extLst>
              </p:cNvPr>
              <p:cNvSpPr/>
              <p:nvPr/>
            </p:nvSpPr>
            <p:spPr>
              <a:xfrm>
                <a:off x="6516210" y="4838293"/>
                <a:ext cx="1660124" cy="5415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5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4AFBF5C1-298C-0025-DE8A-D047E281D4D5}"/>
                  </a:ext>
                </a:extLst>
              </p:cNvPr>
              <p:cNvSpPr/>
              <p:nvPr/>
            </p:nvSpPr>
            <p:spPr>
              <a:xfrm>
                <a:off x="6516210" y="5475012"/>
                <a:ext cx="1660124" cy="5415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6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D578EE29-25DF-C02E-4991-A5DBB7FAB33A}"/>
                  </a:ext>
                </a:extLst>
              </p:cNvPr>
              <p:cNvSpPr/>
              <p:nvPr/>
            </p:nvSpPr>
            <p:spPr>
              <a:xfrm>
                <a:off x="9507983" y="4743112"/>
                <a:ext cx="2085513" cy="7319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Factor 2</a:t>
                </a:r>
                <a:endParaRPr lang="nl-BE" sz="16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cxnSp>
            <p:nvCxnSpPr>
              <p:cNvPr id="327" name="Straight Arrow Connector 326">
                <a:extLst>
                  <a:ext uri="{FF2B5EF4-FFF2-40B4-BE49-F238E27FC236}">
                    <a16:creationId xmlns:a16="http://schemas.microsoft.com/office/drawing/2014/main" id="{47227067-26A0-4CB4-F415-39E8A91E376A}"/>
                  </a:ext>
                </a:extLst>
              </p:cNvPr>
              <p:cNvCxnSpPr>
                <a:stCxn id="321" idx="2"/>
                <a:endCxn id="319" idx="3"/>
              </p:cNvCxnSpPr>
              <p:nvPr/>
            </p:nvCxnSpPr>
            <p:spPr>
              <a:xfrm flipH="1" flipV="1">
                <a:off x="8176334" y="2561130"/>
                <a:ext cx="1331648" cy="637775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Arrow Connector 327">
                <a:extLst>
                  <a:ext uri="{FF2B5EF4-FFF2-40B4-BE49-F238E27FC236}">
                    <a16:creationId xmlns:a16="http://schemas.microsoft.com/office/drawing/2014/main" id="{1FC10DFB-EBE2-27B0-11A3-3B583192D753}"/>
                  </a:ext>
                </a:extLst>
              </p:cNvPr>
              <p:cNvCxnSpPr>
                <a:cxnSpLocks/>
                <a:stCxn id="321" idx="2"/>
                <a:endCxn id="320" idx="3"/>
              </p:cNvCxnSpPr>
              <p:nvPr/>
            </p:nvCxnSpPr>
            <p:spPr>
              <a:xfrm flipH="1">
                <a:off x="8176334" y="3198905"/>
                <a:ext cx="1331648" cy="1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Arrow Connector 328">
                <a:extLst>
                  <a:ext uri="{FF2B5EF4-FFF2-40B4-BE49-F238E27FC236}">
                    <a16:creationId xmlns:a16="http://schemas.microsoft.com/office/drawing/2014/main" id="{E0D228F9-78D9-B4E8-A536-EEA552492641}"/>
                  </a:ext>
                </a:extLst>
              </p:cNvPr>
              <p:cNvCxnSpPr>
                <a:cxnSpLocks/>
                <a:stCxn id="321" idx="2"/>
                <a:endCxn id="322" idx="3"/>
              </p:cNvCxnSpPr>
              <p:nvPr/>
            </p:nvCxnSpPr>
            <p:spPr>
              <a:xfrm flipH="1">
                <a:off x="8176334" y="3198905"/>
                <a:ext cx="1331648" cy="636720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Arrow Connector 329">
                <a:extLst>
                  <a:ext uri="{FF2B5EF4-FFF2-40B4-BE49-F238E27FC236}">
                    <a16:creationId xmlns:a16="http://schemas.microsoft.com/office/drawing/2014/main" id="{C888FA91-53E1-C482-856C-99EE7AE01E8C}"/>
                  </a:ext>
                </a:extLst>
              </p:cNvPr>
              <p:cNvCxnSpPr>
                <a:cxnSpLocks/>
                <a:stCxn id="326" idx="2"/>
              </p:cNvCxnSpPr>
              <p:nvPr/>
            </p:nvCxnSpPr>
            <p:spPr>
              <a:xfrm flipH="1" flipV="1">
                <a:off x="8176334" y="4484616"/>
                <a:ext cx="1331649" cy="624446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Arrow Connector 330">
                <a:extLst>
                  <a:ext uri="{FF2B5EF4-FFF2-40B4-BE49-F238E27FC236}">
                    <a16:creationId xmlns:a16="http://schemas.microsoft.com/office/drawing/2014/main" id="{94831412-336D-934A-994F-F54872405200}"/>
                  </a:ext>
                </a:extLst>
              </p:cNvPr>
              <p:cNvCxnSpPr>
                <a:cxnSpLocks/>
                <a:stCxn id="326" idx="2"/>
                <a:endCxn id="324" idx="3"/>
              </p:cNvCxnSpPr>
              <p:nvPr/>
            </p:nvCxnSpPr>
            <p:spPr>
              <a:xfrm flipH="1">
                <a:off x="8176334" y="5109062"/>
                <a:ext cx="1331649" cy="1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Arrow Connector 331">
                <a:extLst>
                  <a:ext uri="{FF2B5EF4-FFF2-40B4-BE49-F238E27FC236}">
                    <a16:creationId xmlns:a16="http://schemas.microsoft.com/office/drawing/2014/main" id="{E36800D6-A1AB-CF80-9E31-3DCBAFA27BE2}"/>
                  </a:ext>
                </a:extLst>
              </p:cNvPr>
              <p:cNvCxnSpPr>
                <a:cxnSpLocks/>
                <a:stCxn id="326" idx="2"/>
                <a:endCxn id="325" idx="3"/>
              </p:cNvCxnSpPr>
              <p:nvPr/>
            </p:nvCxnSpPr>
            <p:spPr>
              <a:xfrm flipH="1">
                <a:off x="8176334" y="5109062"/>
                <a:ext cx="1331649" cy="636720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8C57F8D4-875F-55E4-19B2-59B2637479F7}"/>
                  </a:ext>
                </a:extLst>
              </p:cNvPr>
              <p:cNvSpPr txBox="1"/>
              <p:nvPr/>
            </p:nvSpPr>
            <p:spPr>
              <a:xfrm>
                <a:off x="11552807" y="3920037"/>
                <a:ext cx="497150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Bodoni MT" panose="02070603080606020203" pitchFamily="18" charset="0"/>
                  </a:rPr>
                  <a:t>…</a:t>
                </a:r>
                <a:endParaRPr lang="nl-BE" dirty="0">
                  <a:latin typeface="Bodoni MT" panose="02070603080606020203" pitchFamily="18" charset="0"/>
                </a:endParaRPr>
              </a:p>
            </p:txBody>
          </p:sp>
          <p:sp>
            <p:nvSpPr>
              <p:cNvPr id="334" name="TextBox 333">
                <a:extLst>
                  <a:ext uri="{FF2B5EF4-FFF2-40B4-BE49-F238E27FC236}">
                    <a16:creationId xmlns:a16="http://schemas.microsoft.com/office/drawing/2014/main" id="{21D012FD-A1B1-52C3-0F9D-0DC8BC725263}"/>
                  </a:ext>
                </a:extLst>
              </p:cNvPr>
              <p:cNvSpPr txBox="1"/>
              <p:nvPr/>
            </p:nvSpPr>
            <p:spPr>
              <a:xfrm>
                <a:off x="6971191" y="1793471"/>
                <a:ext cx="2410285" cy="51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latin typeface="Bodoni MT" panose="02070603080606020203" pitchFamily="18" charset="0"/>
                  </a:rPr>
                  <a:t>Measurement Model</a:t>
                </a:r>
                <a:endParaRPr lang="nl-BE" sz="700" dirty="0">
                  <a:latin typeface="Bodoni MT" panose="02070603080606020203" pitchFamily="18" charset="0"/>
                </a:endParaRPr>
              </a:p>
            </p:txBody>
          </p:sp>
          <p:sp>
            <p:nvSpPr>
              <p:cNvPr id="335" name="TextBox 334">
                <a:extLst>
                  <a:ext uri="{FF2B5EF4-FFF2-40B4-BE49-F238E27FC236}">
                    <a16:creationId xmlns:a16="http://schemas.microsoft.com/office/drawing/2014/main" id="{9E2D22AD-B685-FF97-CA6E-C459BB774818}"/>
                  </a:ext>
                </a:extLst>
              </p:cNvPr>
              <p:cNvSpPr txBox="1"/>
              <p:nvPr/>
            </p:nvSpPr>
            <p:spPr>
              <a:xfrm>
                <a:off x="10006614" y="1793471"/>
                <a:ext cx="2410285" cy="51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latin typeface="Bodoni MT" panose="02070603080606020203" pitchFamily="18" charset="0"/>
                  </a:rPr>
                  <a:t>Structural Model</a:t>
                </a:r>
                <a:endParaRPr lang="nl-BE" sz="700" dirty="0">
                  <a:latin typeface="Bodoni MT" panose="02070603080606020203" pitchFamily="18" charset="0"/>
                </a:endParaRPr>
              </a:p>
            </p:txBody>
          </p:sp>
          <p:sp>
            <p:nvSpPr>
              <p:cNvPr id="336" name="Arc 335">
                <a:extLst>
                  <a:ext uri="{FF2B5EF4-FFF2-40B4-BE49-F238E27FC236}">
                    <a16:creationId xmlns:a16="http://schemas.microsoft.com/office/drawing/2014/main" id="{64A339FD-1686-FCA9-B4AE-6DB5080F79A5}"/>
                  </a:ext>
                </a:extLst>
              </p:cNvPr>
              <p:cNvSpPr/>
              <p:nvPr/>
            </p:nvSpPr>
            <p:spPr>
              <a:xfrm rot="16200000">
                <a:off x="6253949" y="2297009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37" name="Arc 336">
                <a:extLst>
                  <a:ext uri="{FF2B5EF4-FFF2-40B4-BE49-F238E27FC236}">
                    <a16:creationId xmlns:a16="http://schemas.microsoft.com/office/drawing/2014/main" id="{9960CC94-FF1E-C2F6-733A-F4F2C5C92C84}"/>
                  </a:ext>
                </a:extLst>
              </p:cNvPr>
              <p:cNvSpPr/>
              <p:nvPr/>
            </p:nvSpPr>
            <p:spPr>
              <a:xfrm rot="16200000">
                <a:off x="6253949" y="2935453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38" name="Arc 337">
                <a:extLst>
                  <a:ext uri="{FF2B5EF4-FFF2-40B4-BE49-F238E27FC236}">
                    <a16:creationId xmlns:a16="http://schemas.microsoft.com/office/drawing/2014/main" id="{C36BA3B3-532B-A9D1-8815-B5BD90A206D6}"/>
                  </a:ext>
                </a:extLst>
              </p:cNvPr>
              <p:cNvSpPr/>
              <p:nvPr/>
            </p:nvSpPr>
            <p:spPr>
              <a:xfrm rot="16200000">
                <a:off x="6253949" y="3576596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39" name="Arc 338">
                <a:extLst>
                  <a:ext uri="{FF2B5EF4-FFF2-40B4-BE49-F238E27FC236}">
                    <a16:creationId xmlns:a16="http://schemas.microsoft.com/office/drawing/2014/main" id="{05A04F4C-9A58-0558-35C1-FCD229E44423}"/>
                  </a:ext>
                </a:extLst>
              </p:cNvPr>
              <p:cNvSpPr/>
              <p:nvPr/>
            </p:nvSpPr>
            <p:spPr>
              <a:xfrm rot="16200000">
                <a:off x="6249154" y="4214650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40" name="Arc 339">
                <a:extLst>
                  <a:ext uri="{FF2B5EF4-FFF2-40B4-BE49-F238E27FC236}">
                    <a16:creationId xmlns:a16="http://schemas.microsoft.com/office/drawing/2014/main" id="{CC4E90ED-2928-57D5-2AFF-AB8C03215742}"/>
                  </a:ext>
                </a:extLst>
              </p:cNvPr>
              <p:cNvSpPr/>
              <p:nvPr/>
            </p:nvSpPr>
            <p:spPr>
              <a:xfrm rot="16200000">
                <a:off x="6249154" y="4844942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41" name="Arc 340">
                <a:extLst>
                  <a:ext uri="{FF2B5EF4-FFF2-40B4-BE49-F238E27FC236}">
                    <a16:creationId xmlns:a16="http://schemas.microsoft.com/office/drawing/2014/main" id="{A52C02E8-9F4B-A291-7244-33E21DC125F1}"/>
                  </a:ext>
                </a:extLst>
              </p:cNvPr>
              <p:cNvSpPr/>
              <p:nvPr/>
            </p:nvSpPr>
            <p:spPr>
              <a:xfrm rot="16200000">
                <a:off x="6249154" y="5481661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DDC61BE3-4BFC-7059-1E80-217A877BB16E}"/>
              </a:ext>
            </a:extLst>
          </p:cNvPr>
          <p:cNvGrpSpPr/>
          <p:nvPr/>
        </p:nvGrpSpPr>
        <p:grpSpPr>
          <a:xfrm>
            <a:off x="566571" y="0"/>
            <a:ext cx="11926644" cy="6520925"/>
            <a:chOff x="6897336" y="1257231"/>
            <a:chExt cx="4197466" cy="2411442"/>
          </a:xfrm>
          <a:solidFill>
            <a:schemeClr val="bg1"/>
          </a:solidFill>
        </p:grpSpPr>
        <p:sp>
          <p:nvSpPr>
            <p:cNvPr id="346" name="Isosceles Triangle 345">
              <a:extLst>
                <a:ext uri="{FF2B5EF4-FFF2-40B4-BE49-F238E27FC236}">
                  <a16:creationId xmlns:a16="http://schemas.microsoft.com/office/drawing/2014/main" id="{673F9650-A489-2392-FD8D-FAEC7F32745F}"/>
                </a:ext>
              </a:extLst>
            </p:cNvPr>
            <p:cNvSpPr/>
            <p:nvPr/>
          </p:nvSpPr>
          <p:spPr>
            <a:xfrm>
              <a:off x="6897336" y="1257231"/>
              <a:ext cx="166769" cy="15066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347" name="Straight Arrow Connector 346">
              <a:extLst>
                <a:ext uri="{FF2B5EF4-FFF2-40B4-BE49-F238E27FC236}">
                  <a16:creationId xmlns:a16="http://schemas.microsoft.com/office/drawing/2014/main" id="{501EEA28-937A-6A6A-C34A-D2D405C0DF64}"/>
                </a:ext>
              </a:extLst>
            </p:cNvPr>
            <p:cNvCxnSpPr>
              <a:cxnSpLocks/>
              <a:stCxn id="346" idx="4"/>
            </p:cNvCxnSpPr>
            <p:nvPr/>
          </p:nvCxnSpPr>
          <p:spPr>
            <a:xfrm>
              <a:off x="7064105" y="1407896"/>
              <a:ext cx="393060" cy="260364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" name="Isosceles Triangle 347">
              <a:extLst>
                <a:ext uri="{FF2B5EF4-FFF2-40B4-BE49-F238E27FC236}">
                  <a16:creationId xmlns:a16="http://schemas.microsoft.com/office/drawing/2014/main" id="{C5F851B4-9E17-6FC6-67D0-E06AFBE304A1}"/>
                </a:ext>
              </a:extLst>
            </p:cNvPr>
            <p:cNvSpPr/>
            <p:nvPr/>
          </p:nvSpPr>
          <p:spPr>
            <a:xfrm>
              <a:off x="6903872" y="1603053"/>
              <a:ext cx="166769" cy="15066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349" name="Straight Arrow Connector 348">
              <a:extLst>
                <a:ext uri="{FF2B5EF4-FFF2-40B4-BE49-F238E27FC236}">
                  <a16:creationId xmlns:a16="http://schemas.microsoft.com/office/drawing/2014/main" id="{25A081C0-779D-F13D-E163-79F09D1DCD51}"/>
                </a:ext>
              </a:extLst>
            </p:cNvPr>
            <p:cNvCxnSpPr>
              <a:cxnSpLocks/>
              <a:stCxn id="348" idx="4"/>
            </p:cNvCxnSpPr>
            <p:nvPr/>
          </p:nvCxnSpPr>
          <p:spPr>
            <a:xfrm>
              <a:off x="7070641" y="1753718"/>
              <a:ext cx="393060" cy="260364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0" name="Isosceles Triangle 349">
              <a:extLst>
                <a:ext uri="{FF2B5EF4-FFF2-40B4-BE49-F238E27FC236}">
                  <a16:creationId xmlns:a16="http://schemas.microsoft.com/office/drawing/2014/main" id="{F32B1F4A-C402-19F5-D7C6-B59AA6443A7E}"/>
                </a:ext>
              </a:extLst>
            </p:cNvPr>
            <p:cNvSpPr/>
            <p:nvPr/>
          </p:nvSpPr>
          <p:spPr>
            <a:xfrm>
              <a:off x="6900604" y="1955282"/>
              <a:ext cx="166769" cy="15066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351" name="Straight Arrow Connector 350">
              <a:extLst>
                <a:ext uri="{FF2B5EF4-FFF2-40B4-BE49-F238E27FC236}">
                  <a16:creationId xmlns:a16="http://schemas.microsoft.com/office/drawing/2014/main" id="{542AA9E2-6362-BE35-66E2-6A5518519441}"/>
                </a:ext>
              </a:extLst>
            </p:cNvPr>
            <p:cNvCxnSpPr>
              <a:cxnSpLocks/>
              <a:stCxn id="350" idx="4"/>
            </p:cNvCxnSpPr>
            <p:nvPr/>
          </p:nvCxnSpPr>
          <p:spPr>
            <a:xfrm>
              <a:off x="7067373" y="2105947"/>
              <a:ext cx="393060" cy="260364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2" name="Isosceles Triangle 351">
              <a:extLst>
                <a:ext uri="{FF2B5EF4-FFF2-40B4-BE49-F238E27FC236}">
                  <a16:creationId xmlns:a16="http://schemas.microsoft.com/office/drawing/2014/main" id="{B58C323E-CD80-62FA-7CAF-56365F13ECA5}"/>
                </a:ext>
              </a:extLst>
            </p:cNvPr>
            <p:cNvSpPr/>
            <p:nvPr/>
          </p:nvSpPr>
          <p:spPr>
            <a:xfrm>
              <a:off x="6898970" y="2309749"/>
              <a:ext cx="166769" cy="15066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353" name="Straight Arrow Connector 352">
              <a:extLst>
                <a:ext uri="{FF2B5EF4-FFF2-40B4-BE49-F238E27FC236}">
                  <a16:creationId xmlns:a16="http://schemas.microsoft.com/office/drawing/2014/main" id="{18D88A09-9A89-276D-58D6-18128C40263A}"/>
                </a:ext>
              </a:extLst>
            </p:cNvPr>
            <p:cNvCxnSpPr>
              <a:cxnSpLocks/>
              <a:stCxn id="352" idx="4"/>
            </p:cNvCxnSpPr>
            <p:nvPr/>
          </p:nvCxnSpPr>
          <p:spPr>
            <a:xfrm>
              <a:off x="7065739" y="2460414"/>
              <a:ext cx="393060" cy="260364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4" name="Isosceles Triangle 353">
              <a:extLst>
                <a:ext uri="{FF2B5EF4-FFF2-40B4-BE49-F238E27FC236}">
                  <a16:creationId xmlns:a16="http://schemas.microsoft.com/office/drawing/2014/main" id="{2BEA0400-F88E-E2A4-2622-26CE8E9B5D2D}"/>
                </a:ext>
              </a:extLst>
            </p:cNvPr>
            <p:cNvSpPr/>
            <p:nvPr/>
          </p:nvSpPr>
          <p:spPr>
            <a:xfrm>
              <a:off x="6901824" y="2665365"/>
              <a:ext cx="166769" cy="15066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355" name="Straight Arrow Connector 354">
              <a:extLst>
                <a:ext uri="{FF2B5EF4-FFF2-40B4-BE49-F238E27FC236}">
                  <a16:creationId xmlns:a16="http://schemas.microsoft.com/office/drawing/2014/main" id="{40E3D903-F8C5-D3F7-6676-DFF35380C64A}"/>
                </a:ext>
              </a:extLst>
            </p:cNvPr>
            <p:cNvCxnSpPr>
              <a:cxnSpLocks/>
              <a:stCxn id="354" idx="4"/>
            </p:cNvCxnSpPr>
            <p:nvPr/>
          </p:nvCxnSpPr>
          <p:spPr>
            <a:xfrm>
              <a:off x="7068593" y="2816030"/>
              <a:ext cx="393060" cy="260364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6" name="Isosceles Triangle 355">
              <a:extLst>
                <a:ext uri="{FF2B5EF4-FFF2-40B4-BE49-F238E27FC236}">
                  <a16:creationId xmlns:a16="http://schemas.microsoft.com/office/drawing/2014/main" id="{A0C2C5E5-5BBF-31BD-0DF6-73ED3F52FA79}"/>
                </a:ext>
              </a:extLst>
            </p:cNvPr>
            <p:cNvSpPr/>
            <p:nvPr/>
          </p:nvSpPr>
          <p:spPr>
            <a:xfrm>
              <a:off x="6899580" y="2989746"/>
              <a:ext cx="166769" cy="15066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357" name="Straight Arrow Connector 356">
              <a:extLst>
                <a:ext uri="{FF2B5EF4-FFF2-40B4-BE49-F238E27FC236}">
                  <a16:creationId xmlns:a16="http://schemas.microsoft.com/office/drawing/2014/main" id="{58D7C6E0-D91C-9F95-8320-5AC524A862DE}"/>
                </a:ext>
              </a:extLst>
            </p:cNvPr>
            <p:cNvCxnSpPr>
              <a:cxnSpLocks/>
              <a:stCxn id="356" idx="4"/>
            </p:cNvCxnSpPr>
            <p:nvPr/>
          </p:nvCxnSpPr>
          <p:spPr>
            <a:xfrm>
              <a:off x="7066349" y="3140411"/>
              <a:ext cx="393060" cy="260364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7522E5AA-AF97-1A4A-BB51-DB81E1BE1E21}"/>
                </a:ext>
              </a:extLst>
            </p:cNvPr>
            <p:cNvGrpSpPr/>
            <p:nvPr/>
          </p:nvGrpSpPr>
          <p:grpSpPr>
            <a:xfrm>
              <a:off x="7248883" y="1371663"/>
              <a:ext cx="3845919" cy="2297010"/>
              <a:chOff x="6164796" y="1793471"/>
              <a:chExt cx="6252103" cy="4223080"/>
            </a:xfrm>
            <a:grpFill/>
          </p:grpSpPr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D0B7F7BB-4335-FBAD-B4CB-EC052C4D2BFB}"/>
                  </a:ext>
                </a:extLst>
              </p:cNvPr>
              <p:cNvSpPr/>
              <p:nvPr/>
            </p:nvSpPr>
            <p:spPr>
              <a:xfrm>
                <a:off x="6516210" y="2290360"/>
                <a:ext cx="1660124" cy="5415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1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F7D5A1DB-9714-ECA5-92CD-C189BCE9EC57}"/>
                  </a:ext>
                </a:extLst>
              </p:cNvPr>
              <p:cNvSpPr/>
              <p:nvPr/>
            </p:nvSpPr>
            <p:spPr>
              <a:xfrm>
                <a:off x="6516210" y="2928136"/>
                <a:ext cx="1660124" cy="5415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2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FC76B8B7-6676-A809-FEDB-A6C08D7B9197}"/>
                  </a:ext>
                </a:extLst>
              </p:cNvPr>
              <p:cNvSpPr/>
              <p:nvPr/>
            </p:nvSpPr>
            <p:spPr>
              <a:xfrm>
                <a:off x="9507982" y="2832955"/>
                <a:ext cx="2085513" cy="7319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Factor 1</a:t>
                </a:r>
                <a:endParaRPr lang="nl-BE" sz="14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0FC157DE-C29A-34C5-D91B-9A43B1DBFCE4}"/>
                  </a:ext>
                </a:extLst>
              </p:cNvPr>
              <p:cNvSpPr/>
              <p:nvPr/>
            </p:nvSpPr>
            <p:spPr>
              <a:xfrm>
                <a:off x="6516210" y="3564855"/>
                <a:ext cx="1660124" cy="5415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3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7E25EB75-EE52-97C1-9D41-977C88BCC295}"/>
                  </a:ext>
                </a:extLst>
              </p:cNvPr>
              <p:cNvSpPr/>
              <p:nvPr/>
            </p:nvSpPr>
            <p:spPr>
              <a:xfrm>
                <a:off x="6516210" y="4201574"/>
                <a:ext cx="1660124" cy="5415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4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59CF98F5-4E28-8C86-C44E-2B42B2C6887D}"/>
                  </a:ext>
                </a:extLst>
              </p:cNvPr>
              <p:cNvSpPr/>
              <p:nvPr/>
            </p:nvSpPr>
            <p:spPr>
              <a:xfrm>
                <a:off x="6516210" y="4838293"/>
                <a:ext cx="1660124" cy="5415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5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574816C6-322A-E5BD-93AC-0FF0D095B52B}"/>
                  </a:ext>
                </a:extLst>
              </p:cNvPr>
              <p:cNvSpPr/>
              <p:nvPr/>
            </p:nvSpPr>
            <p:spPr>
              <a:xfrm>
                <a:off x="6516210" y="5475012"/>
                <a:ext cx="1660124" cy="5415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Item 6</a:t>
                </a:r>
                <a:endParaRPr lang="nl-BE" sz="12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9B3DF6E1-AA74-16DE-6441-6F99428FC30D}"/>
                  </a:ext>
                </a:extLst>
              </p:cNvPr>
              <p:cNvSpPr/>
              <p:nvPr/>
            </p:nvSpPr>
            <p:spPr>
              <a:xfrm>
                <a:off x="9507983" y="4743112"/>
                <a:ext cx="2085513" cy="7319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Bodoni MT" panose="02070603080606020203" pitchFamily="18" charset="0"/>
                  </a:rPr>
                  <a:t>Factor 2</a:t>
                </a:r>
                <a:endParaRPr lang="nl-BE" sz="1600" dirty="0">
                  <a:solidFill>
                    <a:schemeClr val="tx1"/>
                  </a:solidFill>
                  <a:latin typeface="Bodoni MT" panose="02070603080606020203" pitchFamily="18" charset="0"/>
                </a:endParaRPr>
              </a:p>
            </p:txBody>
          </p:sp>
          <p:cxnSp>
            <p:nvCxnSpPr>
              <p:cNvPr id="367" name="Straight Arrow Connector 366">
                <a:extLst>
                  <a:ext uri="{FF2B5EF4-FFF2-40B4-BE49-F238E27FC236}">
                    <a16:creationId xmlns:a16="http://schemas.microsoft.com/office/drawing/2014/main" id="{869DB15F-91DB-2698-F094-6FD3E34E8D26}"/>
                  </a:ext>
                </a:extLst>
              </p:cNvPr>
              <p:cNvCxnSpPr>
                <a:stCxn id="361" idx="2"/>
                <a:endCxn id="359" idx="3"/>
              </p:cNvCxnSpPr>
              <p:nvPr/>
            </p:nvCxnSpPr>
            <p:spPr>
              <a:xfrm flipH="1" flipV="1">
                <a:off x="8176334" y="2561130"/>
                <a:ext cx="1331648" cy="637775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Arrow Connector 367">
                <a:extLst>
                  <a:ext uri="{FF2B5EF4-FFF2-40B4-BE49-F238E27FC236}">
                    <a16:creationId xmlns:a16="http://schemas.microsoft.com/office/drawing/2014/main" id="{D5C4B7AF-D6FD-9322-9649-FD507C3D2723}"/>
                  </a:ext>
                </a:extLst>
              </p:cNvPr>
              <p:cNvCxnSpPr>
                <a:cxnSpLocks/>
                <a:stCxn id="361" idx="2"/>
                <a:endCxn id="360" idx="3"/>
              </p:cNvCxnSpPr>
              <p:nvPr/>
            </p:nvCxnSpPr>
            <p:spPr>
              <a:xfrm flipH="1">
                <a:off x="8176334" y="3198905"/>
                <a:ext cx="1331648" cy="1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Arrow Connector 368">
                <a:extLst>
                  <a:ext uri="{FF2B5EF4-FFF2-40B4-BE49-F238E27FC236}">
                    <a16:creationId xmlns:a16="http://schemas.microsoft.com/office/drawing/2014/main" id="{28270C8C-52C2-52FC-BDD3-7D833615C9FE}"/>
                  </a:ext>
                </a:extLst>
              </p:cNvPr>
              <p:cNvCxnSpPr>
                <a:cxnSpLocks/>
                <a:stCxn id="361" idx="2"/>
                <a:endCxn id="362" idx="3"/>
              </p:cNvCxnSpPr>
              <p:nvPr/>
            </p:nvCxnSpPr>
            <p:spPr>
              <a:xfrm flipH="1">
                <a:off x="8176334" y="3198905"/>
                <a:ext cx="1331648" cy="636720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Arrow Connector 369">
                <a:extLst>
                  <a:ext uri="{FF2B5EF4-FFF2-40B4-BE49-F238E27FC236}">
                    <a16:creationId xmlns:a16="http://schemas.microsoft.com/office/drawing/2014/main" id="{4982E351-F1C9-7E0D-1C2C-2BA6C80ADC83}"/>
                  </a:ext>
                </a:extLst>
              </p:cNvPr>
              <p:cNvCxnSpPr>
                <a:cxnSpLocks/>
                <a:stCxn id="366" idx="2"/>
              </p:cNvCxnSpPr>
              <p:nvPr/>
            </p:nvCxnSpPr>
            <p:spPr>
              <a:xfrm flipH="1" flipV="1">
                <a:off x="8176334" y="4484616"/>
                <a:ext cx="1331649" cy="624446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Arrow Connector 370">
                <a:extLst>
                  <a:ext uri="{FF2B5EF4-FFF2-40B4-BE49-F238E27FC236}">
                    <a16:creationId xmlns:a16="http://schemas.microsoft.com/office/drawing/2014/main" id="{1F93C796-88B1-201C-34A0-2EA2CBEAB497}"/>
                  </a:ext>
                </a:extLst>
              </p:cNvPr>
              <p:cNvCxnSpPr>
                <a:cxnSpLocks/>
                <a:stCxn id="366" idx="2"/>
                <a:endCxn id="364" idx="3"/>
              </p:cNvCxnSpPr>
              <p:nvPr/>
            </p:nvCxnSpPr>
            <p:spPr>
              <a:xfrm flipH="1">
                <a:off x="8176334" y="5109062"/>
                <a:ext cx="1331649" cy="1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Arrow Connector 371">
                <a:extLst>
                  <a:ext uri="{FF2B5EF4-FFF2-40B4-BE49-F238E27FC236}">
                    <a16:creationId xmlns:a16="http://schemas.microsoft.com/office/drawing/2014/main" id="{B087D258-10EF-F797-5665-A3312F7B40E9}"/>
                  </a:ext>
                </a:extLst>
              </p:cNvPr>
              <p:cNvCxnSpPr>
                <a:cxnSpLocks/>
                <a:stCxn id="366" idx="2"/>
                <a:endCxn id="365" idx="3"/>
              </p:cNvCxnSpPr>
              <p:nvPr/>
            </p:nvCxnSpPr>
            <p:spPr>
              <a:xfrm flipH="1">
                <a:off x="8176334" y="5109062"/>
                <a:ext cx="1331649" cy="636720"/>
              </a:xfrm>
              <a:prstGeom prst="straightConnector1">
                <a:avLst/>
              </a:prstGeom>
              <a:grpFill/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3" name="TextBox 372">
                <a:extLst>
                  <a:ext uri="{FF2B5EF4-FFF2-40B4-BE49-F238E27FC236}">
                    <a16:creationId xmlns:a16="http://schemas.microsoft.com/office/drawing/2014/main" id="{2F58759A-2D5B-14F8-D052-08D5FA91BDFA}"/>
                  </a:ext>
                </a:extLst>
              </p:cNvPr>
              <p:cNvSpPr txBox="1"/>
              <p:nvPr/>
            </p:nvSpPr>
            <p:spPr>
              <a:xfrm>
                <a:off x="11552807" y="3920037"/>
                <a:ext cx="497150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Bodoni MT" panose="02070603080606020203" pitchFamily="18" charset="0"/>
                  </a:rPr>
                  <a:t>…</a:t>
                </a:r>
                <a:endParaRPr lang="nl-BE" dirty="0">
                  <a:latin typeface="Bodoni MT" panose="02070603080606020203" pitchFamily="18" charset="0"/>
                </a:endParaRPr>
              </a:p>
            </p:txBody>
          </p:sp>
          <p:sp>
            <p:nvSpPr>
              <p:cNvPr id="374" name="TextBox 373">
                <a:extLst>
                  <a:ext uri="{FF2B5EF4-FFF2-40B4-BE49-F238E27FC236}">
                    <a16:creationId xmlns:a16="http://schemas.microsoft.com/office/drawing/2014/main" id="{5A1185F3-CBA6-378B-46BF-BE895E686ECA}"/>
                  </a:ext>
                </a:extLst>
              </p:cNvPr>
              <p:cNvSpPr txBox="1"/>
              <p:nvPr/>
            </p:nvSpPr>
            <p:spPr>
              <a:xfrm>
                <a:off x="6971191" y="1793471"/>
                <a:ext cx="2410285" cy="51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latin typeface="Bodoni MT" panose="02070603080606020203" pitchFamily="18" charset="0"/>
                  </a:rPr>
                  <a:t>Measurement Model</a:t>
                </a:r>
                <a:endParaRPr lang="nl-BE" sz="700" dirty="0">
                  <a:latin typeface="Bodoni MT" panose="02070603080606020203" pitchFamily="18" charset="0"/>
                </a:endParaRPr>
              </a:p>
            </p:txBody>
          </p:sp>
          <p:sp>
            <p:nvSpPr>
              <p:cNvPr id="375" name="TextBox 374">
                <a:extLst>
                  <a:ext uri="{FF2B5EF4-FFF2-40B4-BE49-F238E27FC236}">
                    <a16:creationId xmlns:a16="http://schemas.microsoft.com/office/drawing/2014/main" id="{67B19B76-B62A-FE8E-AE34-D60FB5F30257}"/>
                  </a:ext>
                </a:extLst>
              </p:cNvPr>
              <p:cNvSpPr txBox="1"/>
              <p:nvPr/>
            </p:nvSpPr>
            <p:spPr>
              <a:xfrm>
                <a:off x="10006614" y="1793471"/>
                <a:ext cx="2410285" cy="51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latin typeface="Bodoni MT" panose="02070603080606020203" pitchFamily="18" charset="0"/>
                  </a:rPr>
                  <a:t>Structural Model</a:t>
                </a:r>
                <a:endParaRPr lang="nl-BE" sz="700" dirty="0">
                  <a:latin typeface="Bodoni MT" panose="02070603080606020203" pitchFamily="18" charset="0"/>
                </a:endParaRPr>
              </a:p>
            </p:txBody>
          </p:sp>
          <p:sp>
            <p:nvSpPr>
              <p:cNvPr id="376" name="Arc 375">
                <a:extLst>
                  <a:ext uri="{FF2B5EF4-FFF2-40B4-BE49-F238E27FC236}">
                    <a16:creationId xmlns:a16="http://schemas.microsoft.com/office/drawing/2014/main" id="{9642CBD0-D72E-8503-0306-C5909F7A247C}"/>
                  </a:ext>
                </a:extLst>
              </p:cNvPr>
              <p:cNvSpPr/>
              <p:nvPr/>
            </p:nvSpPr>
            <p:spPr>
              <a:xfrm rot="16200000">
                <a:off x="6253949" y="2297009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77" name="Arc 376">
                <a:extLst>
                  <a:ext uri="{FF2B5EF4-FFF2-40B4-BE49-F238E27FC236}">
                    <a16:creationId xmlns:a16="http://schemas.microsoft.com/office/drawing/2014/main" id="{EA36226A-7599-8071-C951-261E2DEC5CC5}"/>
                  </a:ext>
                </a:extLst>
              </p:cNvPr>
              <p:cNvSpPr/>
              <p:nvPr/>
            </p:nvSpPr>
            <p:spPr>
              <a:xfrm rot="16200000">
                <a:off x="6253949" y="2935453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78" name="Arc 377">
                <a:extLst>
                  <a:ext uri="{FF2B5EF4-FFF2-40B4-BE49-F238E27FC236}">
                    <a16:creationId xmlns:a16="http://schemas.microsoft.com/office/drawing/2014/main" id="{28BCCD61-3EA8-D9E2-CA76-5321C579E563}"/>
                  </a:ext>
                </a:extLst>
              </p:cNvPr>
              <p:cNvSpPr/>
              <p:nvPr/>
            </p:nvSpPr>
            <p:spPr>
              <a:xfrm rot="16200000">
                <a:off x="6253949" y="3576596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79" name="Arc 378">
                <a:extLst>
                  <a:ext uri="{FF2B5EF4-FFF2-40B4-BE49-F238E27FC236}">
                    <a16:creationId xmlns:a16="http://schemas.microsoft.com/office/drawing/2014/main" id="{D6462D0B-8595-7339-504C-FBFA4329F0D4}"/>
                  </a:ext>
                </a:extLst>
              </p:cNvPr>
              <p:cNvSpPr/>
              <p:nvPr/>
            </p:nvSpPr>
            <p:spPr>
              <a:xfrm rot="16200000">
                <a:off x="6249154" y="4214650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80" name="Arc 379">
                <a:extLst>
                  <a:ext uri="{FF2B5EF4-FFF2-40B4-BE49-F238E27FC236}">
                    <a16:creationId xmlns:a16="http://schemas.microsoft.com/office/drawing/2014/main" id="{314B3101-0F55-BE0F-892C-25741D8DA026}"/>
                  </a:ext>
                </a:extLst>
              </p:cNvPr>
              <p:cNvSpPr/>
              <p:nvPr/>
            </p:nvSpPr>
            <p:spPr>
              <a:xfrm rot="16200000">
                <a:off x="6249154" y="4844942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81" name="Arc 380">
                <a:extLst>
                  <a:ext uri="{FF2B5EF4-FFF2-40B4-BE49-F238E27FC236}">
                    <a16:creationId xmlns:a16="http://schemas.microsoft.com/office/drawing/2014/main" id="{3E70D29D-0D00-7F02-E139-E4C33C51E1FF}"/>
                  </a:ext>
                </a:extLst>
              </p:cNvPr>
              <p:cNvSpPr/>
              <p:nvPr/>
            </p:nvSpPr>
            <p:spPr>
              <a:xfrm rot="16200000">
                <a:off x="6249154" y="5481661"/>
                <a:ext cx="359524" cy="528240"/>
              </a:xfrm>
              <a:prstGeom prst="arc">
                <a:avLst>
                  <a:gd name="adj1" fmla="val 10973874"/>
                  <a:gd name="adj2" fmla="val 0"/>
                </a:avLst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239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" grpId="0" animBg="1"/>
      <p:bldP spid="344" grpId="1" animBg="1"/>
      <p:bldP spid="343" grpId="0" animBg="1"/>
      <p:bldP spid="343" grpId="1" animBg="1"/>
      <p:bldP spid="342" grpId="0" animBg="1"/>
      <p:bldP spid="342" grpId="1" animBg="1"/>
      <p:bldP spid="79" grpId="0" animBg="1"/>
      <p:bldP spid="79" grpId="1" animBg="1"/>
      <p:bldP spid="117" grpId="0" animBg="1"/>
      <p:bldP spid="117" grpId="1" animBg="1"/>
      <p:bldP spid="118" grpId="0" animBg="1"/>
      <p:bldP spid="1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3B242-C5E0-DC12-04E1-FC271B60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doni MT" panose="02070603080606020203" pitchFamily="18" charset="0"/>
              </a:rPr>
              <a:t>Mixture Multigroup Factor Analysis</a:t>
            </a:r>
            <a:endParaRPr lang="nl-BE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F94C3-544E-3B76-343B-6FC7120B1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26" y="1662751"/>
            <a:ext cx="6236933" cy="4792046"/>
          </a:xfrm>
        </p:spPr>
        <p:txBody>
          <a:bodyPr>
            <a:normAutofit/>
          </a:bodyPr>
          <a:lstStyle/>
          <a:p>
            <a:r>
              <a:rPr lang="en-US" i="0" dirty="0">
                <a:effectLst/>
                <a:latin typeface="Bodoni MT" panose="02070603080606020203" pitchFamily="18" charset="0"/>
              </a:rPr>
              <a:t>MM-parameter of interest (e.g., loadings) restricted to be the same within a cluster, whereas other parameters can remain group-specific</a:t>
            </a:r>
          </a:p>
          <a:p>
            <a:r>
              <a:rPr lang="en-US" dirty="0">
                <a:latin typeface="Bodoni MT" panose="02070603080606020203" pitchFamily="18" charset="0"/>
              </a:rPr>
              <a:t>Parameters estimated by means of maximum likelihood estimation (via expectation-maximization)</a:t>
            </a:r>
          </a:p>
          <a:p>
            <a:r>
              <a:rPr lang="en-US" dirty="0">
                <a:latin typeface="Bodoni MT" panose="02070603080606020203" pitchFamily="18" charset="0"/>
              </a:rPr>
              <a:t>Assumptions:</a:t>
            </a:r>
          </a:p>
          <a:p>
            <a:pPr lvl="1"/>
            <a:r>
              <a:rPr lang="en-US" dirty="0">
                <a:latin typeface="Bodoni MT" panose="02070603080606020203" pitchFamily="18" charset="0"/>
              </a:rPr>
              <a:t>Multivariate normal distribution for the factor scores and residuals</a:t>
            </a:r>
          </a:p>
          <a:p>
            <a:pPr lvl="1"/>
            <a:r>
              <a:rPr lang="en-US" dirty="0">
                <a:latin typeface="Bodoni MT" panose="02070603080606020203" pitchFamily="18" charset="0"/>
              </a:rPr>
              <a:t>Continuous data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E2DA7F-572A-C206-3EE4-936B3CE8CC38}"/>
              </a:ext>
            </a:extLst>
          </p:cNvPr>
          <p:cNvSpPr/>
          <p:nvPr/>
        </p:nvSpPr>
        <p:spPr>
          <a:xfrm>
            <a:off x="7554897" y="1961965"/>
            <a:ext cx="1393794" cy="67470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doni MT" panose="02070603080606020203" pitchFamily="18" charset="0"/>
              </a:rPr>
              <a:t>Group 1</a:t>
            </a:r>
            <a:endParaRPr lang="nl-BE" dirty="0">
              <a:solidFill>
                <a:schemeClr val="tx1"/>
              </a:solidFill>
              <a:latin typeface="Bodoni MT" panose="02070603080606020203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4C6C973-68D7-2A90-EB12-06C2CE93FB39}"/>
              </a:ext>
            </a:extLst>
          </p:cNvPr>
          <p:cNvSpPr/>
          <p:nvPr/>
        </p:nvSpPr>
        <p:spPr>
          <a:xfrm>
            <a:off x="9101091" y="2160233"/>
            <a:ext cx="1393794" cy="67470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doni MT" panose="02070603080606020203" pitchFamily="18" charset="0"/>
              </a:rPr>
              <a:t>Group 3</a:t>
            </a:r>
            <a:endParaRPr lang="nl-BE" dirty="0">
              <a:solidFill>
                <a:schemeClr val="tx1"/>
              </a:solidFill>
              <a:latin typeface="Bodoni MT" panose="02070603080606020203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0697B1-299D-FE4A-F797-F20D2CDCCAB0}"/>
              </a:ext>
            </a:extLst>
          </p:cNvPr>
          <p:cNvSpPr/>
          <p:nvPr/>
        </p:nvSpPr>
        <p:spPr>
          <a:xfrm>
            <a:off x="7946994" y="2790548"/>
            <a:ext cx="1393794" cy="67470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doni MT" panose="02070603080606020203" pitchFamily="18" charset="0"/>
              </a:rPr>
              <a:t>Group 4</a:t>
            </a:r>
            <a:endParaRPr lang="nl-BE" dirty="0">
              <a:solidFill>
                <a:schemeClr val="tx1"/>
              </a:solidFill>
              <a:latin typeface="Bodoni MT" panose="02070603080606020203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1E17798-AE06-2215-C64A-D176906B38C6}"/>
              </a:ext>
            </a:extLst>
          </p:cNvPr>
          <p:cNvSpPr/>
          <p:nvPr/>
        </p:nvSpPr>
        <p:spPr>
          <a:xfrm>
            <a:off x="7590407" y="4142914"/>
            <a:ext cx="1393794" cy="67470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doni MT" panose="02070603080606020203" pitchFamily="18" charset="0"/>
              </a:rPr>
              <a:t>Group 2</a:t>
            </a:r>
            <a:endParaRPr lang="nl-BE" dirty="0">
              <a:solidFill>
                <a:schemeClr val="tx1"/>
              </a:solidFill>
              <a:latin typeface="Bodoni MT" panose="02070603080606020203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8E61DB-9E80-31D5-2850-2D650F8B2A1A}"/>
              </a:ext>
            </a:extLst>
          </p:cNvPr>
          <p:cNvSpPr/>
          <p:nvPr/>
        </p:nvSpPr>
        <p:spPr>
          <a:xfrm>
            <a:off x="9198746" y="4333782"/>
            <a:ext cx="1393794" cy="67470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doni MT" panose="02070603080606020203" pitchFamily="18" charset="0"/>
              </a:rPr>
              <a:t>Group 5</a:t>
            </a:r>
            <a:endParaRPr lang="nl-BE" dirty="0">
              <a:solidFill>
                <a:schemeClr val="tx1"/>
              </a:solidFill>
              <a:latin typeface="Bodoni MT" panose="02070603080606020203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5724390-E007-3DE2-ADAE-73A46701F587}"/>
              </a:ext>
            </a:extLst>
          </p:cNvPr>
          <p:cNvSpPr/>
          <p:nvPr/>
        </p:nvSpPr>
        <p:spPr>
          <a:xfrm>
            <a:off x="8177814" y="4983334"/>
            <a:ext cx="1393794" cy="67470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doni MT" panose="02070603080606020203" pitchFamily="18" charset="0"/>
              </a:rPr>
              <a:t>Group 6</a:t>
            </a:r>
            <a:endParaRPr lang="nl-BE" dirty="0">
              <a:solidFill>
                <a:schemeClr val="tx1"/>
              </a:solidFill>
              <a:latin typeface="Bodoni MT" panose="02070603080606020203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303BAC3-49E7-7170-C002-24B13EC4305D}"/>
              </a:ext>
            </a:extLst>
          </p:cNvPr>
          <p:cNvSpPr/>
          <p:nvPr/>
        </p:nvSpPr>
        <p:spPr>
          <a:xfrm>
            <a:off x="7031116" y="1497363"/>
            <a:ext cx="4322684" cy="218686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  <a:latin typeface="Bodoni MT" panose="02070603080606020203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53446D-B05E-08E1-5BDE-3076435849A6}"/>
              </a:ext>
            </a:extLst>
          </p:cNvPr>
          <p:cNvSpPr/>
          <p:nvPr/>
        </p:nvSpPr>
        <p:spPr>
          <a:xfrm>
            <a:off x="6822859" y="3838110"/>
            <a:ext cx="4322684" cy="218686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  <a:latin typeface="Bodoni MT" panose="020706030806060202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A5BABE-6CE4-35B7-4FD1-5E77E1C2310D}"/>
              </a:ext>
            </a:extLst>
          </p:cNvPr>
          <p:cNvSpPr txBox="1"/>
          <p:nvPr/>
        </p:nvSpPr>
        <p:spPr>
          <a:xfrm>
            <a:off x="10494885" y="1340528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doni MT" panose="02070603080606020203" pitchFamily="18" charset="0"/>
              </a:rPr>
              <a:t>Cluster 1</a:t>
            </a:r>
            <a:endParaRPr lang="nl-BE" dirty="0">
              <a:latin typeface="Bodoni MT" panose="020706030806060202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9B1AFB-3278-558F-3BBE-530068713A89}"/>
              </a:ext>
            </a:extLst>
          </p:cNvPr>
          <p:cNvSpPr txBox="1"/>
          <p:nvPr/>
        </p:nvSpPr>
        <p:spPr>
          <a:xfrm>
            <a:off x="10734084" y="3874108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doni MT" panose="02070603080606020203" pitchFamily="18" charset="0"/>
              </a:rPr>
              <a:t>Cluster 2</a:t>
            </a:r>
            <a:endParaRPr lang="nl-BE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58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3B242-C5E0-DC12-04E1-FC271B60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doni MT" panose="02070603080606020203" pitchFamily="18" charset="0"/>
              </a:rPr>
              <a:t>Main objective</a:t>
            </a:r>
            <a:endParaRPr lang="nl-BE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F94C3-544E-3B76-343B-6FC7120B1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26" y="1662751"/>
            <a:ext cx="11347142" cy="479204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Bodoni MT" panose="02070603080606020203" pitchFamily="18" charset="0"/>
              </a:rPr>
              <a:t>Real life:</a:t>
            </a:r>
          </a:p>
          <a:p>
            <a:pPr lvl="1"/>
            <a:r>
              <a:rPr lang="en-US" sz="2800" dirty="0">
                <a:latin typeface="Bodoni MT" panose="02070603080606020203" pitchFamily="18" charset="0"/>
              </a:rPr>
              <a:t>Normal distribution not always tenable (</a:t>
            </a:r>
            <a:r>
              <a:rPr lang="en-US" sz="2800" dirty="0" err="1">
                <a:latin typeface="Bodoni MT" panose="02070603080606020203" pitchFamily="18" charset="0"/>
              </a:rPr>
              <a:t>Micceri</a:t>
            </a:r>
            <a:r>
              <a:rPr lang="en-US" sz="2800" dirty="0">
                <a:latin typeface="Bodoni MT" panose="02070603080606020203" pitchFamily="18" charset="0"/>
              </a:rPr>
              <a:t>, 1989)</a:t>
            </a:r>
          </a:p>
          <a:p>
            <a:pPr lvl="1"/>
            <a:r>
              <a:rPr lang="en-US" sz="2800" dirty="0">
                <a:latin typeface="Bodoni MT" panose="02070603080606020203" pitchFamily="18" charset="0"/>
              </a:rPr>
              <a:t>Likert scales used frequently</a:t>
            </a:r>
            <a:endParaRPr lang="en-US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3200" i="0" dirty="0">
                <a:effectLst/>
                <a:latin typeface="Bodoni MT" panose="02070603080606020203" pitchFamily="18" charset="0"/>
              </a:rPr>
              <a:t>=&gt; Evaluating the performance of MMG-FA in the case of violated assumptions: (underlying) non-normality &amp; ordinal </a:t>
            </a:r>
            <a:r>
              <a:rPr lang="en-US" sz="3200" dirty="0">
                <a:latin typeface="Bodoni MT" panose="02070603080606020203" pitchFamily="18" charset="0"/>
              </a:rPr>
              <a:t>data</a:t>
            </a:r>
          </a:p>
          <a:p>
            <a:pPr lvl="1"/>
            <a:r>
              <a:rPr lang="en-US" sz="2800" dirty="0">
                <a:latin typeface="Bodoni MT" panose="02070603080606020203" pitchFamily="18" charset="0"/>
              </a:rPr>
              <a:t>Cluster-membership recovery</a:t>
            </a:r>
          </a:p>
          <a:p>
            <a:pPr lvl="1"/>
            <a:r>
              <a:rPr lang="en-US" sz="2800" dirty="0">
                <a:latin typeface="Bodoni MT" panose="02070603080606020203" pitchFamily="18" charset="0"/>
              </a:rPr>
              <a:t>Cluster-specific parameter recovery</a:t>
            </a:r>
          </a:p>
          <a:p>
            <a:pPr lvl="1"/>
            <a:r>
              <a:rPr lang="en-US" sz="2800" dirty="0">
                <a:latin typeface="Bodoni MT" panose="02070603080606020203" pitchFamily="18" charset="0"/>
              </a:rPr>
              <a:t>Model selection (cluster enumeration)</a:t>
            </a:r>
          </a:p>
          <a:p>
            <a:pPr lvl="1"/>
            <a:endParaRPr lang="en-US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977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3B242-C5E0-DC12-04E1-FC271B60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doni MT" panose="02070603080606020203" pitchFamily="18" charset="0"/>
              </a:rPr>
              <a:t>Hypotheses </a:t>
            </a:r>
            <a:br>
              <a:rPr lang="en-US" dirty="0">
                <a:latin typeface="Bodoni MT" panose="02070603080606020203" pitchFamily="18" charset="0"/>
              </a:rPr>
            </a:br>
            <a:r>
              <a:rPr lang="en-US" sz="3600" dirty="0">
                <a:latin typeface="Bodoni MT" panose="02070603080606020203" pitchFamily="18" charset="0"/>
              </a:rPr>
              <a:t>(based on factor analysis literature)</a:t>
            </a:r>
            <a:endParaRPr lang="nl-BE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F94C3-544E-3B76-343B-6FC7120B1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25" y="1662751"/>
            <a:ext cx="8190779" cy="4792046"/>
          </a:xfrm>
        </p:spPr>
        <p:txBody>
          <a:bodyPr>
            <a:normAutofit/>
          </a:bodyPr>
          <a:lstStyle/>
          <a:p>
            <a:r>
              <a:rPr lang="en-US" sz="3200" i="0" dirty="0">
                <a:effectLst/>
                <a:latin typeface="Bodoni MT" panose="02070603080606020203" pitchFamily="18" charset="0"/>
              </a:rPr>
              <a:t>Downward bias of factor loadings in case of:</a:t>
            </a:r>
          </a:p>
          <a:p>
            <a:pPr lvl="1"/>
            <a:r>
              <a:rPr lang="en-US" sz="2800" i="0" dirty="0">
                <a:effectLst/>
                <a:latin typeface="Bodoni MT" panose="02070603080606020203" pitchFamily="18" charset="0"/>
              </a:rPr>
              <a:t>Fewer response categories (Dolan et al., 1994; </a:t>
            </a:r>
            <a:r>
              <a:rPr lang="en-US" sz="2800" i="0" dirty="0" err="1">
                <a:effectLst/>
                <a:latin typeface="Bodoni MT" panose="02070603080606020203" pitchFamily="18" charset="0"/>
              </a:rPr>
              <a:t>Rhemtulla</a:t>
            </a:r>
            <a:r>
              <a:rPr lang="en-US" sz="2800" i="0" dirty="0">
                <a:effectLst/>
                <a:latin typeface="Bodoni MT" panose="02070603080606020203" pitchFamily="18" charset="0"/>
              </a:rPr>
              <a:t> et al., 2012; </a:t>
            </a:r>
            <a:r>
              <a:rPr lang="en-US" sz="2800" i="0" dirty="0" err="1">
                <a:effectLst/>
                <a:latin typeface="Bodoni MT" panose="02070603080606020203" pitchFamily="18" charset="0"/>
              </a:rPr>
              <a:t>Beauducel</a:t>
            </a:r>
            <a:r>
              <a:rPr lang="en-US" sz="2800" i="0" dirty="0">
                <a:effectLst/>
                <a:latin typeface="Bodoni MT" panose="02070603080606020203" pitchFamily="18" charset="0"/>
              </a:rPr>
              <a:t> &amp; Herzberg, 2009)</a:t>
            </a:r>
          </a:p>
          <a:p>
            <a:pPr lvl="1"/>
            <a:r>
              <a:rPr lang="en-US" sz="2800" i="0" dirty="0">
                <a:effectLst/>
                <a:latin typeface="Bodoni MT" panose="02070603080606020203" pitchFamily="18" charset="0"/>
              </a:rPr>
              <a:t>Higher asymmetry (Distefano, 2002)</a:t>
            </a:r>
          </a:p>
          <a:p>
            <a:pPr lvl="1"/>
            <a:r>
              <a:rPr lang="en-US" sz="2800" dirty="0">
                <a:latin typeface="Bodoni MT" panose="02070603080606020203" pitchFamily="18" charset="0"/>
              </a:rPr>
              <a:t>Lower sample size (De Roover et al., 2020)</a:t>
            </a:r>
          </a:p>
          <a:p>
            <a:r>
              <a:rPr lang="en-US" sz="3200" dirty="0">
                <a:latin typeface="Bodoni MT" panose="02070603080606020203" pitchFamily="18" charset="0"/>
              </a:rPr>
              <a:t>Clustering based on parameter estimates =&gt; similar hypotheses</a:t>
            </a:r>
          </a:p>
          <a:p>
            <a:endParaRPr lang="en-US" sz="32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411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3B242-C5E0-DC12-04E1-FC271B60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doni MT" panose="02070603080606020203" pitchFamily="18" charset="0"/>
              </a:rPr>
              <a:t>Method</a:t>
            </a:r>
            <a:endParaRPr lang="nl-BE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F94C3-544E-3B76-343B-6FC7120B1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26" y="1662751"/>
            <a:ext cx="7245289" cy="4792046"/>
          </a:xfrm>
        </p:spPr>
        <p:txBody>
          <a:bodyPr>
            <a:normAutofit/>
          </a:bodyPr>
          <a:lstStyle/>
          <a:p>
            <a:r>
              <a:rPr lang="en-US" sz="3200" i="0" dirty="0">
                <a:effectLst/>
                <a:latin typeface="Bodoni MT" panose="02070603080606020203" pitchFamily="18" charset="0"/>
              </a:rPr>
              <a:t>Monte-Carlo Simulation</a:t>
            </a:r>
          </a:p>
          <a:p>
            <a:pPr lvl="1"/>
            <a:endParaRPr lang="en-US" dirty="0">
              <a:latin typeface="Bodoni MT" panose="02070603080606020203" pitchFamily="18" charset="0"/>
            </a:endParaRP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2" name="Slide Zoom 21">
                <a:extLst>
                  <a:ext uri="{FF2B5EF4-FFF2-40B4-BE49-F238E27FC236}">
                    <a16:creationId xmlns:a16="http://schemas.microsoft.com/office/drawing/2014/main" id="{2676A1E9-9FEA-3F77-3FF4-9C25D35B186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15596039"/>
                  </p:ext>
                </p:extLst>
              </p:nvPr>
            </p:nvGraphicFramePr>
            <p:xfrm>
              <a:off x="5323115" y="2220505"/>
              <a:ext cx="6827304" cy="3840359"/>
            </p:xfrm>
            <a:graphic>
              <a:graphicData uri="http://schemas.microsoft.com/office/powerpoint/2016/slidezoom">
                <pslz:sldZm>
                  <pslz:sldZmObj sldId="277" cId="257375798">
                    <pslz:zmPr id="{E7530CFB-4C49-428A-9372-035555AA94DE}" transitionDur="1000" showBg="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827304" cy="3840359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2" name="Slide Zoom 21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2676A1E9-9FEA-3F77-3FF4-9C25D35B18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23115" y="2220505"/>
                <a:ext cx="6827304" cy="384035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5380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3B242-C5E0-DC12-04E1-FC271B60F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7453"/>
            <a:ext cx="10515600" cy="1325563"/>
          </a:xfrm>
        </p:spPr>
        <p:txBody>
          <a:bodyPr/>
          <a:lstStyle/>
          <a:p>
            <a:r>
              <a:rPr lang="en-US" dirty="0">
                <a:latin typeface="Bodoni MT" panose="02070603080606020203" pitchFamily="18" charset="0"/>
              </a:rPr>
              <a:t>Conditions</a:t>
            </a:r>
            <a:endParaRPr lang="nl-BE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F94C3-544E-3B76-343B-6FC7120B1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26" y="1129552"/>
            <a:ext cx="11572008" cy="5809130"/>
          </a:xfrm>
        </p:spPr>
        <p:txBody>
          <a:bodyPr>
            <a:normAutofit fontScale="77500" lnSpcReduction="20000"/>
          </a:bodyPr>
          <a:lstStyle/>
          <a:p>
            <a:r>
              <a:rPr lang="en-US" sz="4400" dirty="0">
                <a:latin typeface="Bodoni MT" panose="02070603080606020203" pitchFamily="18" charset="0"/>
              </a:rPr>
              <a:t>Full factorial design</a:t>
            </a:r>
          </a:p>
          <a:p>
            <a:pPr lvl="1"/>
            <a:r>
              <a:rPr lang="en-US" sz="3300" dirty="0">
                <a:latin typeface="Bodoni MT" panose="02070603080606020203" pitchFamily="18" charset="0"/>
              </a:rPr>
              <a:t>Factors</a:t>
            </a:r>
          </a:p>
          <a:p>
            <a:pPr lvl="2"/>
            <a:r>
              <a:rPr lang="en-US" sz="2800" dirty="0">
                <a:latin typeface="Bodoni MT" panose="02070603080606020203" pitchFamily="18" charset="0"/>
              </a:rPr>
              <a:t>2, 4</a:t>
            </a:r>
          </a:p>
          <a:p>
            <a:pPr lvl="1"/>
            <a:r>
              <a:rPr lang="en-US" sz="3300" dirty="0">
                <a:latin typeface="Bodoni MT" panose="02070603080606020203" pitchFamily="18" charset="0"/>
              </a:rPr>
              <a:t>Number of groups</a:t>
            </a:r>
          </a:p>
          <a:p>
            <a:pPr lvl="2"/>
            <a:r>
              <a:rPr lang="en-US" sz="2800" dirty="0">
                <a:latin typeface="Bodoni MT" panose="02070603080606020203" pitchFamily="18" charset="0"/>
              </a:rPr>
              <a:t>24, 60</a:t>
            </a:r>
          </a:p>
          <a:p>
            <a:pPr lvl="1"/>
            <a:r>
              <a:rPr lang="en-US" sz="3300" dirty="0">
                <a:latin typeface="Bodoni MT" panose="02070603080606020203" pitchFamily="18" charset="0"/>
              </a:rPr>
              <a:t>Group size</a:t>
            </a:r>
          </a:p>
          <a:p>
            <a:pPr lvl="2"/>
            <a:r>
              <a:rPr lang="en-US" sz="2800" dirty="0">
                <a:latin typeface="Bodoni MT" panose="02070603080606020203" pitchFamily="18" charset="0"/>
              </a:rPr>
              <a:t>50, 100, 300, 500</a:t>
            </a:r>
          </a:p>
          <a:p>
            <a:pPr lvl="1"/>
            <a:r>
              <a:rPr lang="en-US" sz="3300" dirty="0">
                <a:latin typeface="Bodoni MT" panose="02070603080606020203" pitchFamily="18" charset="0"/>
              </a:rPr>
              <a:t>Number of items</a:t>
            </a:r>
          </a:p>
          <a:p>
            <a:pPr lvl="2"/>
            <a:r>
              <a:rPr lang="en-US" sz="2800" dirty="0">
                <a:latin typeface="Bodoni MT" panose="02070603080606020203" pitchFamily="18" charset="0"/>
              </a:rPr>
              <a:t>20</a:t>
            </a:r>
          </a:p>
          <a:p>
            <a:pPr lvl="1"/>
            <a:r>
              <a:rPr lang="en-US" sz="3300" dirty="0">
                <a:latin typeface="Bodoni MT" panose="02070603080606020203" pitchFamily="18" charset="0"/>
              </a:rPr>
              <a:t>Number of clusters</a:t>
            </a:r>
          </a:p>
          <a:p>
            <a:pPr lvl="2"/>
            <a:r>
              <a:rPr lang="en-US" sz="2800" dirty="0">
                <a:latin typeface="Bodoni MT" panose="02070603080606020203" pitchFamily="18" charset="0"/>
              </a:rPr>
              <a:t>2, 4</a:t>
            </a:r>
          </a:p>
          <a:p>
            <a:pPr lvl="1"/>
            <a:r>
              <a:rPr lang="en-US" sz="3300" dirty="0">
                <a:latin typeface="Bodoni MT" panose="02070603080606020203" pitchFamily="18" charset="0"/>
              </a:rPr>
              <a:t>Type of loading difference</a:t>
            </a:r>
          </a:p>
          <a:p>
            <a:pPr lvl="2"/>
            <a:r>
              <a:rPr lang="en-US" sz="2800" dirty="0">
                <a:latin typeface="Bodoni MT" panose="02070603080606020203" pitchFamily="18" charset="0"/>
              </a:rPr>
              <a:t>Primary loading shift, </a:t>
            </a:r>
            <a:r>
              <a:rPr lang="en-US" sz="2800" dirty="0" err="1">
                <a:latin typeface="Bodoni MT" panose="02070603080606020203" pitchFamily="18" charset="0"/>
              </a:rPr>
              <a:t>crossloading</a:t>
            </a:r>
            <a:r>
              <a:rPr lang="en-US" sz="2800" dirty="0">
                <a:latin typeface="Bodoni MT" panose="02070603080606020203" pitchFamily="18" charset="0"/>
              </a:rPr>
              <a:t> (0,2/0,4), loading decrease (0,2/0,4)</a:t>
            </a:r>
          </a:p>
          <a:p>
            <a:pPr lvl="1"/>
            <a:r>
              <a:rPr lang="en-US" sz="3300" dirty="0">
                <a:latin typeface="Bodoni MT" panose="02070603080606020203" pitchFamily="18" charset="0"/>
              </a:rPr>
              <a:t>Skewness</a:t>
            </a:r>
          </a:p>
          <a:p>
            <a:pPr lvl="2"/>
            <a:r>
              <a:rPr lang="en-US" sz="2800" dirty="0">
                <a:latin typeface="Bodoni MT" panose="02070603080606020203" pitchFamily="18" charset="0"/>
              </a:rPr>
              <a:t>0 (normal), 1, 2, 3</a:t>
            </a:r>
            <a:endParaRPr lang="en-US" sz="3300" dirty="0">
              <a:latin typeface="Bodoni MT" panose="02070603080606020203" pitchFamily="18" charset="0"/>
            </a:endParaRPr>
          </a:p>
          <a:p>
            <a:pPr lvl="1"/>
            <a:r>
              <a:rPr lang="en-US" sz="3300" dirty="0">
                <a:latin typeface="Bodoni MT" panose="02070603080606020203" pitchFamily="18" charset="0"/>
              </a:rPr>
              <a:t>Categories</a:t>
            </a:r>
          </a:p>
          <a:p>
            <a:pPr lvl="2"/>
            <a:r>
              <a:rPr lang="en-US" sz="2800" dirty="0">
                <a:latin typeface="Bodoni MT" panose="02070603080606020203" pitchFamily="18" charset="0"/>
              </a:rPr>
              <a:t>2, 3, 4, 5, 7, continuous</a:t>
            </a:r>
          </a:p>
        </p:txBody>
      </p:sp>
    </p:spTree>
    <p:extLst>
      <p:ext uri="{BB962C8B-B14F-4D97-AF65-F5344CB8AC3E}">
        <p14:creationId xmlns:p14="http://schemas.microsoft.com/office/powerpoint/2010/main" val="257375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1917</Words>
  <Application>Microsoft Office PowerPoint</Application>
  <PresentationFormat>Widescreen</PresentationFormat>
  <Paragraphs>481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Aptos</vt:lpstr>
      <vt:lpstr>Arial</vt:lpstr>
      <vt:lpstr>Bodoni MT</vt:lpstr>
      <vt:lpstr>Calibri</vt:lpstr>
      <vt:lpstr>Calibri Light</vt:lpstr>
      <vt:lpstr>Cambria Math</vt:lpstr>
      <vt:lpstr>Times New Roman</vt:lpstr>
      <vt:lpstr>Office Theme</vt:lpstr>
      <vt:lpstr>Evaluating the Efficacy of Mixture Multigroup Factor Analysis in Handling Non-Normal and Ordinal Data: A Simulation Study</vt:lpstr>
      <vt:lpstr>Latent variables</vt:lpstr>
      <vt:lpstr>Comparing latent constructs between groups</vt:lpstr>
      <vt:lpstr>Multiple groups</vt:lpstr>
      <vt:lpstr>Mixture Multigroup Factor Analysis</vt:lpstr>
      <vt:lpstr>Main objective</vt:lpstr>
      <vt:lpstr>Hypotheses  (based on factor analysis literature)</vt:lpstr>
      <vt:lpstr>Method</vt:lpstr>
      <vt:lpstr>Conditions</vt:lpstr>
      <vt:lpstr>Outcome measures</vt:lpstr>
      <vt:lpstr>Preliminary results</vt:lpstr>
      <vt:lpstr>Number of categories</vt:lpstr>
      <vt:lpstr>Skewness</vt:lpstr>
      <vt:lpstr>Group size</vt:lpstr>
      <vt:lpstr>Model selection</vt:lpstr>
      <vt:lpstr>Model selection (4 clusters)</vt:lpstr>
      <vt:lpstr>PowerPoint Presentation</vt:lpstr>
      <vt:lpstr>Next steps</vt:lpstr>
      <vt:lpstr>References</vt:lpstr>
      <vt:lpstr>Thank you for your attention!</vt:lpstr>
    </vt:vector>
  </TitlesOfParts>
  <Company>KU Leuven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Statistiek 1</dc:title>
  <dc:creator>Lucas Nowicki</dc:creator>
  <cp:lastModifiedBy>Lucas Nowicki</cp:lastModifiedBy>
  <cp:revision>59</cp:revision>
  <dcterms:created xsi:type="dcterms:W3CDTF">2023-10-09T14:17:14Z</dcterms:created>
  <dcterms:modified xsi:type="dcterms:W3CDTF">2025-07-22T21:21:34Z</dcterms:modified>
</cp:coreProperties>
</file>