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1" r:id="rId4"/>
    <p:sldId id="262" r:id="rId5"/>
    <p:sldId id="263" r:id="rId6"/>
    <p:sldId id="264" r:id="rId7"/>
    <p:sldId id="267" r:id="rId8"/>
    <p:sldId id="266" r:id="rId9"/>
    <p:sldId id="268" r:id="rId10"/>
    <p:sldId id="265" r:id="rId11"/>
    <p:sldId id="257" r:id="rId12"/>
    <p:sldId id="269" r:id="rId13"/>
    <p:sldId id="270" r:id="rId14"/>
    <p:sldId id="271" r:id="rId15"/>
    <p:sldId id="272" r:id="rId16"/>
    <p:sldId id="273" r:id="rId17"/>
    <p:sldId id="274"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668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91" d="100"/>
          <a:sy n="91" d="100"/>
        </p:scale>
        <p:origin x="96" y="1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EB7EC-1471-42B3-9946-F569EEB11EE8}" type="datetimeFigureOut">
              <a:rPr lang="ru-RU" smtClean="0"/>
              <a:t>23.07.2025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1B5EF-A27F-4F14-BC94-8F4619C51957}" type="slidenum">
              <a:rPr lang="ru-RU" smtClean="0"/>
              <a:t>‹#›</a:t>
            </a:fld>
            <a:endParaRPr lang="ru-RU"/>
          </a:p>
        </p:txBody>
      </p:sp>
    </p:spTree>
    <p:extLst>
      <p:ext uri="{BB962C8B-B14F-4D97-AF65-F5344CB8AC3E}">
        <p14:creationId xmlns:p14="http://schemas.microsoft.com/office/powerpoint/2010/main" val="35383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631B5EF-A27F-4F14-BC94-8F4619C51957}" type="slidenum">
              <a:rPr lang="ru-RU" smtClean="0"/>
              <a:t>2</a:t>
            </a:fld>
            <a:endParaRPr lang="ru-RU"/>
          </a:p>
        </p:txBody>
      </p:sp>
    </p:spTree>
    <p:extLst>
      <p:ext uri="{BB962C8B-B14F-4D97-AF65-F5344CB8AC3E}">
        <p14:creationId xmlns:p14="http://schemas.microsoft.com/office/powerpoint/2010/main" val="288211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EE460-275F-0016-4842-715F76039C6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6BD35C5-AEDD-12BF-929E-53E90A8724E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2F6D1B3-4708-122A-6738-915455CDBBD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3E53A1D8-822A-60C7-9982-671DCE0251E4}"/>
              </a:ext>
            </a:extLst>
          </p:cNvPr>
          <p:cNvSpPr>
            <a:spLocks noGrp="1"/>
          </p:cNvSpPr>
          <p:nvPr>
            <p:ph type="sldNum" sz="quarter" idx="5"/>
          </p:nvPr>
        </p:nvSpPr>
        <p:spPr/>
        <p:txBody>
          <a:bodyPr/>
          <a:lstStyle/>
          <a:p>
            <a:fld id="{2631B5EF-A27F-4F14-BC94-8F4619C51957}" type="slidenum">
              <a:rPr lang="ru-RU" smtClean="0"/>
              <a:t>3</a:t>
            </a:fld>
            <a:endParaRPr lang="ru-RU"/>
          </a:p>
        </p:txBody>
      </p:sp>
    </p:spTree>
    <p:extLst>
      <p:ext uri="{BB962C8B-B14F-4D97-AF65-F5344CB8AC3E}">
        <p14:creationId xmlns:p14="http://schemas.microsoft.com/office/powerpoint/2010/main" val="146354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1CE77-5321-57FB-B37F-EFD62F4351E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B588540-C868-8CBB-F3F3-D77CCDD7AD1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D486972-2266-22EF-19C3-2D40BAB2621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A6842731-18EC-48D3-5284-5F80FD96541C}"/>
              </a:ext>
            </a:extLst>
          </p:cNvPr>
          <p:cNvSpPr>
            <a:spLocks noGrp="1"/>
          </p:cNvSpPr>
          <p:nvPr>
            <p:ph type="sldNum" sz="quarter" idx="5"/>
          </p:nvPr>
        </p:nvSpPr>
        <p:spPr/>
        <p:txBody>
          <a:bodyPr/>
          <a:lstStyle/>
          <a:p>
            <a:fld id="{2631B5EF-A27F-4F14-BC94-8F4619C51957}" type="slidenum">
              <a:rPr lang="ru-RU" smtClean="0"/>
              <a:t>4</a:t>
            </a:fld>
            <a:endParaRPr lang="ru-RU"/>
          </a:p>
        </p:txBody>
      </p:sp>
    </p:spTree>
    <p:extLst>
      <p:ext uri="{BB962C8B-B14F-4D97-AF65-F5344CB8AC3E}">
        <p14:creationId xmlns:p14="http://schemas.microsoft.com/office/powerpoint/2010/main" val="47738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EF76-5483-A346-12A3-D935AB66283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FA4F012-6378-35F1-47B3-F18F4B4995B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AFE8806-B39F-963B-2E09-94EC9B6F2BE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1B3C2451-EC5F-11DF-8EBF-48299E496A03}"/>
              </a:ext>
            </a:extLst>
          </p:cNvPr>
          <p:cNvSpPr>
            <a:spLocks noGrp="1"/>
          </p:cNvSpPr>
          <p:nvPr>
            <p:ph type="sldNum" sz="quarter" idx="5"/>
          </p:nvPr>
        </p:nvSpPr>
        <p:spPr/>
        <p:txBody>
          <a:bodyPr/>
          <a:lstStyle/>
          <a:p>
            <a:fld id="{2631B5EF-A27F-4F14-BC94-8F4619C51957}" type="slidenum">
              <a:rPr lang="ru-RU" smtClean="0"/>
              <a:t>5</a:t>
            </a:fld>
            <a:endParaRPr lang="ru-RU"/>
          </a:p>
        </p:txBody>
      </p:sp>
    </p:spTree>
    <p:extLst>
      <p:ext uri="{BB962C8B-B14F-4D97-AF65-F5344CB8AC3E}">
        <p14:creationId xmlns:p14="http://schemas.microsoft.com/office/powerpoint/2010/main" val="223787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336C1-B6FD-B334-5C14-AA64FAAF406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EC8A805-4D63-54BB-BC44-B88E6C7013A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A1D1500-AF98-FC7E-C3FA-B072278B514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364582EA-0A08-1A9B-13E2-6289242F011C}"/>
              </a:ext>
            </a:extLst>
          </p:cNvPr>
          <p:cNvSpPr>
            <a:spLocks noGrp="1"/>
          </p:cNvSpPr>
          <p:nvPr>
            <p:ph type="sldNum" sz="quarter" idx="5"/>
          </p:nvPr>
        </p:nvSpPr>
        <p:spPr/>
        <p:txBody>
          <a:bodyPr/>
          <a:lstStyle/>
          <a:p>
            <a:fld id="{2631B5EF-A27F-4F14-BC94-8F4619C51957}" type="slidenum">
              <a:rPr lang="ru-RU" smtClean="0"/>
              <a:t>6</a:t>
            </a:fld>
            <a:endParaRPr lang="ru-RU"/>
          </a:p>
        </p:txBody>
      </p:sp>
    </p:spTree>
    <p:extLst>
      <p:ext uri="{BB962C8B-B14F-4D97-AF65-F5344CB8AC3E}">
        <p14:creationId xmlns:p14="http://schemas.microsoft.com/office/powerpoint/2010/main" val="154084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E93F3-3F5B-08D6-591A-8E8E2D3E451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8CC90CF-D0DE-3D7D-BEE7-83AF7124952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A448D6B-C033-F64F-F089-786D5CC1110A}"/>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36DF97C-E17A-36ED-49D0-F89075FE7E92}"/>
              </a:ext>
            </a:extLst>
          </p:cNvPr>
          <p:cNvSpPr>
            <a:spLocks noGrp="1"/>
          </p:cNvSpPr>
          <p:nvPr>
            <p:ph type="sldNum" sz="quarter" idx="5"/>
          </p:nvPr>
        </p:nvSpPr>
        <p:spPr/>
        <p:txBody>
          <a:bodyPr/>
          <a:lstStyle/>
          <a:p>
            <a:fld id="{2631B5EF-A27F-4F14-BC94-8F4619C51957}" type="slidenum">
              <a:rPr lang="ru-RU" smtClean="0"/>
              <a:t>7</a:t>
            </a:fld>
            <a:endParaRPr lang="ru-RU"/>
          </a:p>
        </p:txBody>
      </p:sp>
    </p:spTree>
    <p:extLst>
      <p:ext uri="{BB962C8B-B14F-4D97-AF65-F5344CB8AC3E}">
        <p14:creationId xmlns:p14="http://schemas.microsoft.com/office/powerpoint/2010/main" val="94082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DECC9-8D4E-568D-21F3-0D0DC07F3A6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A3FC043-2A64-1135-2E44-A9A89414541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A90D733-C6B2-1F75-5580-6EE2F03D5071}"/>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EA400B8E-0A9C-8E29-46F5-F135FC2310FB}"/>
              </a:ext>
            </a:extLst>
          </p:cNvPr>
          <p:cNvSpPr>
            <a:spLocks noGrp="1"/>
          </p:cNvSpPr>
          <p:nvPr>
            <p:ph type="sldNum" sz="quarter" idx="5"/>
          </p:nvPr>
        </p:nvSpPr>
        <p:spPr/>
        <p:txBody>
          <a:bodyPr/>
          <a:lstStyle/>
          <a:p>
            <a:fld id="{2631B5EF-A27F-4F14-BC94-8F4619C51957}" type="slidenum">
              <a:rPr lang="ru-RU" smtClean="0"/>
              <a:t>8</a:t>
            </a:fld>
            <a:endParaRPr lang="ru-RU"/>
          </a:p>
        </p:txBody>
      </p:sp>
    </p:spTree>
    <p:extLst>
      <p:ext uri="{BB962C8B-B14F-4D97-AF65-F5344CB8AC3E}">
        <p14:creationId xmlns:p14="http://schemas.microsoft.com/office/powerpoint/2010/main" val="351321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32CC6-5FC6-701A-E5DF-503445276B7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D1B0DC2-DC78-5CE4-41D1-C092836D582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29B33F9-3026-4999-6C1D-C89415A482E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7C726120-9621-F578-B70B-EC7614841DF6}"/>
              </a:ext>
            </a:extLst>
          </p:cNvPr>
          <p:cNvSpPr>
            <a:spLocks noGrp="1"/>
          </p:cNvSpPr>
          <p:nvPr>
            <p:ph type="sldNum" sz="quarter" idx="5"/>
          </p:nvPr>
        </p:nvSpPr>
        <p:spPr/>
        <p:txBody>
          <a:bodyPr/>
          <a:lstStyle/>
          <a:p>
            <a:fld id="{2631B5EF-A27F-4F14-BC94-8F4619C51957}" type="slidenum">
              <a:rPr lang="ru-RU" smtClean="0"/>
              <a:t>9</a:t>
            </a:fld>
            <a:endParaRPr lang="ru-RU"/>
          </a:p>
        </p:txBody>
      </p:sp>
    </p:spTree>
    <p:extLst>
      <p:ext uri="{BB962C8B-B14F-4D97-AF65-F5344CB8AC3E}">
        <p14:creationId xmlns:p14="http://schemas.microsoft.com/office/powerpoint/2010/main" val="181022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F0DEC-8A48-1755-0A47-28F6716E3B6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ED04C52-11C1-6AB1-C90D-7385BB4A9F7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F7A9C00-B3DA-116F-11FB-95B07ACCDF35}"/>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84EB012-33F1-0E3D-967B-227F5A9768AA}"/>
              </a:ext>
            </a:extLst>
          </p:cNvPr>
          <p:cNvSpPr>
            <a:spLocks noGrp="1"/>
          </p:cNvSpPr>
          <p:nvPr>
            <p:ph type="sldNum" sz="quarter" idx="5"/>
          </p:nvPr>
        </p:nvSpPr>
        <p:spPr/>
        <p:txBody>
          <a:bodyPr/>
          <a:lstStyle/>
          <a:p>
            <a:fld id="{2631B5EF-A27F-4F14-BC94-8F4619C51957}" type="slidenum">
              <a:rPr lang="ru-RU" smtClean="0"/>
              <a:t>10</a:t>
            </a:fld>
            <a:endParaRPr lang="ru-RU"/>
          </a:p>
        </p:txBody>
      </p:sp>
    </p:spTree>
    <p:extLst>
      <p:ext uri="{BB962C8B-B14F-4D97-AF65-F5344CB8AC3E}">
        <p14:creationId xmlns:p14="http://schemas.microsoft.com/office/powerpoint/2010/main" val="4246274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02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4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11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47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4075FF85-E27A-259A-1A69-66CA96E93828}"/>
              </a:ext>
            </a:extLst>
          </p:cNvPr>
          <p:cNvSpPr txBox="1">
            <a:spLocks/>
          </p:cNvSpPr>
          <p:nvPr/>
        </p:nvSpPr>
        <p:spPr>
          <a:xfrm>
            <a:off x="3752849" y="3038475"/>
            <a:ext cx="8439151" cy="1390649"/>
          </a:xfrm>
          <a:prstGeom prst="rect">
            <a:avLst/>
          </a:prstGeom>
          <a:solidFill>
            <a:srgbClr val="0668A9">
              <a:alpha val="70000"/>
            </a:srgbClr>
          </a:solidFill>
        </p:spPr>
        <p:txBody>
          <a:bodyPr anchor="ctr" anchorCtr="1">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Using Cognitive Diagnostic Models for Criterion-Referenced Standard Setting in Legal Literacy Assessment</a:t>
            </a:r>
            <a:endParaRPr lang="ru-RU" sz="2000" dirty="0"/>
          </a:p>
          <a:p>
            <a:endParaRPr lang="en-US" b="1" dirty="0"/>
          </a:p>
        </p:txBody>
      </p:sp>
      <p:sp>
        <p:nvSpPr>
          <p:cNvPr id="7" name="Subtítulo 2">
            <a:extLst>
              <a:ext uri="{FF2B5EF4-FFF2-40B4-BE49-F238E27FC236}">
                <a16:creationId xmlns:a16="http://schemas.microsoft.com/office/drawing/2014/main" id="{A365D0AF-360A-2AAB-2A97-18AC0C66969E}"/>
              </a:ext>
            </a:extLst>
          </p:cNvPr>
          <p:cNvSpPr txBox="1">
            <a:spLocks/>
          </p:cNvSpPr>
          <p:nvPr/>
        </p:nvSpPr>
        <p:spPr>
          <a:xfrm>
            <a:off x="3752850" y="3952874"/>
            <a:ext cx="8439150" cy="476250"/>
          </a:xfrm>
          <a:prstGeom prst="rect">
            <a:avLst/>
          </a:prstGeom>
          <a:noFill/>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0" i="0" dirty="0">
                <a:solidFill>
                  <a:schemeClr val="tx1"/>
                </a:solidFill>
              </a:rPr>
              <a:t>Daria Gracheva</a:t>
            </a:r>
          </a:p>
        </p:txBody>
      </p:sp>
    </p:spTree>
    <p:extLst>
      <p:ext uri="{BB962C8B-B14F-4D97-AF65-F5344CB8AC3E}">
        <p14:creationId xmlns:p14="http://schemas.microsoft.com/office/powerpoint/2010/main" val="353160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6AA0-2E8B-8924-4397-BCCFF01064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B63C2C-C5AE-8FD8-710C-83ACDB44BE66}"/>
              </a:ext>
            </a:extLst>
          </p:cNvPr>
          <p:cNvSpPr txBox="1"/>
          <p:nvPr/>
        </p:nvSpPr>
        <p:spPr>
          <a:xfrm>
            <a:off x="359200" y="1539866"/>
            <a:ext cx="10890325" cy="1384995"/>
          </a:xfrm>
          <a:prstGeom prst="rect">
            <a:avLst/>
          </a:prstGeom>
          <a:noFill/>
        </p:spPr>
        <p:txBody>
          <a:bodyPr wrap="square">
            <a:spAutoFit/>
          </a:bodyPr>
          <a:lstStyle/>
          <a:p>
            <a:r>
              <a:rPr lang="en-US" b="1" dirty="0">
                <a:solidFill>
                  <a:srgbClr val="0668A9"/>
                </a:solidFill>
              </a:rPr>
              <a:t>Current study: Combine detailed diagnostic profiles and three proficiency levels in Q matrix</a:t>
            </a:r>
          </a:p>
          <a:p>
            <a:endParaRPr lang="en-US" sz="2400" b="1" dirty="0">
              <a:solidFill>
                <a:srgbClr val="FFCC00"/>
              </a:solidFill>
            </a:endParaRPr>
          </a:p>
          <a:p>
            <a:endParaRPr lang="en-GB" sz="2400" b="1" dirty="0">
              <a:solidFill>
                <a:srgbClr val="FFCC00"/>
              </a:solidFill>
            </a:endParaRPr>
          </a:p>
          <a:p>
            <a:endParaRPr lang="ru-RU" dirty="0">
              <a:solidFill>
                <a:srgbClr val="000000"/>
              </a:solidFill>
            </a:endParaRPr>
          </a:p>
        </p:txBody>
      </p:sp>
      <p:graphicFrame>
        <p:nvGraphicFramePr>
          <p:cNvPr id="2" name="Таблица 1">
            <a:extLst>
              <a:ext uri="{FF2B5EF4-FFF2-40B4-BE49-F238E27FC236}">
                <a16:creationId xmlns:a16="http://schemas.microsoft.com/office/drawing/2014/main" id="{90232C5A-CCB1-FBFF-1032-E1ECF3382CBD}"/>
              </a:ext>
            </a:extLst>
          </p:cNvPr>
          <p:cNvGraphicFramePr>
            <a:graphicFrameLocks noGrp="1"/>
          </p:cNvGraphicFramePr>
          <p:nvPr>
            <p:extLst>
              <p:ext uri="{D42A27DB-BD31-4B8C-83A1-F6EECF244321}">
                <p14:modId xmlns:p14="http://schemas.microsoft.com/office/powerpoint/2010/main" val="2171336229"/>
              </p:ext>
            </p:extLst>
          </p:nvPr>
        </p:nvGraphicFramePr>
        <p:xfrm>
          <a:off x="359200" y="2009778"/>
          <a:ext cx="6913633" cy="2950970"/>
        </p:xfrm>
        <a:graphic>
          <a:graphicData uri="http://schemas.openxmlformats.org/drawingml/2006/table">
            <a:tbl>
              <a:tblPr>
                <a:tableStyleId>{5C22544A-7EE6-4342-B048-85BDC9FD1C3A}</a:tableStyleId>
              </a:tblPr>
              <a:tblGrid>
                <a:gridCol w="1042838">
                  <a:extLst>
                    <a:ext uri="{9D8B030D-6E8A-4147-A177-3AD203B41FA5}">
                      <a16:colId xmlns:a16="http://schemas.microsoft.com/office/drawing/2014/main" val="1795959532"/>
                    </a:ext>
                  </a:extLst>
                </a:gridCol>
                <a:gridCol w="1042838">
                  <a:extLst>
                    <a:ext uri="{9D8B030D-6E8A-4147-A177-3AD203B41FA5}">
                      <a16:colId xmlns:a16="http://schemas.microsoft.com/office/drawing/2014/main" val="3796221905"/>
                    </a:ext>
                  </a:extLst>
                </a:gridCol>
                <a:gridCol w="1042838">
                  <a:extLst>
                    <a:ext uri="{9D8B030D-6E8A-4147-A177-3AD203B41FA5}">
                      <a16:colId xmlns:a16="http://schemas.microsoft.com/office/drawing/2014/main" val="443392415"/>
                    </a:ext>
                  </a:extLst>
                </a:gridCol>
                <a:gridCol w="1042838">
                  <a:extLst>
                    <a:ext uri="{9D8B030D-6E8A-4147-A177-3AD203B41FA5}">
                      <a16:colId xmlns:a16="http://schemas.microsoft.com/office/drawing/2014/main" val="2836543573"/>
                    </a:ext>
                  </a:extLst>
                </a:gridCol>
                <a:gridCol w="1351828">
                  <a:extLst>
                    <a:ext uri="{9D8B030D-6E8A-4147-A177-3AD203B41FA5}">
                      <a16:colId xmlns:a16="http://schemas.microsoft.com/office/drawing/2014/main" val="137625548"/>
                    </a:ext>
                  </a:extLst>
                </a:gridCol>
                <a:gridCol w="1390453">
                  <a:extLst>
                    <a:ext uri="{9D8B030D-6E8A-4147-A177-3AD203B41FA5}">
                      <a16:colId xmlns:a16="http://schemas.microsoft.com/office/drawing/2014/main" val="525712390"/>
                    </a:ext>
                  </a:extLst>
                </a:gridCol>
              </a:tblGrid>
              <a:tr h="948901">
                <a:tc>
                  <a:txBody>
                    <a:bodyPr/>
                    <a:lstStyle/>
                    <a:p>
                      <a:pPr algn="ctr">
                        <a:lnSpc>
                          <a:spcPct val="115000"/>
                        </a:lnSpc>
                        <a:buNone/>
                      </a:pPr>
                      <a:r>
                        <a:rPr lang="en-GB" sz="1800" kern="1200" dirty="0">
                          <a:solidFill>
                            <a:srgbClr val="000000"/>
                          </a:solidFill>
                          <a:latin typeface="+mn-lt"/>
                          <a:ea typeface="+mn-ea"/>
                          <a:cs typeface="+mn-cs"/>
                        </a:rPr>
                        <a:t>Item</a:t>
                      </a:r>
                      <a:endParaRPr lang="ru-RU" sz="1800" kern="1200" dirty="0">
                        <a:solidFill>
                          <a:srgbClr val="000000"/>
                        </a:solidFill>
                        <a:latin typeface="+mn-lt"/>
                        <a:ea typeface="+mn-ea"/>
                        <a:cs typeface="+mn-cs"/>
                      </a:endParaRPr>
                    </a:p>
                  </a:txBody>
                  <a:tcPr marL="63500" marR="63500" marT="63500" marB="63500"/>
                </a:tc>
                <a:tc>
                  <a:txBody>
                    <a:bodyPr/>
                    <a:lstStyle/>
                    <a:p>
                      <a:pPr algn="ctr">
                        <a:lnSpc>
                          <a:spcPct val="115000"/>
                        </a:lnSpc>
                        <a:buNone/>
                      </a:pPr>
                      <a:r>
                        <a:rPr lang="en-GB" sz="1800" kern="1200" dirty="0">
                          <a:solidFill>
                            <a:srgbClr val="000000"/>
                          </a:solidFill>
                          <a:latin typeface="+mn-lt"/>
                          <a:ea typeface="+mn-ea"/>
                          <a:cs typeface="+mn-cs"/>
                        </a:rPr>
                        <a:t>Category</a:t>
                      </a:r>
                      <a:endParaRPr lang="ru-RU" sz="1800" kern="1200" dirty="0">
                        <a:solidFill>
                          <a:srgbClr val="000000"/>
                        </a:solidFill>
                        <a:latin typeface="+mn-lt"/>
                        <a:ea typeface="+mn-ea"/>
                        <a:cs typeface="+mn-cs"/>
                      </a:endParaRPr>
                    </a:p>
                  </a:txBody>
                  <a:tcPr marL="63500" marR="63500" marT="63500" marB="63500"/>
                </a:tc>
                <a:tc>
                  <a:txBody>
                    <a:bodyPr/>
                    <a:lstStyle/>
                    <a:p>
                      <a:pPr algn="ctr">
                        <a:lnSpc>
                          <a:spcPct val="115000"/>
                        </a:lnSpc>
                        <a:buNone/>
                      </a:pPr>
                      <a:r>
                        <a:rPr lang="en-GB" sz="1800" kern="1200" dirty="0">
                          <a:solidFill>
                            <a:srgbClr val="000000"/>
                          </a:solidFill>
                          <a:latin typeface="+mn-lt"/>
                          <a:ea typeface="+mn-ea"/>
                          <a:cs typeface="+mn-cs"/>
                        </a:rPr>
                        <a:t>Topic 1</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algn="ctr">
                        <a:lnSpc>
                          <a:spcPct val="115000"/>
                        </a:lnSpc>
                        <a:buNone/>
                      </a:pPr>
                      <a:r>
                        <a:rPr lang="en-GB" sz="1800" kern="1200" dirty="0">
                          <a:solidFill>
                            <a:srgbClr val="000000"/>
                          </a:solidFill>
                          <a:latin typeface="+mn-lt"/>
                          <a:ea typeface="+mn-ea"/>
                          <a:cs typeface="+mn-cs"/>
                        </a:rPr>
                        <a:t>Topic 2</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algn="ctr">
                        <a:lnSpc>
                          <a:spcPct val="115000"/>
                        </a:lnSpc>
                        <a:buNone/>
                      </a:pPr>
                      <a:r>
                        <a:rPr lang="en-GB" sz="1800" kern="1200" dirty="0">
                          <a:solidFill>
                            <a:srgbClr val="000000"/>
                          </a:solidFill>
                          <a:latin typeface="+mn-lt"/>
                          <a:ea typeface="+mn-ea"/>
                          <a:cs typeface="+mn-cs"/>
                        </a:rPr>
                        <a:t>Threshold 1</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tc>
                  <a:txBody>
                    <a:bodyPr/>
                    <a:lstStyle/>
                    <a:p>
                      <a:pPr algn="ctr">
                        <a:lnSpc>
                          <a:spcPct val="115000"/>
                        </a:lnSpc>
                        <a:buNone/>
                      </a:pPr>
                      <a:r>
                        <a:rPr lang="en-GB" sz="1800" kern="1200" dirty="0">
                          <a:solidFill>
                            <a:srgbClr val="000000"/>
                          </a:solidFill>
                          <a:latin typeface="+mn-lt"/>
                          <a:ea typeface="+mn-ea"/>
                          <a:cs typeface="+mn-cs"/>
                        </a:rPr>
                        <a:t>Threshold </a:t>
                      </a:r>
                    </a:p>
                    <a:p>
                      <a:pPr algn="ctr">
                        <a:lnSpc>
                          <a:spcPct val="115000"/>
                        </a:lnSpc>
                        <a:buNone/>
                      </a:pPr>
                      <a:r>
                        <a:rPr lang="en-GB" sz="1800" kern="1200" dirty="0">
                          <a:solidFill>
                            <a:srgbClr val="000000"/>
                          </a:solidFill>
                          <a:latin typeface="+mn-lt"/>
                          <a:ea typeface="+mn-ea"/>
                          <a:cs typeface="+mn-cs"/>
                        </a:rPr>
                        <a:t>2</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extLst>
                  <a:ext uri="{0D108BD9-81ED-4DB2-BD59-A6C34878D82A}">
                    <a16:rowId xmlns:a16="http://schemas.microsoft.com/office/drawing/2014/main" val="263770531"/>
                  </a:ext>
                </a:extLst>
              </a:tr>
              <a:tr h="504648">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a:solidFill>
                            <a:srgbClr val="000000"/>
                          </a:solidFill>
                          <a:latin typeface="+mn-lt"/>
                          <a:ea typeface="+mn-ea"/>
                          <a:cs typeface="+mn-cs"/>
                        </a:rPr>
                        <a:t>0</a:t>
                      </a:r>
                      <a:endParaRPr lang="ru-RU" sz="1800" kern="120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dirty="0">
                          <a:solidFill>
                            <a:srgbClr val="000000"/>
                          </a:solidFill>
                          <a:latin typeface="+mn-lt"/>
                          <a:ea typeface="+mn-ea"/>
                          <a:cs typeface="+mn-cs"/>
                        </a:rPr>
                        <a:t>1</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tc>
                  <a:txBody>
                    <a:bodyPr/>
                    <a:lstStyle/>
                    <a:p>
                      <a:pPr indent="457200" algn="just">
                        <a:lnSpc>
                          <a:spcPct val="115000"/>
                        </a:lnSpc>
                        <a:buNone/>
                      </a:pPr>
                      <a:r>
                        <a:rPr lang="en-GB" sz="1800" kern="1200">
                          <a:solidFill>
                            <a:srgbClr val="000000"/>
                          </a:solidFill>
                          <a:latin typeface="+mn-lt"/>
                          <a:ea typeface="+mn-ea"/>
                          <a:cs typeface="+mn-cs"/>
                        </a:rPr>
                        <a:t>0</a:t>
                      </a:r>
                      <a:endParaRPr lang="ru-RU" sz="1800" kern="1200">
                        <a:solidFill>
                          <a:srgbClr val="000000"/>
                        </a:solidFill>
                        <a:latin typeface="+mn-lt"/>
                        <a:ea typeface="+mn-ea"/>
                        <a:cs typeface="+mn-cs"/>
                      </a:endParaRPr>
                    </a:p>
                  </a:txBody>
                  <a:tcPr marL="63500" marR="63500" marT="63500" marB="63500">
                    <a:solidFill>
                      <a:schemeClr val="bg1">
                        <a:lumMod val="50000"/>
                        <a:lumOff val="50000"/>
                      </a:schemeClr>
                    </a:solidFill>
                  </a:tcPr>
                </a:tc>
                <a:extLst>
                  <a:ext uri="{0D108BD9-81ED-4DB2-BD59-A6C34878D82A}">
                    <a16:rowId xmlns:a16="http://schemas.microsoft.com/office/drawing/2014/main" val="2700837979"/>
                  </a:ext>
                </a:extLst>
              </a:tr>
              <a:tr h="504648">
                <a:tc>
                  <a:txBody>
                    <a:bodyPr/>
                    <a:lstStyle/>
                    <a:p>
                      <a:pPr indent="457200" algn="just">
                        <a:lnSpc>
                          <a:spcPct val="115000"/>
                        </a:lnSpc>
                        <a:buNone/>
                      </a:pPr>
                      <a:r>
                        <a:rPr lang="en-GB" sz="1800" kern="1200">
                          <a:solidFill>
                            <a:srgbClr val="000000"/>
                          </a:solidFill>
                          <a:latin typeface="+mn-lt"/>
                          <a:ea typeface="+mn-ea"/>
                          <a:cs typeface="+mn-cs"/>
                        </a:rPr>
                        <a:t>2</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dirty="0">
                          <a:solidFill>
                            <a:srgbClr val="000000"/>
                          </a:solidFill>
                          <a:latin typeface="+mn-lt"/>
                          <a:ea typeface="+mn-ea"/>
                          <a:cs typeface="+mn-cs"/>
                        </a:rPr>
                        <a:t>1</a:t>
                      </a:r>
                      <a:endParaRPr lang="ru-RU" sz="1800" kern="1200" dirty="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solidFill>
                      <a:schemeClr val="bg1">
                        <a:lumMod val="50000"/>
                        <a:lumOff val="50000"/>
                      </a:schemeClr>
                    </a:solidFill>
                  </a:tcPr>
                </a:tc>
                <a:extLst>
                  <a:ext uri="{0D108BD9-81ED-4DB2-BD59-A6C34878D82A}">
                    <a16:rowId xmlns:a16="http://schemas.microsoft.com/office/drawing/2014/main" val="1079577961"/>
                  </a:ext>
                </a:extLst>
              </a:tr>
              <a:tr h="504648">
                <a:tc>
                  <a:txBody>
                    <a:bodyPr/>
                    <a:lstStyle/>
                    <a:p>
                      <a:pPr indent="457200" algn="just">
                        <a:lnSpc>
                          <a:spcPct val="115000"/>
                        </a:lnSpc>
                        <a:buNone/>
                      </a:pPr>
                      <a:r>
                        <a:rPr lang="en-GB" sz="1800" kern="1200">
                          <a:solidFill>
                            <a:srgbClr val="000000"/>
                          </a:solidFill>
                          <a:latin typeface="+mn-lt"/>
                          <a:ea typeface="+mn-ea"/>
                          <a:cs typeface="+mn-cs"/>
                        </a:rPr>
                        <a:t>3</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dirty="0">
                          <a:solidFill>
                            <a:srgbClr val="000000"/>
                          </a:solidFill>
                          <a:latin typeface="+mn-lt"/>
                          <a:ea typeface="+mn-ea"/>
                          <a:cs typeface="+mn-cs"/>
                        </a:rPr>
                        <a:t>1</a:t>
                      </a:r>
                      <a:endParaRPr lang="ru-RU" sz="1800" kern="1200" dirty="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dirty="0">
                          <a:solidFill>
                            <a:srgbClr val="000000"/>
                          </a:solidFill>
                          <a:latin typeface="+mn-lt"/>
                          <a:ea typeface="+mn-ea"/>
                          <a:cs typeface="+mn-cs"/>
                        </a:rPr>
                        <a:t>1</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dirty="0">
                          <a:solidFill>
                            <a:srgbClr val="000000"/>
                          </a:solidFill>
                          <a:latin typeface="+mn-lt"/>
                          <a:ea typeface="+mn-ea"/>
                          <a:cs typeface="+mn-cs"/>
                        </a:rPr>
                        <a:t>1</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tc>
                  <a:txBody>
                    <a:bodyPr/>
                    <a:lstStyle/>
                    <a:p>
                      <a:pPr indent="457200" algn="just">
                        <a:lnSpc>
                          <a:spcPct val="115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extLst>
                  <a:ext uri="{0D108BD9-81ED-4DB2-BD59-A6C34878D82A}">
                    <a16:rowId xmlns:a16="http://schemas.microsoft.com/office/drawing/2014/main" val="3564319644"/>
                  </a:ext>
                </a:extLst>
              </a:tr>
              <a:tr h="471276">
                <a:tc>
                  <a:txBody>
                    <a:bodyPr/>
                    <a:lstStyle/>
                    <a:p>
                      <a:pPr indent="457200" algn="just">
                        <a:lnSpc>
                          <a:spcPct val="150000"/>
                        </a:lnSpc>
                        <a:buNone/>
                      </a:pPr>
                      <a:r>
                        <a:rPr lang="en-GB" sz="1800" kern="1200">
                          <a:solidFill>
                            <a:srgbClr val="000000"/>
                          </a:solidFill>
                          <a:latin typeface="+mn-lt"/>
                          <a:ea typeface="+mn-ea"/>
                          <a:cs typeface="+mn-cs"/>
                        </a:rPr>
                        <a:t>3</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50000"/>
                        </a:lnSpc>
                        <a:buNone/>
                      </a:pPr>
                      <a:r>
                        <a:rPr lang="en-GB" sz="1800" kern="1200">
                          <a:solidFill>
                            <a:srgbClr val="000000"/>
                          </a:solidFill>
                          <a:latin typeface="+mn-lt"/>
                          <a:ea typeface="+mn-ea"/>
                          <a:cs typeface="+mn-cs"/>
                        </a:rPr>
                        <a:t>2</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50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50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50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tc>
                  <a:txBody>
                    <a:bodyPr/>
                    <a:lstStyle/>
                    <a:p>
                      <a:pPr indent="457200" algn="just">
                        <a:lnSpc>
                          <a:spcPct val="150000"/>
                        </a:lnSpc>
                        <a:buNone/>
                      </a:pPr>
                      <a:r>
                        <a:rPr lang="en-GB" sz="1800" kern="1200" dirty="0">
                          <a:solidFill>
                            <a:srgbClr val="000000"/>
                          </a:solidFill>
                          <a:latin typeface="+mn-lt"/>
                          <a:ea typeface="+mn-ea"/>
                          <a:cs typeface="+mn-cs"/>
                        </a:rPr>
                        <a:t>1</a:t>
                      </a:r>
                      <a:endParaRPr lang="ru-RU" sz="1800" kern="1200" dirty="0">
                        <a:solidFill>
                          <a:srgbClr val="000000"/>
                        </a:solidFill>
                        <a:latin typeface="+mn-lt"/>
                        <a:ea typeface="+mn-ea"/>
                        <a:cs typeface="+mn-cs"/>
                      </a:endParaRPr>
                    </a:p>
                  </a:txBody>
                  <a:tcPr marL="63500" marR="63500" marT="63500" marB="63500">
                    <a:solidFill>
                      <a:schemeClr val="bg1">
                        <a:lumMod val="50000"/>
                        <a:lumOff val="50000"/>
                      </a:schemeClr>
                    </a:solidFill>
                  </a:tcPr>
                </a:tc>
                <a:extLst>
                  <a:ext uri="{0D108BD9-81ED-4DB2-BD59-A6C34878D82A}">
                    <a16:rowId xmlns:a16="http://schemas.microsoft.com/office/drawing/2014/main" val="3866108114"/>
                  </a:ext>
                </a:extLst>
              </a:tr>
            </a:tbl>
          </a:graphicData>
        </a:graphic>
      </p:graphicFrame>
      <p:sp>
        <p:nvSpPr>
          <p:cNvPr id="6" name="TextBox 5">
            <a:extLst>
              <a:ext uri="{FF2B5EF4-FFF2-40B4-BE49-F238E27FC236}">
                <a16:creationId xmlns:a16="http://schemas.microsoft.com/office/drawing/2014/main" id="{CC77F6FD-EC74-7B2A-A119-AD1452DD613E}"/>
              </a:ext>
            </a:extLst>
          </p:cNvPr>
          <p:cNvSpPr txBox="1"/>
          <p:nvPr/>
        </p:nvSpPr>
        <p:spPr>
          <a:xfrm>
            <a:off x="7447548" y="2324696"/>
            <a:ext cx="4304038" cy="2585323"/>
          </a:xfrm>
          <a:prstGeom prst="rect">
            <a:avLst/>
          </a:prstGeom>
          <a:noFill/>
        </p:spPr>
        <p:txBody>
          <a:bodyPr wrap="square">
            <a:spAutoFit/>
          </a:bodyPr>
          <a:lstStyle/>
          <a:p>
            <a:pPr marL="342900" indent="-342900">
              <a:buAutoNum type="arabicPeriod"/>
            </a:pPr>
            <a:r>
              <a:rPr lang="en-GB" dirty="0">
                <a:solidFill>
                  <a:srgbClr val="000000"/>
                </a:solidFill>
              </a:rPr>
              <a:t>Experts reviewed proficiency level descriptors and evaluated which items students at different proficiency levels would be likely to answer correctly</a:t>
            </a:r>
          </a:p>
          <a:p>
            <a:pPr marL="342900" indent="-342900">
              <a:buAutoNum type="arabicPeriod"/>
            </a:pPr>
            <a:r>
              <a:rPr lang="en-GB" dirty="0">
                <a:solidFill>
                  <a:srgbClr val="000000"/>
                </a:solidFill>
              </a:rPr>
              <a:t>For polytomous items decision was made for each category</a:t>
            </a:r>
          </a:p>
          <a:p>
            <a:pPr marL="342900" indent="-342900">
              <a:buAutoNum type="arabicPeriod"/>
            </a:pPr>
            <a:r>
              <a:rPr lang="en-GB" dirty="0">
                <a:solidFill>
                  <a:srgbClr val="000000"/>
                </a:solidFill>
              </a:rPr>
              <a:t>This information was used to create Q matrix</a:t>
            </a:r>
            <a:endParaRPr lang="ru-RU" dirty="0">
              <a:solidFill>
                <a:srgbClr val="000000"/>
              </a:solidFill>
            </a:endParaRPr>
          </a:p>
        </p:txBody>
      </p:sp>
      <p:sp>
        <p:nvSpPr>
          <p:cNvPr id="7" name="TextBox 6">
            <a:extLst>
              <a:ext uri="{FF2B5EF4-FFF2-40B4-BE49-F238E27FC236}">
                <a16:creationId xmlns:a16="http://schemas.microsoft.com/office/drawing/2014/main" id="{54EFD7CB-C44B-EFCE-CD5B-FDB30E07E077}"/>
              </a:ext>
            </a:extLst>
          </p:cNvPr>
          <p:cNvSpPr txBox="1"/>
          <p:nvPr/>
        </p:nvSpPr>
        <p:spPr>
          <a:xfrm>
            <a:off x="353184" y="5042818"/>
            <a:ext cx="7700210" cy="2031325"/>
          </a:xfrm>
          <a:prstGeom prst="rect">
            <a:avLst/>
          </a:prstGeom>
          <a:noFill/>
        </p:spPr>
        <p:txBody>
          <a:bodyPr wrap="square" rtlCol="0">
            <a:spAutoFit/>
          </a:bodyPr>
          <a:lstStyle/>
          <a:p>
            <a:r>
              <a:rPr lang="en-GB" b="1" dirty="0">
                <a:solidFill>
                  <a:srgbClr val="000000"/>
                </a:solidFill>
              </a:rPr>
              <a:t>For item 3:</a:t>
            </a:r>
          </a:p>
          <a:p>
            <a:r>
              <a:rPr lang="en-GB" b="1" dirty="0">
                <a:solidFill>
                  <a:srgbClr val="000000"/>
                </a:solidFill>
              </a:rPr>
              <a:t>Category </a:t>
            </a:r>
            <a:r>
              <a:rPr lang="en-US" b="1" dirty="0">
                <a:solidFill>
                  <a:srgbClr val="000000"/>
                </a:solidFill>
              </a:rPr>
              <a:t>1 </a:t>
            </a:r>
            <a:r>
              <a:rPr lang="en-US" dirty="0">
                <a:solidFill>
                  <a:srgbClr val="000000"/>
                </a:solidFill>
              </a:rPr>
              <a:t>indicates that the student has likely passed the threshold between the developing and basic levels but has not yet reached the advanced level.</a:t>
            </a:r>
          </a:p>
          <a:p>
            <a:r>
              <a:rPr lang="en-GB" b="1" dirty="0">
                <a:solidFill>
                  <a:srgbClr val="000000"/>
                </a:solidFill>
              </a:rPr>
              <a:t>Category </a:t>
            </a:r>
            <a:r>
              <a:rPr lang="en-US" b="1" dirty="0">
                <a:solidFill>
                  <a:srgbClr val="000000"/>
                </a:solidFill>
              </a:rPr>
              <a:t>2 </a:t>
            </a:r>
            <a:r>
              <a:rPr lang="en-US" dirty="0">
                <a:solidFill>
                  <a:srgbClr val="000000"/>
                </a:solidFill>
              </a:rPr>
              <a:t>suggest that the student has likely passed both the basic and advanced thresholds.</a:t>
            </a:r>
          </a:p>
          <a:p>
            <a:endParaRPr lang="ru-RU" dirty="0"/>
          </a:p>
        </p:txBody>
      </p:sp>
      <p:sp>
        <p:nvSpPr>
          <p:cNvPr id="8" name="Elipse 3">
            <a:extLst>
              <a:ext uri="{FF2B5EF4-FFF2-40B4-BE49-F238E27FC236}">
                <a16:creationId xmlns:a16="http://schemas.microsoft.com/office/drawing/2014/main" id="{F76E3853-8E04-C146-A652-C3C30D8E8CF6}"/>
              </a:ext>
            </a:extLst>
          </p:cNvPr>
          <p:cNvSpPr/>
          <p:nvPr/>
        </p:nvSpPr>
        <p:spPr>
          <a:xfrm>
            <a:off x="8247647" y="4960748"/>
            <a:ext cx="2919668" cy="1541140"/>
          </a:xfrm>
          <a:custGeom>
            <a:avLst/>
            <a:gdLst>
              <a:gd name="connsiteX0" fmla="*/ 0 w 3630707"/>
              <a:gd name="connsiteY0" fmla="*/ 1815354 h 3630707"/>
              <a:gd name="connsiteX1" fmla="*/ 1815354 w 3630707"/>
              <a:gd name="connsiteY1" fmla="*/ 0 h 3630707"/>
              <a:gd name="connsiteX2" fmla="*/ 3630708 w 3630707"/>
              <a:gd name="connsiteY2" fmla="*/ 1815354 h 3630707"/>
              <a:gd name="connsiteX3" fmla="*/ 1815354 w 3630707"/>
              <a:gd name="connsiteY3" fmla="*/ 3630708 h 3630707"/>
              <a:gd name="connsiteX4" fmla="*/ 0 w 3630707"/>
              <a:gd name="connsiteY4" fmla="*/ 1815354 h 363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707" h="3630707" fill="none" extrusionOk="0">
                <a:moveTo>
                  <a:pt x="0" y="1815354"/>
                </a:moveTo>
                <a:cubicBezTo>
                  <a:pt x="-163304" y="713300"/>
                  <a:pt x="701185" y="-113183"/>
                  <a:pt x="1815354" y="0"/>
                </a:cubicBezTo>
                <a:cubicBezTo>
                  <a:pt x="2763881" y="-11539"/>
                  <a:pt x="3920328" y="738816"/>
                  <a:pt x="3630708" y="1815354"/>
                </a:cubicBezTo>
                <a:cubicBezTo>
                  <a:pt x="3502837" y="2796191"/>
                  <a:pt x="3022829" y="3476442"/>
                  <a:pt x="1815354" y="3630708"/>
                </a:cubicBezTo>
                <a:cubicBezTo>
                  <a:pt x="678522" y="3416640"/>
                  <a:pt x="-164270" y="2728400"/>
                  <a:pt x="0" y="1815354"/>
                </a:cubicBezTo>
                <a:close/>
              </a:path>
              <a:path w="3630707" h="3630707" stroke="0" extrusionOk="0">
                <a:moveTo>
                  <a:pt x="0" y="1815354"/>
                </a:moveTo>
                <a:cubicBezTo>
                  <a:pt x="-53698" y="869755"/>
                  <a:pt x="802113" y="-70905"/>
                  <a:pt x="1815354" y="0"/>
                </a:cubicBezTo>
                <a:cubicBezTo>
                  <a:pt x="2796764" y="26639"/>
                  <a:pt x="3826196" y="632209"/>
                  <a:pt x="3630708" y="1815354"/>
                </a:cubicBezTo>
                <a:cubicBezTo>
                  <a:pt x="3708216" y="2684979"/>
                  <a:pt x="2790241" y="3648003"/>
                  <a:pt x="1815354" y="3630708"/>
                </a:cubicBezTo>
                <a:cubicBezTo>
                  <a:pt x="665957" y="3735416"/>
                  <a:pt x="43606" y="3020877"/>
                  <a:pt x="0" y="1815354"/>
                </a:cubicBezTo>
                <a:close/>
              </a:path>
            </a:pathLst>
          </a:custGeom>
          <a:ln>
            <a:solidFill>
              <a:srgbClr val="FFCC00"/>
            </a:solidFill>
            <a:extLst>
              <a:ext uri="{C807C97D-BFC1-408E-A445-0C87EB9F89A2}">
                <ask:lineSketchStyleProps xmlns:ask="http://schemas.microsoft.com/office/drawing/2018/sketchyshapes" sd="2828424083">
                  <a:custGeom>
                    <a:avLst/>
                    <a:gdLst>
                      <a:gd name="connsiteX0" fmla="*/ 0 w 2919668"/>
                      <a:gd name="connsiteY0" fmla="*/ 770570 h 1541140"/>
                      <a:gd name="connsiteX1" fmla="*/ 1459834 w 2919668"/>
                      <a:gd name="connsiteY1" fmla="*/ 0 h 1541140"/>
                      <a:gd name="connsiteX2" fmla="*/ 2919668 w 2919668"/>
                      <a:gd name="connsiteY2" fmla="*/ 770570 h 1541140"/>
                      <a:gd name="connsiteX3" fmla="*/ 1459834 w 2919668"/>
                      <a:gd name="connsiteY3" fmla="*/ 1541140 h 1541140"/>
                      <a:gd name="connsiteX4" fmla="*/ 0 w 2919668"/>
                      <a:gd name="connsiteY4" fmla="*/ 770570 h 1541140"/>
                      <a:gd name="connsiteX0" fmla="*/ 0 w 2919668"/>
                      <a:gd name="connsiteY0" fmla="*/ 770570 h 1541140"/>
                      <a:gd name="connsiteX1" fmla="*/ 1459834 w 2919668"/>
                      <a:gd name="connsiteY1" fmla="*/ 0 h 1541140"/>
                      <a:gd name="connsiteX2" fmla="*/ 2919668 w 2919668"/>
                      <a:gd name="connsiteY2" fmla="*/ 770570 h 1541140"/>
                      <a:gd name="connsiteX3" fmla="*/ 1459834 w 2919668"/>
                      <a:gd name="connsiteY3" fmla="*/ 1541140 h 1541140"/>
                      <a:gd name="connsiteX4" fmla="*/ 0 w 2919668"/>
                      <a:gd name="connsiteY4" fmla="*/ 770570 h 1541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9668" h="1541140" fill="none" extrusionOk="0">
                        <a:moveTo>
                          <a:pt x="0" y="770570"/>
                        </a:moveTo>
                        <a:cubicBezTo>
                          <a:pt x="-159218" y="285788"/>
                          <a:pt x="511792" y="-100865"/>
                          <a:pt x="1459834" y="0"/>
                        </a:cubicBezTo>
                        <a:cubicBezTo>
                          <a:pt x="2080535" y="-35221"/>
                          <a:pt x="3170326" y="309074"/>
                          <a:pt x="2919668" y="770570"/>
                        </a:cubicBezTo>
                        <a:cubicBezTo>
                          <a:pt x="2725715" y="1171406"/>
                          <a:pt x="2532849" y="1398848"/>
                          <a:pt x="1459834" y="1541140"/>
                        </a:cubicBezTo>
                        <a:cubicBezTo>
                          <a:pt x="523539" y="1415030"/>
                          <a:pt x="-184028" y="1129827"/>
                          <a:pt x="0" y="770570"/>
                        </a:cubicBezTo>
                        <a:close/>
                      </a:path>
                      <a:path w="2919668" h="1541140" stroke="0" extrusionOk="0">
                        <a:moveTo>
                          <a:pt x="0" y="770570"/>
                        </a:moveTo>
                        <a:cubicBezTo>
                          <a:pt x="8045" y="191732"/>
                          <a:pt x="516225" y="-41242"/>
                          <a:pt x="1459834" y="0"/>
                        </a:cubicBezTo>
                        <a:cubicBezTo>
                          <a:pt x="2223709" y="-28192"/>
                          <a:pt x="3060905" y="259509"/>
                          <a:pt x="2919668" y="770570"/>
                        </a:cubicBezTo>
                        <a:cubicBezTo>
                          <a:pt x="3116041" y="1069684"/>
                          <a:pt x="2068509" y="1483032"/>
                          <a:pt x="1459834" y="1541140"/>
                        </a:cubicBezTo>
                        <a:cubicBezTo>
                          <a:pt x="446810" y="1690860"/>
                          <a:pt x="28803" y="1259009"/>
                          <a:pt x="0" y="770570"/>
                        </a:cubicBezTo>
                        <a:close/>
                      </a:path>
                      <a:path w="2919668" h="1541140" fill="none" stroke="0" extrusionOk="0">
                        <a:moveTo>
                          <a:pt x="0" y="770570"/>
                        </a:moveTo>
                        <a:cubicBezTo>
                          <a:pt x="-213808" y="390323"/>
                          <a:pt x="550588" y="-136440"/>
                          <a:pt x="1459834" y="0"/>
                        </a:cubicBezTo>
                        <a:cubicBezTo>
                          <a:pt x="2183645" y="44094"/>
                          <a:pt x="3225699" y="246065"/>
                          <a:pt x="2919668" y="770570"/>
                        </a:cubicBezTo>
                        <a:cubicBezTo>
                          <a:pt x="2851858" y="1126834"/>
                          <a:pt x="2407331" y="1490332"/>
                          <a:pt x="1459834" y="1541140"/>
                        </a:cubicBezTo>
                        <a:cubicBezTo>
                          <a:pt x="537839" y="1455838"/>
                          <a:pt x="-111351" y="1254695"/>
                          <a:pt x="0" y="770570"/>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CC00"/>
                </a:solidFill>
              </a:rPr>
              <a:t>Three proficiency levels = 2 thresholds</a:t>
            </a:r>
            <a:endParaRPr lang="ru-RU" sz="2000" dirty="0">
              <a:solidFill>
                <a:srgbClr val="FFCC00"/>
              </a:solidFill>
            </a:endParaRPr>
          </a:p>
        </p:txBody>
      </p:sp>
    </p:spTree>
    <p:extLst>
      <p:ext uri="{BB962C8B-B14F-4D97-AF65-F5344CB8AC3E}">
        <p14:creationId xmlns:p14="http://schemas.microsoft.com/office/powerpoint/2010/main" val="4445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C64F83-46CD-F508-4997-39014F9986B8}"/>
              </a:ext>
            </a:extLst>
          </p:cNvPr>
          <p:cNvSpPr txBox="1"/>
          <p:nvPr/>
        </p:nvSpPr>
        <p:spPr>
          <a:xfrm>
            <a:off x="228601" y="2111542"/>
            <a:ext cx="11255542" cy="3416320"/>
          </a:xfrm>
          <a:prstGeom prst="rect">
            <a:avLst/>
          </a:prstGeom>
          <a:noFill/>
        </p:spPr>
        <p:txBody>
          <a:bodyPr wrap="square" rtlCol="0">
            <a:spAutoFit/>
          </a:bodyPr>
          <a:lstStyle/>
          <a:p>
            <a:r>
              <a:rPr lang="en-GB" dirty="0">
                <a:solidFill>
                  <a:srgbClr val="000000"/>
                </a:solidFill>
              </a:rPr>
              <a:t>The sequential attribute CDM model (Ma &amp; de la Torre, 2016) employed dichotomous attributes to represent different achievement levels</a:t>
            </a:r>
          </a:p>
          <a:p>
            <a:endParaRPr lang="en-GB" dirty="0">
              <a:solidFill>
                <a:srgbClr val="000000"/>
              </a:solidFill>
            </a:endParaRPr>
          </a:p>
          <a:p>
            <a:r>
              <a:rPr lang="en-GB" dirty="0">
                <a:solidFill>
                  <a:srgbClr val="000000"/>
                </a:solidFill>
              </a:rPr>
              <a:t>Multiple CDM models DINA, RRUM, LLM, ACDM, and GDINA were calibrated and compared using the GDINA package in R (Ma &amp; de la Torre, 2020). </a:t>
            </a:r>
          </a:p>
          <a:p>
            <a:endParaRPr lang="en-GB" dirty="0">
              <a:solidFill>
                <a:srgbClr val="000000"/>
              </a:solidFill>
            </a:endParaRPr>
          </a:p>
          <a:p>
            <a:r>
              <a:rPr lang="en-GB" dirty="0">
                <a:solidFill>
                  <a:srgbClr val="000000"/>
                </a:solidFill>
              </a:rPr>
              <a:t>Model comparisons were based on Akaike Information Criterion (AIC) and Bayesian Information Criterion (BIC), with lower values indicating better model fit. Classification accuracy as a measure of reliability in CDM was calculated for each attribute.</a:t>
            </a:r>
          </a:p>
          <a:p>
            <a:endParaRPr lang="ru-RU" dirty="0">
              <a:solidFill>
                <a:srgbClr val="000000"/>
              </a:solidFill>
            </a:endParaRPr>
          </a:p>
          <a:p>
            <a:r>
              <a:rPr lang="en-GB" dirty="0">
                <a:solidFill>
                  <a:srgbClr val="000000"/>
                </a:solidFill>
              </a:rPr>
              <a:t>The study sample included 767 9th grade students. Analysis was conducted in R software. </a:t>
            </a:r>
            <a:endParaRPr lang="ru-RU" dirty="0">
              <a:solidFill>
                <a:srgbClr val="000000"/>
              </a:solidFill>
            </a:endParaRPr>
          </a:p>
          <a:p>
            <a:endParaRPr lang="en-GB" dirty="0">
              <a:solidFill>
                <a:srgbClr val="000000"/>
              </a:solidFill>
            </a:endParaRPr>
          </a:p>
        </p:txBody>
      </p:sp>
      <p:sp>
        <p:nvSpPr>
          <p:cNvPr id="4" name="Rectángulo: esquinas redondeadas 2">
            <a:extLst>
              <a:ext uri="{FF2B5EF4-FFF2-40B4-BE49-F238E27FC236}">
                <a16:creationId xmlns:a16="http://schemas.microsoft.com/office/drawing/2014/main" id="{9312A7AD-131E-CB1E-2F60-60FA2FC7B8A4}"/>
              </a:ext>
            </a:extLst>
          </p:cNvPr>
          <p:cNvSpPr/>
          <p:nvPr/>
        </p:nvSpPr>
        <p:spPr>
          <a:xfrm>
            <a:off x="411432" y="1308729"/>
            <a:ext cx="5684568"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5684568"/>
                      <a:gd name="connsiteY0" fmla="*/ 92696 h 556167"/>
                      <a:gd name="connsiteX1" fmla="*/ 753311 w 5684568"/>
                      <a:gd name="connsiteY1" fmla="*/ 0 h 556167"/>
                      <a:gd name="connsiteX2" fmla="*/ 1350161 w 5684568"/>
                      <a:gd name="connsiteY2" fmla="*/ 0 h 556167"/>
                      <a:gd name="connsiteX3" fmla="*/ 1863451 w 5684568"/>
                      <a:gd name="connsiteY3" fmla="*/ 0 h 556167"/>
                      <a:gd name="connsiteX4" fmla="*/ 2334962 w 5684568"/>
                      <a:gd name="connsiteY4" fmla="*/ 0 h 556167"/>
                      <a:gd name="connsiteX5" fmla="*/ 2848252 w 5684568"/>
                      <a:gd name="connsiteY5" fmla="*/ 0 h 556167"/>
                      <a:gd name="connsiteX6" fmla="*/ 3486880 w 5684568"/>
                      <a:gd name="connsiteY6" fmla="*/ 0 h 556167"/>
                      <a:gd name="connsiteX7" fmla="*/ 4000172 w 5684568"/>
                      <a:gd name="connsiteY7" fmla="*/ 0 h 556167"/>
                      <a:gd name="connsiteX8" fmla="*/ 4931256 w 5684568"/>
                      <a:gd name="connsiteY8" fmla="*/ 0 h 556167"/>
                      <a:gd name="connsiteX9" fmla="*/ 5684568 w 5684568"/>
                      <a:gd name="connsiteY9" fmla="*/ 92696 h 556167"/>
                      <a:gd name="connsiteX10" fmla="*/ 5684568 w 5684568"/>
                      <a:gd name="connsiteY10" fmla="*/ 170558 h 556167"/>
                      <a:gd name="connsiteX11" fmla="*/ 5684568 w 5684568"/>
                      <a:gd name="connsiteY11" fmla="*/ 237298 h 556167"/>
                      <a:gd name="connsiteX12" fmla="*/ 5684568 w 5684568"/>
                      <a:gd name="connsiteY12" fmla="*/ 318868 h 556167"/>
                      <a:gd name="connsiteX13" fmla="*/ 5684568 w 5684568"/>
                      <a:gd name="connsiteY13" fmla="*/ 393023 h 556167"/>
                      <a:gd name="connsiteX14" fmla="*/ 5684568 w 5684568"/>
                      <a:gd name="connsiteY14" fmla="*/ 463470 h 556167"/>
                      <a:gd name="connsiteX15" fmla="*/ 4931256 w 5684568"/>
                      <a:gd name="connsiteY15" fmla="*/ 556167 h 556167"/>
                      <a:gd name="connsiteX16" fmla="*/ 4250848 w 5684568"/>
                      <a:gd name="connsiteY16" fmla="*/ 556167 h 556167"/>
                      <a:gd name="connsiteX17" fmla="*/ 3737558 w 5684568"/>
                      <a:gd name="connsiteY17" fmla="*/ 556167 h 556167"/>
                      <a:gd name="connsiteX18" fmla="*/ 3140708 w 5684568"/>
                      <a:gd name="connsiteY18" fmla="*/ 556167 h 556167"/>
                      <a:gd name="connsiteX19" fmla="*/ 2669198 w 5684568"/>
                      <a:gd name="connsiteY19" fmla="*/ 556167 h 556167"/>
                      <a:gd name="connsiteX20" fmla="*/ 1988789 w 5684568"/>
                      <a:gd name="connsiteY20" fmla="*/ 556167 h 556167"/>
                      <a:gd name="connsiteX21" fmla="*/ 1391940 w 5684568"/>
                      <a:gd name="connsiteY21" fmla="*/ 556167 h 556167"/>
                      <a:gd name="connsiteX22" fmla="*/ 753311 w 5684568"/>
                      <a:gd name="connsiteY22" fmla="*/ 556167 h 556167"/>
                      <a:gd name="connsiteX23" fmla="*/ 0 w 5684568"/>
                      <a:gd name="connsiteY23" fmla="*/ 463470 h 556167"/>
                      <a:gd name="connsiteX24" fmla="*/ 0 w 5684568"/>
                      <a:gd name="connsiteY24" fmla="*/ 385608 h 556167"/>
                      <a:gd name="connsiteX25" fmla="*/ 0 w 5684568"/>
                      <a:gd name="connsiteY25" fmla="*/ 307745 h 556167"/>
                      <a:gd name="connsiteX26" fmla="*/ 0 w 5684568"/>
                      <a:gd name="connsiteY26" fmla="*/ 226175 h 556167"/>
                      <a:gd name="connsiteX27" fmla="*/ 0 w 5684568"/>
                      <a:gd name="connsiteY27" fmla="*/ 92696 h 556167"/>
                      <a:gd name="connsiteX0" fmla="*/ 0 w 5684568"/>
                      <a:gd name="connsiteY0" fmla="*/ 92696 h 556167"/>
                      <a:gd name="connsiteX1" fmla="*/ 753311 w 5684568"/>
                      <a:gd name="connsiteY1" fmla="*/ 0 h 556167"/>
                      <a:gd name="connsiteX2" fmla="*/ 1433719 w 5684568"/>
                      <a:gd name="connsiteY2" fmla="*/ 0 h 556167"/>
                      <a:gd name="connsiteX3" fmla="*/ 1988789 w 5684568"/>
                      <a:gd name="connsiteY3" fmla="*/ 0 h 556167"/>
                      <a:gd name="connsiteX4" fmla="*/ 2502079 w 5684568"/>
                      <a:gd name="connsiteY4" fmla="*/ 0 h 556167"/>
                      <a:gd name="connsiteX5" fmla="*/ 3140708 w 5684568"/>
                      <a:gd name="connsiteY5" fmla="*/ 0 h 556167"/>
                      <a:gd name="connsiteX6" fmla="*/ 3695778 w 5684568"/>
                      <a:gd name="connsiteY6" fmla="*/ 0 h 556167"/>
                      <a:gd name="connsiteX7" fmla="*/ 4376186 w 5684568"/>
                      <a:gd name="connsiteY7" fmla="*/ 0 h 556167"/>
                      <a:gd name="connsiteX8" fmla="*/ 4931256 w 5684568"/>
                      <a:gd name="connsiteY8" fmla="*/ 0 h 556167"/>
                      <a:gd name="connsiteX9" fmla="*/ 5684568 w 5684568"/>
                      <a:gd name="connsiteY9" fmla="*/ 92696 h 556167"/>
                      <a:gd name="connsiteX10" fmla="*/ 5684568 w 5684568"/>
                      <a:gd name="connsiteY10" fmla="*/ 159435 h 556167"/>
                      <a:gd name="connsiteX11" fmla="*/ 5684568 w 5684568"/>
                      <a:gd name="connsiteY11" fmla="*/ 233590 h 556167"/>
                      <a:gd name="connsiteX12" fmla="*/ 5684568 w 5684568"/>
                      <a:gd name="connsiteY12" fmla="*/ 304037 h 556167"/>
                      <a:gd name="connsiteX13" fmla="*/ 5684568 w 5684568"/>
                      <a:gd name="connsiteY13" fmla="*/ 385608 h 556167"/>
                      <a:gd name="connsiteX14" fmla="*/ 5684568 w 5684568"/>
                      <a:gd name="connsiteY14" fmla="*/ 463470 h 556167"/>
                      <a:gd name="connsiteX15" fmla="*/ 4931256 w 5684568"/>
                      <a:gd name="connsiteY15" fmla="*/ 556167 h 556167"/>
                      <a:gd name="connsiteX16" fmla="*/ 4292627 w 5684568"/>
                      <a:gd name="connsiteY16" fmla="*/ 556167 h 556167"/>
                      <a:gd name="connsiteX17" fmla="*/ 3695778 w 5684568"/>
                      <a:gd name="connsiteY17" fmla="*/ 556167 h 556167"/>
                      <a:gd name="connsiteX18" fmla="*/ 3224268 w 5684568"/>
                      <a:gd name="connsiteY18" fmla="*/ 556167 h 556167"/>
                      <a:gd name="connsiteX19" fmla="*/ 2710976 w 5684568"/>
                      <a:gd name="connsiteY19" fmla="*/ 556167 h 556167"/>
                      <a:gd name="connsiteX20" fmla="*/ 2030568 w 5684568"/>
                      <a:gd name="connsiteY20" fmla="*/ 556167 h 556167"/>
                      <a:gd name="connsiteX21" fmla="*/ 1433719 w 5684568"/>
                      <a:gd name="connsiteY21" fmla="*/ 556167 h 556167"/>
                      <a:gd name="connsiteX22" fmla="*/ 1113927 w 5684568"/>
                      <a:gd name="connsiteY22" fmla="*/ 556167 h 556167"/>
                      <a:gd name="connsiteX23" fmla="*/ 753311 w 5684568"/>
                      <a:gd name="connsiteY23" fmla="*/ 556167 h 556167"/>
                      <a:gd name="connsiteX24" fmla="*/ 0 w 5684568"/>
                      <a:gd name="connsiteY24" fmla="*/ 463470 h 556167"/>
                      <a:gd name="connsiteX25" fmla="*/ 0 w 5684568"/>
                      <a:gd name="connsiteY25" fmla="*/ 389315 h 556167"/>
                      <a:gd name="connsiteX26" fmla="*/ 0 w 5684568"/>
                      <a:gd name="connsiteY26" fmla="*/ 315160 h 556167"/>
                      <a:gd name="connsiteX27" fmla="*/ 0 w 5684568"/>
                      <a:gd name="connsiteY27" fmla="*/ 248421 h 556167"/>
                      <a:gd name="connsiteX28" fmla="*/ 0 w 5684568"/>
                      <a:gd name="connsiteY28" fmla="*/ 170558 h 556167"/>
                      <a:gd name="connsiteX29" fmla="*/ 0 w 5684568"/>
                      <a:gd name="connsiteY29"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84568" h="556167" fill="none" extrusionOk="0">
                        <a:moveTo>
                          <a:pt x="0" y="92696"/>
                        </a:moveTo>
                        <a:cubicBezTo>
                          <a:pt x="-97169" y="92410"/>
                          <a:pt x="322308" y="4645"/>
                          <a:pt x="753311" y="0"/>
                        </a:cubicBezTo>
                        <a:cubicBezTo>
                          <a:pt x="902662" y="-7772"/>
                          <a:pt x="1202759" y="25306"/>
                          <a:pt x="1350161" y="0"/>
                        </a:cubicBezTo>
                        <a:cubicBezTo>
                          <a:pt x="1507961" y="633"/>
                          <a:pt x="1714562" y="-22769"/>
                          <a:pt x="1863451" y="0"/>
                        </a:cubicBezTo>
                        <a:cubicBezTo>
                          <a:pt x="2008299" y="-6365"/>
                          <a:pt x="2157558" y="7384"/>
                          <a:pt x="2334962" y="0"/>
                        </a:cubicBezTo>
                        <a:cubicBezTo>
                          <a:pt x="2523572" y="3751"/>
                          <a:pt x="2695107" y="12924"/>
                          <a:pt x="2848252" y="0"/>
                        </a:cubicBezTo>
                        <a:cubicBezTo>
                          <a:pt x="3044961" y="34939"/>
                          <a:pt x="3193619" y="-17495"/>
                          <a:pt x="3486880" y="0"/>
                        </a:cubicBezTo>
                        <a:cubicBezTo>
                          <a:pt x="3761224" y="-2126"/>
                          <a:pt x="3915194" y="11430"/>
                          <a:pt x="4000172" y="0"/>
                        </a:cubicBezTo>
                        <a:cubicBezTo>
                          <a:pt x="4165067" y="-54974"/>
                          <a:pt x="4452405" y="-29785"/>
                          <a:pt x="4931256" y="0"/>
                        </a:cubicBezTo>
                        <a:cubicBezTo>
                          <a:pt x="5408769" y="6474"/>
                          <a:pt x="5666228" y="54366"/>
                          <a:pt x="5684568" y="92696"/>
                        </a:cubicBezTo>
                        <a:cubicBezTo>
                          <a:pt x="5730701" y="110079"/>
                          <a:pt x="5645262" y="137052"/>
                          <a:pt x="5684568" y="170558"/>
                        </a:cubicBezTo>
                        <a:cubicBezTo>
                          <a:pt x="5729985" y="200713"/>
                          <a:pt x="5648592" y="211877"/>
                          <a:pt x="5684568" y="237298"/>
                        </a:cubicBezTo>
                        <a:cubicBezTo>
                          <a:pt x="5733660" y="265718"/>
                          <a:pt x="5670551" y="278230"/>
                          <a:pt x="5684568" y="318868"/>
                        </a:cubicBezTo>
                        <a:cubicBezTo>
                          <a:pt x="5699845" y="334610"/>
                          <a:pt x="5619164" y="357938"/>
                          <a:pt x="5684568" y="393023"/>
                        </a:cubicBezTo>
                        <a:cubicBezTo>
                          <a:pt x="5749760" y="422409"/>
                          <a:pt x="5674915" y="440511"/>
                          <a:pt x="5684568" y="463470"/>
                        </a:cubicBezTo>
                        <a:cubicBezTo>
                          <a:pt x="5664179" y="487397"/>
                          <a:pt x="5413566" y="548410"/>
                          <a:pt x="4931256" y="556167"/>
                        </a:cubicBezTo>
                        <a:cubicBezTo>
                          <a:pt x="4707493" y="521035"/>
                          <a:pt x="4477493" y="538092"/>
                          <a:pt x="4250848" y="556167"/>
                        </a:cubicBezTo>
                        <a:cubicBezTo>
                          <a:pt x="4025718" y="569354"/>
                          <a:pt x="3876056" y="546307"/>
                          <a:pt x="3737558" y="556167"/>
                        </a:cubicBezTo>
                        <a:cubicBezTo>
                          <a:pt x="3607964" y="572358"/>
                          <a:pt x="3297062" y="562743"/>
                          <a:pt x="3140708" y="556167"/>
                        </a:cubicBezTo>
                        <a:cubicBezTo>
                          <a:pt x="2940525" y="562283"/>
                          <a:pt x="2801255" y="539802"/>
                          <a:pt x="2669198" y="556167"/>
                        </a:cubicBezTo>
                        <a:cubicBezTo>
                          <a:pt x="2509855" y="570451"/>
                          <a:pt x="2236281" y="622998"/>
                          <a:pt x="1988789" y="556167"/>
                        </a:cubicBezTo>
                        <a:cubicBezTo>
                          <a:pt x="1714320" y="540372"/>
                          <a:pt x="1638863" y="553107"/>
                          <a:pt x="1391940" y="556167"/>
                        </a:cubicBezTo>
                        <a:cubicBezTo>
                          <a:pt x="1150290" y="559555"/>
                          <a:pt x="862278" y="558798"/>
                          <a:pt x="753311" y="556167"/>
                        </a:cubicBezTo>
                        <a:cubicBezTo>
                          <a:pt x="352214" y="552654"/>
                          <a:pt x="-14190" y="506126"/>
                          <a:pt x="0" y="463470"/>
                        </a:cubicBezTo>
                        <a:cubicBezTo>
                          <a:pt x="-40803" y="436470"/>
                          <a:pt x="56223" y="417298"/>
                          <a:pt x="0" y="385608"/>
                        </a:cubicBezTo>
                        <a:cubicBezTo>
                          <a:pt x="-72651" y="367959"/>
                          <a:pt x="77484" y="348936"/>
                          <a:pt x="0" y="307745"/>
                        </a:cubicBezTo>
                        <a:cubicBezTo>
                          <a:pt x="-93722" y="275110"/>
                          <a:pt x="72480" y="255798"/>
                          <a:pt x="0" y="226175"/>
                        </a:cubicBezTo>
                        <a:cubicBezTo>
                          <a:pt x="-70159" y="187894"/>
                          <a:pt x="32582" y="127001"/>
                          <a:pt x="0" y="92696"/>
                        </a:cubicBezTo>
                        <a:close/>
                      </a:path>
                      <a:path w="5684568" h="556167" stroke="0" extrusionOk="0">
                        <a:moveTo>
                          <a:pt x="0" y="92696"/>
                        </a:moveTo>
                        <a:cubicBezTo>
                          <a:pt x="-12459" y="22497"/>
                          <a:pt x="324155" y="-37395"/>
                          <a:pt x="753311" y="0"/>
                        </a:cubicBezTo>
                        <a:cubicBezTo>
                          <a:pt x="1010683" y="6755"/>
                          <a:pt x="1141031" y="-550"/>
                          <a:pt x="1433719" y="0"/>
                        </a:cubicBezTo>
                        <a:cubicBezTo>
                          <a:pt x="1749654" y="-4594"/>
                          <a:pt x="1812631" y="-9557"/>
                          <a:pt x="1988789" y="0"/>
                        </a:cubicBezTo>
                        <a:cubicBezTo>
                          <a:pt x="2140842" y="-3540"/>
                          <a:pt x="2271828" y="20844"/>
                          <a:pt x="2502079" y="0"/>
                        </a:cubicBezTo>
                        <a:cubicBezTo>
                          <a:pt x="2727919" y="34702"/>
                          <a:pt x="2930461" y="-1831"/>
                          <a:pt x="3140708" y="0"/>
                        </a:cubicBezTo>
                        <a:cubicBezTo>
                          <a:pt x="3370493" y="-32569"/>
                          <a:pt x="3534165" y="16762"/>
                          <a:pt x="3695778" y="0"/>
                        </a:cubicBezTo>
                        <a:cubicBezTo>
                          <a:pt x="3905963" y="-41544"/>
                          <a:pt x="4194307" y="-16152"/>
                          <a:pt x="4376186" y="0"/>
                        </a:cubicBezTo>
                        <a:cubicBezTo>
                          <a:pt x="4636848" y="1214"/>
                          <a:pt x="4755933" y="27570"/>
                          <a:pt x="4931256" y="0"/>
                        </a:cubicBezTo>
                        <a:cubicBezTo>
                          <a:pt x="5266530" y="5311"/>
                          <a:pt x="5640976" y="32713"/>
                          <a:pt x="5684568" y="92696"/>
                        </a:cubicBezTo>
                        <a:cubicBezTo>
                          <a:pt x="5714422" y="107305"/>
                          <a:pt x="5643881" y="120197"/>
                          <a:pt x="5684568" y="159435"/>
                        </a:cubicBezTo>
                        <a:cubicBezTo>
                          <a:pt x="5741156" y="194937"/>
                          <a:pt x="5683508" y="206190"/>
                          <a:pt x="5684568" y="233590"/>
                        </a:cubicBezTo>
                        <a:cubicBezTo>
                          <a:pt x="5700096" y="252677"/>
                          <a:pt x="5625177" y="262893"/>
                          <a:pt x="5684568" y="304037"/>
                        </a:cubicBezTo>
                        <a:cubicBezTo>
                          <a:pt x="5752781" y="327312"/>
                          <a:pt x="5678605" y="348790"/>
                          <a:pt x="5684568" y="385608"/>
                        </a:cubicBezTo>
                        <a:cubicBezTo>
                          <a:pt x="5700106" y="424272"/>
                          <a:pt x="5648492" y="441612"/>
                          <a:pt x="5684568" y="463470"/>
                        </a:cubicBezTo>
                        <a:cubicBezTo>
                          <a:pt x="5598135" y="433271"/>
                          <a:pt x="5326905" y="563005"/>
                          <a:pt x="4931256" y="556167"/>
                        </a:cubicBezTo>
                        <a:cubicBezTo>
                          <a:pt x="4754192" y="546103"/>
                          <a:pt x="4471942" y="534738"/>
                          <a:pt x="4292627" y="556167"/>
                        </a:cubicBezTo>
                        <a:cubicBezTo>
                          <a:pt x="4080458" y="537325"/>
                          <a:pt x="3881409" y="596761"/>
                          <a:pt x="3695778" y="556167"/>
                        </a:cubicBezTo>
                        <a:cubicBezTo>
                          <a:pt x="3480191" y="563329"/>
                          <a:pt x="3446244" y="551463"/>
                          <a:pt x="3224268" y="556167"/>
                        </a:cubicBezTo>
                        <a:cubicBezTo>
                          <a:pt x="3034616" y="568330"/>
                          <a:pt x="2893042" y="557900"/>
                          <a:pt x="2710976" y="556167"/>
                        </a:cubicBezTo>
                        <a:cubicBezTo>
                          <a:pt x="2531736" y="569411"/>
                          <a:pt x="2303950" y="543233"/>
                          <a:pt x="2030568" y="556167"/>
                        </a:cubicBezTo>
                        <a:cubicBezTo>
                          <a:pt x="1755040" y="557356"/>
                          <a:pt x="1716529" y="552283"/>
                          <a:pt x="1433719" y="556167"/>
                        </a:cubicBezTo>
                        <a:cubicBezTo>
                          <a:pt x="1340642" y="563849"/>
                          <a:pt x="1212038" y="524866"/>
                          <a:pt x="1113927" y="556167"/>
                        </a:cubicBezTo>
                        <a:cubicBezTo>
                          <a:pt x="1015816" y="587468"/>
                          <a:pt x="845058" y="520021"/>
                          <a:pt x="753311" y="556167"/>
                        </a:cubicBezTo>
                        <a:cubicBezTo>
                          <a:pt x="347652" y="551351"/>
                          <a:pt x="6245" y="519863"/>
                          <a:pt x="0" y="463470"/>
                        </a:cubicBezTo>
                        <a:cubicBezTo>
                          <a:pt x="-50115" y="437223"/>
                          <a:pt x="26759" y="415939"/>
                          <a:pt x="0" y="389315"/>
                        </a:cubicBezTo>
                        <a:cubicBezTo>
                          <a:pt x="-21560" y="363054"/>
                          <a:pt x="1294" y="339685"/>
                          <a:pt x="0" y="315160"/>
                        </a:cubicBezTo>
                        <a:cubicBezTo>
                          <a:pt x="-6956" y="286975"/>
                          <a:pt x="9318" y="271649"/>
                          <a:pt x="0" y="248421"/>
                        </a:cubicBezTo>
                        <a:cubicBezTo>
                          <a:pt x="-17694" y="231001"/>
                          <a:pt x="76733" y="201700"/>
                          <a:pt x="0" y="170558"/>
                        </a:cubicBezTo>
                        <a:cubicBezTo>
                          <a:pt x="-87596" y="152170"/>
                          <a:pt x="68467" y="130615"/>
                          <a:pt x="0" y="92696"/>
                        </a:cubicBezTo>
                        <a:close/>
                      </a:path>
                      <a:path w="5684568" h="556167" fill="none" stroke="0" extrusionOk="0">
                        <a:moveTo>
                          <a:pt x="0" y="92696"/>
                        </a:moveTo>
                        <a:cubicBezTo>
                          <a:pt x="-59094" y="25254"/>
                          <a:pt x="295794" y="722"/>
                          <a:pt x="753311" y="0"/>
                        </a:cubicBezTo>
                        <a:cubicBezTo>
                          <a:pt x="897978" y="-4263"/>
                          <a:pt x="1202996" y="4157"/>
                          <a:pt x="1350161" y="0"/>
                        </a:cubicBezTo>
                        <a:cubicBezTo>
                          <a:pt x="1462752" y="24446"/>
                          <a:pt x="1721792" y="16215"/>
                          <a:pt x="1863451" y="0"/>
                        </a:cubicBezTo>
                        <a:cubicBezTo>
                          <a:pt x="1964717" y="-27663"/>
                          <a:pt x="2188307" y="19202"/>
                          <a:pt x="2334962" y="0"/>
                        </a:cubicBezTo>
                        <a:cubicBezTo>
                          <a:pt x="2522876" y="-1416"/>
                          <a:pt x="2704399" y="-20957"/>
                          <a:pt x="2848252" y="0"/>
                        </a:cubicBezTo>
                        <a:cubicBezTo>
                          <a:pt x="2949656" y="-13339"/>
                          <a:pt x="3192745" y="20885"/>
                          <a:pt x="3486880" y="0"/>
                        </a:cubicBezTo>
                        <a:cubicBezTo>
                          <a:pt x="3761284" y="-27217"/>
                          <a:pt x="3868117" y="24642"/>
                          <a:pt x="4000172" y="0"/>
                        </a:cubicBezTo>
                        <a:cubicBezTo>
                          <a:pt x="4130158" y="2918"/>
                          <a:pt x="4493526" y="13411"/>
                          <a:pt x="4931256" y="0"/>
                        </a:cubicBezTo>
                        <a:cubicBezTo>
                          <a:pt x="5409791" y="269"/>
                          <a:pt x="5672635" y="48877"/>
                          <a:pt x="5684568" y="92696"/>
                        </a:cubicBezTo>
                        <a:cubicBezTo>
                          <a:pt x="5746700" y="130977"/>
                          <a:pt x="5641020" y="146889"/>
                          <a:pt x="5684568" y="170558"/>
                        </a:cubicBezTo>
                        <a:cubicBezTo>
                          <a:pt x="5737800" y="213190"/>
                          <a:pt x="5639268" y="215745"/>
                          <a:pt x="5684568" y="237298"/>
                        </a:cubicBezTo>
                        <a:cubicBezTo>
                          <a:pt x="5737299" y="263243"/>
                          <a:pt x="5671231" y="285702"/>
                          <a:pt x="5684568" y="318868"/>
                        </a:cubicBezTo>
                        <a:cubicBezTo>
                          <a:pt x="5678812" y="353322"/>
                          <a:pt x="5601523" y="353007"/>
                          <a:pt x="5684568" y="393023"/>
                        </a:cubicBezTo>
                        <a:cubicBezTo>
                          <a:pt x="5750560" y="422138"/>
                          <a:pt x="5670971" y="437353"/>
                          <a:pt x="5684568" y="463470"/>
                        </a:cubicBezTo>
                        <a:cubicBezTo>
                          <a:pt x="5643257" y="435362"/>
                          <a:pt x="5385772" y="554911"/>
                          <a:pt x="4931256" y="556167"/>
                        </a:cubicBezTo>
                        <a:cubicBezTo>
                          <a:pt x="4689978" y="573565"/>
                          <a:pt x="4497409" y="562710"/>
                          <a:pt x="4250848" y="556167"/>
                        </a:cubicBezTo>
                        <a:cubicBezTo>
                          <a:pt x="4025185" y="594577"/>
                          <a:pt x="3912471" y="529947"/>
                          <a:pt x="3737558" y="556167"/>
                        </a:cubicBezTo>
                        <a:cubicBezTo>
                          <a:pt x="3569657" y="604332"/>
                          <a:pt x="3315398" y="553246"/>
                          <a:pt x="3140708" y="556167"/>
                        </a:cubicBezTo>
                        <a:cubicBezTo>
                          <a:pt x="2950443" y="567528"/>
                          <a:pt x="2780383" y="563049"/>
                          <a:pt x="2669198" y="556167"/>
                        </a:cubicBezTo>
                        <a:cubicBezTo>
                          <a:pt x="2542306" y="529485"/>
                          <a:pt x="2185936" y="549291"/>
                          <a:pt x="1988789" y="556167"/>
                        </a:cubicBezTo>
                        <a:cubicBezTo>
                          <a:pt x="1741554" y="564165"/>
                          <a:pt x="1594626" y="573495"/>
                          <a:pt x="1391940" y="556167"/>
                        </a:cubicBezTo>
                        <a:cubicBezTo>
                          <a:pt x="1175532" y="574325"/>
                          <a:pt x="879220" y="535766"/>
                          <a:pt x="753311" y="556167"/>
                        </a:cubicBezTo>
                        <a:cubicBezTo>
                          <a:pt x="365689" y="563893"/>
                          <a:pt x="-16213" y="507233"/>
                          <a:pt x="0" y="463470"/>
                        </a:cubicBezTo>
                        <a:cubicBezTo>
                          <a:pt x="-24486" y="443521"/>
                          <a:pt x="53175" y="407779"/>
                          <a:pt x="0" y="385608"/>
                        </a:cubicBezTo>
                        <a:cubicBezTo>
                          <a:pt x="-61683" y="368157"/>
                          <a:pt x="68841" y="323518"/>
                          <a:pt x="0" y="307745"/>
                        </a:cubicBezTo>
                        <a:cubicBezTo>
                          <a:pt x="-58777" y="267969"/>
                          <a:pt x="83908" y="240142"/>
                          <a:pt x="0" y="226175"/>
                        </a:cubicBezTo>
                        <a:cubicBezTo>
                          <a:pt x="-73754" y="192198"/>
                          <a:pt x="40661" y="119103"/>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668A9"/>
                </a:solidFill>
              </a:rPr>
              <a:t>Methodology and sample</a:t>
            </a:r>
            <a:endParaRPr lang="en-US" sz="2800" b="1" i="1" dirty="0">
              <a:solidFill>
                <a:schemeClr val="tx1"/>
              </a:solidFill>
            </a:endParaRPr>
          </a:p>
        </p:txBody>
      </p:sp>
    </p:spTree>
    <p:extLst>
      <p:ext uri="{BB962C8B-B14F-4D97-AF65-F5344CB8AC3E}">
        <p14:creationId xmlns:p14="http://schemas.microsoft.com/office/powerpoint/2010/main" val="109930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E0A19-2C11-5DEA-439E-E0560FE6848B}"/>
            </a:ext>
          </a:extLst>
        </p:cNvPr>
        <p:cNvGrpSpPr/>
        <p:nvPr/>
      </p:nvGrpSpPr>
      <p:grpSpPr>
        <a:xfrm>
          <a:off x="0" y="0"/>
          <a:ext cx="0" cy="0"/>
          <a:chOff x="0" y="0"/>
          <a:chExt cx="0" cy="0"/>
        </a:xfrm>
      </p:grpSpPr>
      <p:sp>
        <p:nvSpPr>
          <p:cNvPr id="4" name="Rectángulo: esquinas redondeadas 2">
            <a:extLst>
              <a:ext uri="{FF2B5EF4-FFF2-40B4-BE49-F238E27FC236}">
                <a16:creationId xmlns:a16="http://schemas.microsoft.com/office/drawing/2014/main" id="{19455D8E-AF6A-6C57-5981-62BEA0CFDCAA}"/>
              </a:ext>
            </a:extLst>
          </p:cNvPr>
          <p:cNvSpPr/>
          <p:nvPr/>
        </p:nvSpPr>
        <p:spPr>
          <a:xfrm>
            <a:off x="354932" y="1338808"/>
            <a:ext cx="5883440"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5883440"/>
                      <a:gd name="connsiteY0" fmla="*/ 92696 h 556167"/>
                      <a:gd name="connsiteX1" fmla="*/ 779665 w 5883440"/>
                      <a:gd name="connsiteY1" fmla="*/ 0 h 556167"/>
                      <a:gd name="connsiteX2" fmla="*/ 1397396 w 5883440"/>
                      <a:gd name="connsiteY2" fmla="*/ 0 h 556167"/>
                      <a:gd name="connsiteX3" fmla="*/ 1928643 w 5883440"/>
                      <a:gd name="connsiteY3" fmla="*/ 0 h 556167"/>
                      <a:gd name="connsiteX4" fmla="*/ 2416650 w 5883440"/>
                      <a:gd name="connsiteY4" fmla="*/ 0 h 556167"/>
                      <a:gd name="connsiteX5" fmla="*/ 2947897 w 5883440"/>
                      <a:gd name="connsiteY5" fmla="*/ 0 h 556167"/>
                      <a:gd name="connsiteX6" fmla="*/ 3608867 w 5883440"/>
                      <a:gd name="connsiteY6" fmla="*/ 0 h 556167"/>
                      <a:gd name="connsiteX7" fmla="*/ 4140116 w 5883440"/>
                      <a:gd name="connsiteY7" fmla="*/ 0 h 556167"/>
                      <a:gd name="connsiteX8" fmla="*/ 5103774 w 5883440"/>
                      <a:gd name="connsiteY8" fmla="*/ 0 h 556167"/>
                      <a:gd name="connsiteX9" fmla="*/ 5883440 w 5883440"/>
                      <a:gd name="connsiteY9" fmla="*/ 92696 h 556167"/>
                      <a:gd name="connsiteX10" fmla="*/ 5883440 w 5883440"/>
                      <a:gd name="connsiteY10" fmla="*/ 170558 h 556167"/>
                      <a:gd name="connsiteX11" fmla="*/ 5883440 w 5883440"/>
                      <a:gd name="connsiteY11" fmla="*/ 237298 h 556167"/>
                      <a:gd name="connsiteX12" fmla="*/ 5883440 w 5883440"/>
                      <a:gd name="connsiteY12" fmla="*/ 318868 h 556167"/>
                      <a:gd name="connsiteX13" fmla="*/ 5883440 w 5883440"/>
                      <a:gd name="connsiteY13" fmla="*/ 393023 h 556167"/>
                      <a:gd name="connsiteX14" fmla="*/ 5883440 w 5883440"/>
                      <a:gd name="connsiteY14" fmla="*/ 463470 h 556167"/>
                      <a:gd name="connsiteX15" fmla="*/ 5103774 w 5883440"/>
                      <a:gd name="connsiteY15" fmla="*/ 556167 h 556167"/>
                      <a:gd name="connsiteX16" fmla="*/ 4399561 w 5883440"/>
                      <a:gd name="connsiteY16" fmla="*/ 556167 h 556167"/>
                      <a:gd name="connsiteX17" fmla="*/ 3868314 w 5883440"/>
                      <a:gd name="connsiteY17" fmla="*/ 556167 h 556167"/>
                      <a:gd name="connsiteX18" fmla="*/ 3250584 w 5883440"/>
                      <a:gd name="connsiteY18" fmla="*/ 556167 h 556167"/>
                      <a:gd name="connsiteX19" fmla="*/ 2762578 w 5883440"/>
                      <a:gd name="connsiteY19" fmla="*/ 556167 h 556167"/>
                      <a:gd name="connsiteX20" fmla="*/ 2058366 w 5883440"/>
                      <a:gd name="connsiteY20" fmla="*/ 556167 h 556167"/>
                      <a:gd name="connsiteX21" fmla="*/ 1440636 w 5883440"/>
                      <a:gd name="connsiteY21" fmla="*/ 556167 h 556167"/>
                      <a:gd name="connsiteX22" fmla="*/ 779665 w 5883440"/>
                      <a:gd name="connsiteY22" fmla="*/ 556167 h 556167"/>
                      <a:gd name="connsiteX23" fmla="*/ 0 w 5883440"/>
                      <a:gd name="connsiteY23" fmla="*/ 463470 h 556167"/>
                      <a:gd name="connsiteX24" fmla="*/ 0 w 5883440"/>
                      <a:gd name="connsiteY24" fmla="*/ 385608 h 556167"/>
                      <a:gd name="connsiteX25" fmla="*/ 0 w 5883440"/>
                      <a:gd name="connsiteY25" fmla="*/ 307745 h 556167"/>
                      <a:gd name="connsiteX26" fmla="*/ 0 w 5883440"/>
                      <a:gd name="connsiteY26" fmla="*/ 226175 h 556167"/>
                      <a:gd name="connsiteX27" fmla="*/ 0 w 5883440"/>
                      <a:gd name="connsiteY27" fmla="*/ 92696 h 556167"/>
                      <a:gd name="connsiteX0" fmla="*/ 0 w 5883440"/>
                      <a:gd name="connsiteY0" fmla="*/ 92696 h 556167"/>
                      <a:gd name="connsiteX1" fmla="*/ 779665 w 5883440"/>
                      <a:gd name="connsiteY1" fmla="*/ 0 h 556167"/>
                      <a:gd name="connsiteX2" fmla="*/ 1483878 w 5883440"/>
                      <a:gd name="connsiteY2" fmla="*/ 0 h 556167"/>
                      <a:gd name="connsiteX3" fmla="*/ 2058366 w 5883440"/>
                      <a:gd name="connsiteY3" fmla="*/ 0 h 556167"/>
                      <a:gd name="connsiteX4" fmla="*/ 2589613 w 5883440"/>
                      <a:gd name="connsiteY4" fmla="*/ 0 h 556167"/>
                      <a:gd name="connsiteX5" fmla="*/ 3250584 w 5883440"/>
                      <a:gd name="connsiteY5" fmla="*/ 0 h 556167"/>
                      <a:gd name="connsiteX6" fmla="*/ 3825073 w 5883440"/>
                      <a:gd name="connsiteY6" fmla="*/ 0 h 556167"/>
                      <a:gd name="connsiteX7" fmla="*/ 4529285 w 5883440"/>
                      <a:gd name="connsiteY7" fmla="*/ 0 h 556167"/>
                      <a:gd name="connsiteX8" fmla="*/ 5103774 w 5883440"/>
                      <a:gd name="connsiteY8" fmla="*/ 0 h 556167"/>
                      <a:gd name="connsiteX9" fmla="*/ 5883440 w 5883440"/>
                      <a:gd name="connsiteY9" fmla="*/ 92696 h 556167"/>
                      <a:gd name="connsiteX10" fmla="*/ 5883440 w 5883440"/>
                      <a:gd name="connsiteY10" fmla="*/ 159435 h 556167"/>
                      <a:gd name="connsiteX11" fmla="*/ 5883440 w 5883440"/>
                      <a:gd name="connsiteY11" fmla="*/ 233590 h 556167"/>
                      <a:gd name="connsiteX12" fmla="*/ 5883440 w 5883440"/>
                      <a:gd name="connsiteY12" fmla="*/ 304037 h 556167"/>
                      <a:gd name="connsiteX13" fmla="*/ 5883440 w 5883440"/>
                      <a:gd name="connsiteY13" fmla="*/ 385608 h 556167"/>
                      <a:gd name="connsiteX14" fmla="*/ 5883440 w 5883440"/>
                      <a:gd name="connsiteY14" fmla="*/ 463470 h 556167"/>
                      <a:gd name="connsiteX15" fmla="*/ 5103774 w 5883440"/>
                      <a:gd name="connsiteY15" fmla="*/ 556167 h 556167"/>
                      <a:gd name="connsiteX16" fmla="*/ 4442803 w 5883440"/>
                      <a:gd name="connsiteY16" fmla="*/ 556167 h 556167"/>
                      <a:gd name="connsiteX17" fmla="*/ 3825073 w 5883440"/>
                      <a:gd name="connsiteY17" fmla="*/ 556167 h 556167"/>
                      <a:gd name="connsiteX18" fmla="*/ 3337067 w 5883440"/>
                      <a:gd name="connsiteY18" fmla="*/ 556167 h 556167"/>
                      <a:gd name="connsiteX19" fmla="*/ 2805819 w 5883440"/>
                      <a:gd name="connsiteY19" fmla="*/ 556167 h 556167"/>
                      <a:gd name="connsiteX20" fmla="*/ 2101607 w 5883440"/>
                      <a:gd name="connsiteY20" fmla="*/ 556167 h 556167"/>
                      <a:gd name="connsiteX21" fmla="*/ 1483878 w 5883440"/>
                      <a:gd name="connsiteY21" fmla="*/ 556167 h 556167"/>
                      <a:gd name="connsiteX22" fmla="*/ 1152898 w 5883440"/>
                      <a:gd name="connsiteY22" fmla="*/ 556167 h 556167"/>
                      <a:gd name="connsiteX23" fmla="*/ 779665 w 5883440"/>
                      <a:gd name="connsiteY23" fmla="*/ 556167 h 556167"/>
                      <a:gd name="connsiteX24" fmla="*/ 0 w 5883440"/>
                      <a:gd name="connsiteY24" fmla="*/ 463470 h 556167"/>
                      <a:gd name="connsiteX25" fmla="*/ 0 w 5883440"/>
                      <a:gd name="connsiteY25" fmla="*/ 389315 h 556167"/>
                      <a:gd name="connsiteX26" fmla="*/ 0 w 5883440"/>
                      <a:gd name="connsiteY26" fmla="*/ 315160 h 556167"/>
                      <a:gd name="connsiteX27" fmla="*/ 0 w 5883440"/>
                      <a:gd name="connsiteY27" fmla="*/ 248421 h 556167"/>
                      <a:gd name="connsiteX28" fmla="*/ 0 w 5883440"/>
                      <a:gd name="connsiteY28" fmla="*/ 170558 h 556167"/>
                      <a:gd name="connsiteX29" fmla="*/ 0 w 5883440"/>
                      <a:gd name="connsiteY29"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3440" h="556167" fill="none" extrusionOk="0">
                        <a:moveTo>
                          <a:pt x="0" y="92696"/>
                        </a:moveTo>
                        <a:cubicBezTo>
                          <a:pt x="-47270" y="64034"/>
                          <a:pt x="343747" y="32611"/>
                          <a:pt x="779665" y="0"/>
                        </a:cubicBezTo>
                        <a:cubicBezTo>
                          <a:pt x="961875" y="-13332"/>
                          <a:pt x="1241023" y="40320"/>
                          <a:pt x="1397396" y="0"/>
                        </a:cubicBezTo>
                        <a:cubicBezTo>
                          <a:pt x="1561928" y="1142"/>
                          <a:pt x="1778862" y="-9719"/>
                          <a:pt x="1928643" y="0"/>
                        </a:cubicBezTo>
                        <a:cubicBezTo>
                          <a:pt x="2081709" y="-6259"/>
                          <a:pt x="2249992" y="25136"/>
                          <a:pt x="2416650" y="0"/>
                        </a:cubicBezTo>
                        <a:cubicBezTo>
                          <a:pt x="2629034" y="20401"/>
                          <a:pt x="2802271" y="44680"/>
                          <a:pt x="2947897" y="0"/>
                        </a:cubicBezTo>
                        <a:cubicBezTo>
                          <a:pt x="3152260" y="37098"/>
                          <a:pt x="3305215" y="-18440"/>
                          <a:pt x="3608867" y="0"/>
                        </a:cubicBezTo>
                        <a:cubicBezTo>
                          <a:pt x="3893184" y="-2415"/>
                          <a:pt x="4032523" y="7275"/>
                          <a:pt x="4140116" y="0"/>
                        </a:cubicBezTo>
                        <a:cubicBezTo>
                          <a:pt x="4316922" y="-63311"/>
                          <a:pt x="4611637" y="-24939"/>
                          <a:pt x="5103774" y="0"/>
                        </a:cubicBezTo>
                        <a:cubicBezTo>
                          <a:pt x="5600986" y="5249"/>
                          <a:pt x="5863818" y="45165"/>
                          <a:pt x="5883440" y="92696"/>
                        </a:cubicBezTo>
                        <a:cubicBezTo>
                          <a:pt x="5936024" y="115275"/>
                          <a:pt x="5848686" y="130459"/>
                          <a:pt x="5883440" y="170558"/>
                        </a:cubicBezTo>
                        <a:cubicBezTo>
                          <a:pt x="5930131" y="200386"/>
                          <a:pt x="5845481" y="211840"/>
                          <a:pt x="5883440" y="237298"/>
                        </a:cubicBezTo>
                        <a:cubicBezTo>
                          <a:pt x="5930149" y="267236"/>
                          <a:pt x="5869082" y="283041"/>
                          <a:pt x="5883440" y="318868"/>
                        </a:cubicBezTo>
                        <a:cubicBezTo>
                          <a:pt x="5898171" y="344997"/>
                          <a:pt x="5817838" y="351552"/>
                          <a:pt x="5883440" y="393023"/>
                        </a:cubicBezTo>
                        <a:cubicBezTo>
                          <a:pt x="5950383" y="422456"/>
                          <a:pt x="5874343" y="439045"/>
                          <a:pt x="5883440" y="463470"/>
                        </a:cubicBezTo>
                        <a:cubicBezTo>
                          <a:pt x="5873180" y="478141"/>
                          <a:pt x="5630993" y="546182"/>
                          <a:pt x="5103774" y="556167"/>
                        </a:cubicBezTo>
                        <a:cubicBezTo>
                          <a:pt x="4869597" y="529666"/>
                          <a:pt x="4642150" y="507707"/>
                          <a:pt x="4399561" y="556167"/>
                        </a:cubicBezTo>
                        <a:cubicBezTo>
                          <a:pt x="4159835" y="602865"/>
                          <a:pt x="3988323" y="521184"/>
                          <a:pt x="3868314" y="556167"/>
                        </a:cubicBezTo>
                        <a:cubicBezTo>
                          <a:pt x="3741455" y="578550"/>
                          <a:pt x="3413866" y="562704"/>
                          <a:pt x="3250584" y="556167"/>
                        </a:cubicBezTo>
                        <a:cubicBezTo>
                          <a:pt x="3013629" y="572802"/>
                          <a:pt x="2899230" y="538075"/>
                          <a:pt x="2762578" y="556167"/>
                        </a:cubicBezTo>
                        <a:cubicBezTo>
                          <a:pt x="2603596" y="568600"/>
                          <a:pt x="2318019" y="572452"/>
                          <a:pt x="2058366" y="556167"/>
                        </a:cubicBezTo>
                        <a:cubicBezTo>
                          <a:pt x="1786912" y="550746"/>
                          <a:pt x="1670944" y="550931"/>
                          <a:pt x="1440636" y="556167"/>
                        </a:cubicBezTo>
                        <a:cubicBezTo>
                          <a:pt x="1208822" y="561198"/>
                          <a:pt x="895724" y="557756"/>
                          <a:pt x="779665" y="556167"/>
                        </a:cubicBezTo>
                        <a:cubicBezTo>
                          <a:pt x="367228" y="555454"/>
                          <a:pt x="-15007" y="509627"/>
                          <a:pt x="0" y="463470"/>
                        </a:cubicBezTo>
                        <a:cubicBezTo>
                          <a:pt x="-42565" y="437035"/>
                          <a:pt x="62107" y="407911"/>
                          <a:pt x="0" y="385608"/>
                        </a:cubicBezTo>
                        <a:cubicBezTo>
                          <a:pt x="-67000" y="366091"/>
                          <a:pt x="80105" y="349116"/>
                          <a:pt x="0" y="307745"/>
                        </a:cubicBezTo>
                        <a:cubicBezTo>
                          <a:pt x="-84691" y="277121"/>
                          <a:pt x="75037" y="256221"/>
                          <a:pt x="0" y="226175"/>
                        </a:cubicBezTo>
                        <a:cubicBezTo>
                          <a:pt x="-72817" y="188118"/>
                          <a:pt x="42288" y="118062"/>
                          <a:pt x="0" y="92696"/>
                        </a:cubicBezTo>
                        <a:close/>
                      </a:path>
                      <a:path w="5883440" h="556167" stroke="0" extrusionOk="0">
                        <a:moveTo>
                          <a:pt x="0" y="92696"/>
                        </a:moveTo>
                        <a:cubicBezTo>
                          <a:pt x="-1440" y="14039"/>
                          <a:pt x="349335" y="-50508"/>
                          <a:pt x="779665" y="0"/>
                        </a:cubicBezTo>
                        <a:cubicBezTo>
                          <a:pt x="1044814" y="308"/>
                          <a:pt x="1187485" y="-6885"/>
                          <a:pt x="1483878" y="0"/>
                        </a:cubicBezTo>
                        <a:cubicBezTo>
                          <a:pt x="1805408" y="-4893"/>
                          <a:pt x="1876616" y="-3031"/>
                          <a:pt x="2058366" y="0"/>
                        </a:cubicBezTo>
                        <a:cubicBezTo>
                          <a:pt x="2227482" y="-4742"/>
                          <a:pt x="2347233" y="16401"/>
                          <a:pt x="2589613" y="0"/>
                        </a:cubicBezTo>
                        <a:cubicBezTo>
                          <a:pt x="2824535" y="33245"/>
                          <a:pt x="3053447" y="-9093"/>
                          <a:pt x="3250584" y="0"/>
                        </a:cubicBezTo>
                        <a:cubicBezTo>
                          <a:pt x="3482145" y="-18672"/>
                          <a:pt x="3669323" y="22240"/>
                          <a:pt x="3825073" y="0"/>
                        </a:cubicBezTo>
                        <a:cubicBezTo>
                          <a:pt x="4034685" y="-30362"/>
                          <a:pt x="4318577" y="-9320"/>
                          <a:pt x="4529285" y="0"/>
                        </a:cubicBezTo>
                        <a:cubicBezTo>
                          <a:pt x="4809203" y="3167"/>
                          <a:pt x="4921018" y="11664"/>
                          <a:pt x="5103774" y="0"/>
                        </a:cubicBezTo>
                        <a:cubicBezTo>
                          <a:pt x="5459069" y="8173"/>
                          <a:pt x="5830701" y="33187"/>
                          <a:pt x="5883440" y="92696"/>
                        </a:cubicBezTo>
                        <a:cubicBezTo>
                          <a:pt x="5914182" y="100260"/>
                          <a:pt x="5833328" y="125670"/>
                          <a:pt x="5883440" y="159435"/>
                        </a:cubicBezTo>
                        <a:cubicBezTo>
                          <a:pt x="5940867" y="192847"/>
                          <a:pt x="5882370" y="206185"/>
                          <a:pt x="5883440" y="233590"/>
                        </a:cubicBezTo>
                        <a:cubicBezTo>
                          <a:pt x="5901618" y="250230"/>
                          <a:pt x="5822001" y="262185"/>
                          <a:pt x="5883440" y="304037"/>
                        </a:cubicBezTo>
                        <a:cubicBezTo>
                          <a:pt x="5954336" y="327463"/>
                          <a:pt x="5884157" y="342786"/>
                          <a:pt x="5883440" y="385608"/>
                        </a:cubicBezTo>
                        <a:cubicBezTo>
                          <a:pt x="5896827" y="423426"/>
                          <a:pt x="5846763" y="437521"/>
                          <a:pt x="5883440" y="463470"/>
                        </a:cubicBezTo>
                        <a:cubicBezTo>
                          <a:pt x="5823830" y="496284"/>
                          <a:pt x="5519626" y="611056"/>
                          <a:pt x="5103774" y="556167"/>
                        </a:cubicBezTo>
                        <a:cubicBezTo>
                          <a:pt x="4954330" y="553835"/>
                          <a:pt x="4627025" y="497117"/>
                          <a:pt x="4442803" y="556167"/>
                        </a:cubicBezTo>
                        <a:cubicBezTo>
                          <a:pt x="4251340" y="560737"/>
                          <a:pt x="4042155" y="568902"/>
                          <a:pt x="3825073" y="556167"/>
                        </a:cubicBezTo>
                        <a:cubicBezTo>
                          <a:pt x="3598547" y="561439"/>
                          <a:pt x="3557793" y="552704"/>
                          <a:pt x="3337067" y="556167"/>
                        </a:cubicBezTo>
                        <a:cubicBezTo>
                          <a:pt x="3124138" y="561431"/>
                          <a:pt x="3017450" y="573022"/>
                          <a:pt x="2805819" y="556167"/>
                        </a:cubicBezTo>
                        <a:cubicBezTo>
                          <a:pt x="2613697" y="589744"/>
                          <a:pt x="2410799" y="528033"/>
                          <a:pt x="2101607" y="556167"/>
                        </a:cubicBezTo>
                        <a:cubicBezTo>
                          <a:pt x="1823454" y="560440"/>
                          <a:pt x="1772822" y="546233"/>
                          <a:pt x="1483878" y="556167"/>
                        </a:cubicBezTo>
                        <a:cubicBezTo>
                          <a:pt x="1413401" y="569198"/>
                          <a:pt x="1238572" y="542402"/>
                          <a:pt x="1152898" y="556167"/>
                        </a:cubicBezTo>
                        <a:cubicBezTo>
                          <a:pt x="1067224" y="569932"/>
                          <a:pt x="900712" y="529510"/>
                          <a:pt x="779665" y="556167"/>
                        </a:cubicBezTo>
                        <a:cubicBezTo>
                          <a:pt x="347860" y="548702"/>
                          <a:pt x="3801" y="521646"/>
                          <a:pt x="0" y="463470"/>
                        </a:cubicBezTo>
                        <a:cubicBezTo>
                          <a:pt x="-49125" y="432639"/>
                          <a:pt x="33229" y="416986"/>
                          <a:pt x="0" y="389315"/>
                        </a:cubicBezTo>
                        <a:cubicBezTo>
                          <a:pt x="-21282" y="362542"/>
                          <a:pt x="4330" y="343823"/>
                          <a:pt x="0" y="315160"/>
                        </a:cubicBezTo>
                        <a:cubicBezTo>
                          <a:pt x="-7308" y="287339"/>
                          <a:pt x="6551" y="267883"/>
                          <a:pt x="0" y="248421"/>
                        </a:cubicBezTo>
                        <a:cubicBezTo>
                          <a:pt x="-11766" y="230195"/>
                          <a:pt x="80146" y="210856"/>
                          <a:pt x="0" y="170558"/>
                        </a:cubicBezTo>
                        <a:cubicBezTo>
                          <a:pt x="-80150" y="150391"/>
                          <a:pt x="69695" y="135758"/>
                          <a:pt x="0" y="92696"/>
                        </a:cubicBezTo>
                        <a:close/>
                      </a:path>
                      <a:path w="5883440" h="556167" fill="none" stroke="0" extrusionOk="0">
                        <a:moveTo>
                          <a:pt x="0" y="92696"/>
                        </a:moveTo>
                        <a:cubicBezTo>
                          <a:pt x="-100575" y="103"/>
                          <a:pt x="315587" y="-2534"/>
                          <a:pt x="779665" y="0"/>
                        </a:cubicBezTo>
                        <a:cubicBezTo>
                          <a:pt x="943271" y="-1295"/>
                          <a:pt x="1233208" y="4540"/>
                          <a:pt x="1397396" y="0"/>
                        </a:cubicBezTo>
                        <a:cubicBezTo>
                          <a:pt x="1522061" y="17496"/>
                          <a:pt x="1780995" y="22262"/>
                          <a:pt x="1928643" y="0"/>
                        </a:cubicBezTo>
                        <a:cubicBezTo>
                          <a:pt x="2039879" y="-24886"/>
                          <a:pt x="2255307" y="15235"/>
                          <a:pt x="2416650" y="0"/>
                        </a:cubicBezTo>
                        <a:cubicBezTo>
                          <a:pt x="2616849" y="-716"/>
                          <a:pt x="2802028" y="-28071"/>
                          <a:pt x="2947897" y="0"/>
                        </a:cubicBezTo>
                        <a:cubicBezTo>
                          <a:pt x="3057591" y="-12908"/>
                          <a:pt x="3317809" y="8870"/>
                          <a:pt x="3608867" y="0"/>
                        </a:cubicBezTo>
                        <a:cubicBezTo>
                          <a:pt x="3891864" y="-37613"/>
                          <a:pt x="4015285" y="8898"/>
                          <a:pt x="4140116" y="0"/>
                        </a:cubicBezTo>
                        <a:cubicBezTo>
                          <a:pt x="4338853" y="39110"/>
                          <a:pt x="4719747" y="30170"/>
                          <a:pt x="5103774" y="0"/>
                        </a:cubicBezTo>
                        <a:cubicBezTo>
                          <a:pt x="5597331" y="-61"/>
                          <a:pt x="5873871" y="51357"/>
                          <a:pt x="5883440" y="92696"/>
                        </a:cubicBezTo>
                        <a:cubicBezTo>
                          <a:pt x="5944084" y="125920"/>
                          <a:pt x="5838607" y="149534"/>
                          <a:pt x="5883440" y="170558"/>
                        </a:cubicBezTo>
                        <a:cubicBezTo>
                          <a:pt x="5937295" y="211777"/>
                          <a:pt x="5837086" y="216618"/>
                          <a:pt x="5883440" y="237298"/>
                        </a:cubicBezTo>
                        <a:cubicBezTo>
                          <a:pt x="5939852" y="261566"/>
                          <a:pt x="5870966" y="279378"/>
                          <a:pt x="5883440" y="318868"/>
                        </a:cubicBezTo>
                        <a:cubicBezTo>
                          <a:pt x="5883980" y="352367"/>
                          <a:pt x="5808904" y="360505"/>
                          <a:pt x="5883440" y="393023"/>
                        </a:cubicBezTo>
                        <a:cubicBezTo>
                          <a:pt x="5948168" y="421881"/>
                          <a:pt x="5869432" y="437301"/>
                          <a:pt x="5883440" y="463470"/>
                        </a:cubicBezTo>
                        <a:cubicBezTo>
                          <a:pt x="5837837" y="471326"/>
                          <a:pt x="5554161" y="566782"/>
                          <a:pt x="5103774" y="556167"/>
                        </a:cubicBezTo>
                        <a:cubicBezTo>
                          <a:pt x="4831644" y="614096"/>
                          <a:pt x="4658166" y="565824"/>
                          <a:pt x="4399561" y="556167"/>
                        </a:cubicBezTo>
                        <a:cubicBezTo>
                          <a:pt x="4166535" y="582963"/>
                          <a:pt x="4044581" y="532084"/>
                          <a:pt x="3868314" y="556167"/>
                        </a:cubicBezTo>
                        <a:cubicBezTo>
                          <a:pt x="3690794" y="611737"/>
                          <a:pt x="3433481" y="553170"/>
                          <a:pt x="3250584" y="556167"/>
                        </a:cubicBezTo>
                        <a:cubicBezTo>
                          <a:pt x="3052419" y="565325"/>
                          <a:pt x="2887341" y="558330"/>
                          <a:pt x="2762578" y="556167"/>
                        </a:cubicBezTo>
                        <a:cubicBezTo>
                          <a:pt x="2634833" y="507906"/>
                          <a:pt x="2273055" y="549784"/>
                          <a:pt x="2058366" y="556167"/>
                        </a:cubicBezTo>
                        <a:cubicBezTo>
                          <a:pt x="1826138" y="584679"/>
                          <a:pt x="1649680" y="576538"/>
                          <a:pt x="1440636" y="556167"/>
                        </a:cubicBezTo>
                        <a:cubicBezTo>
                          <a:pt x="1209750" y="588604"/>
                          <a:pt x="897598" y="518928"/>
                          <a:pt x="779665" y="556167"/>
                        </a:cubicBezTo>
                        <a:cubicBezTo>
                          <a:pt x="381774" y="564982"/>
                          <a:pt x="-16886" y="504485"/>
                          <a:pt x="0" y="463470"/>
                        </a:cubicBezTo>
                        <a:cubicBezTo>
                          <a:pt x="-34868" y="437846"/>
                          <a:pt x="47780" y="409429"/>
                          <a:pt x="0" y="385608"/>
                        </a:cubicBezTo>
                        <a:cubicBezTo>
                          <a:pt x="-69807" y="386864"/>
                          <a:pt x="70304" y="320076"/>
                          <a:pt x="0" y="307745"/>
                        </a:cubicBezTo>
                        <a:cubicBezTo>
                          <a:pt x="-72840" y="276613"/>
                          <a:pt x="81792" y="248228"/>
                          <a:pt x="0" y="226175"/>
                        </a:cubicBezTo>
                        <a:cubicBezTo>
                          <a:pt x="-82098" y="189973"/>
                          <a:pt x="38237" y="122580"/>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rgbClr val="0668A9"/>
                </a:solidFill>
              </a:rPr>
              <a:t>Choose best model</a:t>
            </a:r>
            <a:endParaRPr lang="en-US" sz="2800" i="1" dirty="0">
              <a:solidFill>
                <a:schemeClr val="tx1"/>
              </a:solidFill>
            </a:endParaRPr>
          </a:p>
        </p:txBody>
      </p:sp>
      <p:graphicFrame>
        <p:nvGraphicFramePr>
          <p:cNvPr id="2" name="Таблица 1">
            <a:extLst>
              <a:ext uri="{FF2B5EF4-FFF2-40B4-BE49-F238E27FC236}">
                <a16:creationId xmlns:a16="http://schemas.microsoft.com/office/drawing/2014/main" id="{7A944268-00D5-C89E-4C84-0A9A7B97851C}"/>
              </a:ext>
            </a:extLst>
          </p:cNvPr>
          <p:cNvGraphicFramePr>
            <a:graphicFrameLocks noGrp="1"/>
          </p:cNvGraphicFramePr>
          <p:nvPr>
            <p:extLst>
              <p:ext uri="{D42A27DB-BD31-4B8C-83A1-F6EECF244321}">
                <p14:modId xmlns:p14="http://schemas.microsoft.com/office/powerpoint/2010/main" val="3558473980"/>
              </p:ext>
            </p:extLst>
          </p:nvPr>
        </p:nvGraphicFramePr>
        <p:xfrm>
          <a:off x="354932" y="2121146"/>
          <a:ext cx="5883440" cy="4351340"/>
        </p:xfrm>
        <a:graphic>
          <a:graphicData uri="http://schemas.openxmlformats.org/drawingml/2006/table">
            <a:tbl>
              <a:tblPr>
                <a:tableStyleId>{5C22544A-7EE6-4342-B048-85BDC9FD1C3A}</a:tableStyleId>
              </a:tblPr>
              <a:tblGrid>
                <a:gridCol w="1176688">
                  <a:extLst>
                    <a:ext uri="{9D8B030D-6E8A-4147-A177-3AD203B41FA5}">
                      <a16:colId xmlns:a16="http://schemas.microsoft.com/office/drawing/2014/main" val="1203064329"/>
                    </a:ext>
                  </a:extLst>
                </a:gridCol>
                <a:gridCol w="1176688">
                  <a:extLst>
                    <a:ext uri="{9D8B030D-6E8A-4147-A177-3AD203B41FA5}">
                      <a16:colId xmlns:a16="http://schemas.microsoft.com/office/drawing/2014/main" val="648250646"/>
                    </a:ext>
                  </a:extLst>
                </a:gridCol>
                <a:gridCol w="1176688">
                  <a:extLst>
                    <a:ext uri="{9D8B030D-6E8A-4147-A177-3AD203B41FA5}">
                      <a16:colId xmlns:a16="http://schemas.microsoft.com/office/drawing/2014/main" val="3827836959"/>
                    </a:ext>
                  </a:extLst>
                </a:gridCol>
                <a:gridCol w="1176688">
                  <a:extLst>
                    <a:ext uri="{9D8B030D-6E8A-4147-A177-3AD203B41FA5}">
                      <a16:colId xmlns:a16="http://schemas.microsoft.com/office/drawing/2014/main" val="2972248159"/>
                    </a:ext>
                  </a:extLst>
                </a:gridCol>
                <a:gridCol w="1176688">
                  <a:extLst>
                    <a:ext uri="{9D8B030D-6E8A-4147-A177-3AD203B41FA5}">
                      <a16:colId xmlns:a16="http://schemas.microsoft.com/office/drawing/2014/main" val="2970209247"/>
                    </a:ext>
                  </a:extLst>
                </a:gridCol>
              </a:tblGrid>
              <a:tr h="736806">
                <a:tc>
                  <a:txBody>
                    <a:bodyPr/>
                    <a:lstStyle/>
                    <a:p>
                      <a:pPr>
                        <a:lnSpc>
                          <a:spcPct val="150000"/>
                        </a:lnSpc>
                        <a:buNone/>
                      </a:pPr>
                      <a:r>
                        <a:rPr lang="en-GB" sz="1800" dirty="0">
                          <a:solidFill>
                            <a:schemeClr val="bg1"/>
                          </a:solidFill>
                          <a:effectLst/>
                        </a:rPr>
                        <a:t>Model</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Npar</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AIC</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BIC</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chisq diff</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extLst>
                  <a:ext uri="{0D108BD9-81ED-4DB2-BD59-A6C34878D82A}">
                    <a16:rowId xmlns:a16="http://schemas.microsoft.com/office/drawing/2014/main" val="241242614"/>
                  </a:ext>
                </a:extLst>
              </a:tr>
              <a:tr h="516362">
                <a:tc>
                  <a:txBody>
                    <a:bodyPr/>
                    <a:lstStyle/>
                    <a:p>
                      <a:pPr>
                        <a:lnSpc>
                          <a:spcPct val="150000"/>
                        </a:lnSpc>
                        <a:buNone/>
                      </a:pPr>
                      <a:r>
                        <a:rPr lang="en-GB" sz="1800">
                          <a:solidFill>
                            <a:schemeClr val="bg1"/>
                          </a:solidFill>
                          <a:effectLst/>
                        </a:rPr>
                        <a:t>GDINA</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691</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35165</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38373</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indent="457200">
                        <a:lnSpc>
                          <a:spcPct val="150000"/>
                        </a:lnSpc>
                        <a:buNone/>
                      </a:pPr>
                      <a:r>
                        <a:rPr lang="en-GB" sz="1800">
                          <a:solidFill>
                            <a:schemeClr val="bg1"/>
                          </a:solidFill>
                          <a:effectLst/>
                        </a:rPr>
                        <a:t> </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extLst>
                  <a:ext uri="{0D108BD9-81ED-4DB2-BD59-A6C34878D82A}">
                    <a16:rowId xmlns:a16="http://schemas.microsoft.com/office/drawing/2014/main" val="1364035110"/>
                  </a:ext>
                </a:extLst>
              </a:tr>
              <a:tr h="516362">
                <a:tc>
                  <a:txBody>
                    <a:bodyPr/>
                    <a:lstStyle/>
                    <a:p>
                      <a:pPr>
                        <a:lnSpc>
                          <a:spcPct val="150000"/>
                        </a:lnSpc>
                        <a:buNone/>
                      </a:pPr>
                      <a:r>
                        <a:rPr lang="en-GB" sz="1800" dirty="0">
                          <a:solidFill>
                            <a:schemeClr val="bg1"/>
                          </a:solidFill>
                          <a:effectLst/>
                        </a:rPr>
                        <a:t>ITEM-SP</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a:solidFill>
                            <a:schemeClr val="bg1"/>
                          </a:solidFill>
                          <a:effectLst/>
                        </a:rPr>
                        <a:t>645</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a:solidFill>
                            <a:schemeClr val="bg1"/>
                          </a:solidFill>
                          <a:effectLst/>
                        </a:rPr>
                        <a:t>35153</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a:solidFill>
                            <a:schemeClr val="bg1"/>
                          </a:solidFill>
                          <a:effectLst/>
                        </a:rPr>
                        <a:t>38148</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dirty="0">
                          <a:solidFill>
                            <a:schemeClr val="bg1"/>
                          </a:solidFill>
                          <a:effectLst/>
                        </a:rPr>
                        <a:t>81</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extLst>
                  <a:ext uri="{0D108BD9-81ED-4DB2-BD59-A6C34878D82A}">
                    <a16:rowId xmlns:a16="http://schemas.microsoft.com/office/drawing/2014/main" val="1350130564"/>
                  </a:ext>
                </a:extLst>
              </a:tr>
              <a:tr h="516362">
                <a:tc>
                  <a:txBody>
                    <a:bodyPr/>
                    <a:lstStyle/>
                    <a:p>
                      <a:pPr>
                        <a:lnSpc>
                          <a:spcPct val="150000"/>
                        </a:lnSpc>
                        <a:buNone/>
                      </a:pPr>
                      <a:r>
                        <a:rPr lang="en-GB" sz="1800">
                          <a:solidFill>
                            <a:schemeClr val="bg1"/>
                          </a:solidFill>
                          <a:effectLst/>
                        </a:rPr>
                        <a:t>DINA</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609</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35358</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38185</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357</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extLst>
                  <a:ext uri="{0D108BD9-81ED-4DB2-BD59-A6C34878D82A}">
                    <a16:rowId xmlns:a16="http://schemas.microsoft.com/office/drawing/2014/main" val="3805019995"/>
                  </a:ext>
                </a:extLst>
              </a:tr>
              <a:tr h="516362">
                <a:tc>
                  <a:txBody>
                    <a:bodyPr/>
                    <a:lstStyle/>
                    <a:p>
                      <a:pPr>
                        <a:lnSpc>
                          <a:spcPct val="150000"/>
                        </a:lnSpc>
                        <a:buNone/>
                      </a:pPr>
                      <a:r>
                        <a:rPr lang="en-GB" sz="1800">
                          <a:solidFill>
                            <a:schemeClr val="bg1"/>
                          </a:solidFill>
                          <a:effectLst/>
                        </a:rPr>
                        <a:t>DINO</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dirty="0">
                          <a:solidFill>
                            <a:schemeClr val="bg1"/>
                          </a:solidFill>
                          <a:effectLst/>
                        </a:rPr>
                        <a:t>609</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35435</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38262</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434</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extLst>
                  <a:ext uri="{0D108BD9-81ED-4DB2-BD59-A6C34878D82A}">
                    <a16:rowId xmlns:a16="http://schemas.microsoft.com/office/drawing/2014/main" val="4074634367"/>
                  </a:ext>
                </a:extLst>
              </a:tr>
              <a:tr h="516362">
                <a:tc>
                  <a:txBody>
                    <a:bodyPr/>
                    <a:lstStyle/>
                    <a:p>
                      <a:pPr>
                        <a:lnSpc>
                          <a:spcPct val="150000"/>
                        </a:lnSpc>
                        <a:buNone/>
                      </a:pPr>
                      <a:r>
                        <a:rPr lang="en-GB" sz="1800">
                          <a:solidFill>
                            <a:schemeClr val="bg1"/>
                          </a:solidFill>
                          <a:effectLst/>
                        </a:rPr>
                        <a:t>ACDM</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650</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dirty="0">
                          <a:solidFill>
                            <a:schemeClr val="bg1"/>
                          </a:solidFill>
                          <a:effectLst/>
                        </a:rPr>
                        <a:t>35200</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38218</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117</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extLst>
                  <a:ext uri="{0D108BD9-81ED-4DB2-BD59-A6C34878D82A}">
                    <a16:rowId xmlns:a16="http://schemas.microsoft.com/office/drawing/2014/main" val="3193203985"/>
                  </a:ext>
                </a:extLst>
              </a:tr>
              <a:tr h="516362">
                <a:tc>
                  <a:txBody>
                    <a:bodyPr/>
                    <a:lstStyle/>
                    <a:p>
                      <a:pPr>
                        <a:lnSpc>
                          <a:spcPct val="150000"/>
                        </a:lnSpc>
                        <a:buNone/>
                      </a:pPr>
                      <a:r>
                        <a:rPr lang="en-GB" sz="1800">
                          <a:solidFill>
                            <a:schemeClr val="bg1"/>
                          </a:solidFill>
                          <a:effectLst/>
                        </a:rPr>
                        <a:t>LLM</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a:solidFill>
                            <a:schemeClr val="bg1"/>
                          </a:solidFill>
                          <a:effectLst/>
                        </a:rPr>
                        <a:t>650</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dirty="0">
                          <a:solidFill>
                            <a:schemeClr val="bg1"/>
                          </a:solidFill>
                          <a:effectLst/>
                        </a:rPr>
                        <a:t>35177</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dirty="0">
                          <a:solidFill>
                            <a:schemeClr val="bg1"/>
                          </a:solidFill>
                          <a:effectLst/>
                        </a:rPr>
                        <a:t>38195</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tc>
                  <a:txBody>
                    <a:bodyPr/>
                    <a:lstStyle/>
                    <a:p>
                      <a:pPr>
                        <a:lnSpc>
                          <a:spcPct val="150000"/>
                        </a:lnSpc>
                        <a:buNone/>
                      </a:pPr>
                      <a:r>
                        <a:rPr lang="en-GB" sz="1800" dirty="0">
                          <a:solidFill>
                            <a:schemeClr val="bg1"/>
                          </a:solidFill>
                          <a:effectLst/>
                        </a:rPr>
                        <a:t>95</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solidFill>
                      <a:srgbClr val="FFCC00"/>
                    </a:solidFill>
                  </a:tcPr>
                </a:tc>
                <a:extLst>
                  <a:ext uri="{0D108BD9-81ED-4DB2-BD59-A6C34878D82A}">
                    <a16:rowId xmlns:a16="http://schemas.microsoft.com/office/drawing/2014/main" val="2778768357"/>
                  </a:ext>
                </a:extLst>
              </a:tr>
              <a:tr h="516362">
                <a:tc>
                  <a:txBody>
                    <a:bodyPr/>
                    <a:lstStyle/>
                    <a:p>
                      <a:pPr>
                        <a:lnSpc>
                          <a:spcPct val="150000"/>
                        </a:lnSpc>
                        <a:buNone/>
                      </a:pPr>
                      <a:r>
                        <a:rPr lang="en-GB" sz="1800">
                          <a:solidFill>
                            <a:schemeClr val="bg1"/>
                          </a:solidFill>
                          <a:effectLst/>
                        </a:rPr>
                        <a:t>RRUM</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650</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35193</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a:solidFill>
                            <a:schemeClr val="bg1"/>
                          </a:solidFill>
                          <a:effectLst/>
                        </a:rPr>
                        <a:t>38211</a:t>
                      </a:r>
                      <a:endParaRPr lang="ru-RU" sz="1600">
                        <a:solidFill>
                          <a:schemeClr val="bg1"/>
                        </a:solidFill>
                        <a:effectLst/>
                        <a:latin typeface="Arial" panose="020B0604020202020204" pitchFamily="34" charset="0"/>
                        <a:ea typeface="Arial" panose="020B0604020202020204" pitchFamily="34" charset="0"/>
                      </a:endParaRPr>
                    </a:p>
                  </a:txBody>
                  <a:tcPr marL="51029" marR="51029" marT="51029" marB="51029"/>
                </a:tc>
                <a:tc>
                  <a:txBody>
                    <a:bodyPr/>
                    <a:lstStyle/>
                    <a:p>
                      <a:pPr>
                        <a:lnSpc>
                          <a:spcPct val="150000"/>
                        </a:lnSpc>
                        <a:buNone/>
                      </a:pPr>
                      <a:r>
                        <a:rPr lang="en-GB" sz="1800" dirty="0">
                          <a:solidFill>
                            <a:schemeClr val="bg1"/>
                          </a:solidFill>
                          <a:effectLst/>
                        </a:rPr>
                        <a:t>110</a:t>
                      </a:r>
                      <a:endParaRPr lang="ru-RU" sz="1600" dirty="0">
                        <a:solidFill>
                          <a:schemeClr val="bg1"/>
                        </a:solidFill>
                        <a:effectLst/>
                        <a:latin typeface="Arial" panose="020B0604020202020204" pitchFamily="34" charset="0"/>
                        <a:ea typeface="Arial" panose="020B0604020202020204" pitchFamily="34" charset="0"/>
                      </a:endParaRPr>
                    </a:p>
                  </a:txBody>
                  <a:tcPr marL="51029" marR="51029" marT="51029" marB="51029"/>
                </a:tc>
                <a:extLst>
                  <a:ext uri="{0D108BD9-81ED-4DB2-BD59-A6C34878D82A}">
                    <a16:rowId xmlns:a16="http://schemas.microsoft.com/office/drawing/2014/main" val="3863108403"/>
                  </a:ext>
                </a:extLst>
              </a:tr>
            </a:tbl>
          </a:graphicData>
        </a:graphic>
      </p:graphicFrame>
      <p:sp>
        <p:nvSpPr>
          <p:cNvPr id="6" name="TextBox 5">
            <a:extLst>
              <a:ext uri="{FF2B5EF4-FFF2-40B4-BE49-F238E27FC236}">
                <a16:creationId xmlns:a16="http://schemas.microsoft.com/office/drawing/2014/main" id="{1923C5E4-0CFA-4C44-1C84-3B6DA69FD05A}"/>
              </a:ext>
            </a:extLst>
          </p:cNvPr>
          <p:cNvSpPr txBox="1"/>
          <p:nvPr/>
        </p:nvSpPr>
        <p:spPr>
          <a:xfrm>
            <a:off x="6585785" y="2305871"/>
            <a:ext cx="6097002" cy="1015663"/>
          </a:xfrm>
          <a:prstGeom prst="rect">
            <a:avLst/>
          </a:prstGeom>
          <a:noFill/>
        </p:spPr>
        <p:txBody>
          <a:bodyPr wrap="square">
            <a:spAutoFit/>
          </a:bodyPr>
          <a:lstStyle/>
          <a:p>
            <a:r>
              <a:rPr lang="en-US" sz="2000" dirty="0">
                <a:solidFill>
                  <a:srgbClr val="222222"/>
                </a:solidFill>
                <a:latin typeface="Arial" panose="020B0604020202020204" pitchFamily="34" charset="0"/>
              </a:rPr>
              <a:t>ITEM-SP model – item-specific CDM</a:t>
            </a:r>
          </a:p>
          <a:p>
            <a:endParaRPr lang="en-US" sz="2000" b="1" i="0" dirty="0">
              <a:solidFill>
                <a:srgbClr val="000000"/>
              </a:solidFill>
              <a:effectLst/>
              <a:latin typeface="Arial" panose="020B0604020202020204" pitchFamily="34" charset="0"/>
            </a:endParaRPr>
          </a:p>
          <a:p>
            <a:r>
              <a:rPr lang="en-US" sz="2000" dirty="0">
                <a:solidFill>
                  <a:srgbClr val="222222"/>
                </a:solidFill>
                <a:latin typeface="Arial" panose="020B0604020202020204" pitchFamily="34" charset="0"/>
              </a:rPr>
              <a:t>Linear logistic model was chosen </a:t>
            </a:r>
            <a:endParaRPr lang="ru-RU"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22298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35EB5-DC08-318E-77C4-8793543CBF56}"/>
            </a:ext>
          </a:extLst>
        </p:cNvPr>
        <p:cNvGrpSpPr/>
        <p:nvPr/>
      </p:nvGrpSpPr>
      <p:grpSpPr>
        <a:xfrm>
          <a:off x="0" y="0"/>
          <a:ext cx="0" cy="0"/>
          <a:chOff x="0" y="0"/>
          <a:chExt cx="0" cy="0"/>
        </a:xfrm>
      </p:grpSpPr>
      <p:sp>
        <p:nvSpPr>
          <p:cNvPr id="4" name="Rectángulo: esquinas redondeadas 2">
            <a:extLst>
              <a:ext uri="{FF2B5EF4-FFF2-40B4-BE49-F238E27FC236}">
                <a16:creationId xmlns:a16="http://schemas.microsoft.com/office/drawing/2014/main" id="{5B92E013-4AC2-EDC5-9076-FE0BE0F5C5CC}"/>
              </a:ext>
            </a:extLst>
          </p:cNvPr>
          <p:cNvSpPr/>
          <p:nvPr/>
        </p:nvSpPr>
        <p:spPr>
          <a:xfrm>
            <a:off x="411432" y="1308729"/>
            <a:ext cx="6524773"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6524773"/>
                      <a:gd name="connsiteY0" fmla="*/ 92696 h 556167"/>
                      <a:gd name="connsiteX1" fmla="*/ 864654 w 6524773"/>
                      <a:gd name="connsiteY1" fmla="*/ 0 h 556167"/>
                      <a:gd name="connsiteX2" fmla="*/ 1549721 w 6524773"/>
                      <a:gd name="connsiteY2" fmla="*/ 0 h 556167"/>
                      <a:gd name="connsiteX3" fmla="*/ 2138877 w 6524773"/>
                      <a:gd name="connsiteY3" fmla="*/ 0 h 556167"/>
                      <a:gd name="connsiteX4" fmla="*/ 2680080 w 6524773"/>
                      <a:gd name="connsiteY4" fmla="*/ 0 h 556167"/>
                      <a:gd name="connsiteX5" fmla="*/ 3269237 w 6524773"/>
                      <a:gd name="connsiteY5" fmla="*/ 0 h 556167"/>
                      <a:gd name="connsiteX6" fmla="*/ 4002257 w 6524773"/>
                      <a:gd name="connsiteY6" fmla="*/ 0 h 556167"/>
                      <a:gd name="connsiteX7" fmla="*/ 4591415 w 6524773"/>
                      <a:gd name="connsiteY7" fmla="*/ 0 h 556167"/>
                      <a:gd name="connsiteX8" fmla="*/ 5660118 w 6524773"/>
                      <a:gd name="connsiteY8" fmla="*/ 0 h 556167"/>
                      <a:gd name="connsiteX9" fmla="*/ 6524773 w 6524773"/>
                      <a:gd name="connsiteY9" fmla="*/ 92696 h 556167"/>
                      <a:gd name="connsiteX10" fmla="*/ 6524773 w 6524773"/>
                      <a:gd name="connsiteY10" fmla="*/ 170558 h 556167"/>
                      <a:gd name="connsiteX11" fmla="*/ 6524773 w 6524773"/>
                      <a:gd name="connsiteY11" fmla="*/ 237298 h 556167"/>
                      <a:gd name="connsiteX12" fmla="*/ 6524773 w 6524773"/>
                      <a:gd name="connsiteY12" fmla="*/ 318868 h 556167"/>
                      <a:gd name="connsiteX13" fmla="*/ 6524773 w 6524773"/>
                      <a:gd name="connsiteY13" fmla="*/ 393023 h 556167"/>
                      <a:gd name="connsiteX14" fmla="*/ 6524773 w 6524773"/>
                      <a:gd name="connsiteY14" fmla="*/ 463470 h 556167"/>
                      <a:gd name="connsiteX15" fmla="*/ 5660118 w 6524773"/>
                      <a:gd name="connsiteY15" fmla="*/ 556167 h 556167"/>
                      <a:gd name="connsiteX16" fmla="*/ 4879142 w 6524773"/>
                      <a:gd name="connsiteY16" fmla="*/ 556167 h 556167"/>
                      <a:gd name="connsiteX17" fmla="*/ 4289986 w 6524773"/>
                      <a:gd name="connsiteY17" fmla="*/ 556167 h 556167"/>
                      <a:gd name="connsiteX18" fmla="*/ 3604919 w 6524773"/>
                      <a:gd name="connsiteY18" fmla="*/ 556167 h 556167"/>
                      <a:gd name="connsiteX19" fmla="*/ 3063717 w 6524773"/>
                      <a:gd name="connsiteY19" fmla="*/ 556167 h 556167"/>
                      <a:gd name="connsiteX20" fmla="*/ 2282742 w 6524773"/>
                      <a:gd name="connsiteY20" fmla="*/ 556167 h 556167"/>
                      <a:gd name="connsiteX21" fmla="*/ 1597675 w 6524773"/>
                      <a:gd name="connsiteY21" fmla="*/ 556167 h 556167"/>
                      <a:gd name="connsiteX22" fmla="*/ 864654 w 6524773"/>
                      <a:gd name="connsiteY22" fmla="*/ 556167 h 556167"/>
                      <a:gd name="connsiteX23" fmla="*/ 0 w 6524773"/>
                      <a:gd name="connsiteY23" fmla="*/ 463470 h 556167"/>
                      <a:gd name="connsiteX24" fmla="*/ 0 w 6524773"/>
                      <a:gd name="connsiteY24" fmla="*/ 385608 h 556167"/>
                      <a:gd name="connsiteX25" fmla="*/ 0 w 6524773"/>
                      <a:gd name="connsiteY25" fmla="*/ 307745 h 556167"/>
                      <a:gd name="connsiteX26" fmla="*/ 0 w 6524773"/>
                      <a:gd name="connsiteY26" fmla="*/ 226175 h 556167"/>
                      <a:gd name="connsiteX27" fmla="*/ 0 w 6524773"/>
                      <a:gd name="connsiteY27" fmla="*/ 92696 h 556167"/>
                      <a:gd name="connsiteX0" fmla="*/ 0 w 6524773"/>
                      <a:gd name="connsiteY0" fmla="*/ 92696 h 556167"/>
                      <a:gd name="connsiteX1" fmla="*/ 864654 w 6524773"/>
                      <a:gd name="connsiteY1" fmla="*/ 0 h 556167"/>
                      <a:gd name="connsiteX2" fmla="*/ 1645630 w 6524773"/>
                      <a:gd name="connsiteY2" fmla="*/ 0 h 556167"/>
                      <a:gd name="connsiteX3" fmla="*/ 2282742 w 6524773"/>
                      <a:gd name="connsiteY3" fmla="*/ 0 h 556167"/>
                      <a:gd name="connsiteX4" fmla="*/ 2871898 w 6524773"/>
                      <a:gd name="connsiteY4" fmla="*/ 0 h 556167"/>
                      <a:gd name="connsiteX5" fmla="*/ 3604919 w 6524773"/>
                      <a:gd name="connsiteY5" fmla="*/ 0 h 556167"/>
                      <a:gd name="connsiteX6" fmla="*/ 4242030 w 6524773"/>
                      <a:gd name="connsiteY6" fmla="*/ 0 h 556167"/>
                      <a:gd name="connsiteX7" fmla="*/ 5023006 w 6524773"/>
                      <a:gd name="connsiteY7" fmla="*/ 0 h 556167"/>
                      <a:gd name="connsiteX8" fmla="*/ 5660118 w 6524773"/>
                      <a:gd name="connsiteY8" fmla="*/ 0 h 556167"/>
                      <a:gd name="connsiteX9" fmla="*/ 6524773 w 6524773"/>
                      <a:gd name="connsiteY9" fmla="*/ 92696 h 556167"/>
                      <a:gd name="connsiteX10" fmla="*/ 6524773 w 6524773"/>
                      <a:gd name="connsiteY10" fmla="*/ 159435 h 556167"/>
                      <a:gd name="connsiteX11" fmla="*/ 6524773 w 6524773"/>
                      <a:gd name="connsiteY11" fmla="*/ 233590 h 556167"/>
                      <a:gd name="connsiteX12" fmla="*/ 6524773 w 6524773"/>
                      <a:gd name="connsiteY12" fmla="*/ 304037 h 556167"/>
                      <a:gd name="connsiteX13" fmla="*/ 6524773 w 6524773"/>
                      <a:gd name="connsiteY13" fmla="*/ 385608 h 556167"/>
                      <a:gd name="connsiteX14" fmla="*/ 6524773 w 6524773"/>
                      <a:gd name="connsiteY14" fmla="*/ 463470 h 556167"/>
                      <a:gd name="connsiteX15" fmla="*/ 5660118 w 6524773"/>
                      <a:gd name="connsiteY15" fmla="*/ 556167 h 556167"/>
                      <a:gd name="connsiteX16" fmla="*/ 4927097 w 6524773"/>
                      <a:gd name="connsiteY16" fmla="*/ 556167 h 556167"/>
                      <a:gd name="connsiteX17" fmla="*/ 4242030 w 6524773"/>
                      <a:gd name="connsiteY17" fmla="*/ 556167 h 556167"/>
                      <a:gd name="connsiteX18" fmla="*/ 3700829 w 6524773"/>
                      <a:gd name="connsiteY18" fmla="*/ 556167 h 556167"/>
                      <a:gd name="connsiteX19" fmla="*/ 3111671 w 6524773"/>
                      <a:gd name="connsiteY19" fmla="*/ 556167 h 556167"/>
                      <a:gd name="connsiteX20" fmla="*/ 2330695 w 6524773"/>
                      <a:gd name="connsiteY20" fmla="*/ 556167 h 556167"/>
                      <a:gd name="connsiteX21" fmla="*/ 1645630 w 6524773"/>
                      <a:gd name="connsiteY21" fmla="*/ 556167 h 556167"/>
                      <a:gd name="connsiteX22" fmla="*/ 1278571 w 6524773"/>
                      <a:gd name="connsiteY22" fmla="*/ 556167 h 556167"/>
                      <a:gd name="connsiteX23" fmla="*/ 864654 w 6524773"/>
                      <a:gd name="connsiteY23" fmla="*/ 556167 h 556167"/>
                      <a:gd name="connsiteX24" fmla="*/ 0 w 6524773"/>
                      <a:gd name="connsiteY24" fmla="*/ 463470 h 556167"/>
                      <a:gd name="connsiteX25" fmla="*/ 0 w 6524773"/>
                      <a:gd name="connsiteY25" fmla="*/ 389315 h 556167"/>
                      <a:gd name="connsiteX26" fmla="*/ 0 w 6524773"/>
                      <a:gd name="connsiteY26" fmla="*/ 315160 h 556167"/>
                      <a:gd name="connsiteX27" fmla="*/ 0 w 6524773"/>
                      <a:gd name="connsiteY27" fmla="*/ 248421 h 556167"/>
                      <a:gd name="connsiteX28" fmla="*/ 0 w 6524773"/>
                      <a:gd name="connsiteY28" fmla="*/ 170558 h 556167"/>
                      <a:gd name="connsiteX29" fmla="*/ 0 w 6524773"/>
                      <a:gd name="connsiteY29"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773" h="556167" fill="none" extrusionOk="0">
                        <a:moveTo>
                          <a:pt x="0" y="92696"/>
                        </a:moveTo>
                        <a:cubicBezTo>
                          <a:pt x="-73561" y="77499"/>
                          <a:pt x="384250" y="45206"/>
                          <a:pt x="864654" y="0"/>
                        </a:cubicBezTo>
                        <a:cubicBezTo>
                          <a:pt x="1048139" y="-10488"/>
                          <a:pt x="1378513" y="36012"/>
                          <a:pt x="1549721" y="0"/>
                        </a:cubicBezTo>
                        <a:cubicBezTo>
                          <a:pt x="1744104" y="5118"/>
                          <a:pt x="1972212" y="-13308"/>
                          <a:pt x="2138877" y="0"/>
                        </a:cubicBezTo>
                        <a:cubicBezTo>
                          <a:pt x="2310975" y="-6156"/>
                          <a:pt x="2481851" y="13763"/>
                          <a:pt x="2680080" y="0"/>
                        </a:cubicBezTo>
                        <a:cubicBezTo>
                          <a:pt x="2897091" y="5110"/>
                          <a:pt x="3091548" y="9444"/>
                          <a:pt x="3269237" y="0"/>
                        </a:cubicBezTo>
                        <a:cubicBezTo>
                          <a:pt x="3475093" y="21117"/>
                          <a:pt x="3649631" y="-42174"/>
                          <a:pt x="4002257" y="0"/>
                        </a:cubicBezTo>
                        <a:cubicBezTo>
                          <a:pt x="4309474" y="5852"/>
                          <a:pt x="4465831" y="6208"/>
                          <a:pt x="4591415" y="0"/>
                        </a:cubicBezTo>
                        <a:cubicBezTo>
                          <a:pt x="4801434" y="-84643"/>
                          <a:pt x="5092892" y="-66910"/>
                          <a:pt x="5660118" y="0"/>
                        </a:cubicBezTo>
                        <a:cubicBezTo>
                          <a:pt x="6210954" y="5897"/>
                          <a:pt x="6503545" y="53385"/>
                          <a:pt x="6524773" y="92696"/>
                        </a:cubicBezTo>
                        <a:cubicBezTo>
                          <a:pt x="6582109" y="113664"/>
                          <a:pt x="6484671" y="130875"/>
                          <a:pt x="6524773" y="170558"/>
                        </a:cubicBezTo>
                        <a:cubicBezTo>
                          <a:pt x="6579875" y="204624"/>
                          <a:pt x="6471713" y="210227"/>
                          <a:pt x="6524773" y="237298"/>
                        </a:cubicBezTo>
                        <a:cubicBezTo>
                          <a:pt x="6575771" y="267751"/>
                          <a:pt x="6508975" y="286858"/>
                          <a:pt x="6524773" y="318868"/>
                        </a:cubicBezTo>
                        <a:cubicBezTo>
                          <a:pt x="6542593" y="329446"/>
                          <a:pt x="6449702" y="357072"/>
                          <a:pt x="6524773" y="393023"/>
                        </a:cubicBezTo>
                        <a:cubicBezTo>
                          <a:pt x="6599831" y="422416"/>
                          <a:pt x="6514906" y="438309"/>
                          <a:pt x="6524773" y="463470"/>
                        </a:cubicBezTo>
                        <a:cubicBezTo>
                          <a:pt x="6529310" y="462353"/>
                          <a:pt x="6212267" y="548302"/>
                          <a:pt x="5660118" y="556167"/>
                        </a:cubicBezTo>
                        <a:cubicBezTo>
                          <a:pt x="5402134" y="519651"/>
                          <a:pt x="5144565" y="517055"/>
                          <a:pt x="4879142" y="556167"/>
                        </a:cubicBezTo>
                        <a:cubicBezTo>
                          <a:pt x="4617546" y="585701"/>
                          <a:pt x="4429634" y="525105"/>
                          <a:pt x="4289986" y="556167"/>
                        </a:cubicBezTo>
                        <a:cubicBezTo>
                          <a:pt x="4177773" y="603211"/>
                          <a:pt x="3782276" y="564888"/>
                          <a:pt x="3604919" y="556167"/>
                        </a:cubicBezTo>
                        <a:cubicBezTo>
                          <a:pt x="3342202" y="574161"/>
                          <a:pt x="3214990" y="522854"/>
                          <a:pt x="3063717" y="556167"/>
                        </a:cubicBezTo>
                        <a:cubicBezTo>
                          <a:pt x="2840733" y="586805"/>
                          <a:pt x="2567523" y="622682"/>
                          <a:pt x="2282742" y="556167"/>
                        </a:cubicBezTo>
                        <a:cubicBezTo>
                          <a:pt x="1965241" y="535321"/>
                          <a:pt x="1861373" y="551806"/>
                          <a:pt x="1597675" y="556167"/>
                        </a:cubicBezTo>
                        <a:cubicBezTo>
                          <a:pt x="1313239" y="558440"/>
                          <a:pt x="976989" y="566046"/>
                          <a:pt x="864654" y="556167"/>
                        </a:cubicBezTo>
                        <a:cubicBezTo>
                          <a:pt x="409339" y="557136"/>
                          <a:pt x="-16318" y="504096"/>
                          <a:pt x="0" y="463470"/>
                        </a:cubicBezTo>
                        <a:cubicBezTo>
                          <a:pt x="-54224" y="447535"/>
                          <a:pt x="65207" y="417265"/>
                          <a:pt x="0" y="385608"/>
                        </a:cubicBezTo>
                        <a:cubicBezTo>
                          <a:pt x="-88894" y="369706"/>
                          <a:pt x="87604" y="347078"/>
                          <a:pt x="0" y="307745"/>
                        </a:cubicBezTo>
                        <a:cubicBezTo>
                          <a:pt x="-92127" y="277261"/>
                          <a:pt x="82707" y="242642"/>
                          <a:pt x="0" y="226175"/>
                        </a:cubicBezTo>
                        <a:cubicBezTo>
                          <a:pt x="-80460" y="187063"/>
                          <a:pt x="38983" y="125225"/>
                          <a:pt x="0" y="92696"/>
                        </a:cubicBezTo>
                        <a:close/>
                      </a:path>
                      <a:path w="6524773" h="556167" stroke="0" extrusionOk="0">
                        <a:moveTo>
                          <a:pt x="0" y="92696"/>
                        </a:moveTo>
                        <a:cubicBezTo>
                          <a:pt x="-17501" y="22297"/>
                          <a:pt x="398578" y="-65761"/>
                          <a:pt x="864654" y="0"/>
                        </a:cubicBezTo>
                        <a:cubicBezTo>
                          <a:pt x="1164855" y="35817"/>
                          <a:pt x="1313939" y="-5449"/>
                          <a:pt x="1645630" y="0"/>
                        </a:cubicBezTo>
                        <a:cubicBezTo>
                          <a:pt x="2016837" y="-3915"/>
                          <a:pt x="2079985" y="-18820"/>
                          <a:pt x="2282742" y="0"/>
                        </a:cubicBezTo>
                        <a:cubicBezTo>
                          <a:pt x="2466972" y="-4235"/>
                          <a:pt x="2612529" y="29041"/>
                          <a:pt x="2871898" y="0"/>
                        </a:cubicBezTo>
                        <a:cubicBezTo>
                          <a:pt x="3143985" y="9355"/>
                          <a:pt x="3384906" y="-9631"/>
                          <a:pt x="3604919" y="0"/>
                        </a:cubicBezTo>
                        <a:cubicBezTo>
                          <a:pt x="3855229" y="-5094"/>
                          <a:pt x="4043954" y="12880"/>
                          <a:pt x="4242030" y="0"/>
                        </a:cubicBezTo>
                        <a:cubicBezTo>
                          <a:pt x="4482359" y="-45427"/>
                          <a:pt x="4766950" y="-3171"/>
                          <a:pt x="5023006" y="0"/>
                        </a:cubicBezTo>
                        <a:cubicBezTo>
                          <a:pt x="5300434" y="-2094"/>
                          <a:pt x="5460219" y="47593"/>
                          <a:pt x="5660118" y="0"/>
                        </a:cubicBezTo>
                        <a:cubicBezTo>
                          <a:pt x="6047850" y="5335"/>
                          <a:pt x="6476169" y="32499"/>
                          <a:pt x="6524773" y="92696"/>
                        </a:cubicBezTo>
                        <a:cubicBezTo>
                          <a:pt x="6559300" y="116815"/>
                          <a:pt x="6477301" y="119357"/>
                          <a:pt x="6524773" y="159435"/>
                        </a:cubicBezTo>
                        <a:cubicBezTo>
                          <a:pt x="6588041" y="192401"/>
                          <a:pt x="6521601" y="206212"/>
                          <a:pt x="6524773" y="233590"/>
                        </a:cubicBezTo>
                        <a:cubicBezTo>
                          <a:pt x="6541362" y="252734"/>
                          <a:pt x="6452563" y="269648"/>
                          <a:pt x="6524773" y="304037"/>
                        </a:cubicBezTo>
                        <a:cubicBezTo>
                          <a:pt x="6608385" y="329785"/>
                          <a:pt x="6523438" y="343859"/>
                          <a:pt x="6524773" y="385608"/>
                        </a:cubicBezTo>
                        <a:cubicBezTo>
                          <a:pt x="6545765" y="425816"/>
                          <a:pt x="6484176" y="436122"/>
                          <a:pt x="6524773" y="463470"/>
                        </a:cubicBezTo>
                        <a:cubicBezTo>
                          <a:pt x="6443394" y="460457"/>
                          <a:pt x="6124742" y="643067"/>
                          <a:pt x="5660118" y="556167"/>
                        </a:cubicBezTo>
                        <a:cubicBezTo>
                          <a:pt x="5495337" y="553772"/>
                          <a:pt x="5132494" y="521455"/>
                          <a:pt x="4927097" y="556167"/>
                        </a:cubicBezTo>
                        <a:cubicBezTo>
                          <a:pt x="4684494" y="533974"/>
                          <a:pt x="4455189" y="603091"/>
                          <a:pt x="4242030" y="556167"/>
                        </a:cubicBezTo>
                        <a:cubicBezTo>
                          <a:pt x="3992905" y="562948"/>
                          <a:pt x="3954259" y="551416"/>
                          <a:pt x="3700829" y="556167"/>
                        </a:cubicBezTo>
                        <a:cubicBezTo>
                          <a:pt x="3494591" y="574638"/>
                          <a:pt x="3332636" y="566253"/>
                          <a:pt x="3111671" y="556167"/>
                        </a:cubicBezTo>
                        <a:cubicBezTo>
                          <a:pt x="2900248" y="588186"/>
                          <a:pt x="2676510" y="524066"/>
                          <a:pt x="2330695" y="556167"/>
                        </a:cubicBezTo>
                        <a:cubicBezTo>
                          <a:pt x="2019432" y="558831"/>
                          <a:pt x="1967215" y="547115"/>
                          <a:pt x="1645630" y="556167"/>
                        </a:cubicBezTo>
                        <a:cubicBezTo>
                          <a:pt x="1532714" y="568592"/>
                          <a:pt x="1434573" y="534138"/>
                          <a:pt x="1278571" y="556167"/>
                        </a:cubicBezTo>
                        <a:cubicBezTo>
                          <a:pt x="1122569" y="578196"/>
                          <a:pt x="1023170" y="510528"/>
                          <a:pt x="864654" y="556167"/>
                        </a:cubicBezTo>
                        <a:cubicBezTo>
                          <a:pt x="394156" y="550660"/>
                          <a:pt x="6517" y="520972"/>
                          <a:pt x="0" y="463470"/>
                        </a:cubicBezTo>
                        <a:cubicBezTo>
                          <a:pt x="-53882" y="431932"/>
                          <a:pt x="35406" y="416920"/>
                          <a:pt x="0" y="389315"/>
                        </a:cubicBezTo>
                        <a:cubicBezTo>
                          <a:pt x="-18383" y="359929"/>
                          <a:pt x="4931" y="343747"/>
                          <a:pt x="0" y="315160"/>
                        </a:cubicBezTo>
                        <a:cubicBezTo>
                          <a:pt x="-8124" y="287739"/>
                          <a:pt x="8182" y="269098"/>
                          <a:pt x="0" y="248421"/>
                        </a:cubicBezTo>
                        <a:cubicBezTo>
                          <a:pt x="-9114" y="229758"/>
                          <a:pt x="88796" y="211978"/>
                          <a:pt x="0" y="170558"/>
                        </a:cubicBezTo>
                        <a:cubicBezTo>
                          <a:pt x="-105025" y="153265"/>
                          <a:pt x="80555" y="123857"/>
                          <a:pt x="0" y="92696"/>
                        </a:cubicBezTo>
                        <a:close/>
                      </a:path>
                      <a:path w="6524773" h="556167" fill="none" stroke="0" extrusionOk="0">
                        <a:moveTo>
                          <a:pt x="0" y="92696"/>
                        </a:moveTo>
                        <a:cubicBezTo>
                          <a:pt x="-73138" y="18432"/>
                          <a:pt x="303882" y="15316"/>
                          <a:pt x="864654" y="0"/>
                        </a:cubicBezTo>
                        <a:cubicBezTo>
                          <a:pt x="1070435" y="4298"/>
                          <a:pt x="1359421" y="4862"/>
                          <a:pt x="1549721" y="0"/>
                        </a:cubicBezTo>
                        <a:cubicBezTo>
                          <a:pt x="1691320" y="16572"/>
                          <a:pt x="1970502" y="49591"/>
                          <a:pt x="2138877" y="0"/>
                        </a:cubicBezTo>
                        <a:cubicBezTo>
                          <a:pt x="2257660" y="-29392"/>
                          <a:pt x="2496080" y="14250"/>
                          <a:pt x="2680080" y="0"/>
                        </a:cubicBezTo>
                        <a:cubicBezTo>
                          <a:pt x="2927592" y="2454"/>
                          <a:pt x="3103899" y="-24321"/>
                          <a:pt x="3269237" y="0"/>
                        </a:cubicBezTo>
                        <a:cubicBezTo>
                          <a:pt x="3386316" y="-14479"/>
                          <a:pt x="3666289" y="21753"/>
                          <a:pt x="4002257" y="0"/>
                        </a:cubicBezTo>
                        <a:cubicBezTo>
                          <a:pt x="4317959" y="-23517"/>
                          <a:pt x="4442129" y="24489"/>
                          <a:pt x="4591415" y="0"/>
                        </a:cubicBezTo>
                        <a:cubicBezTo>
                          <a:pt x="4821250" y="49109"/>
                          <a:pt x="5154665" y="13379"/>
                          <a:pt x="5660118" y="0"/>
                        </a:cubicBezTo>
                        <a:cubicBezTo>
                          <a:pt x="6205267" y="-616"/>
                          <a:pt x="6513614" y="51818"/>
                          <a:pt x="6524773" y="92696"/>
                        </a:cubicBezTo>
                        <a:cubicBezTo>
                          <a:pt x="6593152" y="128264"/>
                          <a:pt x="6475121" y="151031"/>
                          <a:pt x="6524773" y="170558"/>
                        </a:cubicBezTo>
                        <a:cubicBezTo>
                          <a:pt x="6579899" y="206089"/>
                          <a:pt x="6475493" y="220010"/>
                          <a:pt x="6524773" y="237298"/>
                        </a:cubicBezTo>
                        <a:cubicBezTo>
                          <a:pt x="6584427" y="263715"/>
                          <a:pt x="6511156" y="277458"/>
                          <a:pt x="6524773" y="318868"/>
                        </a:cubicBezTo>
                        <a:cubicBezTo>
                          <a:pt x="6536859" y="350726"/>
                          <a:pt x="6440859" y="359280"/>
                          <a:pt x="6524773" y="393023"/>
                        </a:cubicBezTo>
                        <a:cubicBezTo>
                          <a:pt x="6598570" y="421985"/>
                          <a:pt x="6509355" y="436960"/>
                          <a:pt x="6524773" y="463470"/>
                        </a:cubicBezTo>
                        <a:cubicBezTo>
                          <a:pt x="6472359" y="492206"/>
                          <a:pt x="6186111" y="553143"/>
                          <a:pt x="5660118" y="556167"/>
                        </a:cubicBezTo>
                        <a:cubicBezTo>
                          <a:pt x="5359513" y="617817"/>
                          <a:pt x="5183620" y="581094"/>
                          <a:pt x="4879142" y="556167"/>
                        </a:cubicBezTo>
                        <a:cubicBezTo>
                          <a:pt x="4620556" y="588564"/>
                          <a:pt x="4469706" y="539514"/>
                          <a:pt x="4289986" y="556167"/>
                        </a:cubicBezTo>
                        <a:cubicBezTo>
                          <a:pt x="4101639" y="603555"/>
                          <a:pt x="3812970" y="552996"/>
                          <a:pt x="3604919" y="556167"/>
                        </a:cubicBezTo>
                        <a:cubicBezTo>
                          <a:pt x="3399312" y="593927"/>
                          <a:pt x="3198430" y="560954"/>
                          <a:pt x="3063717" y="556167"/>
                        </a:cubicBezTo>
                        <a:cubicBezTo>
                          <a:pt x="2926119" y="478892"/>
                          <a:pt x="2544073" y="550814"/>
                          <a:pt x="2282742" y="556167"/>
                        </a:cubicBezTo>
                        <a:cubicBezTo>
                          <a:pt x="2000237" y="565887"/>
                          <a:pt x="1827326" y="586035"/>
                          <a:pt x="1597675" y="556167"/>
                        </a:cubicBezTo>
                        <a:cubicBezTo>
                          <a:pt x="1344273" y="586119"/>
                          <a:pt x="1005443" y="529082"/>
                          <a:pt x="864654" y="556167"/>
                        </a:cubicBezTo>
                        <a:cubicBezTo>
                          <a:pt x="424886" y="565749"/>
                          <a:pt x="-18189" y="513708"/>
                          <a:pt x="0" y="463470"/>
                        </a:cubicBezTo>
                        <a:cubicBezTo>
                          <a:pt x="-40930" y="436817"/>
                          <a:pt x="62708" y="407655"/>
                          <a:pt x="0" y="385608"/>
                        </a:cubicBezTo>
                        <a:cubicBezTo>
                          <a:pt x="-72893" y="375138"/>
                          <a:pt x="81115" y="328166"/>
                          <a:pt x="0" y="307745"/>
                        </a:cubicBezTo>
                        <a:cubicBezTo>
                          <a:pt x="-78872" y="274952"/>
                          <a:pt x="86744" y="253856"/>
                          <a:pt x="0" y="226175"/>
                        </a:cubicBezTo>
                        <a:cubicBezTo>
                          <a:pt x="-90248" y="189990"/>
                          <a:pt x="38647" y="125698"/>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668A9"/>
                </a:solidFill>
              </a:rPr>
              <a:t>Reliability (Classification accuracy)</a:t>
            </a:r>
            <a:endParaRPr lang="en-US" sz="2800" b="1" i="1" dirty="0">
              <a:solidFill>
                <a:schemeClr val="tx1"/>
              </a:solidFill>
            </a:endParaRPr>
          </a:p>
        </p:txBody>
      </p:sp>
      <p:graphicFrame>
        <p:nvGraphicFramePr>
          <p:cNvPr id="3" name="Таблица 2">
            <a:extLst>
              <a:ext uri="{FF2B5EF4-FFF2-40B4-BE49-F238E27FC236}">
                <a16:creationId xmlns:a16="http://schemas.microsoft.com/office/drawing/2014/main" id="{83FE43C9-A479-9A4F-8F5C-53F78DDB5DC7}"/>
              </a:ext>
            </a:extLst>
          </p:cNvPr>
          <p:cNvGraphicFramePr>
            <a:graphicFrameLocks noGrp="1"/>
          </p:cNvGraphicFramePr>
          <p:nvPr>
            <p:extLst>
              <p:ext uri="{D42A27DB-BD31-4B8C-83A1-F6EECF244321}">
                <p14:modId xmlns:p14="http://schemas.microsoft.com/office/powerpoint/2010/main" val="1933881450"/>
              </p:ext>
            </p:extLst>
          </p:nvPr>
        </p:nvGraphicFramePr>
        <p:xfrm>
          <a:off x="461924" y="2397414"/>
          <a:ext cx="9746873" cy="1387602"/>
        </p:xfrm>
        <a:graphic>
          <a:graphicData uri="http://schemas.openxmlformats.org/drawingml/2006/table">
            <a:tbl>
              <a:tblPr>
                <a:tableStyleId>{5C22544A-7EE6-4342-B048-85BDC9FD1C3A}</a:tableStyleId>
              </a:tblPr>
              <a:tblGrid>
                <a:gridCol w="1022725">
                  <a:extLst>
                    <a:ext uri="{9D8B030D-6E8A-4147-A177-3AD203B41FA5}">
                      <a16:colId xmlns:a16="http://schemas.microsoft.com/office/drawing/2014/main" val="4168579651"/>
                    </a:ext>
                  </a:extLst>
                </a:gridCol>
                <a:gridCol w="1022725">
                  <a:extLst>
                    <a:ext uri="{9D8B030D-6E8A-4147-A177-3AD203B41FA5}">
                      <a16:colId xmlns:a16="http://schemas.microsoft.com/office/drawing/2014/main" val="3050137661"/>
                    </a:ext>
                  </a:extLst>
                </a:gridCol>
                <a:gridCol w="1022725">
                  <a:extLst>
                    <a:ext uri="{9D8B030D-6E8A-4147-A177-3AD203B41FA5}">
                      <a16:colId xmlns:a16="http://schemas.microsoft.com/office/drawing/2014/main" val="3400229539"/>
                    </a:ext>
                  </a:extLst>
                </a:gridCol>
                <a:gridCol w="1022725">
                  <a:extLst>
                    <a:ext uri="{9D8B030D-6E8A-4147-A177-3AD203B41FA5}">
                      <a16:colId xmlns:a16="http://schemas.microsoft.com/office/drawing/2014/main" val="2319471892"/>
                    </a:ext>
                  </a:extLst>
                </a:gridCol>
                <a:gridCol w="1022725">
                  <a:extLst>
                    <a:ext uri="{9D8B030D-6E8A-4147-A177-3AD203B41FA5}">
                      <a16:colId xmlns:a16="http://schemas.microsoft.com/office/drawing/2014/main" val="653048778"/>
                    </a:ext>
                  </a:extLst>
                </a:gridCol>
                <a:gridCol w="1022725">
                  <a:extLst>
                    <a:ext uri="{9D8B030D-6E8A-4147-A177-3AD203B41FA5}">
                      <a16:colId xmlns:a16="http://schemas.microsoft.com/office/drawing/2014/main" val="113537576"/>
                    </a:ext>
                  </a:extLst>
                </a:gridCol>
                <a:gridCol w="1022725">
                  <a:extLst>
                    <a:ext uri="{9D8B030D-6E8A-4147-A177-3AD203B41FA5}">
                      <a16:colId xmlns:a16="http://schemas.microsoft.com/office/drawing/2014/main" val="4260101548"/>
                    </a:ext>
                  </a:extLst>
                </a:gridCol>
                <a:gridCol w="1270655">
                  <a:extLst>
                    <a:ext uri="{9D8B030D-6E8A-4147-A177-3AD203B41FA5}">
                      <a16:colId xmlns:a16="http://schemas.microsoft.com/office/drawing/2014/main" val="1245402132"/>
                    </a:ext>
                  </a:extLst>
                </a:gridCol>
                <a:gridCol w="1317143">
                  <a:extLst>
                    <a:ext uri="{9D8B030D-6E8A-4147-A177-3AD203B41FA5}">
                      <a16:colId xmlns:a16="http://schemas.microsoft.com/office/drawing/2014/main" val="622399790"/>
                    </a:ext>
                  </a:extLst>
                </a:gridCol>
              </a:tblGrid>
              <a:tr h="650875">
                <a:tc>
                  <a:txBody>
                    <a:bodyPr/>
                    <a:lstStyle/>
                    <a:p>
                      <a:pPr algn="ctr">
                        <a:lnSpc>
                          <a:spcPct val="150000"/>
                        </a:lnSpc>
                        <a:buNone/>
                      </a:pPr>
                      <a:r>
                        <a:rPr lang="en-GB" sz="1800" b="0" dirty="0">
                          <a:solidFill>
                            <a:schemeClr val="bg1"/>
                          </a:solidFill>
                          <a:effectLst/>
                        </a:rPr>
                        <a:t>Topic 1</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buNone/>
                      </a:pPr>
                      <a:r>
                        <a:rPr lang="en-GB" sz="1800" b="0" dirty="0">
                          <a:solidFill>
                            <a:schemeClr val="bg1"/>
                          </a:solidFill>
                          <a:effectLst/>
                        </a:rPr>
                        <a:t>Topic 2</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buNone/>
                      </a:pPr>
                      <a:r>
                        <a:rPr lang="en-GB" sz="1800" b="0" dirty="0">
                          <a:solidFill>
                            <a:schemeClr val="bg1"/>
                          </a:solidFill>
                          <a:effectLst/>
                        </a:rPr>
                        <a:t>Topic 3</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buNone/>
                      </a:pPr>
                      <a:r>
                        <a:rPr lang="en-GB" sz="1800" b="0" dirty="0">
                          <a:solidFill>
                            <a:schemeClr val="bg1"/>
                          </a:solidFill>
                          <a:effectLst/>
                        </a:rPr>
                        <a:t>Topic 4</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buNone/>
                      </a:pPr>
                      <a:r>
                        <a:rPr lang="en-GB" sz="1800" b="0" dirty="0">
                          <a:solidFill>
                            <a:schemeClr val="bg1"/>
                          </a:solidFill>
                          <a:effectLst/>
                        </a:rPr>
                        <a:t>Topic 5</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buNone/>
                      </a:pPr>
                      <a:r>
                        <a:rPr lang="en-GB" sz="1800" b="0" dirty="0">
                          <a:solidFill>
                            <a:schemeClr val="bg1"/>
                          </a:solidFill>
                          <a:effectLst/>
                        </a:rPr>
                        <a:t>Topic 6</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buNone/>
                      </a:pPr>
                      <a:r>
                        <a:rPr lang="en-GB" sz="1800" b="0" dirty="0">
                          <a:solidFill>
                            <a:schemeClr val="bg1"/>
                          </a:solidFill>
                          <a:effectLst/>
                        </a:rPr>
                        <a:t>Topic 7</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buNone/>
                      </a:pPr>
                      <a:r>
                        <a:rPr lang="en-GB" sz="1800" b="0" dirty="0">
                          <a:solidFill>
                            <a:schemeClr val="bg1"/>
                          </a:solidFill>
                          <a:effectLst/>
                        </a:rPr>
                        <a:t>Threshold 1</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solidFill>
                      <a:srgbClr val="FFCC00"/>
                    </a:solidFill>
                  </a:tcPr>
                </a:tc>
                <a:tc>
                  <a:txBody>
                    <a:bodyPr/>
                    <a:lstStyle/>
                    <a:p>
                      <a:pPr algn="ctr">
                        <a:lnSpc>
                          <a:spcPct val="150000"/>
                        </a:lnSpc>
                        <a:buNone/>
                      </a:pPr>
                      <a:r>
                        <a:rPr lang="en-GB" sz="1800" b="0" dirty="0">
                          <a:solidFill>
                            <a:schemeClr val="bg1"/>
                          </a:solidFill>
                          <a:effectLst/>
                        </a:rPr>
                        <a:t>Threshold </a:t>
                      </a:r>
                      <a:endParaRPr lang="ru-RU" sz="1600" b="0" dirty="0">
                        <a:solidFill>
                          <a:schemeClr val="bg1"/>
                        </a:solidFill>
                        <a:effectLst/>
                      </a:endParaRPr>
                    </a:p>
                    <a:p>
                      <a:pPr algn="ctr">
                        <a:lnSpc>
                          <a:spcPct val="150000"/>
                        </a:lnSpc>
                        <a:buNone/>
                      </a:pPr>
                      <a:r>
                        <a:rPr lang="en-GB" sz="1800" b="0" dirty="0">
                          <a:solidFill>
                            <a:schemeClr val="bg1"/>
                          </a:solidFill>
                          <a:effectLst/>
                        </a:rPr>
                        <a:t>2</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solidFill>
                      <a:srgbClr val="FFCC00"/>
                    </a:solidFill>
                  </a:tcPr>
                </a:tc>
                <a:extLst>
                  <a:ext uri="{0D108BD9-81ED-4DB2-BD59-A6C34878D82A}">
                    <a16:rowId xmlns:a16="http://schemas.microsoft.com/office/drawing/2014/main" val="1990139919"/>
                  </a:ext>
                </a:extLst>
              </a:tr>
              <a:tr h="422275">
                <a:tc>
                  <a:txBody>
                    <a:bodyPr/>
                    <a:lstStyle/>
                    <a:p>
                      <a:pPr algn="just">
                        <a:lnSpc>
                          <a:spcPct val="150000"/>
                        </a:lnSpc>
                        <a:buNone/>
                      </a:pPr>
                      <a:r>
                        <a:rPr lang="en-GB" sz="1800" b="0">
                          <a:solidFill>
                            <a:schemeClr val="bg1"/>
                          </a:solidFill>
                          <a:effectLst/>
                        </a:rPr>
                        <a:t>0,93</a:t>
                      </a:r>
                      <a:endParaRPr lang="ru-RU" sz="1600" b="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50000"/>
                        </a:lnSpc>
                        <a:buNone/>
                      </a:pPr>
                      <a:r>
                        <a:rPr lang="en-GB" sz="1800" b="0" dirty="0">
                          <a:solidFill>
                            <a:schemeClr val="bg1"/>
                          </a:solidFill>
                          <a:effectLst/>
                        </a:rPr>
                        <a:t>0,90</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rPr>
                        <a:t>0,88</a:t>
                      </a:r>
                      <a:endParaRPr lang="ru-RU" sz="1600" b="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rPr>
                        <a:t>0,87</a:t>
                      </a:r>
                      <a:endParaRPr lang="ru-RU" sz="1600" b="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rPr>
                        <a:t>0,92</a:t>
                      </a:r>
                      <a:endParaRPr lang="ru-RU" sz="1600" b="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rPr>
                        <a:t>0,93</a:t>
                      </a:r>
                      <a:endParaRPr lang="ru-RU" sz="1600" b="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rPr>
                        <a:t>0,95</a:t>
                      </a:r>
                      <a:endParaRPr lang="ru-RU" sz="1600" b="0">
                        <a:solidFill>
                          <a:schemeClr val="bg1"/>
                        </a:solidFill>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rPr>
                        <a:t>0,88</a:t>
                      </a:r>
                      <a:endParaRPr lang="ru-RU" sz="1600" b="0">
                        <a:solidFill>
                          <a:schemeClr val="bg1"/>
                        </a:solidFill>
                        <a:effectLst/>
                        <a:latin typeface="Arial" panose="020B0604020202020204" pitchFamily="34" charset="0"/>
                        <a:ea typeface="Arial" panose="020B0604020202020204" pitchFamily="34" charset="0"/>
                      </a:endParaRPr>
                    </a:p>
                  </a:txBody>
                  <a:tcPr marL="63500" marR="63500" marT="63500" marB="63500">
                    <a:solidFill>
                      <a:srgbClr val="FFCC00"/>
                    </a:solidFill>
                  </a:tcPr>
                </a:tc>
                <a:tc>
                  <a:txBody>
                    <a:bodyPr/>
                    <a:lstStyle/>
                    <a:p>
                      <a:pPr algn="just">
                        <a:lnSpc>
                          <a:spcPct val="150000"/>
                        </a:lnSpc>
                        <a:buNone/>
                      </a:pPr>
                      <a:r>
                        <a:rPr lang="en-GB" sz="1800" b="0" dirty="0">
                          <a:solidFill>
                            <a:schemeClr val="bg1"/>
                          </a:solidFill>
                          <a:effectLst/>
                        </a:rPr>
                        <a:t>0,85</a:t>
                      </a:r>
                      <a:endParaRPr lang="ru-RU" sz="1600" b="0" dirty="0">
                        <a:solidFill>
                          <a:schemeClr val="bg1"/>
                        </a:solidFill>
                        <a:effectLst/>
                        <a:latin typeface="Arial" panose="020B0604020202020204" pitchFamily="34" charset="0"/>
                        <a:ea typeface="Arial" panose="020B0604020202020204" pitchFamily="34" charset="0"/>
                      </a:endParaRPr>
                    </a:p>
                  </a:txBody>
                  <a:tcPr marL="63500" marR="63500" marT="63500" marB="63500">
                    <a:solidFill>
                      <a:srgbClr val="FFCC00"/>
                    </a:solidFill>
                  </a:tcPr>
                </a:tc>
                <a:extLst>
                  <a:ext uri="{0D108BD9-81ED-4DB2-BD59-A6C34878D82A}">
                    <a16:rowId xmlns:a16="http://schemas.microsoft.com/office/drawing/2014/main" val="2948570940"/>
                  </a:ext>
                </a:extLst>
              </a:tr>
            </a:tbl>
          </a:graphicData>
        </a:graphic>
      </p:graphicFrame>
      <p:pic>
        <p:nvPicPr>
          <p:cNvPr id="7" name="Рисунок 6">
            <a:extLst>
              <a:ext uri="{FF2B5EF4-FFF2-40B4-BE49-F238E27FC236}">
                <a16:creationId xmlns:a16="http://schemas.microsoft.com/office/drawing/2014/main" id="{01B103FF-FDEC-3705-A969-A3B7FDC061A5}"/>
              </a:ext>
            </a:extLst>
          </p:cNvPr>
          <p:cNvPicPr>
            <a:picLocks noChangeAspect="1"/>
          </p:cNvPicPr>
          <p:nvPr/>
        </p:nvPicPr>
        <p:blipFill>
          <a:blip r:embed="rId2"/>
          <a:stretch>
            <a:fillRect/>
          </a:stretch>
        </p:blipFill>
        <p:spPr>
          <a:xfrm>
            <a:off x="609961" y="5291451"/>
            <a:ext cx="9397858" cy="1208024"/>
          </a:xfrm>
          <a:prstGeom prst="rect">
            <a:avLst/>
          </a:prstGeom>
        </p:spPr>
      </p:pic>
      <p:sp>
        <p:nvSpPr>
          <p:cNvPr id="8" name="Текст 3">
            <a:extLst>
              <a:ext uri="{FF2B5EF4-FFF2-40B4-BE49-F238E27FC236}">
                <a16:creationId xmlns:a16="http://schemas.microsoft.com/office/drawing/2014/main" id="{6819866B-AED0-76BF-FEC9-8547275FD998}"/>
              </a:ext>
            </a:extLst>
          </p:cNvPr>
          <p:cNvSpPr txBox="1">
            <a:spLocks/>
          </p:cNvSpPr>
          <p:nvPr/>
        </p:nvSpPr>
        <p:spPr>
          <a:xfrm>
            <a:off x="609961" y="4832110"/>
            <a:ext cx="9397858" cy="717161"/>
          </a:xfrm>
          <a:prstGeom prst="rect">
            <a:avLst/>
          </a:prstGeom>
        </p:spPr>
        <p:txBody>
          <a:bodyPr vert="horz" lIns="0" tIns="0" rIns="0" bIns="45720" rtlCol="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E2D69"/>
                </a:solidFill>
                <a:effectLst/>
                <a:uLnTx/>
                <a:uFillTx/>
                <a:latin typeface="+mn-lt"/>
                <a:ea typeface="+mn-ea"/>
                <a:cs typeface="+mn-cs"/>
              </a:rPr>
              <a:t>In the model, we have</a:t>
            </a:r>
            <a:r>
              <a:rPr kumimoji="0" lang="ru-RU" sz="2000" b="0" i="0" u="none" strike="noStrike" kern="1200" cap="none" spc="0" normalizeH="0" baseline="0" noProof="0" dirty="0">
                <a:ln>
                  <a:noFill/>
                </a:ln>
                <a:solidFill>
                  <a:srgbClr val="0E2D69"/>
                </a:solidFill>
                <a:effectLst/>
                <a:uLnTx/>
                <a:uFillTx/>
                <a:latin typeface="+mn-lt"/>
                <a:ea typeface="+mn-ea"/>
                <a:cs typeface="+mn-cs"/>
              </a:rPr>
              <a:t> 512 </a:t>
            </a:r>
            <a:r>
              <a:rPr kumimoji="0" lang="en-GB" sz="2000" b="0" i="0" u="none" strike="noStrike" kern="1200" cap="none" spc="0" normalizeH="0" baseline="0" noProof="0" dirty="0">
                <a:ln>
                  <a:noFill/>
                </a:ln>
                <a:solidFill>
                  <a:srgbClr val="0E2D69"/>
                </a:solidFill>
                <a:effectLst/>
                <a:uLnTx/>
                <a:uFillTx/>
                <a:latin typeface="+mn-lt"/>
                <a:ea typeface="+mn-ea"/>
                <a:cs typeface="+mn-cs"/>
              </a:rPr>
              <a:t>profiles</a:t>
            </a:r>
            <a:r>
              <a:rPr kumimoji="0" lang="ru-RU" sz="2000" b="0" i="0" u="none" strike="noStrike" kern="1200" cap="none" spc="0" normalizeH="0" baseline="0" noProof="0" dirty="0">
                <a:ln>
                  <a:noFill/>
                </a:ln>
                <a:solidFill>
                  <a:srgbClr val="0E2D69"/>
                </a:solidFill>
                <a:effectLst/>
                <a:uLnTx/>
                <a:uFillTx/>
                <a:latin typeface="+mn-lt"/>
                <a:ea typeface="+mn-ea"/>
                <a:cs typeface="+mn-cs"/>
              </a:rPr>
              <a:t>. </a:t>
            </a:r>
            <a:r>
              <a:rPr kumimoji="0" lang="en-GB" sz="2000" b="0" i="0" u="none" strike="noStrike" kern="1200" cap="none" spc="0" normalizeH="0" baseline="0" noProof="0" dirty="0">
                <a:ln>
                  <a:noFill/>
                </a:ln>
                <a:solidFill>
                  <a:srgbClr val="0E2D69"/>
                </a:solidFill>
                <a:effectLst/>
                <a:uLnTx/>
                <a:uFillTx/>
                <a:latin typeface="+mn-lt"/>
                <a:ea typeface="+mn-ea"/>
                <a:cs typeface="+mn-cs"/>
              </a:rPr>
              <a:t>Profiles with </a:t>
            </a:r>
            <a:r>
              <a:rPr kumimoji="0" lang="ru-RU" sz="2000" b="0" i="0" u="none" strike="noStrike" kern="1200" cap="none" spc="0" normalizeH="0" baseline="0" noProof="0" dirty="0">
                <a:ln>
                  <a:noFill/>
                </a:ln>
                <a:solidFill>
                  <a:srgbClr val="0E2D69"/>
                </a:solidFill>
                <a:effectLst/>
                <a:uLnTx/>
                <a:uFillTx/>
                <a:latin typeface="+mn-lt"/>
                <a:ea typeface="+mn-ea"/>
                <a:cs typeface="+mn-cs"/>
              </a:rPr>
              <a:t>1%</a:t>
            </a:r>
            <a:r>
              <a:rPr kumimoji="0" lang="en-GB" sz="2000" b="0" i="0" u="none" strike="noStrike" kern="1200" cap="none" spc="0" normalizeH="0" baseline="0" noProof="0" dirty="0">
                <a:ln>
                  <a:noFill/>
                </a:ln>
                <a:solidFill>
                  <a:srgbClr val="0E2D69"/>
                </a:solidFill>
                <a:effectLst/>
                <a:uLnTx/>
                <a:uFillTx/>
                <a:latin typeface="+mn-lt"/>
                <a:ea typeface="+mn-ea"/>
                <a:cs typeface="+mn-cs"/>
              </a:rPr>
              <a:t> of sample or more</a:t>
            </a:r>
            <a:r>
              <a:rPr kumimoji="0" lang="ru-RU" sz="2000" b="0" i="0" u="none" strike="noStrike" kern="1200" cap="none" spc="0" normalizeH="0" baseline="0" noProof="0" dirty="0">
                <a:ln>
                  <a:noFill/>
                </a:ln>
                <a:solidFill>
                  <a:srgbClr val="0E2D69"/>
                </a:solidFill>
                <a:effectLst/>
                <a:uLnTx/>
                <a:uFillTx/>
                <a:latin typeface="+mn-lt"/>
                <a:ea typeface="+mn-ea"/>
                <a:cs typeface="+mn-cs"/>
              </a:rPr>
              <a:t>:</a:t>
            </a:r>
          </a:p>
        </p:txBody>
      </p:sp>
      <p:sp>
        <p:nvSpPr>
          <p:cNvPr id="9" name="Rectángulo: esquinas redondeadas 2">
            <a:extLst>
              <a:ext uri="{FF2B5EF4-FFF2-40B4-BE49-F238E27FC236}">
                <a16:creationId xmlns:a16="http://schemas.microsoft.com/office/drawing/2014/main" id="{791847DE-A576-5949-20D3-E19D6EC06437}"/>
              </a:ext>
            </a:extLst>
          </p:cNvPr>
          <p:cNvSpPr/>
          <p:nvPr/>
        </p:nvSpPr>
        <p:spPr>
          <a:xfrm>
            <a:off x="555811" y="4110977"/>
            <a:ext cx="6524773"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6524773"/>
                      <a:gd name="connsiteY0" fmla="*/ 92696 h 556167"/>
                      <a:gd name="connsiteX1" fmla="*/ 864654 w 6524773"/>
                      <a:gd name="connsiteY1" fmla="*/ 0 h 556167"/>
                      <a:gd name="connsiteX2" fmla="*/ 1549721 w 6524773"/>
                      <a:gd name="connsiteY2" fmla="*/ 0 h 556167"/>
                      <a:gd name="connsiteX3" fmla="*/ 2138877 w 6524773"/>
                      <a:gd name="connsiteY3" fmla="*/ 0 h 556167"/>
                      <a:gd name="connsiteX4" fmla="*/ 2680080 w 6524773"/>
                      <a:gd name="connsiteY4" fmla="*/ 0 h 556167"/>
                      <a:gd name="connsiteX5" fmla="*/ 3269237 w 6524773"/>
                      <a:gd name="connsiteY5" fmla="*/ 0 h 556167"/>
                      <a:gd name="connsiteX6" fmla="*/ 4002257 w 6524773"/>
                      <a:gd name="connsiteY6" fmla="*/ 0 h 556167"/>
                      <a:gd name="connsiteX7" fmla="*/ 4591415 w 6524773"/>
                      <a:gd name="connsiteY7" fmla="*/ 0 h 556167"/>
                      <a:gd name="connsiteX8" fmla="*/ 5660118 w 6524773"/>
                      <a:gd name="connsiteY8" fmla="*/ 0 h 556167"/>
                      <a:gd name="connsiteX9" fmla="*/ 6524773 w 6524773"/>
                      <a:gd name="connsiteY9" fmla="*/ 92696 h 556167"/>
                      <a:gd name="connsiteX10" fmla="*/ 6524773 w 6524773"/>
                      <a:gd name="connsiteY10" fmla="*/ 170558 h 556167"/>
                      <a:gd name="connsiteX11" fmla="*/ 6524773 w 6524773"/>
                      <a:gd name="connsiteY11" fmla="*/ 237298 h 556167"/>
                      <a:gd name="connsiteX12" fmla="*/ 6524773 w 6524773"/>
                      <a:gd name="connsiteY12" fmla="*/ 318868 h 556167"/>
                      <a:gd name="connsiteX13" fmla="*/ 6524773 w 6524773"/>
                      <a:gd name="connsiteY13" fmla="*/ 393023 h 556167"/>
                      <a:gd name="connsiteX14" fmla="*/ 6524773 w 6524773"/>
                      <a:gd name="connsiteY14" fmla="*/ 463470 h 556167"/>
                      <a:gd name="connsiteX15" fmla="*/ 5660118 w 6524773"/>
                      <a:gd name="connsiteY15" fmla="*/ 556167 h 556167"/>
                      <a:gd name="connsiteX16" fmla="*/ 4879142 w 6524773"/>
                      <a:gd name="connsiteY16" fmla="*/ 556167 h 556167"/>
                      <a:gd name="connsiteX17" fmla="*/ 4289986 w 6524773"/>
                      <a:gd name="connsiteY17" fmla="*/ 556167 h 556167"/>
                      <a:gd name="connsiteX18" fmla="*/ 3604919 w 6524773"/>
                      <a:gd name="connsiteY18" fmla="*/ 556167 h 556167"/>
                      <a:gd name="connsiteX19" fmla="*/ 3063717 w 6524773"/>
                      <a:gd name="connsiteY19" fmla="*/ 556167 h 556167"/>
                      <a:gd name="connsiteX20" fmla="*/ 2282742 w 6524773"/>
                      <a:gd name="connsiteY20" fmla="*/ 556167 h 556167"/>
                      <a:gd name="connsiteX21" fmla="*/ 1597675 w 6524773"/>
                      <a:gd name="connsiteY21" fmla="*/ 556167 h 556167"/>
                      <a:gd name="connsiteX22" fmla="*/ 864654 w 6524773"/>
                      <a:gd name="connsiteY22" fmla="*/ 556167 h 556167"/>
                      <a:gd name="connsiteX23" fmla="*/ 0 w 6524773"/>
                      <a:gd name="connsiteY23" fmla="*/ 463470 h 556167"/>
                      <a:gd name="connsiteX24" fmla="*/ 0 w 6524773"/>
                      <a:gd name="connsiteY24" fmla="*/ 385608 h 556167"/>
                      <a:gd name="connsiteX25" fmla="*/ 0 w 6524773"/>
                      <a:gd name="connsiteY25" fmla="*/ 307745 h 556167"/>
                      <a:gd name="connsiteX26" fmla="*/ 0 w 6524773"/>
                      <a:gd name="connsiteY26" fmla="*/ 226175 h 556167"/>
                      <a:gd name="connsiteX27" fmla="*/ 0 w 6524773"/>
                      <a:gd name="connsiteY27" fmla="*/ 92696 h 556167"/>
                      <a:gd name="connsiteX0" fmla="*/ 0 w 6524773"/>
                      <a:gd name="connsiteY0" fmla="*/ 92696 h 556167"/>
                      <a:gd name="connsiteX1" fmla="*/ 864654 w 6524773"/>
                      <a:gd name="connsiteY1" fmla="*/ 0 h 556167"/>
                      <a:gd name="connsiteX2" fmla="*/ 1645630 w 6524773"/>
                      <a:gd name="connsiteY2" fmla="*/ 0 h 556167"/>
                      <a:gd name="connsiteX3" fmla="*/ 2282742 w 6524773"/>
                      <a:gd name="connsiteY3" fmla="*/ 0 h 556167"/>
                      <a:gd name="connsiteX4" fmla="*/ 2871898 w 6524773"/>
                      <a:gd name="connsiteY4" fmla="*/ 0 h 556167"/>
                      <a:gd name="connsiteX5" fmla="*/ 3604919 w 6524773"/>
                      <a:gd name="connsiteY5" fmla="*/ 0 h 556167"/>
                      <a:gd name="connsiteX6" fmla="*/ 4242030 w 6524773"/>
                      <a:gd name="connsiteY6" fmla="*/ 0 h 556167"/>
                      <a:gd name="connsiteX7" fmla="*/ 5023006 w 6524773"/>
                      <a:gd name="connsiteY7" fmla="*/ 0 h 556167"/>
                      <a:gd name="connsiteX8" fmla="*/ 5660118 w 6524773"/>
                      <a:gd name="connsiteY8" fmla="*/ 0 h 556167"/>
                      <a:gd name="connsiteX9" fmla="*/ 6524773 w 6524773"/>
                      <a:gd name="connsiteY9" fmla="*/ 92696 h 556167"/>
                      <a:gd name="connsiteX10" fmla="*/ 6524773 w 6524773"/>
                      <a:gd name="connsiteY10" fmla="*/ 159435 h 556167"/>
                      <a:gd name="connsiteX11" fmla="*/ 6524773 w 6524773"/>
                      <a:gd name="connsiteY11" fmla="*/ 233590 h 556167"/>
                      <a:gd name="connsiteX12" fmla="*/ 6524773 w 6524773"/>
                      <a:gd name="connsiteY12" fmla="*/ 304037 h 556167"/>
                      <a:gd name="connsiteX13" fmla="*/ 6524773 w 6524773"/>
                      <a:gd name="connsiteY13" fmla="*/ 385608 h 556167"/>
                      <a:gd name="connsiteX14" fmla="*/ 6524773 w 6524773"/>
                      <a:gd name="connsiteY14" fmla="*/ 463470 h 556167"/>
                      <a:gd name="connsiteX15" fmla="*/ 5660118 w 6524773"/>
                      <a:gd name="connsiteY15" fmla="*/ 556167 h 556167"/>
                      <a:gd name="connsiteX16" fmla="*/ 4927097 w 6524773"/>
                      <a:gd name="connsiteY16" fmla="*/ 556167 h 556167"/>
                      <a:gd name="connsiteX17" fmla="*/ 4242030 w 6524773"/>
                      <a:gd name="connsiteY17" fmla="*/ 556167 h 556167"/>
                      <a:gd name="connsiteX18" fmla="*/ 3700829 w 6524773"/>
                      <a:gd name="connsiteY18" fmla="*/ 556167 h 556167"/>
                      <a:gd name="connsiteX19" fmla="*/ 3111671 w 6524773"/>
                      <a:gd name="connsiteY19" fmla="*/ 556167 h 556167"/>
                      <a:gd name="connsiteX20" fmla="*/ 2330695 w 6524773"/>
                      <a:gd name="connsiteY20" fmla="*/ 556167 h 556167"/>
                      <a:gd name="connsiteX21" fmla="*/ 1645630 w 6524773"/>
                      <a:gd name="connsiteY21" fmla="*/ 556167 h 556167"/>
                      <a:gd name="connsiteX22" fmla="*/ 1278571 w 6524773"/>
                      <a:gd name="connsiteY22" fmla="*/ 556167 h 556167"/>
                      <a:gd name="connsiteX23" fmla="*/ 864654 w 6524773"/>
                      <a:gd name="connsiteY23" fmla="*/ 556167 h 556167"/>
                      <a:gd name="connsiteX24" fmla="*/ 0 w 6524773"/>
                      <a:gd name="connsiteY24" fmla="*/ 463470 h 556167"/>
                      <a:gd name="connsiteX25" fmla="*/ 0 w 6524773"/>
                      <a:gd name="connsiteY25" fmla="*/ 389315 h 556167"/>
                      <a:gd name="connsiteX26" fmla="*/ 0 w 6524773"/>
                      <a:gd name="connsiteY26" fmla="*/ 315160 h 556167"/>
                      <a:gd name="connsiteX27" fmla="*/ 0 w 6524773"/>
                      <a:gd name="connsiteY27" fmla="*/ 248421 h 556167"/>
                      <a:gd name="connsiteX28" fmla="*/ 0 w 6524773"/>
                      <a:gd name="connsiteY28" fmla="*/ 170558 h 556167"/>
                      <a:gd name="connsiteX29" fmla="*/ 0 w 6524773"/>
                      <a:gd name="connsiteY29"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773" h="556167" fill="none" extrusionOk="0">
                        <a:moveTo>
                          <a:pt x="0" y="92696"/>
                        </a:moveTo>
                        <a:cubicBezTo>
                          <a:pt x="-73561" y="77499"/>
                          <a:pt x="384250" y="45206"/>
                          <a:pt x="864654" y="0"/>
                        </a:cubicBezTo>
                        <a:cubicBezTo>
                          <a:pt x="1048139" y="-10488"/>
                          <a:pt x="1378513" y="36012"/>
                          <a:pt x="1549721" y="0"/>
                        </a:cubicBezTo>
                        <a:cubicBezTo>
                          <a:pt x="1744104" y="5118"/>
                          <a:pt x="1972212" y="-13308"/>
                          <a:pt x="2138877" y="0"/>
                        </a:cubicBezTo>
                        <a:cubicBezTo>
                          <a:pt x="2310975" y="-6156"/>
                          <a:pt x="2481851" y="13763"/>
                          <a:pt x="2680080" y="0"/>
                        </a:cubicBezTo>
                        <a:cubicBezTo>
                          <a:pt x="2897091" y="5110"/>
                          <a:pt x="3091548" y="9444"/>
                          <a:pt x="3269237" y="0"/>
                        </a:cubicBezTo>
                        <a:cubicBezTo>
                          <a:pt x="3475093" y="21117"/>
                          <a:pt x="3649631" y="-42174"/>
                          <a:pt x="4002257" y="0"/>
                        </a:cubicBezTo>
                        <a:cubicBezTo>
                          <a:pt x="4309474" y="5852"/>
                          <a:pt x="4465831" y="6208"/>
                          <a:pt x="4591415" y="0"/>
                        </a:cubicBezTo>
                        <a:cubicBezTo>
                          <a:pt x="4801434" y="-84643"/>
                          <a:pt x="5092892" y="-66910"/>
                          <a:pt x="5660118" y="0"/>
                        </a:cubicBezTo>
                        <a:cubicBezTo>
                          <a:pt x="6210954" y="5897"/>
                          <a:pt x="6503545" y="53385"/>
                          <a:pt x="6524773" y="92696"/>
                        </a:cubicBezTo>
                        <a:cubicBezTo>
                          <a:pt x="6582109" y="113664"/>
                          <a:pt x="6484671" y="130875"/>
                          <a:pt x="6524773" y="170558"/>
                        </a:cubicBezTo>
                        <a:cubicBezTo>
                          <a:pt x="6579875" y="204624"/>
                          <a:pt x="6471713" y="210227"/>
                          <a:pt x="6524773" y="237298"/>
                        </a:cubicBezTo>
                        <a:cubicBezTo>
                          <a:pt x="6575771" y="267751"/>
                          <a:pt x="6508975" y="286858"/>
                          <a:pt x="6524773" y="318868"/>
                        </a:cubicBezTo>
                        <a:cubicBezTo>
                          <a:pt x="6542593" y="329446"/>
                          <a:pt x="6449702" y="357072"/>
                          <a:pt x="6524773" y="393023"/>
                        </a:cubicBezTo>
                        <a:cubicBezTo>
                          <a:pt x="6599831" y="422416"/>
                          <a:pt x="6514906" y="438309"/>
                          <a:pt x="6524773" y="463470"/>
                        </a:cubicBezTo>
                        <a:cubicBezTo>
                          <a:pt x="6529310" y="462353"/>
                          <a:pt x="6212267" y="548302"/>
                          <a:pt x="5660118" y="556167"/>
                        </a:cubicBezTo>
                        <a:cubicBezTo>
                          <a:pt x="5402134" y="519651"/>
                          <a:pt x="5144565" y="517055"/>
                          <a:pt x="4879142" y="556167"/>
                        </a:cubicBezTo>
                        <a:cubicBezTo>
                          <a:pt x="4617546" y="585701"/>
                          <a:pt x="4429634" y="525105"/>
                          <a:pt x="4289986" y="556167"/>
                        </a:cubicBezTo>
                        <a:cubicBezTo>
                          <a:pt x="4177773" y="603211"/>
                          <a:pt x="3782276" y="564888"/>
                          <a:pt x="3604919" y="556167"/>
                        </a:cubicBezTo>
                        <a:cubicBezTo>
                          <a:pt x="3342202" y="574161"/>
                          <a:pt x="3214990" y="522854"/>
                          <a:pt x="3063717" y="556167"/>
                        </a:cubicBezTo>
                        <a:cubicBezTo>
                          <a:pt x="2840733" y="586805"/>
                          <a:pt x="2567523" y="622682"/>
                          <a:pt x="2282742" y="556167"/>
                        </a:cubicBezTo>
                        <a:cubicBezTo>
                          <a:pt x="1965241" y="535321"/>
                          <a:pt x="1861373" y="551806"/>
                          <a:pt x="1597675" y="556167"/>
                        </a:cubicBezTo>
                        <a:cubicBezTo>
                          <a:pt x="1313239" y="558440"/>
                          <a:pt x="976989" y="566046"/>
                          <a:pt x="864654" y="556167"/>
                        </a:cubicBezTo>
                        <a:cubicBezTo>
                          <a:pt x="409339" y="557136"/>
                          <a:pt x="-16318" y="504096"/>
                          <a:pt x="0" y="463470"/>
                        </a:cubicBezTo>
                        <a:cubicBezTo>
                          <a:pt x="-54224" y="447535"/>
                          <a:pt x="65207" y="417265"/>
                          <a:pt x="0" y="385608"/>
                        </a:cubicBezTo>
                        <a:cubicBezTo>
                          <a:pt x="-88894" y="369706"/>
                          <a:pt x="87604" y="347078"/>
                          <a:pt x="0" y="307745"/>
                        </a:cubicBezTo>
                        <a:cubicBezTo>
                          <a:pt x="-92127" y="277261"/>
                          <a:pt x="82707" y="242642"/>
                          <a:pt x="0" y="226175"/>
                        </a:cubicBezTo>
                        <a:cubicBezTo>
                          <a:pt x="-80460" y="187063"/>
                          <a:pt x="38983" y="125225"/>
                          <a:pt x="0" y="92696"/>
                        </a:cubicBezTo>
                        <a:close/>
                      </a:path>
                      <a:path w="6524773" h="556167" stroke="0" extrusionOk="0">
                        <a:moveTo>
                          <a:pt x="0" y="92696"/>
                        </a:moveTo>
                        <a:cubicBezTo>
                          <a:pt x="-17501" y="22297"/>
                          <a:pt x="398578" y="-65761"/>
                          <a:pt x="864654" y="0"/>
                        </a:cubicBezTo>
                        <a:cubicBezTo>
                          <a:pt x="1164855" y="35817"/>
                          <a:pt x="1313939" y="-5449"/>
                          <a:pt x="1645630" y="0"/>
                        </a:cubicBezTo>
                        <a:cubicBezTo>
                          <a:pt x="2016837" y="-3915"/>
                          <a:pt x="2079985" y="-18820"/>
                          <a:pt x="2282742" y="0"/>
                        </a:cubicBezTo>
                        <a:cubicBezTo>
                          <a:pt x="2466972" y="-4235"/>
                          <a:pt x="2612529" y="29041"/>
                          <a:pt x="2871898" y="0"/>
                        </a:cubicBezTo>
                        <a:cubicBezTo>
                          <a:pt x="3143985" y="9355"/>
                          <a:pt x="3384906" y="-9631"/>
                          <a:pt x="3604919" y="0"/>
                        </a:cubicBezTo>
                        <a:cubicBezTo>
                          <a:pt x="3855229" y="-5094"/>
                          <a:pt x="4043954" y="12880"/>
                          <a:pt x="4242030" y="0"/>
                        </a:cubicBezTo>
                        <a:cubicBezTo>
                          <a:pt x="4482359" y="-45427"/>
                          <a:pt x="4766950" y="-3171"/>
                          <a:pt x="5023006" y="0"/>
                        </a:cubicBezTo>
                        <a:cubicBezTo>
                          <a:pt x="5300434" y="-2094"/>
                          <a:pt x="5460219" y="47593"/>
                          <a:pt x="5660118" y="0"/>
                        </a:cubicBezTo>
                        <a:cubicBezTo>
                          <a:pt x="6047850" y="5335"/>
                          <a:pt x="6476169" y="32499"/>
                          <a:pt x="6524773" y="92696"/>
                        </a:cubicBezTo>
                        <a:cubicBezTo>
                          <a:pt x="6559300" y="116815"/>
                          <a:pt x="6477301" y="119357"/>
                          <a:pt x="6524773" y="159435"/>
                        </a:cubicBezTo>
                        <a:cubicBezTo>
                          <a:pt x="6588041" y="192401"/>
                          <a:pt x="6521601" y="206212"/>
                          <a:pt x="6524773" y="233590"/>
                        </a:cubicBezTo>
                        <a:cubicBezTo>
                          <a:pt x="6541362" y="252734"/>
                          <a:pt x="6452563" y="269648"/>
                          <a:pt x="6524773" y="304037"/>
                        </a:cubicBezTo>
                        <a:cubicBezTo>
                          <a:pt x="6608385" y="329785"/>
                          <a:pt x="6523438" y="343859"/>
                          <a:pt x="6524773" y="385608"/>
                        </a:cubicBezTo>
                        <a:cubicBezTo>
                          <a:pt x="6545765" y="425816"/>
                          <a:pt x="6484176" y="436122"/>
                          <a:pt x="6524773" y="463470"/>
                        </a:cubicBezTo>
                        <a:cubicBezTo>
                          <a:pt x="6443394" y="460457"/>
                          <a:pt x="6124742" y="643067"/>
                          <a:pt x="5660118" y="556167"/>
                        </a:cubicBezTo>
                        <a:cubicBezTo>
                          <a:pt x="5495337" y="553772"/>
                          <a:pt x="5132494" y="521455"/>
                          <a:pt x="4927097" y="556167"/>
                        </a:cubicBezTo>
                        <a:cubicBezTo>
                          <a:pt x="4684494" y="533974"/>
                          <a:pt x="4455189" y="603091"/>
                          <a:pt x="4242030" y="556167"/>
                        </a:cubicBezTo>
                        <a:cubicBezTo>
                          <a:pt x="3992905" y="562948"/>
                          <a:pt x="3954259" y="551416"/>
                          <a:pt x="3700829" y="556167"/>
                        </a:cubicBezTo>
                        <a:cubicBezTo>
                          <a:pt x="3494591" y="574638"/>
                          <a:pt x="3332636" y="566253"/>
                          <a:pt x="3111671" y="556167"/>
                        </a:cubicBezTo>
                        <a:cubicBezTo>
                          <a:pt x="2900248" y="588186"/>
                          <a:pt x="2676510" y="524066"/>
                          <a:pt x="2330695" y="556167"/>
                        </a:cubicBezTo>
                        <a:cubicBezTo>
                          <a:pt x="2019432" y="558831"/>
                          <a:pt x="1967215" y="547115"/>
                          <a:pt x="1645630" y="556167"/>
                        </a:cubicBezTo>
                        <a:cubicBezTo>
                          <a:pt x="1532714" y="568592"/>
                          <a:pt x="1434573" y="534138"/>
                          <a:pt x="1278571" y="556167"/>
                        </a:cubicBezTo>
                        <a:cubicBezTo>
                          <a:pt x="1122569" y="578196"/>
                          <a:pt x="1023170" y="510528"/>
                          <a:pt x="864654" y="556167"/>
                        </a:cubicBezTo>
                        <a:cubicBezTo>
                          <a:pt x="394156" y="550660"/>
                          <a:pt x="6517" y="520972"/>
                          <a:pt x="0" y="463470"/>
                        </a:cubicBezTo>
                        <a:cubicBezTo>
                          <a:pt x="-53882" y="431932"/>
                          <a:pt x="35406" y="416920"/>
                          <a:pt x="0" y="389315"/>
                        </a:cubicBezTo>
                        <a:cubicBezTo>
                          <a:pt x="-18383" y="359929"/>
                          <a:pt x="4931" y="343747"/>
                          <a:pt x="0" y="315160"/>
                        </a:cubicBezTo>
                        <a:cubicBezTo>
                          <a:pt x="-8124" y="287739"/>
                          <a:pt x="8182" y="269098"/>
                          <a:pt x="0" y="248421"/>
                        </a:cubicBezTo>
                        <a:cubicBezTo>
                          <a:pt x="-9114" y="229758"/>
                          <a:pt x="88796" y="211978"/>
                          <a:pt x="0" y="170558"/>
                        </a:cubicBezTo>
                        <a:cubicBezTo>
                          <a:pt x="-105025" y="153265"/>
                          <a:pt x="80555" y="123857"/>
                          <a:pt x="0" y="92696"/>
                        </a:cubicBezTo>
                        <a:close/>
                      </a:path>
                      <a:path w="6524773" h="556167" fill="none" stroke="0" extrusionOk="0">
                        <a:moveTo>
                          <a:pt x="0" y="92696"/>
                        </a:moveTo>
                        <a:cubicBezTo>
                          <a:pt x="-73138" y="18432"/>
                          <a:pt x="303882" y="15316"/>
                          <a:pt x="864654" y="0"/>
                        </a:cubicBezTo>
                        <a:cubicBezTo>
                          <a:pt x="1070435" y="4298"/>
                          <a:pt x="1359421" y="4862"/>
                          <a:pt x="1549721" y="0"/>
                        </a:cubicBezTo>
                        <a:cubicBezTo>
                          <a:pt x="1691320" y="16572"/>
                          <a:pt x="1970502" y="49591"/>
                          <a:pt x="2138877" y="0"/>
                        </a:cubicBezTo>
                        <a:cubicBezTo>
                          <a:pt x="2257660" y="-29392"/>
                          <a:pt x="2496080" y="14250"/>
                          <a:pt x="2680080" y="0"/>
                        </a:cubicBezTo>
                        <a:cubicBezTo>
                          <a:pt x="2927592" y="2454"/>
                          <a:pt x="3103899" y="-24321"/>
                          <a:pt x="3269237" y="0"/>
                        </a:cubicBezTo>
                        <a:cubicBezTo>
                          <a:pt x="3386316" y="-14479"/>
                          <a:pt x="3666289" y="21753"/>
                          <a:pt x="4002257" y="0"/>
                        </a:cubicBezTo>
                        <a:cubicBezTo>
                          <a:pt x="4317959" y="-23517"/>
                          <a:pt x="4442129" y="24489"/>
                          <a:pt x="4591415" y="0"/>
                        </a:cubicBezTo>
                        <a:cubicBezTo>
                          <a:pt x="4821250" y="49109"/>
                          <a:pt x="5154665" y="13379"/>
                          <a:pt x="5660118" y="0"/>
                        </a:cubicBezTo>
                        <a:cubicBezTo>
                          <a:pt x="6205267" y="-616"/>
                          <a:pt x="6513614" y="51818"/>
                          <a:pt x="6524773" y="92696"/>
                        </a:cubicBezTo>
                        <a:cubicBezTo>
                          <a:pt x="6593152" y="128264"/>
                          <a:pt x="6475121" y="151031"/>
                          <a:pt x="6524773" y="170558"/>
                        </a:cubicBezTo>
                        <a:cubicBezTo>
                          <a:pt x="6579899" y="206089"/>
                          <a:pt x="6475493" y="220010"/>
                          <a:pt x="6524773" y="237298"/>
                        </a:cubicBezTo>
                        <a:cubicBezTo>
                          <a:pt x="6584427" y="263715"/>
                          <a:pt x="6511156" y="277458"/>
                          <a:pt x="6524773" y="318868"/>
                        </a:cubicBezTo>
                        <a:cubicBezTo>
                          <a:pt x="6536859" y="350726"/>
                          <a:pt x="6440859" y="359280"/>
                          <a:pt x="6524773" y="393023"/>
                        </a:cubicBezTo>
                        <a:cubicBezTo>
                          <a:pt x="6598570" y="421985"/>
                          <a:pt x="6509355" y="436960"/>
                          <a:pt x="6524773" y="463470"/>
                        </a:cubicBezTo>
                        <a:cubicBezTo>
                          <a:pt x="6472359" y="492206"/>
                          <a:pt x="6186111" y="553143"/>
                          <a:pt x="5660118" y="556167"/>
                        </a:cubicBezTo>
                        <a:cubicBezTo>
                          <a:pt x="5359513" y="617817"/>
                          <a:pt x="5183620" y="581094"/>
                          <a:pt x="4879142" y="556167"/>
                        </a:cubicBezTo>
                        <a:cubicBezTo>
                          <a:pt x="4620556" y="588564"/>
                          <a:pt x="4469706" y="539514"/>
                          <a:pt x="4289986" y="556167"/>
                        </a:cubicBezTo>
                        <a:cubicBezTo>
                          <a:pt x="4101639" y="603555"/>
                          <a:pt x="3812970" y="552996"/>
                          <a:pt x="3604919" y="556167"/>
                        </a:cubicBezTo>
                        <a:cubicBezTo>
                          <a:pt x="3399312" y="593927"/>
                          <a:pt x="3198430" y="560954"/>
                          <a:pt x="3063717" y="556167"/>
                        </a:cubicBezTo>
                        <a:cubicBezTo>
                          <a:pt x="2926119" y="478892"/>
                          <a:pt x="2544073" y="550814"/>
                          <a:pt x="2282742" y="556167"/>
                        </a:cubicBezTo>
                        <a:cubicBezTo>
                          <a:pt x="2000237" y="565887"/>
                          <a:pt x="1827326" y="586035"/>
                          <a:pt x="1597675" y="556167"/>
                        </a:cubicBezTo>
                        <a:cubicBezTo>
                          <a:pt x="1344273" y="586119"/>
                          <a:pt x="1005443" y="529082"/>
                          <a:pt x="864654" y="556167"/>
                        </a:cubicBezTo>
                        <a:cubicBezTo>
                          <a:pt x="424886" y="565749"/>
                          <a:pt x="-18189" y="513708"/>
                          <a:pt x="0" y="463470"/>
                        </a:cubicBezTo>
                        <a:cubicBezTo>
                          <a:pt x="-40930" y="436817"/>
                          <a:pt x="62708" y="407655"/>
                          <a:pt x="0" y="385608"/>
                        </a:cubicBezTo>
                        <a:cubicBezTo>
                          <a:pt x="-72893" y="375138"/>
                          <a:pt x="81115" y="328166"/>
                          <a:pt x="0" y="307745"/>
                        </a:cubicBezTo>
                        <a:cubicBezTo>
                          <a:pt x="-78872" y="274952"/>
                          <a:pt x="86744" y="253856"/>
                          <a:pt x="0" y="226175"/>
                        </a:cubicBezTo>
                        <a:cubicBezTo>
                          <a:pt x="-90248" y="189990"/>
                          <a:pt x="38647" y="125698"/>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668A9"/>
                </a:solidFill>
              </a:rPr>
              <a:t>Profiles</a:t>
            </a:r>
            <a:endParaRPr lang="en-US" sz="2800" b="1" i="1" dirty="0">
              <a:solidFill>
                <a:schemeClr val="tx1"/>
              </a:solidFill>
            </a:endParaRPr>
          </a:p>
        </p:txBody>
      </p:sp>
    </p:spTree>
    <p:extLst>
      <p:ext uri="{BB962C8B-B14F-4D97-AF65-F5344CB8AC3E}">
        <p14:creationId xmlns:p14="http://schemas.microsoft.com/office/powerpoint/2010/main" val="386823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681A-BBE5-58A3-25A1-EEE601B33CA5}"/>
            </a:ext>
          </a:extLst>
        </p:cNvPr>
        <p:cNvGrpSpPr/>
        <p:nvPr/>
      </p:nvGrpSpPr>
      <p:grpSpPr>
        <a:xfrm>
          <a:off x="0" y="0"/>
          <a:ext cx="0" cy="0"/>
          <a:chOff x="0" y="0"/>
          <a:chExt cx="0" cy="0"/>
        </a:xfrm>
      </p:grpSpPr>
      <p:sp>
        <p:nvSpPr>
          <p:cNvPr id="4" name="Rectángulo: esquinas redondeadas 2">
            <a:extLst>
              <a:ext uri="{FF2B5EF4-FFF2-40B4-BE49-F238E27FC236}">
                <a16:creationId xmlns:a16="http://schemas.microsoft.com/office/drawing/2014/main" id="{E6B78242-6025-44CD-0BAA-BE8CA07F3E2C}"/>
              </a:ext>
            </a:extLst>
          </p:cNvPr>
          <p:cNvSpPr/>
          <p:nvPr/>
        </p:nvSpPr>
        <p:spPr>
          <a:xfrm>
            <a:off x="411432" y="1308729"/>
            <a:ext cx="6524773"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6524773"/>
                      <a:gd name="connsiteY0" fmla="*/ 92696 h 556167"/>
                      <a:gd name="connsiteX1" fmla="*/ 864654 w 6524773"/>
                      <a:gd name="connsiteY1" fmla="*/ 0 h 556167"/>
                      <a:gd name="connsiteX2" fmla="*/ 1549721 w 6524773"/>
                      <a:gd name="connsiteY2" fmla="*/ 0 h 556167"/>
                      <a:gd name="connsiteX3" fmla="*/ 2138877 w 6524773"/>
                      <a:gd name="connsiteY3" fmla="*/ 0 h 556167"/>
                      <a:gd name="connsiteX4" fmla="*/ 2680080 w 6524773"/>
                      <a:gd name="connsiteY4" fmla="*/ 0 h 556167"/>
                      <a:gd name="connsiteX5" fmla="*/ 3269237 w 6524773"/>
                      <a:gd name="connsiteY5" fmla="*/ 0 h 556167"/>
                      <a:gd name="connsiteX6" fmla="*/ 4002257 w 6524773"/>
                      <a:gd name="connsiteY6" fmla="*/ 0 h 556167"/>
                      <a:gd name="connsiteX7" fmla="*/ 4591415 w 6524773"/>
                      <a:gd name="connsiteY7" fmla="*/ 0 h 556167"/>
                      <a:gd name="connsiteX8" fmla="*/ 5660118 w 6524773"/>
                      <a:gd name="connsiteY8" fmla="*/ 0 h 556167"/>
                      <a:gd name="connsiteX9" fmla="*/ 6524773 w 6524773"/>
                      <a:gd name="connsiteY9" fmla="*/ 92696 h 556167"/>
                      <a:gd name="connsiteX10" fmla="*/ 6524773 w 6524773"/>
                      <a:gd name="connsiteY10" fmla="*/ 170558 h 556167"/>
                      <a:gd name="connsiteX11" fmla="*/ 6524773 w 6524773"/>
                      <a:gd name="connsiteY11" fmla="*/ 237298 h 556167"/>
                      <a:gd name="connsiteX12" fmla="*/ 6524773 w 6524773"/>
                      <a:gd name="connsiteY12" fmla="*/ 318868 h 556167"/>
                      <a:gd name="connsiteX13" fmla="*/ 6524773 w 6524773"/>
                      <a:gd name="connsiteY13" fmla="*/ 393023 h 556167"/>
                      <a:gd name="connsiteX14" fmla="*/ 6524773 w 6524773"/>
                      <a:gd name="connsiteY14" fmla="*/ 463470 h 556167"/>
                      <a:gd name="connsiteX15" fmla="*/ 5660118 w 6524773"/>
                      <a:gd name="connsiteY15" fmla="*/ 556167 h 556167"/>
                      <a:gd name="connsiteX16" fmla="*/ 4879142 w 6524773"/>
                      <a:gd name="connsiteY16" fmla="*/ 556167 h 556167"/>
                      <a:gd name="connsiteX17" fmla="*/ 4289986 w 6524773"/>
                      <a:gd name="connsiteY17" fmla="*/ 556167 h 556167"/>
                      <a:gd name="connsiteX18" fmla="*/ 3604919 w 6524773"/>
                      <a:gd name="connsiteY18" fmla="*/ 556167 h 556167"/>
                      <a:gd name="connsiteX19" fmla="*/ 3063717 w 6524773"/>
                      <a:gd name="connsiteY19" fmla="*/ 556167 h 556167"/>
                      <a:gd name="connsiteX20" fmla="*/ 2282742 w 6524773"/>
                      <a:gd name="connsiteY20" fmla="*/ 556167 h 556167"/>
                      <a:gd name="connsiteX21" fmla="*/ 1597675 w 6524773"/>
                      <a:gd name="connsiteY21" fmla="*/ 556167 h 556167"/>
                      <a:gd name="connsiteX22" fmla="*/ 864654 w 6524773"/>
                      <a:gd name="connsiteY22" fmla="*/ 556167 h 556167"/>
                      <a:gd name="connsiteX23" fmla="*/ 0 w 6524773"/>
                      <a:gd name="connsiteY23" fmla="*/ 463470 h 556167"/>
                      <a:gd name="connsiteX24" fmla="*/ 0 w 6524773"/>
                      <a:gd name="connsiteY24" fmla="*/ 385608 h 556167"/>
                      <a:gd name="connsiteX25" fmla="*/ 0 w 6524773"/>
                      <a:gd name="connsiteY25" fmla="*/ 307745 h 556167"/>
                      <a:gd name="connsiteX26" fmla="*/ 0 w 6524773"/>
                      <a:gd name="connsiteY26" fmla="*/ 226175 h 556167"/>
                      <a:gd name="connsiteX27" fmla="*/ 0 w 6524773"/>
                      <a:gd name="connsiteY27" fmla="*/ 92696 h 556167"/>
                      <a:gd name="connsiteX0" fmla="*/ 0 w 6524773"/>
                      <a:gd name="connsiteY0" fmla="*/ 92696 h 556167"/>
                      <a:gd name="connsiteX1" fmla="*/ 864654 w 6524773"/>
                      <a:gd name="connsiteY1" fmla="*/ 0 h 556167"/>
                      <a:gd name="connsiteX2" fmla="*/ 1645630 w 6524773"/>
                      <a:gd name="connsiteY2" fmla="*/ 0 h 556167"/>
                      <a:gd name="connsiteX3" fmla="*/ 2282742 w 6524773"/>
                      <a:gd name="connsiteY3" fmla="*/ 0 h 556167"/>
                      <a:gd name="connsiteX4" fmla="*/ 2871898 w 6524773"/>
                      <a:gd name="connsiteY4" fmla="*/ 0 h 556167"/>
                      <a:gd name="connsiteX5" fmla="*/ 3604919 w 6524773"/>
                      <a:gd name="connsiteY5" fmla="*/ 0 h 556167"/>
                      <a:gd name="connsiteX6" fmla="*/ 4242030 w 6524773"/>
                      <a:gd name="connsiteY6" fmla="*/ 0 h 556167"/>
                      <a:gd name="connsiteX7" fmla="*/ 5023006 w 6524773"/>
                      <a:gd name="connsiteY7" fmla="*/ 0 h 556167"/>
                      <a:gd name="connsiteX8" fmla="*/ 5660118 w 6524773"/>
                      <a:gd name="connsiteY8" fmla="*/ 0 h 556167"/>
                      <a:gd name="connsiteX9" fmla="*/ 6524773 w 6524773"/>
                      <a:gd name="connsiteY9" fmla="*/ 92696 h 556167"/>
                      <a:gd name="connsiteX10" fmla="*/ 6524773 w 6524773"/>
                      <a:gd name="connsiteY10" fmla="*/ 159435 h 556167"/>
                      <a:gd name="connsiteX11" fmla="*/ 6524773 w 6524773"/>
                      <a:gd name="connsiteY11" fmla="*/ 233590 h 556167"/>
                      <a:gd name="connsiteX12" fmla="*/ 6524773 w 6524773"/>
                      <a:gd name="connsiteY12" fmla="*/ 304037 h 556167"/>
                      <a:gd name="connsiteX13" fmla="*/ 6524773 w 6524773"/>
                      <a:gd name="connsiteY13" fmla="*/ 385608 h 556167"/>
                      <a:gd name="connsiteX14" fmla="*/ 6524773 w 6524773"/>
                      <a:gd name="connsiteY14" fmla="*/ 463470 h 556167"/>
                      <a:gd name="connsiteX15" fmla="*/ 5660118 w 6524773"/>
                      <a:gd name="connsiteY15" fmla="*/ 556167 h 556167"/>
                      <a:gd name="connsiteX16" fmla="*/ 4927097 w 6524773"/>
                      <a:gd name="connsiteY16" fmla="*/ 556167 h 556167"/>
                      <a:gd name="connsiteX17" fmla="*/ 4242030 w 6524773"/>
                      <a:gd name="connsiteY17" fmla="*/ 556167 h 556167"/>
                      <a:gd name="connsiteX18" fmla="*/ 3700829 w 6524773"/>
                      <a:gd name="connsiteY18" fmla="*/ 556167 h 556167"/>
                      <a:gd name="connsiteX19" fmla="*/ 3111671 w 6524773"/>
                      <a:gd name="connsiteY19" fmla="*/ 556167 h 556167"/>
                      <a:gd name="connsiteX20" fmla="*/ 2330695 w 6524773"/>
                      <a:gd name="connsiteY20" fmla="*/ 556167 h 556167"/>
                      <a:gd name="connsiteX21" fmla="*/ 1645630 w 6524773"/>
                      <a:gd name="connsiteY21" fmla="*/ 556167 h 556167"/>
                      <a:gd name="connsiteX22" fmla="*/ 1278571 w 6524773"/>
                      <a:gd name="connsiteY22" fmla="*/ 556167 h 556167"/>
                      <a:gd name="connsiteX23" fmla="*/ 864654 w 6524773"/>
                      <a:gd name="connsiteY23" fmla="*/ 556167 h 556167"/>
                      <a:gd name="connsiteX24" fmla="*/ 0 w 6524773"/>
                      <a:gd name="connsiteY24" fmla="*/ 463470 h 556167"/>
                      <a:gd name="connsiteX25" fmla="*/ 0 w 6524773"/>
                      <a:gd name="connsiteY25" fmla="*/ 389315 h 556167"/>
                      <a:gd name="connsiteX26" fmla="*/ 0 w 6524773"/>
                      <a:gd name="connsiteY26" fmla="*/ 315160 h 556167"/>
                      <a:gd name="connsiteX27" fmla="*/ 0 w 6524773"/>
                      <a:gd name="connsiteY27" fmla="*/ 248421 h 556167"/>
                      <a:gd name="connsiteX28" fmla="*/ 0 w 6524773"/>
                      <a:gd name="connsiteY28" fmla="*/ 170558 h 556167"/>
                      <a:gd name="connsiteX29" fmla="*/ 0 w 6524773"/>
                      <a:gd name="connsiteY29"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773" h="556167" fill="none" extrusionOk="0">
                        <a:moveTo>
                          <a:pt x="0" y="92696"/>
                        </a:moveTo>
                        <a:cubicBezTo>
                          <a:pt x="-73561" y="77499"/>
                          <a:pt x="384250" y="45206"/>
                          <a:pt x="864654" y="0"/>
                        </a:cubicBezTo>
                        <a:cubicBezTo>
                          <a:pt x="1048139" y="-10488"/>
                          <a:pt x="1378513" y="36012"/>
                          <a:pt x="1549721" y="0"/>
                        </a:cubicBezTo>
                        <a:cubicBezTo>
                          <a:pt x="1744104" y="5118"/>
                          <a:pt x="1972212" y="-13308"/>
                          <a:pt x="2138877" y="0"/>
                        </a:cubicBezTo>
                        <a:cubicBezTo>
                          <a:pt x="2310975" y="-6156"/>
                          <a:pt x="2481851" y="13763"/>
                          <a:pt x="2680080" y="0"/>
                        </a:cubicBezTo>
                        <a:cubicBezTo>
                          <a:pt x="2897091" y="5110"/>
                          <a:pt x="3091548" y="9444"/>
                          <a:pt x="3269237" y="0"/>
                        </a:cubicBezTo>
                        <a:cubicBezTo>
                          <a:pt x="3475093" y="21117"/>
                          <a:pt x="3649631" y="-42174"/>
                          <a:pt x="4002257" y="0"/>
                        </a:cubicBezTo>
                        <a:cubicBezTo>
                          <a:pt x="4309474" y="5852"/>
                          <a:pt x="4465831" y="6208"/>
                          <a:pt x="4591415" y="0"/>
                        </a:cubicBezTo>
                        <a:cubicBezTo>
                          <a:pt x="4801434" y="-84643"/>
                          <a:pt x="5092892" y="-66910"/>
                          <a:pt x="5660118" y="0"/>
                        </a:cubicBezTo>
                        <a:cubicBezTo>
                          <a:pt x="6210954" y="5897"/>
                          <a:pt x="6503545" y="53385"/>
                          <a:pt x="6524773" y="92696"/>
                        </a:cubicBezTo>
                        <a:cubicBezTo>
                          <a:pt x="6582109" y="113664"/>
                          <a:pt x="6484671" y="130875"/>
                          <a:pt x="6524773" y="170558"/>
                        </a:cubicBezTo>
                        <a:cubicBezTo>
                          <a:pt x="6579875" y="204624"/>
                          <a:pt x="6471713" y="210227"/>
                          <a:pt x="6524773" y="237298"/>
                        </a:cubicBezTo>
                        <a:cubicBezTo>
                          <a:pt x="6575771" y="267751"/>
                          <a:pt x="6508975" y="286858"/>
                          <a:pt x="6524773" y="318868"/>
                        </a:cubicBezTo>
                        <a:cubicBezTo>
                          <a:pt x="6542593" y="329446"/>
                          <a:pt x="6449702" y="357072"/>
                          <a:pt x="6524773" y="393023"/>
                        </a:cubicBezTo>
                        <a:cubicBezTo>
                          <a:pt x="6599831" y="422416"/>
                          <a:pt x="6514906" y="438309"/>
                          <a:pt x="6524773" y="463470"/>
                        </a:cubicBezTo>
                        <a:cubicBezTo>
                          <a:pt x="6529310" y="462353"/>
                          <a:pt x="6212267" y="548302"/>
                          <a:pt x="5660118" y="556167"/>
                        </a:cubicBezTo>
                        <a:cubicBezTo>
                          <a:pt x="5402134" y="519651"/>
                          <a:pt x="5144565" y="517055"/>
                          <a:pt x="4879142" y="556167"/>
                        </a:cubicBezTo>
                        <a:cubicBezTo>
                          <a:pt x="4617546" y="585701"/>
                          <a:pt x="4429634" y="525105"/>
                          <a:pt x="4289986" y="556167"/>
                        </a:cubicBezTo>
                        <a:cubicBezTo>
                          <a:pt x="4177773" y="603211"/>
                          <a:pt x="3782276" y="564888"/>
                          <a:pt x="3604919" y="556167"/>
                        </a:cubicBezTo>
                        <a:cubicBezTo>
                          <a:pt x="3342202" y="574161"/>
                          <a:pt x="3214990" y="522854"/>
                          <a:pt x="3063717" y="556167"/>
                        </a:cubicBezTo>
                        <a:cubicBezTo>
                          <a:pt x="2840733" y="586805"/>
                          <a:pt x="2567523" y="622682"/>
                          <a:pt x="2282742" y="556167"/>
                        </a:cubicBezTo>
                        <a:cubicBezTo>
                          <a:pt x="1965241" y="535321"/>
                          <a:pt x="1861373" y="551806"/>
                          <a:pt x="1597675" y="556167"/>
                        </a:cubicBezTo>
                        <a:cubicBezTo>
                          <a:pt x="1313239" y="558440"/>
                          <a:pt x="976989" y="566046"/>
                          <a:pt x="864654" y="556167"/>
                        </a:cubicBezTo>
                        <a:cubicBezTo>
                          <a:pt x="409339" y="557136"/>
                          <a:pt x="-16318" y="504096"/>
                          <a:pt x="0" y="463470"/>
                        </a:cubicBezTo>
                        <a:cubicBezTo>
                          <a:pt x="-54224" y="447535"/>
                          <a:pt x="65207" y="417265"/>
                          <a:pt x="0" y="385608"/>
                        </a:cubicBezTo>
                        <a:cubicBezTo>
                          <a:pt x="-88894" y="369706"/>
                          <a:pt x="87604" y="347078"/>
                          <a:pt x="0" y="307745"/>
                        </a:cubicBezTo>
                        <a:cubicBezTo>
                          <a:pt x="-92127" y="277261"/>
                          <a:pt x="82707" y="242642"/>
                          <a:pt x="0" y="226175"/>
                        </a:cubicBezTo>
                        <a:cubicBezTo>
                          <a:pt x="-80460" y="187063"/>
                          <a:pt x="38983" y="125225"/>
                          <a:pt x="0" y="92696"/>
                        </a:cubicBezTo>
                        <a:close/>
                      </a:path>
                      <a:path w="6524773" h="556167" stroke="0" extrusionOk="0">
                        <a:moveTo>
                          <a:pt x="0" y="92696"/>
                        </a:moveTo>
                        <a:cubicBezTo>
                          <a:pt x="-17501" y="22297"/>
                          <a:pt x="398578" y="-65761"/>
                          <a:pt x="864654" y="0"/>
                        </a:cubicBezTo>
                        <a:cubicBezTo>
                          <a:pt x="1164855" y="35817"/>
                          <a:pt x="1313939" y="-5449"/>
                          <a:pt x="1645630" y="0"/>
                        </a:cubicBezTo>
                        <a:cubicBezTo>
                          <a:pt x="2016837" y="-3915"/>
                          <a:pt x="2079985" y="-18820"/>
                          <a:pt x="2282742" y="0"/>
                        </a:cubicBezTo>
                        <a:cubicBezTo>
                          <a:pt x="2466972" y="-4235"/>
                          <a:pt x="2612529" y="29041"/>
                          <a:pt x="2871898" y="0"/>
                        </a:cubicBezTo>
                        <a:cubicBezTo>
                          <a:pt x="3143985" y="9355"/>
                          <a:pt x="3384906" y="-9631"/>
                          <a:pt x="3604919" y="0"/>
                        </a:cubicBezTo>
                        <a:cubicBezTo>
                          <a:pt x="3855229" y="-5094"/>
                          <a:pt x="4043954" y="12880"/>
                          <a:pt x="4242030" y="0"/>
                        </a:cubicBezTo>
                        <a:cubicBezTo>
                          <a:pt x="4482359" y="-45427"/>
                          <a:pt x="4766950" y="-3171"/>
                          <a:pt x="5023006" y="0"/>
                        </a:cubicBezTo>
                        <a:cubicBezTo>
                          <a:pt x="5300434" y="-2094"/>
                          <a:pt x="5460219" y="47593"/>
                          <a:pt x="5660118" y="0"/>
                        </a:cubicBezTo>
                        <a:cubicBezTo>
                          <a:pt x="6047850" y="5335"/>
                          <a:pt x="6476169" y="32499"/>
                          <a:pt x="6524773" y="92696"/>
                        </a:cubicBezTo>
                        <a:cubicBezTo>
                          <a:pt x="6559300" y="116815"/>
                          <a:pt x="6477301" y="119357"/>
                          <a:pt x="6524773" y="159435"/>
                        </a:cubicBezTo>
                        <a:cubicBezTo>
                          <a:pt x="6588041" y="192401"/>
                          <a:pt x="6521601" y="206212"/>
                          <a:pt x="6524773" y="233590"/>
                        </a:cubicBezTo>
                        <a:cubicBezTo>
                          <a:pt x="6541362" y="252734"/>
                          <a:pt x="6452563" y="269648"/>
                          <a:pt x="6524773" y="304037"/>
                        </a:cubicBezTo>
                        <a:cubicBezTo>
                          <a:pt x="6608385" y="329785"/>
                          <a:pt x="6523438" y="343859"/>
                          <a:pt x="6524773" y="385608"/>
                        </a:cubicBezTo>
                        <a:cubicBezTo>
                          <a:pt x="6545765" y="425816"/>
                          <a:pt x="6484176" y="436122"/>
                          <a:pt x="6524773" y="463470"/>
                        </a:cubicBezTo>
                        <a:cubicBezTo>
                          <a:pt x="6443394" y="460457"/>
                          <a:pt x="6124742" y="643067"/>
                          <a:pt x="5660118" y="556167"/>
                        </a:cubicBezTo>
                        <a:cubicBezTo>
                          <a:pt x="5495337" y="553772"/>
                          <a:pt x="5132494" y="521455"/>
                          <a:pt x="4927097" y="556167"/>
                        </a:cubicBezTo>
                        <a:cubicBezTo>
                          <a:pt x="4684494" y="533974"/>
                          <a:pt x="4455189" y="603091"/>
                          <a:pt x="4242030" y="556167"/>
                        </a:cubicBezTo>
                        <a:cubicBezTo>
                          <a:pt x="3992905" y="562948"/>
                          <a:pt x="3954259" y="551416"/>
                          <a:pt x="3700829" y="556167"/>
                        </a:cubicBezTo>
                        <a:cubicBezTo>
                          <a:pt x="3494591" y="574638"/>
                          <a:pt x="3332636" y="566253"/>
                          <a:pt x="3111671" y="556167"/>
                        </a:cubicBezTo>
                        <a:cubicBezTo>
                          <a:pt x="2900248" y="588186"/>
                          <a:pt x="2676510" y="524066"/>
                          <a:pt x="2330695" y="556167"/>
                        </a:cubicBezTo>
                        <a:cubicBezTo>
                          <a:pt x="2019432" y="558831"/>
                          <a:pt x="1967215" y="547115"/>
                          <a:pt x="1645630" y="556167"/>
                        </a:cubicBezTo>
                        <a:cubicBezTo>
                          <a:pt x="1532714" y="568592"/>
                          <a:pt x="1434573" y="534138"/>
                          <a:pt x="1278571" y="556167"/>
                        </a:cubicBezTo>
                        <a:cubicBezTo>
                          <a:pt x="1122569" y="578196"/>
                          <a:pt x="1023170" y="510528"/>
                          <a:pt x="864654" y="556167"/>
                        </a:cubicBezTo>
                        <a:cubicBezTo>
                          <a:pt x="394156" y="550660"/>
                          <a:pt x="6517" y="520972"/>
                          <a:pt x="0" y="463470"/>
                        </a:cubicBezTo>
                        <a:cubicBezTo>
                          <a:pt x="-53882" y="431932"/>
                          <a:pt x="35406" y="416920"/>
                          <a:pt x="0" y="389315"/>
                        </a:cubicBezTo>
                        <a:cubicBezTo>
                          <a:pt x="-18383" y="359929"/>
                          <a:pt x="4931" y="343747"/>
                          <a:pt x="0" y="315160"/>
                        </a:cubicBezTo>
                        <a:cubicBezTo>
                          <a:pt x="-8124" y="287739"/>
                          <a:pt x="8182" y="269098"/>
                          <a:pt x="0" y="248421"/>
                        </a:cubicBezTo>
                        <a:cubicBezTo>
                          <a:pt x="-9114" y="229758"/>
                          <a:pt x="88796" y="211978"/>
                          <a:pt x="0" y="170558"/>
                        </a:cubicBezTo>
                        <a:cubicBezTo>
                          <a:pt x="-105025" y="153265"/>
                          <a:pt x="80555" y="123857"/>
                          <a:pt x="0" y="92696"/>
                        </a:cubicBezTo>
                        <a:close/>
                      </a:path>
                      <a:path w="6524773" h="556167" fill="none" stroke="0" extrusionOk="0">
                        <a:moveTo>
                          <a:pt x="0" y="92696"/>
                        </a:moveTo>
                        <a:cubicBezTo>
                          <a:pt x="-73138" y="18432"/>
                          <a:pt x="303882" y="15316"/>
                          <a:pt x="864654" y="0"/>
                        </a:cubicBezTo>
                        <a:cubicBezTo>
                          <a:pt x="1070435" y="4298"/>
                          <a:pt x="1359421" y="4862"/>
                          <a:pt x="1549721" y="0"/>
                        </a:cubicBezTo>
                        <a:cubicBezTo>
                          <a:pt x="1691320" y="16572"/>
                          <a:pt x="1970502" y="49591"/>
                          <a:pt x="2138877" y="0"/>
                        </a:cubicBezTo>
                        <a:cubicBezTo>
                          <a:pt x="2257660" y="-29392"/>
                          <a:pt x="2496080" y="14250"/>
                          <a:pt x="2680080" y="0"/>
                        </a:cubicBezTo>
                        <a:cubicBezTo>
                          <a:pt x="2927592" y="2454"/>
                          <a:pt x="3103899" y="-24321"/>
                          <a:pt x="3269237" y="0"/>
                        </a:cubicBezTo>
                        <a:cubicBezTo>
                          <a:pt x="3386316" y="-14479"/>
                          <a:pt x="3666289" y="21753"/>
                          <a:pt x="4002257" y="0"/>
                        </a:cubicBezTo>
                        <a:cubicBezTo>
                          <a:pt x="4317959" y="-23517"/>
                          <a:pt x="4442129" y="24489"/>
                          <a:pt x="4591415" y="0"/>
                        </a:cubicBezTo>
                        <a:cubicBezTo>
                          <a:pt x="4821250" y="49109"/>
                          <a:pt x="5154665" y="13379"/>
                          <a:pt x="5660118" y="0"/>
                        </a:cubicBezTo>
                        <a:cubicBezTo>
                          <a:pt x="6205267" y="-616"/>
                          <a:pt x="6513614" y="51818"/>
                          <a:pt x="6524773" y="92696"/>
                        </a:cubicBezTo>
                        <a:cubicBezTo>
                          <a:pt x="6593152" y="128264"/>
                          <a:pt x="6475121" y="151031"/>
                          <a:pt x="6524773" y="170558"/>
                        </a:cubicBezTo>
                        <a:cubicBezTo>
                          <a:pt x="6579899" y="206089"/>
                          <a:pt x="6475493" y="220010"/>
                          <a:pt x="6524773" y="237298"/>
                        </a:cubicBezTo>
                        <a:cubicBezTo>
                          <a:pt x="6584427" y="263715"/>
                          <a:pt x="6511156" y="277458"/>
                          <a:pt x="6524773" y="318868"/>
                        </a:cubicBezTo>
                        <a:cubicBezTo>
                          <a:pt x="6536859" y="350726"/>
                          <a:pt x="6440859" y="359280"/>
                          <a:pt x="6524773" y="393023"/>
                        </a:cubicBezTo>
                        <a:cubicBezTo>
                          <a:pt x="6598570" y="421985"/>
                          <a:pt x="6509355" y="436960"/>
                          <a:pt x="6524773" y="463470"/>
                        </a:cubicBezTo>
                        <a:cubicBezTo>
                          <a:pt x="6472359" y="492206"/>
                          <a:pt x="6186111" y="553143"/>
                          <a:pt x="5660118" y="556167"/>
                        </a:cubicBezTo>
                        <a:cubicBezTo>
                          <a:pt x="5359513" y="617817"/>
                          <a:pt x="5183620" y="581094"/>
                          <a:pt x="4879142" y="556167"/>
                        </a:cubicBezTo>
                        <a:cubicBezTo>
                          <a:pt x="4620556" y="588564"/>
                          <a:pt x="4469706" y="539514"/>
                          <a:pt x="4289986" y="556167"/>
                        </a:cubicBezTo>
                        <a:cubicBezTo>
                          <a:pt x="4101639" y="603555"/>
                          <a:pt x="3812970" y="552996"/>
                          <a:pt x="3604919" y="556167"/>
                        </a:cubicBezTo>
                        <a:cubicBezTo>
                          <a:pt x="3399312" y="593927"/>
                          <a:pt x="3198430" y="560954"/>
                          <a:pt x="3063717" y="556167"/>
                        </a:cubicBezTo>
                        <a:cubicBezTo>
                          <a:pt x="2926119" y="478892"/>
                          <a:pt x="2544073" y="550814"/>
                          <a:pt x="2282742" y="556167"/>
                        </a:cubicBezTo>
                        <a:cubicBezTo>
                          <a:pt x="2000237" y="565887"/>
                          <a:pt x="1827326" y="586035"/>
                          <a:pt x="1597675" y="556167"/>
                        </a:cubicBezTo>
                        <a:cubicBezTo>
                          <a:pt x="1344273" y="586119"/>
                          <a:pt x="1005443" y="529082"/>
                          <a:pt x="864654" y="556167"/>
                        </a:cubicBezTo>
                        <a:cubicBezTo>
                          <a:pt x="424886" y="565749"/>
                          <a:pt x="-18189" y="513708"/>
                          <a:pt x="0" y="463470"/>
                        </a:cubicBezTo>
                        <a:cubicBezTo>
                          <a:pt x="-40930" y="436817"/>
                          <a:pt x="62708" y="407655"/>
                          <a:pt x="0" y="385608"/>
                        </a:cubicBezTo>
                        <a:cubicBezTo>
                          <a:pt x="-72893" y="375138"/>
                          <a:pt x="81115" y="328166"/>
                          <a:pt x="0" y="307745"/>
                        </a:cubicBezTo>
                        <a:cubicBezTo>
                          <a:pt x="-78872" y="274952"/>
                          <a:pt x="86744" y="253856"/>
                          <a:pt x="0" y="226175"/>
                        </a:cubicBezTo>
                        <a:cubicBezTo>
                          <a:pt x="-90248" y="189990"/>
                          <a:pt x="38647" y="125698"/>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668A9"/>
                </a:solidFill>
              </a:rPr>
              <a:t>Threshold results</a:t>
            </a:r>
            <a:endParaRPr lang="en-US" sz="2800" b="1" i="1" dirty="0">
              <a:solidFill>
                <a:schemeClr val="tx1"/>
              </a:solidFill>
            </a:endParaRPr>
          </a:p>
        </p:txBody>
      </p:sp>
      <p:sp>
        <p:nvSpPr>
          <p:cNvPr id="6" name="TextBox 5">
            <a:extLst>
              <a:ext uri="{FF2B5EF4-FFF2-40B4-BE49-F238E27FC236}">
                <a16:creationId xmlns:a16="http://schemas.microsoft.com/office/drawing/2014/main" id="{D310A236-CC5B-7DBB-9B08-10DB7910B97D}"/>
              </a:ext>
            </a:extLst>
          </p:cNvPr>
          <p:cNvSpPr txBox="1"/>
          <p:nvPr/>
        </p:nvSpPr>
        <p:spPr>
          <a:xfrm>
            <a:off x="467726" y="2213884"/>
            <a:ext cx="11082590" cy="4190827"/>
          </a:xfrm>
          <a:prstGeom prst="rect">
            <a:avLst/>
          </a:prstGeom>
          <a:noFill/>
        </p:spPr>
        <p:txBody>
          <a:bodyPr wrap="square">
            <a:spAutoFit/>
          </a:bodyPr>
          <a:lstStyle/>
          <a:p>
            <a:pPr indent="457200" algn="just">
              <a:lnSpc>
                <a:spcPct val="150000"/>
              </a:lnSpc>
              <a:buNone/>
            </a:pPr>
            <a:r>
              <a:rPr lang="en-GB" sz="2000" dirty="0">
                <a:solidFill>
                  <a:schemeClr val="bg1"/>
                </a:solidFill>
                <a:ea typeface="Times New Roman" panose="02020603050405020304" pitchFamily="18" charset="0"/>
              </a:rPr>
              <a:t>The model determines </a:t>
            </a:r>
            <a:r>
              <a:rPr lang="en-GB" sz="2000" dirty="0">
                <a:solidFill>
                  <a:schemeClr val="bg1"/>
                </a:solidFill>
                <a:effectLst/>
                <a:ea typeface="Times New Roman" panose="02020603050405020304" pitchFamily="18" charset="0"/>
              </a:rPr>
              <a:t>the threshold level of legal literacy achieved by each test taker. </a:t>
            </a:r>
            <a:endParaRPr lang="en-GB" sz="2000" dirty="0">
              <a:solidFill>
                <a:schemeClr val="bg1"/>
              </a:solidFill>
              <a:ea typeface="Times New Roman" panose="02020603050405020304" pitchFamily="18" charset="0"/>
            </a:endParaRPr>
          </a:p>
          <a:p>
            <a:pPr indent="457200" algn="just">
              <a:lnSpc>
                <a:spcPct val="150000"/>
              </a:lnSpc>
              <a:buNone/>
            </a:pPr>
            <a:r>
              <a:rPr lang="en-GB" sz="2000" b="1" dirty="0">
                <a:solidFill>
                  <a:srgbClr val="0668A9"/>
                </a:solidFill>
                <a:effectLst/>
                <a:ea typeface="Times New Roman" panose="02020603050405020304" pitchFamily="18" charset="0"/>
              </a:rPr>
              <a:t>Based on the highest threshold passed, we classify the overall level of </a:t>
            </a:r>
            <a:r>
              <a:rPr lang="en-GB" sz="2000" b="1" dirty="0">
                <a:solidFill>
                  <a:srgbClr val="0668A9"/>
                </a:solidFill>
                <a:ea typeface="Times New Roman" panose="02020603050405020304" pitchFamily="18" charset="0"/>
              </a:rPr>
              <a:t>L</a:t>
            </a:r>
            <a:r>
              <a:rPr lang="en-GB" sz="2000" b="1" dirty="0">
                <a:solidFill>
                  <a:srgbClr val="0668A9"/>
                </a:solidFill>
                <a:effectLst/>
                <a:ea typeface="Times New Roman" panose="02020603050405020304" pitchFamily="18" charset="0"/>
              </a:rPr>
              <a:t>egal Literacy</a:t>
            </a:r>
            <a:r>
              <a:rPr lang="en-GB" sz="2000" b="1" dirty="0">
                <a:solidFill>
                  <a:srgbClr val="0668A9"/>
                </a:solidFill>
                <a:ea typeface="Times New Roman" panose="02020603050405020304" pitchFamily="18" charset="0"/>
              </a:rPr>
              <a:t>:</a:t>
            </a:r>
            <a:r>
              <a:rPr lang="en-GB" sz="2000" b="1" dirty="0">
                <a:solidFill>
                  <a:srgbClr val="0668A9"/>
                </a:solidFill>
                <a:effectLst/>
                <a:ea typeface="Times New Roman" panose="02020603050405020304" pitchFamily="18" charset="0"/>
              </a:rPr>
              <a:t> </a:t>
            </a:r>
          </a:p>
          <a:p>
            <a:pPr marL="285750" indent="-285750" algn="just">
              <a:lnSpc>
                <a:spcPct val="150000"/>
              </a:lnSpc>
              <a:buFont typeface="Arial" panose="020B0604020202020204" pitchFamily="34" charset="0"/>
              <a:buChar char="•"/>
            </a:pPr>
            <a:r>
              <a:rPr lang="en-GB" sz="2000" dirty="0">
                <a:solidFill>
                  <a:srgbClr val="0668A9"/>
                </a:solidFill>
                <a:ea typeface="Times New Roman" panose="02020603050405020304" pitchFamily="18" charset="0"/>
              </a:rPr>
              <a:t>if Threshold 1 is not mastered, the level is considered developing; </a:t>
            </a:r>
            <a:endParaRPr lang="en-GB" sz="2000" dirty="0">
              <a:solidFill>
                <a:srgbClr val="0668A9"/>
              </a:solidFill>
              <a:effectLst/>
              <a:ea typeface="Times New Roman" panose="02020603050405020304" pitchFamily="18" charset="0"/>
            </a:endParaRPr>
          </a:p>
          <a:p>
            <a:pPr marL="285750" indent="-285750" algn="just">
              <a:lnSpc>
                <a:spcPct val="150000"/>
              </a:lnSpc>
              <a:buFont typeface="Arial" panose="020B0604020202020204" pitchFamily="34" charset="0"/>
              <a:buChar char="•"/>
            </a:pPr>
            <a:r>
              <a:rPr lang="en-GB" sz="2000" dirty="0">
                <a:solidFill>
                  <a:srgbClr val="0668A9"/>
                </a:solidFill>
                <a:effectLst/>
                <a:ea typeface="Times New Roman" panose="02020603050405020304" pitchFamily="18" charset="0"/>
              </a:rPr>
              <a:t>if Threshold 1 is mastered but Threshold 2 is not, the respondent is classified at the basic level; </a:t>
            </a:r>
          </a:p>
          <a:p>
            <a:pPr marL="285750" indent="-285750" algn="just">
              <a:lnSpc>
                <a:spcPct val="150000"/>
              </a:lnSpc>
              <a:buFont typeface="Arial" panose="020B0604020202020204" pitchFamily="34" charset="0"/>
              <a:buChar char="•"/>
            </a:pPr>
            <a:r>
              <a:rPr lang="en-GB" sz="2000" dirty="0">
                <a:solidFill>
                  <a:srgbClr val="0668A9"/>
                </a:solidFill>
                <a:effectLst/>
                <a:ea typeface="Times New Roman" panose="02020603050405020304" pitchFamily="18" charset="0"/>
              </a:rPr>
              <a:t>if both Threshold 1 and Threshold 2 are mastered, the level is considered advanced. </a:t>
            </a:r>
          </a:p>
          <a:p>
            <a:pPr indent="457200" algn="just">
              <a:lnSpc>
                <a:spcPct val="150000"/>
              </a:lnSpc>
              <a:buNone/>
            </a:pPr>
            <a:endParaRPr lang="en-GB" sz="2000" dirty="0">
              <a:solidFill>
                <a:srgbClr val="0668A9"/>
              </a:solidFill>
              <a:ea typeface="Times New Roman" panose="02020603050405020304" pitchFamily="18" charset="0"/>
            </a:endParaRPr>
          </a:p>
          <a:p>
            <a:pPr indent="457200" algn="just">
              <a:lnSpc>
                <a:spcPct val="150000"/>
              </a:lnSpc>
              <a:buNone/>
            </a:pPr>
            <a:r>
              <a:rPr lang="en-GB" sz="2000" dirty="0">
                <a:solidFill>
                  <a:srgbClr val="0668A9"/>
                </a:solidFill>
                <a:effectLst/>
                <a:ea typeface="Times New Roman" panose="02020603050405020304" pitchFamily="18" charset="0"/>
              </a:rPr>
              <a:t>Students at the same overall proficiency level may exhibit different profiles of mastered attributes</a:t>
            </a:r>
            <a:r>
              <a:rPr lang="en-GB" sz="2000" dirty="0">
                <a:solidFill>
                  <a:srgbClr val="0668A9"/>
                </a:solidFill>
                <a:ea typeface="Times New Roman" panose="02020603050405020304" pitchFamily="18" charset="0"/>
              </a:rPr>
              <a:t>. </a:t>
            </a:r>
            <a:r>
              <a:rPr lang="en-GB" sz="2000" b="1" dirty="0">
                <a:solidFill>
                  <a:srgbClr val="0668A9"/>
                </a:solidFill>
                <a:ea typeface="Times New Roman" panose="02020603050405020304" pitchFamily="18" charset="0"/>
              </a:rPr>
              <a:t>All information is used for feedback.</a:t>
            </a:r>
            <a:endParaRPr lang="ru-RU" b="1" dirty="0">
              <a:solidFill>
                <a:srgbClr val="0668A9"/>
              </a:solidFill>
              <a:effectLst/>
              <a:ea typeface="Arial" panose="020B0604020202020204" pitchFamily="34" charset="0"/>
            </a:endParaRPr>
          </a:p>
        </p:txBody>
      </p:sp>
    </p:spTree>
    <p:extLst>
      <p:ext uri="{BB962C8B-B14F-4D97-AF65-F5344CB8AC3E}">
        <p14:creationId xmlns:p14="http://schemas.microsoft.com/office/powerpoint/2010/main" val="255318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2">
            <a:extLst>
              <a:ext uri="{FF2B5EF4-FFF2-40B4-BE49-F238E27FC236}">
                <a16:creationId xmlns:a16="http://schemas.microsoft.com/office/drawing/2014/main" id="{16435015-C3DD-65C6-89DA-A72C08C245D4}"/>
              </a:ext>
            </a:extLst>
          </p:cNvPr>
          <p:cNvSpPr/>
          <p:nvPr/>
        </p:nvSpPr>
        <p:spPr>
          <a:xfrm>
            <a:off x="411432" y="1308729"/>
            <a:ext cx="8118957"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8118957"/>
                      <a:gd name="connsiteY0" fmla="*/ 92696 h 556167"/>
                      <a:gd name="connsiteX1" fmla="*/ 1075913 w 8118957"/>
                      <a:gd name="connsiteY1" fmla="*/ 0 h 556167"/>
                      <a:gd name="connsiteX2" fmla="*/ 1928361 w 8118957"/>
                      <a:gd name="connsiteY2" fmla="*/ 0 h 556167"/>
                      <a:gd name="connsiteX3" fmla="*/ 2661465 w 8118957"/>
                      <a:gd name="connsiteY3" fmla="*/ 0 h 556167"/>
                      <a:gd name="connsiteX4" fmla="*/ 3334899 w 8118957"/>
                      <a:gd name="connsiteY4" fmla="*/ 0 h 556167"/>
                      <a:gd name="connsiteX5" fmla="*/ 3708782 w 8118957"/>
                      <a:gd name="connsiteY5" fmla="*/ 0 h 556167"/>
                      <a:gd name="connsiteX6" fmla="*/ 4068002 w 8118957"/>
                      <a:gd name="connsiteY6" fmla="*/ 0 h 556167"/>
                      <a:gd name="connsiteX7" fmla="*/ 4980121 w 8118957"/>
                      <a:gd name="connsiteY7" fmla="*/ 0 h 556167"/>
                      <a:gd name="connsiteX8" fmla="*/ 5713226 w 8118957"/>
                      <a:gd name="connsiteY8" fmla="*/ 0 h 556167"/>
                      <a:gd name="connsiteX9" fmla="*/ 7043043 w 8118957"/>
                      <a:gd name="connsiteY9" fmla="*/ 0 h 556167"/>
                      <a:gd name="connsiteX10" fmla="*/ 8118957 w 8118957"/>
                      <a:gd name="connsiteY10" fmla="*/ 92696 h 556167"/>
                      <a:gd name="connsiteX11" fmla="*/ 8118957 w 8118957"/>
                      <a:gd name="connsiteY11" fmla="*/ 170558 h 556167"/>
                      <a:gd name="connsiteX12" fmla="*/ 8118957 w 8118957"/>
                      <a:gd name="connsiteY12" fmla="*/ 237298 h 556167"/>
                      <a:gd name="connsiteX13" fmla="*/ 8118957 w 8118957"/>
                      <a:gd name="connsiteY13" fmla="*/ 318868 h 556167"/>
                      <a:gd name="connsiteX14" fmla="*/ 8118957 w 8118957"/>
                      <a:gd name="connsiteY14" fmla="*/ 393023 h 556167"/>
                      <a:gd name="connsiteX15" fmla="*/ 8118957 w 8118957"/>
                      <a:gd name="connsiteY15" fmla="*/ 463470 h 556167"/>
                      <a:gd name="connsiteX16" fmla="*/ 7043043 w 8118957"/>
                      <a:gd name="connsiteY16" fmla="*/ 556167 h 556167"/>
                      <a:gd name="connsiteX17" fmla="*/ 6071253 w 8118957"/>
                      <a:gd name="connsiteY17" fmla="*/ 556167 h 556167"/>
                      <a:gd name="connsiteX18" fmla="*/ 5338149 w 8118957"/>
                      <a:gd name="connsiteY18" fmla="*/ 556167 h 556167"/>
                      <a:gd name="connsiteX19" fmla="*/ 4485701 w 8118957"/>
                      <a:gd name="connsiteY19" fmla="*/ 556167 h 556167"/>
                      <a:gd name="connsiteX20" fmla="*/ 3812269 w 8118957"/>
                      <a:gd name="connsiteY20" fmla="*/ 556167 h 556167"/>
                      <a:gd name="connsiteX21" fmla="*/ 2840479 w 8118957"/>
                      <a:gd name="connsiteY21" fmla="*/ 556167 h 556167"/>
                      <a:gd name="connsiteX22" fmla="*/ 1988031 w 8118957"/>
                      <a:gd name="connsiteY22" fmla="*/ 556167 h 556167"/>
                      <a:gd name="connsiteX23" fmla="*/ 1075913 w 8118957"/>
                      <a:gd name="connsiteY23" fmla="*/ 556167 h 556167"/>
                      <a:gd name="connsiteX24" fmla="*/ 0 w 8118957"/>
                      <a:gd name="connsiteY24" fmla="*/ 463470 h 556167"/>
                      <a:gd name="connsiteX25" fmla="*/ 0 w 8118957"/>
                      <a:gd name="connsiteY25" fmla="*/ 385608 h 556167"/>
                      <a:gd name="connsiteX26" fmla="*/ 0 w 8118957"/>
                      <a:gd name="connsiteY26" fmla="*/ 307745 h 556167"/>
                      <a:gd name="connsiteX27" fmla="*/ 0 w 8118957"/>
                      <a:gd name="connsiteY27" fmla="*/ 226175 h 556167"/>
                      <a:gd name="connsiteX28" fmla="*/ 0 w 8118957"/>
                      <a:gd name="connsiteY28" fmla="*/ 92696 h 556167"/>
                      <a:gd name="connsiteX0" fmla="*/ 0 w 8118957"/>
                      <a:gd name="connsiteY0" fmla="*/ 92696 h 556167"/>
                      <a:gd name="connsiteX1" fmla="*/ 1075913 w 8118957"/>
                      <a:gd name="connsiteY1" fmla="*/ 0 h 556167"/>
                      <a:gd name="connsiteX2" fmla="*/ 2047703 w 8118957"/>
                      <a:gd name="connsiteY2" fmla="*/ 0 h 556167"/>
                      <a:gd name="connsiteX3" fmla="*/ 2840479 w 8118957"/>
                      <a:gd name="connsiteY3" fmla="*/ 0 h 556167"/>
                      <a:gd name="connsiteX4" fmla="*/ 3573583 w 8118957"/>
                      <a:gd name="connsiteY4" fmla="*/ 0 h 556167"/>
                      <a:gd name="connsiteX5" fmla="*/ 4485701 w 8118957"/>
                      <a:gd name="connsiteY5" fmla="*/ 0 h 556167"/>
                      <a:gd name="connsiteX6" fmla="*/ 5278477 w 8118957"/>
                      <a:gd name="connsiteY6" fmla="*/ 0 h 556167"/>
                      <a:gd name="connsiteX7" fmla="*/ 6250267 w 8118957"/>
                      <a:gd name="connsiteY7" fmla="*/ 0 h 556167"/>
                      <a:gd name="connsiteX8" fmla="*/ 7043043 w 8118957"/>
                      <a:gd name="connsiteY8" fmla="*/ 0 h 556167"/>
                      <a:gd name="connsiteX9" fmla="*/ 8118957 w 8118957"/>
                      <a:gd name="connsiteY9" fmla="*/ 92696 h 556167"/>
                      <a:gd name="connsiteX10" fmla="*/ 8118957 w 8118957"/>
                      <a:gd name="connsiteY10" fmla="*/ 159435 h 556167"/>
                      <a:gd name="connsiteX11" fmla="*/ 8118957 w 8118957"/>
                      <a:gd name="connsiteY11" fmla="*/ 233590 h 556167"/>
                      <a:gd name="connsiteX12" fmla="*/ 8118957 w 8118957"/>
                      <a:gd name="connsiteY12" fmla="*/ 304037 h 556167"/>
                      <a:gd name="connsiteX13" fmla="*/ 8118957 w 8118957"/>
                      <a:gd name="connsiteY13" fmla="*/ 385608 h 556167"/>
                      <a:gd name="connsiteX14" fmla="*/ 8118957 w 8118957"/>
                      <a:gd name="connsiteY14" fmla="*/ 463470 h 556167"/>
                      <a:gd name="connsiteX15" fmla="*/ 7043043 w 8118957"/>
                      <a:gd name="connsiteY15" fmla="*/ 556167 h 556167"/>
                      <a:gd name="connsiteX16" fmla="*/ 6130925 w 8118957"/>
                      <a:gd name="connsiteY16" fmla="*/ 556167 h 556167"/>
                      <a:gd name="connsiteX17" fmla="*/ 5278477 w 8118957"/>
                      <a:gd name="connsiteY17" fmla="*/ 556167 h 556167"/>
                      <a:gd name="connsiteX18" fmla="*/ 4935027 w 8118957"/>
                      <a:gd name="connsiteY18" fmla="*/ 556167 h 556167"/>
                      <a:gd name="connsiteX19" fmla="*/ 4605045 w 8118957"/>
                      <a:gd name="connsiteY19" fmla="*/ 556167 h 556167"/>
                      <a:gd name="connsiteX20" fmla="*/ 3871939 w 8118957"/>
                      <a:gd name="connsiteY20" fmla="*/ 556167 h 556167"/>
                      <a:gd name="connsiteX21" fmla="*/ 2900149 w 8118957"/>
                      <a:gd name="connsiteY21" fmla="*/ 556167 h 556167"/>
                      <a:gd name="connsiteX22" fmla="*/ 2047703 w 8118957"/>
                      <a:gd name="connsiteY22" fmla="*/ 556167 h 556167"/>
                      <a:gd name="connsiteX23" fmla="*/ 1542372 w 8118957"/>
                      <a:gd name="connsiteY23" fmla="*/ 556167 h 556167"/>
                      <a:gd name="connsiteX24" fmla="*/ 1075913 w 8118957"/>
                      <a:gd name="connsiteY24" fmla="*/ 556167 h 556167"/>
                      <a:gd name="connsiteX25" fmla="*/ 0 w 8118957"/>
                      <a:gd name="connsiteY25" fmla="*/ 463470 h 556167"/>
                      <a:gd name="connsiteX26" fmla="*/ 0 w 8118957"/>
                      <a:gd name="connsiteY26" fmla="*/ 389315 h 556167"/>
                      <a:gd name="connsiteX27" fmla="*/ 0 w 8118957"/>
                      <a:gd name="connsiteY27" fmla="*/ 315160 h 556167"/>
                      <a:gd name="connsiteX28" fmla="*/ 0 w 8118957"/>
                      <a:gd name="connsiteY28" fmla="*/ 248421 h 556167"/>
                      <a:gd name="connsiteX29" fmla="*/ 0 w 8118957"/>
                      <a:gd name="connsiteY29" fmla="*/ 170558 h 556167"/>
                      <a:gd name="connsiteX30" fmla="*/ 0 w 8118957"/>
                      <a:gd name="connsiteY30"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18957" h="556167" fill="none" extrusionOk="0">
                        <a:moveTo>
                          <a:pt x="0" y="92696"/>
                        </a:moveTo>
                        <a:cubicBezTo>
                          <a:pt x="95175" y="24638"/>
                          <a:pt x="439699" y="45638"/>
                          <a:pt x="1075913" y="0"/>
                        </a:cubicBezTo>
                        <a:cubicBezTo>
                          <a:pt x="1300378" y="2112"/>
                          <a:pt x="1712108" y="-41222"/>
                          <a:pt x="1928361" y="0"/>
                        </a:cubicBezTo>
                        <a:cubicBezTo>
                          <a:pt x="2166051" y="-2862"/>
                          <a:pt x="2477218" y="22656"/>
                          <a:pt x="2661465" y="0"/>
                        </a:cubicBezTo>
                        <a:cubicBezTo>
                          <a:pt x="2875710" y="7292"/>
                          <a:pt x="3083312" y="24392"/>
                          <a:pt x="3334899" y="0"/>
                        </a:cubicBezTo>
                        <a:cubicBezTo>
                          <a:pt x="3463253" y="-7008"/>
                          <a:pt x="3527274" y="39141"/>
                          <a:pt x="3708782" y="0"/>
                        </a:cubicBezTo>
                        <a:cubicBezTo>
                          <a:pt x="3890290" y="-39141"/>
                          <a:pt x="3977535" y="15521"/>
                          <a:pt x="4068002" y="0"/>
                        </a:cubicBezTo>
                        <a:cubicBezTo>
                          <a:pt x="4302826" y="-17103"/>
                          <a:pt x="4572112" y="-18136"/>
                          <a:pt x="4980121" y="0"/>
                        </a:cubicBezTo>
                        <a:cubicBezTo>
                          <a:pt x="5362486" y="1470"/>
                          <a:pt x="5546947" y="23485"/>
                          <a:pt x="5713226" y="0"/>
                        </a:cubicBezTo>
                        <a:cubicBezTo>
                          <a:pt x="5848195" y="-41467"/>
                          <a:pt x="6455718" y="-62508"/>
                          <a:pt x="7043043" y="0"/>
                        </a:cubicBezTo>
                        <a:cubicBezTo>
                          <a:pt x="7749339" y="13755"/>
                          <a:pt x="8108004" y="45816"/>
                          <a:pt x="8118957" y="92696"/>
                        </a:cubicBezTo>
                        <a:cubicBezTo>
                          <a:pt x="8193325" y="121094"/>
                          <a:pt x="8055769" y="130623"/>
                          <a:pt x="8118957" y="170558"/>
                        </a:cubicBezTo>
                        <a:cubicBezTo>
                          <a:pt x="8182969" y="187254"/>
                          <a:pt x="8052093" y="193877"/>
                          <a:pt x="8118957" y="237298"/>
                        </a:cubicBezTo>
                        <a:cubicBezTo>
                          <a:pt x="8181613" y="265945"/>
                          <a:pt x="8104101" y="280183"/>
                          <a:pt x="8118957" y="318868"/>
                        </a:cubicBezTo>
                        <a:cubicBezTo>
                          <a:pt x="8162131" y="331592"/>
                          <a:pt x="8041057" y="362385"/>
                          <a:pt x="8118957" y="393023"/>
                        </a:cubicBezTo>
                        <a:cubicBezTo>
                          <a:pt x="8216079" y="418855"/>
                          <a:pt x="8104423" y="438146"/>
                          <a:pt x="8118957" y="463470"/>
                        </a:cubicBezTo>
                        <a:cubicBezTo>
                          <a:pt x="8037973" y="579146"/>
                          <a:pt x="7684256" y="528253"/>
                          <a:pt x="7043043" y="556167"/>
                        </a:cubicBezTo>
                        <a:cubicBezTo>
                          <a:pt x="6729973" y="577419"/>
                          <a:pt x="6382137" y="549003"/>
                          <a:pt x="6071253" y="556167"/>
                        </a:cubicBezTo>
                        <a:cubicBezTo>
                          <a:pt x="5729182" y="573579"/>
                          <a:pt x="5540088" y="531362"/>
                          <a:pt x="5338149" y="556167"/>
                        </a:cubicBezTo>
                        <a:cubicBezTo>
                          <a:pt x="5085679" y="581262"/>
                          <a:pt x="4758262" y="620744"/>
                          <a:pt x="4485701" y="556167"/>
                        </a:cubicBezTo>
                        <a:cubicBezTo>
                          <a:pt x="4171468" y="527562"/>
                          <a:pt x="4012483" y="552935"/>
                          <a:pt x="3812269" y="556167"/>
                        </a:cubicBezTo>
                        <a:cubicBezTo>
                          <a:pt x="3544726" y="552911"/>
                          <a:pt x="3131447" y="582704"/>
                          <a:pt x="2840479" y="556167"/>
                        </a:cubicBezTo>
                        <a:cubicBezTo>
                          <a:pt x="2469140" y="546884"/>
                          <a:pt x="2291274" y="517480"/>
                          <a:pt x="1988031" y="556167"/>
                        </a:cubicBezTo>
                        <a:cubicBezTo>
                          <a:pt x="1681853" y="570497"/>
                          <a:pt x="1247768" y="598942"/>
                          <a:pt x="1075913" y="556167"/>
                        </a:cubicBezTo>
                        <a:cubicBezTo>
                          <a:pt x="511856" y="562966"/>
                          <a:pt x="-17404" y="535354"/>
                          <a:pt x="0" y="463470"/>
                        </a:cubicBezTo>
                        <a:cubicBezTo>
                          <a:pt x="-72338" y="431393"/>
                          <a:pt x="86019" y="388753"/>
                          <a:pt x="0" y="385608"/>
                        </a:cubicBezTo>
                        <a:cubicBezTo>
                          <a:pt x="-76357" y="345304"/>
                          <a:pt x="112790" y="328010"/>
                          <a:pt x="0" y="307745"/>
                        </a:cubicBezTo>
                        <a:cubicBezTo>
                          <a:pt x="-82054" y="263343"/>
                          <a:pt x="110289" y="254177"/>
                          <a:pt x="0" y="226175"/>
                        </a:cubicBezTo>
                        <a:cubicBezTo>
                          <a:pt x="-102395" y="200201"/>
                          <a:pt x="56927" y="117025"/>
                          <a:pt x="0" y="92696"/>
                        </a:cubicBezTo>
                        <a:close/>
                      </a:path>
                      <a:path w="8118957" h="556167" stroke="0" extrusionOk="0">
                        <a:moveTo>
                          <a:pt x="0" y="92696"/>
                        </a:moveTo>
                        <a:cubicBezTo>
                          <a:pt x="45169" y="44709"/>
                          <a:pt x="391833" y="-37776"/>
                          <a:pt x="1075913" y="0"/>
                        </a:cubicBezTo>
                        <a:cubicBezTo>
                          <a:pt x="1427098" y="-5578"/>
                          <a:pt x="1632314" y="20303"/>
                          <a:pt x="2047703" y="0"/>
                        </a:cubicBezTo>
                        <a:cubicBezTo>
                          <a:pt x="2463646" y="22401"/>
                          <a:pt x="2616720" y="-3098"/>
                          <a:pt x="2840479" y="0"/>
                        </a:cubicBezTo>
                        <a:cubicBezTo>
                          <a:pt x="3091993" y="-10160"/>
                          <a:pt x="3238933" y="11075"/>
                          <a:pt x="3573583" y="0"/>
                        </a:cubicBezTo>
                        <a:cubicBezTo>
                          <a:pt x="3938551" y="-35121"/>
                          <a:pt x="4191818" y="-4728"/>
                          <a:pt x="4485701" y="0"/>
                        </a:cubicBezTo>
                        <a:cubicBezTo>
                          <a:pt x="4811411" y="2682"/>
                          <a:pt x="5013532" y="36486"/>
                          <a:pt x="5278477" y="0"/>
                        </a:cubicBezTo>
                        <a:cubicBezTo>
                          <a:pt x="5508830" y="-19375"/>
                          <a:pt x="5968604" y="-1146"/>
                          <a:pt x="6250267" y="0"/>
                        </a:cubicBezTo>
                        <a:cubicBezTo>
                          <a:pt x="6589959" y="-45198"/>
                          <a:pt x="6812981" y="-8797"/>
                          <a:pt x="7043043" y="0"/>
                        </a:cubicBezTo>
                        <a:cubicBezTo>
                          <a:pt x="7551610" y="17090"/>
                          <a:pt x="8062581" y="33013"/>
                          <a:pt x="8118957" y="92696"/>
                        </a:cubicBezTo>
                        <a:cubicBezTo>
                          <a:pt x="8168398" y="111898"/>
                          <a:pt x="8049364" y="112912"/>
                          <a:pt x="8118957" y="159435"/>
                        </a:cubicBezTo>
                        <a:cubicBezTo>
                          <a:pt x="8197794" y="190152"/>
                          <a:pt x="8111022" y="203855"/>
                          <a:pt x="8118957" y="233590"/>
                        </a:cubicBezTo>
                        <a:cubicBezTo>
                          <a:pt x="8140976" y="264799"/>
                          <a:pt x="8023680" y="276922"/>
                          <a:pt x="8118957" y="304037"/>
                        </a:cubicBezTo>
                        <a:cubicBezTo>
                          <a:pt x="8214042" y="324842"/>
                          <a:pt x="8108885" y="351603"/>
                          <a:pt x="8118957" y="385608"/>
                        </a:cubicBezTo>
                        <a:cubicBezTo>
                          <a:pt x="8126588" y="420703"/>
                          <a:pt x="8066287" y="444709"/>
                          <a:pt x="8118957" y="463470"/>
                        </a:cubicBezTo>
                        <a:cubicBezTo>
                          <a:pt x="8037075" y="505482"/>
                          <a:pt x="7571864" y="595087"/>
                          <a:pt x="7043043" y="556167"/>
                        </a:cubicBezTo>
                        <a:cubicBezTo>
                          <a:pt x="6906510" y="589049"/>
                          <a:pt x="6424370" y="541615"/>
                          <a:pt x="6130925" y="556167"/>
                        </a:cubicBezTo>
                        <a:cubicBezTo>
                          <a:pt x="5880464" y="568156"/>
                          <a:pt x="5612254" y="563438"/>
                          <a:pt x="5278477" y="556167"/>
                        </a:cubicBezTo>
                        <a:cubicBezTo>
                          <a:pt x="5165252" y="585248"/>
                          <a:pt x="5043758" y="529968"/>
                          <a:pt x="4935027" y="556167"/>
                        </a:cubicBezTo>
                        <a:cubicBezTo>
                          <a:pt x="4826296" y="582366"/>
                          <a:pt x="4728824" y="543322"/>
                          <a:pt x="4605045" y="556167"/>
                        </a:cubicBezTo>
                        <a:cubicBezTo>
                          <a:pt x="4299091" y="597076"/>
                          <a:pt x="4155997" y="581353"/>
                          <a:pt x="3871939" y="556167"/>
                        </a:cubicBezTo>
                        <a:cubicBezTo>
                          <a:pt x="3627353" y="531183"/>
                          <a:pt x="3297437" y="510265"/>
                          <a:pt x="2900149" y="556167"/>
                        </a:cubicBezTo>
                        <a:cubicBezTo>
                          <a:pt x="2526606" y="563701"/>
                          <a:pt x="2451560" y="556199"/>
                          <a:pt x="2047703" y="556167"/>
                        </a:cubicBezTo>
                        <a:cubicBezTo>
                          <a:pt x="1840100" y="610401"/>
                          <a:pt x="1738350" y="522924"/>
                          <a:pt x="1542372" y="556167"/>
                        </a:cubicBezTo>
                        <a:cubicBezTo>
                          <a:pt x="1346394" y="589410"/>
                          <a:pt x="1260983" y="550007"/>
                          <a:pt x="1075913" y="556167"/>
                        </a:cubicBezTo>
                        <a:cubicBezTo>
                          <a:pt x="473597" y="560076"/>
                          <a:pt x="23900" y="519583"/>
                          <a:pt x="0" y="463470"/>
                        </a:cubicBezTo>
                        <a:cubicBezTo>
                          <a:pt x="-73155" y="430454"/>
                          <a:pt x="32987" y="426158"/>
                          <a:pt x="0" y="389315"/>
                        </a:cubicBezTo>
                        <a:cubicBezTo>
                          <a:pt x="-36331" y="364235"/>
                          <a:pt x="6672" y="352742"/>
                          <a:pt x="0" y="315160"/>
                        </a:cubicBezTo>
                        <a:cubicBezTo>
                          <a:pt x="-11618" y="283294"/>
                          <a:pt x="5785" y="268916"/>
                          <a:pt x="0" y="248421"/>
                        </a:cubicBezTo>
                        <a:cubicBezTo>
                          <a:pt x="-7703" y="226783"/>
                          <a:pt x="83491" y="176402"/>
                          <a:pt x="0" y="170558"/>
                        </a:cubicBezTo>
                        <a:cubicBezTo>
                          <a:pt x="-101563" y="179587"/>
                          <a:pt x="107984" y="140600"/>
                          <a:pt x="0" y="92696"/>
                        </a:cubicBezTo>
                        <a:close/>
                      </a:path>
                      <a:path w="8118957" h="556167" fill="none" stroke="0" extrusionOk="0">
                        <a:moveTo>
                          <a:pt x="0" y="92696"/>
                        </a:moveTo>
                        <a:cubicBezTo>
                          <a:pt x="-106561" y="1309"/>
                          <a:pt x="354056" y="29936"/>
                          <a:pt x="1075913" y="0"/>
                        </a:cubicBezTo>
                        <a:cubicBezTo>
                          <a:pt x="1310329" y="2157"/>
                          <a:pt x="1698923" y="4843"/>
                          <a:pt x="1928361" y="0"/>
                        </a:cubicBezTo>
                        <a:cubicBezTo>
                          <a:pt x="2127250" y="-567"/>
                          <a:pt x="2458124" y="25986"/>
                          <a:pt x="2661465" y="0"/>
                        </a:cubicBezTo>
                        <a:cubicBezTo>
                          <a:pt x="2830087" y="-23591"/>
                          <a:pt x="3095252" y="12123"/>
                          <a:pt x="3334899" y="0"/>
                        </a:cubicBezTo>
                        <a:cubicBezTo>
                          <a:pt x="3494044" y="-27211"/>
                          <a:pt x="3568146" y="3844"/>
                          <a:pt x="3686788" y="0"/>
                        </a:cubicBezTo>
                        <a:cubicBezTo>
                          <a:pt x="3805430" y="-3844"/>
                          <a:pt x="3887777" y="24121"/>
                          <a:pt x="4068002" y="0"/>
                        </a:cubicBezTo>
                        <a:cubicBezTo>
                          <a:pt x="4288690" y="-30878"/>
                          <a:pt x="4561765" y="36571"/>
                          <a:pt x="4980121" y="0"/>
                        </a:cubicBezTo>
                        <a:cubicBezTo>
                          <a:pt x="5412567" y="16244"/>
                          <a:pt x="5573840" y="10946"/>
                          <a:pt x="5713226" y="0"/>
                        </a:cubicBezTo>
                        <a:cubicBezTo>
                          <a:pt x="5791822" y="-18562"/>
                          <a:pt x="6487086" y="88183"/>
                          <a:pt x="7043043" y="0"/>
                        </a:cubicBezTo>
                        <a:cubicBezTo>
                          <a:pt x="7745110" y="9990"/>
                          <a:pt x="8092080" y="47139"/>
                          <a:pt x="8118957" y="92696"/>
                        </a:cubicBezTo>
                        <a:cubicBezTo>
                          <a:pt x="8197931" y="121293"/>
                          <a:pt x="8058362" y="144904"/>
                          <a:pt x="8118957" y="170558"/>
                        </a:cubicBezTo>
                        <a:cubicBezTo>
                          <a:pt x="8186015" y="195296"/>
                          <a:pt x="8049958" y="194752"/>
                          <a:pt x="8118957" y="237298"/>
                        </a:cubicBezTo>
                        <a:cubicBezTo>
                          <a:pt x="8180751" y="266901"/>
                          <a:pt x="8091209" y="282015"/>
                          <a:pt x="8118957" y="318868"/>
                        </a:cubicBezTo>
                        <a:cubicBezTo>
                          <a:pt x="8134042" y="349797"/>
                          <a:pt x="8016663" y="351486"/>
                          <a:pt x="8118957" y="393023"/>
                        </a:cubicBezTo>
                        <a:cubicBezTo>
                          <a:pt x="8215348" y="420299"/>
                          <a:pt x="8102571" y="443010"/>
                          <a:pt x="8118957" y="463470"/>
                        </a:cubicBezTo>
                        <a:cubicBezTo>
                          <a:pt x="8043873" y="523116"/>
                          <a:pt x="7724032" y="564445"/>
                          <a:pt x="7043043" y="556167"/>
                        </a:cubicBezTo>
                        <a:cubicBezTo>
                          <a:pt x="6707858" y="585435"/>
                          <a:pt x="6417274" y="531204"/>
                          <a:pt x="6071253" y="556167"/>
                        </a:cubicBezTo>
                        <a:cubicBezTo>
                          <a:pt x="5732864" y="594305"/>
                          <a:pt x="5507570" y="551433"/>
                          <a:pt x="5338149" y="556167"/>
                        </a:cubicBezTo>
                        <a:cubicBezTo>
                          <a:pt x="5147741" y="586211"/>
                          <a:pt x="4732046" y="568429"/>
                          <a:pt x="4485701" y="556167"/>
                        </a:cubicBezTo>
                        <a:cubicBezTo>
                          <a:pt x="4217793" y="507611"/>
                          <a:pt x="3986062" y="551056"/>
                          <a:pt x="3812269" y="556167"/>
                        </a:cubicBezTo>
                        <a:cubicBezTo>
                          <a:pt x="3697622" y="624395"/>
                          <a:pt x="3181744" y="609402"/>
                          <a:pt x="2840479" y="556167"/>
                        </a:cubicBezTo>
                        <a:cubicBezTo>
                          <a:pt x="2460308" y="600142"/>
                          <a:pt x="2280216" y="538519"/>
                          <a:pt x="1988031" y="556167"/>
                        </a:cubicBezTo>
                        <a:cubicBezTo>
                          <a:pt x="1709814" y="569570"/>
                          <a:pt x="1266530" y="509227"/>
                          <a:pt x="1075913" y="556167"/>
                        </a:cubicBezTo>
                        <a:cubicBezTo>
                          <a:pt x="524422" y="568304"/>
                          <a:pt x="-28111" y="523773"/>
                          <a:pt x="0" y="463470"/>
                        </a:cubicBezTo>
                        <a:cubicBezTo>
                          <a:pt x="-63042" y="455980"/>
                          <a:pt x="79213" y="382582"/>
                          <a:pt x="0" y="385608"/>
                        </a:cubicBezTo>
                        <a:cubicBezTo>
                          <a:pt x="-78188" y="358700"/>
                          <a:pt x="112864" y="322001"/>
                          <a:pt x="0" y="307745"/>
                        </a:cubicBezTo>
                        <a:cubicBezTo>
                          <a:pt x="-118342" y="273330"/>
                          <a:pt x="112790" y="250817"/>
                          <a:pt x="0" y="226175"/>
                        </a:cubicBezTo>
                        <a:cubicBezTo>
                          <a:pt x="-115881" y="199438"/>
                          <a:pt x="48550" y="136527"/>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668A9"/>
                </a:solidFill>
              </a:rPr>
              <a:t>Compare with norm-referenced approach</a:t>
            </a:r>
            <a:endParaRPr lang="en-US" sz="2800" b="1" i="1" dirty="0">
              <a:solidFill>
                <a:schemeClr val="tx1"/>
              </a:solidFill>
            </a:endParaRPr>
          </a:p>
        </p:txBody>
      </p:sp>
      <p:graphicFrame>
        <p:nvGraphicFramePr>
          <p:cNvPr id="3" name="Таблица 2">
            <a:extLst>
              <a:ext uri="{FF2B5EF4-FFF2-40B4-BE49-F238E27FC236}">
                <a16:creationId xmlns:a16="http://schemas.microsoft.com/office/drawing/2014/main" id="{5E81AC43-1537-684B-5196-BC360BAC6039}"/>
              </a:ext>
            </a:extLst>
          </p:cNvPr>
          <p:cNvGraphicFramePr>
            <a:graphicFrameLocks noGrp="1"/>
          </p:cNvGraphicFramePr>
          <p:nvPr>
            <p:extLst>
              <p:ext uri="{D42A27DB-BD31-4B8C-83A1-F6EECF244321}">
                <p14:modId xmlns:p14="http://schemas.microsoft.com/office/powerpoint/2010/main" val="55545399"/>
              </p:ext>
            </p:extLst>
          </p:nvPr>
        </p:nvGraphicFramePr>
        <p:xfrm>
          <a:off x="465217" y="3366730"/>
          <a:ext cx="10787815" cy="2489425"/>
        </p:xfrm>
        <a:graphic>
          <a:graphicData uri="http://schemas.openxmlformats.org/drawingml/2006/table">
            <a:tbl>
              <a:tblPr>
                <a:tableStyleId>{00A15C55-8517-42AA-B614-E9B94910E393}</a:tableStyleId>
              </a:tblPr>
              <a:tblGrid>
                <a:gridCol w="6396125">
                  <a:extLst>
                    <a:ext uri="{9D8B030D-6E8A-4147-A177-3AD203B41FA5}">
                      <a16:colId xmlns:a16="http://schemas.microsoft.com/office/drawing/2014/main" val="839016314"/>
                    </a:ext>
                  </a:extLst>
                </a:gridCol>
                <a:gridCol w="1814273">
                  <a:extLst>
                    <a:ext uri="{9D8B030D-6E8A-4147-A177-3AD203B41FA5}">
                      <a16:colId xmlns:a16="http://schemas.microsoft.com/office/drawing/2014/main" val="3796259792"/>
                    </a:ext>
                  </a:extLst>
                </a:gridCol>
                <a:gridCol w="1057932">
                  <a:extLst>
                    <a:ext uri="{9D8B030D-6E8A-4147-A177-3AD203B41FA5}">
                      <a16:colId xmlns:a16="http://schemas.microsoft.com/office/drawing/2014/main" val="520603929"/>
                    </a:ext>
                  </a:extLst>
                </a:gridCol>
                <a:gridCol w="1519485">
                  <a:extLst>
                    <a:ext uri="{9D8B030D-6E8A-4147-A177-3AD203B41FA5}">
                      <a16:colId xmlns:a16="http://schemas.microsoft.com/office/drawing/2014/main" val="817450378"/>
                    </a:ext>
                  </a:extLst>
                </a:gridCol>
              </a:tblGrid>
              <a:tr h="204531">
                <a:tc>
                  <a:txBody>
                    <a:bodyPr/>
                    <a:lstStyle/>
                    <a:p>
                      <a:pPr algn="just">
                        <a:lnSpc>
                          <a:spcPct val="150000"/>
                        </a:lnSpc>
                        <a:buNone/>
                      </a:pPr>
                      <a:r>
                        <a:rPr lang="en-GB" sz="1800" b="0" dirty="0">
                          <a:solidFill>
                            <a:schemeClr val="bg1"/>
                          </a:solidFill>
                          <a:effectLst/>
                          <a:latin typeface="+mn-lt"/>
                          <a:ea typeface="Times New Roman" panose="02020603050405020304" pitchFamily="18" charset="0"/>
                        </a:rPr>
                        <a:t>Standard setting approach</a:t>
                      </a:r>
                      <a:endParaRPr lang="ru-RU" sz="1800" b="0" dirty="0">
                        <a:solidFill>
                          <a:schemeClr val="bg1"/>
                        </a:solidFill>
                        <a:effectLst/>
                        <a:latin typeface="+mn-lt"/>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latin typeface="+mn-lt"/>
                          <a:ea typeface="Times New Roman" panose="02020603050405020304" pitchFamily="18" charset="0"/>
                        </a:rPr>
                        <a:t>Developing, %</a:t>
                      </a:r>
                      <a:endParaRPr lang="ru-RU" sz="1800" b="0">
                        <a:solidFill>
                          <a:schemeClr val="bg1"/>
                        </a:solidFill>
                        <a:effectLst/>
                        <a:latin typeface="+mn-lt"/>
                        <a:ea typeface="Arial" panose="020B0604020202020204" pitchFamily="34" charset="0"/>
                      </a:endParaRPr>
                    </a:p>
                  </a:txBody>
                  <a:tcPr marL="63500" marR="63500" marT="63500" marB="63500"/>
                </a:tc>
                <a:tc>
                  <a:txBody>
                    <a:bodyPr/>
                    <a:lstStyle/>
                    <a:p>
                      <a:pPr algn="just">
                        <a:lnSpc>
                          <a:spcPct val="150000"/>
                        </a:lnSpc>
                        <a:buNone/>
                      </a:pPr>
                      <a:r>
                        <a:rPr lang="en-GB" sz="1800" b="0">
                          <a:solidFill>
                            <a:schemeClr val="bg1"/>
                          </a:solidFill>
                          <a:effectLst/>
                          <a:latin typeface="+mn-lt"/>
                          <a:ea typeface="Times New Roman" panose="02020603050405020304" pitchFamily="18" charset="0"/>
                        </a:rPr>
                        <a:t>Basic, %</a:t>
                      </a:r>
                      <a:endParaRPr lang="ru-RU" sz="1800" b="0">
                        <a:solidFill>
                          <a:schemeClr val="bg1"/>
                        </a:solidFill>
                        <a:effectLst/>
                        <a:latin typeface="+mn-lt"/>
                        <a:ea typeface="Arial" panose="020B0604020202020204" pitchFamily="34" charset="0"/>
                      </a:endParaRPr>
                    </a:p>
                  </a:txBody>
                  <a:tcPr marL="63500" marR="63500" marT="63500" marB="63500"/>
                </a:tc>
                <a:tc>
                  <a:txBody>
                    <a:bodyPr/>
                    <a:lstStyle/>
                    <a:p>
                      <a:pPr algn="just">
                        <a:lnSpc>
                          <a:spcPct val="150000"/>
                        </a:lnSpc>
                        <a:buNone/>
                      </a:pPr>
                      <a:r>
                        <a:rPr lang="en-GB" sz="1800" b="0" dirty="0">
                          <a:solidFill>
                            <a:schemeClr val="bg1"/>
                          </a:solidFill>
                          <a:effectLst/>
                          <a:latin typeface="+mn-lt"/>
                          <a:ea typeface="Times New Roman" panose="02020603050405020304" pitchFamily="18" charset="0"/>
                        </a:rPr>
                        <a:t>Advanced, %</a:t>
                      </a:r>
                      <a:endParaRPr lang="ru-RU" sz="1800" b="0" dirty="0">
                        <a:solidFill>
                          <a:schemeClr val="bg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974705837"/>
                  </a:ext>
                </a:extLst>
              </a:tr>
              <a:tr h="434705">
                <a:tc>
                  <a:txBody>
                    <a:bodyPr/>
                    <a:lstStyle/>
                    <a:p>
                      <a:pPr algn="l" fontAlgn="b"/>
                      <a:r>
                        <a:rPr lang="en-GB" sz="1800" b="0" kern="1200" dirty="0">
                          <a:solidFill>
                            <a:schemeClr val="bg1"/>
                          </a:solidFill>
                          <a:effectLst/>
                          <a:latin typeface="+mn-lt"/>
                          <a:ea typeface="+mn-ea"/>
                          <a:cs typeface="+mn-cs"/>
                        </a:rPr>
                        <a:t>Norm-reference (using mean and </a:t>
                      </a:r>
                      <a:r>
                        <a:rPr lang="en-GB" sz="1800" b="0" kern="1200" dirty="0" err="1">
                          <a:solidFill>
                            <a:schemeClr val="bg1"/>
                          </a:solidFill>
                          <a:effectLst/>
                          <a:latin typeface="+mn-lt"/>
                          <a:ea typeface="+mn-ea"/>
                          <a:cs typeface="+mn-cs"/>
                        </a:rPr>
                        <a:t>sd</a:t>
                      </a:r>
                      <a:r>
                        <a:rPr lang="en-GB" sz="1800" b="0" kern="1200" dirty="0">
                          <a:solidFill>
                            <a:schemeClr val="bg1"/>
                          </a:solidFill>
                          <a:effectLst/>
                          <a:latin typeface="+mn-lt"/>
                          <a:ea typeface="+mn-ea"/>
                          <a:cs typeface="+mn-cs"/>
                        </a:rPr>
                        <a:t>) -1 / + 1 </a:t>
                      </a:r>
                      <a:r>
                        <a:rPr lang="en-GB" sz="1800" b="0" kern="1200" dirty="0" err="1">
                          <a:solidFill>
                            <a:schemeClr val="bg1"/>
                          </a:solidFill>
                          <a:effectLst/>
                          <a:latin typeface="+mn-lt"/>
                          <a:ea typeface="+mn-ea"/>
                          <a:cs typeface="+mn-cs"/>
                        </a:rPr>
                        <a:t>sd</a:t>
                      </a:r>
                      <a:endParaRPr lang="ru-RU" sz="1800" b="0" i="0" u="none" strike="noStrike" dirty="0">
                        <a:solidFill>
                          <a:schemeClr val="bg1"/>
                        </a:solidFill>
                        <a:effectLst/>
                        <a:latin typeface="+mn-lt"/>
                      </a:endParaRPr>
                    </a:p>
                  </a:txBody>
                  <a:tcPr marL="4467" marR="4467" marT="4467" marB="0" anchor="b"/>
                </a:tc>
                <a:tc>
                  <a:txBody>
                    <a:bodyPr/>
                    <a:lstStyle/>
                    <a:p>
                      <a:pPr algn="ctr" fontAlgn="b"/>
                      <a:r>
                        <a:rPr lang="ru-RU" sz="1800" b="0" u="none" strike="noStrike" dirty="0">
                          <a:solidFill>
                            <a:schemeClr val="bg1"/>
                          </a:solidFill>
                          <a:effectLst/>
                          <a:latin typeface="+mn-lt"/>
                        </a:rPr>
                        <a:t>19</a:t>
                      </a:r>
                      <a:endParaRPr lang="ru-RU" sz="1800" b="0" i="0" u="none" strike="noStrike" dirty="0">
                        <a:solidFill>
                          <a:schemeClr val="bg1"/>
                        </a:solidFill>
                        <a:effectLst/>
                        <a:latin typeface="+mn-lt"/>
                      </a:endParaRPr>
                    </a:p>
                  </a:txBody>
                  <a:tcPr marL="4467" marR="4467" marT="4467" marB="0" anchor="b"/>
                </a:tc>
                <a:tc>
                  <a:txBody>
                    <a:bodyPr/>
                    <a:lstStyle/>
                    <a:p>
                      <a:pPr algn="ctr" fontAlgn="b"/>
                      <a:r>
                        <a:rPr lang="ru-RU" sz="1800" b="0" u="none" strike="noStrike" dirty="0">
                          <a:solidFill>
                            <a:schemeClr val="bg1"/>
                          </a:solidFill>
                          <a:effectLst/>
                          <a:latin typeface="+mn-lt"/>
                        </a:rPr>
                        <a:t>66</a:t>
                      </a:r>
                      <a:endParaRPr lang="ru-RU" sz="1800" b="0" i="0" u="none" strike="noStrike" dirty="0">
                        <a:solidFill>
                          <a:schemeClr val="bg1"/>
                        </a:solidFill>
                        <a:effectLst/>
                        <a:latin typeface="+mn-lt"/>
                      </a:endParaRPr>
                    </a:p>
                  </a:txBody>
                  <a:tcPr marL="4467" marR="4467" marT="4467" marB="0" anchor="b"/>
                </a:tc>
                <a:tc>
                  <a:txBody>
                    <a:bodyPr/>
                    <a:lstStyle/>
                    <a:p>
                      <a:pPr algn="ctr" fontAlgn="b"/>
                      <a:r>
                        <a:rPr lang="ru-RU" sz="1800" b="0" u="none" strike="noStrike" dirty="0">
                          <a:solidFill>
                            <a:schemeClr val="bg1"/>
                          </a:solidFill>
                          <a:effectLst/>
                          <a:latin typeface="+mn-lt"/>
                        </a:rPr>
                        <a:t>15</a:t>
                      </a:r>
                      <a:endParaRPr lang="ru-RU" sz="1800" b="0" i="0" u="none" strike="noStrike" dirty="0">
                        <a:solidFill>
                          <a:schemeClr val="bg1"/>
                        </a:solidFill>
                        <a:effectLst/>
                        <a:latin typeface="+mn-lt"/>
                      </a:endParaRPr>
                    </a:p>
                  </a:txBody>
                  <a:tcPr marL="4467" marR="4467" marT="4467" marB="0" anchor="b"/>
                </a:tc>
                <a:extLst>
                  <a:ext uri="{0D108BD9-81ED-4DB2-BD59-A6C34878D82A}">
                    <a16:rowId xmlns:a16="http://schemas.microsoft.com/office/drawing/2014/main" val="2879620270"/>
                  </a:ext>
                </a:extLst>
              </a:tr>
              <a:tr h="573783">
                <a:tc>
                  <a:txBody>
                    <a:bodyPr/>
                    <a:lstStyle/>
                    <a:p>
                      <a:pPr algn="l" fontAlgn="b"/>
                      <a:r>
                        <a:rPr lang="en-GB" sz="1800" b="0" kern="1200" dirty="0">
                          <a:solidFill>
                            <a:schemeClr val="bg1"/>
                          </a:solidFill>
                          <a:effectLst/>
                          <a:latin typeface="+mn-lt"/>
                          <a:ea typeface="+mn-ea"/>
                          <a:cs typeface="+mn-cs"/>
                        </a:rPr>
                        <a:t>Norm-reference (using mean and </a:t>
                      </a:r>
                      <a:r>
                        <a:rPr lang="en-GB" sz="1800" b="0" kern="1200" dirty="0" err="1">
                          <a:solidFill>
                            <a:schemeClr val="bg1"/>
                          </a:solidFill>
                          <a:effectLst/>
                          <a:latin typeface="+mn-lt"/>
                          <a:ea typeface="+mn-ea"/>
                          <a:cs typeface="+mn-cs"/>
                        </a:rPr>
                        <a:t>sd</a:t>
                      </a:r>
                      <a:r>
                        <a:rPr lang="en-GB" sz="1800" b="0" kern="1200" dirty="0">
                          <a:solidFill>
                            <a:schemeClr val="bg1"/>
                          </a:solidFill>
                          <a:effectLst/>
                          <a:latin typeface="+mn-lt"/>
                          <a:ea typeface="+mn-ea"/>
                          <a:cs typeface="+mn-cs"/>
                        </a:rPr>
                        <a:t>) -0.5 / + 0.5 </a:t>
                      </a:r>
                      <a:r>
                        <a:rPr lang="en-GB" sz="1800" b="0" kern="1200" dirty="0" err="1">
                          <a:solidFill>
                            <a:schemeClr val="bg1"/>
                          </a:solidFill>
                          <a:effectLst/>
                          <a:latin typeface="+mn-lt"/>
                          <a:ea typeface="+mn-ea"/>
                          <a:cs typeface="+mn-cs"/>
                        </a:rPr>
                        <a:t>sd</a:t>
                      </a:r>
                      <a:endParaRPr lang="ru-RU" sz="1800" b="0" i="0" u="none" strike="noStrike" dirty="0">
                        <a:solidFill>
                          <a:schemeClr val="bg1"/>
                        </a:solidFill>
                        <a:effectLst/>
                        <a:latin typeface="+mn-lt"/>
                      </a:endParaRPr>
                    </a:p>
                  </a:txBody>
                  <a:tcPr marL="4467" marR="4467" marT="4467" marB="0" anchor="b"/>
                </a:tc>
                <a:tc>
                  <a:txBody>
                    <a:bodyPr/>
                    <a:lstStyle/>
                    <a:p>
                      <a:pPr algn="ctr" fontAlgn="b"/>
                      <a:r>
                        <a:rPr lang="ru-RU" sz="1800" b="0" u="none" strike="noStrike">
                          <a:solidFill>
                            <a:schemeClr val="bg1"/>
                          </a:solidFill>
                          <a:effectLst/>
                          <a:latin typeface="+mn-lt"/>
                        </a:rPr>
                        <a:t>30</a:t>
                      </a:r>
                      <a:endParaRPr lang="ru-RU" sz="1800" b="0" i="0" u="none" strike="noStrike">
                        <a:solidFill>
                          <a:schemeClr val="bg1"/>
                        </a:solidFill>
                        <a:effectLst/>
                        <a:latin typeface="+mn-lt"/>
                      </a:endParaRPr>
                    </a:p>
                  </a:txBody>
                  <a:tcPr marL="4467" marR="4467" marT="4467" marB="0" anchor="b"/>
                </a:tc>
                <a:tc>
                  <a:txBody>
                    <a:bodyPr/>
                    <a:lstStyle/>
                    <a:p>
                      <a:pPr algn="ctr" fontAlgn="b"/>
                      <a:r>
                        <a:rPr lang="ru-RU" sz="1800" b="0" u="none" strike="noStrike">
                          <a:solidFill>
                            <a:schemeClr val="bg1"/>
                          </a:solidFill>
                          <a:effectLst/>
                          <a:latin typeface="+mn-lt"/>
                        </a:rPr>
                        <a:t>36</a:t>
                      </a:r>
                      <a:endParaRPr lang="ru-RU" sz="1800" b="0" i="0" u="none" strike="noStrike">
                        <a:solidFill>
                          <a:schemeClr val="bg1"/>
                        </a:solidFill>
                        <a:effectLst/>
                        <a:latin typeface="+mn-lt"/>
                      </a:endParaRPr>
                    </a:p>
                  </a:txBody>
                  <a:tcPr marL="4467" marR="4467" marT="4467" marB="0" anchor="b"/>
                </a:tc>
                <a:tc>
                  <a:txBody>
                    <a:bodyPr/>
                    <a:lstStyle/>
                    <a:p>
                      <a:pPr algn="ctr" fontAlgn="b"/>
                      <a:r>
                        <a:rPr lang="ru-RU" sz="1800" b="0" u="none" strike="noStrike">
                          <a:solidFill>
                            <a:schemeClr val="bg1"/>
                          </a:solidFill>
                          <a:effectLst/>
                          <a:latin typeface="+mn-lt"/>
                        </a:rPr>
                        <a:t>34</a:t>
                      </a:r>
                      <a:endParaRPr lang="ru-RU" sz="1800" b="0" i="0" u="none" strike="noStrike">
                        <a:solidFill>
                          <a:schemeClr val="bg1"/>
                        </a:solidFill>
                        <a:effectLst/>
                        <a:latin typeface="+mn-lt"/>
                      </a:endParaRPr>
                    </a:p>
                  </a:txBody>
                  <a:tcPr marL="4467" marR="4467" marT="4467" marB="0" anchor="b"/>
                </a:tc>
                <a:extLst>
                  <a:ext uri="{0D108BD9-81ED-4DB2-BD59-A6C34878D82A}">
                    <a16:rowId xmlns:a16="http://schemas.microsoft.com/office/drawing/2014/main" val="1274038446"/>
                  </a:ext>
                </a:extLst>
              </a:tr>
              <a:tr h="496406">
                <a:tc>
                  <a:txBody>
                    <a:bodyPr/>
                    <a:lstStyle/>
                    <a:p>
                      <a:pPr algn="l" fontAlgn="b"/>
                      <a:r>
                        <a:rPr lang="en-GB" sz="1800" b="0" kern="1200" dirty="0">
                          <a:solidFill>
                            <a:schemeClr val="bg1"/>
                          </a:solidFill>
                          <a:effectLst/>
                          <a:latin typeface="+mn-lt"/>
                          <a:ea typeface="+mn-ea"/>
                          <a:cs typeface="+mn-cs"/>
                        </a:rPr>
                        <a:t>Norm-reference (using mean and </a:t>
                      </a:r>
                      <a:r>
                        <a:rPr lang="en-GB" sz="1800" b="0" kern="1200" dirty="0" err="1">
                          <a:solidFill>
                            <a:schemeClr val="bg1"/>
                          </a:solidFill>
                          <a:effectLst/>
                          <a:latin typeface="+mn-lt"/>
                          <a:ea typeface="+mn-ea"/>
                          <a:cs typeface="+mn-cs"/>
                        </a:rPr>
                        <a:t>sd</a:t>
                      </a:r>
                      <a:r>
                        <a:rPr lang="en-GB" sz="1800" b="0" kern="1200" dirty="0">
                          <a:solidFill>
                            <a:schemeClr val="bg1"/>
                          </a:solidFill>
                          <a:effectLst/>
                          <a:latin typeface="+mn-lt"/>
                          <a:ea typeface="+mn-ea"/>
                          <a:cs typeface="+mn-cs"/>
                        </a:rPr>
                        <a:t>) -0.15 / 0.15  </a:t>
                      </a:r>
                      <a:r>
                        <a:rPr lang="en-GB" sz="1800" b="0" kern="1200" dirty="0" err="1">
                          <a:solidFill>
                            <a:schemeClr val="bg1"/>
                          </a:solidFill>
                          <a:effectLst/>
                          <a:latin typeface="+mn-lt"/>
                          <a:ea typeface="+mn-ea"/>
                          <a:cs typeface="+mn-cs"/>
                        </a:rPr>
                        <a:t>sd</a:t>
                      </a:r>
                      <a:endParaRPr lang="ru-RU" sz="1800" b="0" i="0" u="none" strike="noStrike" dirty="0">
                        <a:solidFill>
                          <a:schemeClr val="bg1"/>
                        </a:solidFill>
                        <a:effectLst/>
                        <a:latin typeface="+mn-lt"/>
                      </a:endParaRPr>
                    </a:p>
                  </a:txBody>
                  <a:tcPr marL="4467" marR="4467" marT="4467" marB="0" anchor="b"/>
                </a:tc>
                <a:tc>
                  <a:txBody>
                    <a:bodyPr/>
                    <a:lstStyle/>
                    <a:p>
                      <a:pPr algn="ctr" fontAlgn="b"/>
                      <a:r>
                        <a:rPr lang="ru-RU" sz="1800" b="0" u="none" strike="noStrike" dirty="0">
                          <a:solidFill>
                            <a:schemeClr val="bg1"/>
                          </a:solidFill>
                          <a:effectLst/>
                          <a:latin typeface="+mn-lt"/>
                        </a:rPr>
                        <a:t>40</a:t>
                      </a:r>
                      <a:endParaRPr lang="ru-RU" sz="1800" b="0" i="0" u="none" strike="noStrike" dirty="0">
                        <a:solidFill>
                          <a:schemeClr val="bg1"/>
                        </a:solidFill>
                        <a:effectLst/>
                        <a:latin typeface="+mn-lt"/>
                      </a:endParaRPr>
                    </a:p>
                  </a:txBody>
                  <a:tcPr marL="4467" marR="4467" marT="4467" marB="0" anchor="b"/>
                </a:tc>
                <a:tc>
                  <a:txBody>
                    <a:bodyPr/>
                    <a:lstStyle/>
                    <a:p>
                      <a:pPr algn="ctr" fontAlgn="b"/>
                      <a:r>
                        <a:rPr lang="ru-RU" sz="1800" b="0" u="none" strike="noStrike" dirty="0">
                          <a:solidFill>
                            <a:schemeClr val="bg1"/>
                          </a:solidFill>
                          <a:effectLst/>
                          <a:latin typeface="+mn-lt"/>
                        </a:rPr>
                        <a:t>10</a:t>
                      </a:r>
                      <a:endParaRPr lang="ru-RU" sz="1800" b="0" i="0" u="none" strike="noStrike" dirty="0">
                        <a:solidFill>
                          <a:schemeClr val="bg1"/>
                        </a:solidFill>
                        <a:effectLst/>
                        <a:latin typeface="+mn-lt"/>
                      </a:endParaRPr>
                    </a:p>
                  </a:txBody>
                  <a:tcPr marL="4467" marR="4467" marT="4467" marB="0" anchor="b"/>
                </a:tc>
                <a:tc>
                  <a:txBody>
                    <a:bodyPr/>
                    <a:lstStyle/>
                    <a:p>
                      <a:pPr algn="ctr" fontAlgn="b"/>
                      <a:r>
                        <a:rPr lang="ru-RU" sz="1800" b="0" u="none" strike="noStrike" dirty="0">
                          <a:solidFill>
                            <a:schemeClr val="bg1"/>
                          </a:solidFill>
                          <a:effectLst/>
                          <a:latin typeface="+mn-lt"/>
                        </a:rPr>
                        <a:t>50</a:t>
                      </a:r>
                      <a:endParaRPr lang="ru-RU" sz="1800" b="0" i="0" u="none" strike="noStrike" dirty="0">
                        <a:solidFill>
                          <a:schemeClr val="bg1"/>
                        </a:solidFill>
                        <a:effectLst/>
                        <a:latin typeface="+mn-lt"/>
                      </a:endParaRPr>
                    </a:p>
                  </a:txBody>
                  <a:tcPr marL="4467" marR="4467" marT="4467" marB="0" anchor="b"/>
                </a:tc>
                <a:extLst>
                  <a:ext uri="{0D108BD9-81ED-4DB2-BD59-A6C34878D82A}">
                    <a16:rowId xmlns:a16="http://schemas.microsoft.com/office/drawing/2014/main" val="3230252294"/>
                  </a:ext>
                </a:extLst>
              </a:tr>
              <a:tr h="496406">
                <a:tc>
                  <a:txBody>
                    <a:bodyPr/>
                    <a:lstStyle/>
                    <a:p>
                      <a:pPr algn="l" fontAlgn="b"/>
                      <a:r>
                        <a:rPr lang="en-GB" sz="1800" b="0" kern="1200" dirty="0">
                          <a:solidFill>
                            <a:schemeClr val="bg1"/>
                          </a:solidFill>
                          <a:effectLst/>
                          <a:latin typeface="+mn-lt"/>
                          <a:ea typeface="+mn-ea"/>
                          <a:cs typeface="+mn-cs"/>
                        </a:rPr>
                        <a:t>Criterion-referenced (CDM-based)</a:t>
                      </a:r>
                      <a:endParaRPr lang="ru-RU" sz="1800" b="0" i="0" u="none" strike="noStrike" dirty="0">
                        <a:solidFill>
                          <a:schemeClr val="bg1"/>
                        </a:solidFill>
                        <a:effectLst/>
                        <a:latin typeface="+mn-lt"/>
                      </a:endParaRPr>
                    </a:p>
                  </a:txBody>
                  <a:tcPr marL="4467" marR="4467" marT="4467" marB="0" anchor="b">
                    <a:solidFill>
                      <a:srgbClr val="FFCC00"/>
                    </a:solidFill>
                  </a:tcPr>
                </a:tc>
                <a:tc>
                  <a:txBody>
                    <a:bodyPr/>
                    <a:lstStyle/>
                    <a:p>
                      <a:pPr algn="ctr" fontAlgn="b"/>
                      <a:r>
                        <a:rPr lang="ru-RU" sz="1800" b="0" u="none" strike="noStrike" dirty="0">
                          <a:solidFill>
                            <a:schemeClr val="bg1"/>
                          </a:solidFill>
                          <a:effectLst/>
                          <a:latin typeface="+mn-lt"/>
                        </a:rPr>
                        <a:t>56</a:t>
                      </a:r>
                      <a:endParaRPr lang="ru-RU" sz="1800" b="0" i="0" u="none" strike="noStrike" dirty="0">
                        <a:solidFill>
                          <a:schemeClr val="bg1"/>
                        </a:solidFill>
                        <a:effectLst/>
                        <a:latin typeface="+mn-lt"/>
                      </a:endParaRPr>
                    </a:p>
                  </a:txBody>
                  <a:tcPr marL="4467" marR="4467" marT="4467" marB="0" anchor="b">
                    <a:solidFill>
                      <a:srgbClr val="FFCC00"/>
                    </a:solidFill>
                  </a:tcPr>
                </a:tc>
                <a:tc>
                  <a:txBody>
                    <a:bodyPr/>
                    <a:lstStyle/>
                    <a:p>
                      <a:pPr algn="ctr" fontAlgn="b"/>
                      <a:r>
                        <a:rPr lang="ru-RU" sz="1800" b="0" u="none" strike="noStrike" dirty="0">
                          <a:solidFill>
                            <a:schemeClr val="bg1"/>
                          </a:solidFill>
                          <a:effectLst/>
                          <a:latin typeface="+mn-lt"/>
                        </a:rPr>
                        <a:t>10</a:t>
                      </a:r>
                      <a:endParaRPr lang="ru-RU" sz="1800" b="0" i="0" u="none" strike="noStrike" dirty="0">
                        <a:solidFill>
                          <a:schemeClr val="bg1"/>
                        </a:solidFill>
                        <a:effectLst/>
                        <a:latin typeface="+mn-lt"/>
                      </a:endParaRPr>
                    </a:p>
                  </a:txBody>
                  <a:tcPr marL="4467" marR="4467" marT="4467" marB="0" anchor="b">
                    <a:solidFill>
                      <a:srgbClr val="FFCC00"/>
                    </a:solidFill>
                  </a:tcPr>
                </a:tc>
                <a:tc>
                  <a:txBody>
                    <a:bodyPr/>
                    <a:lstStyle/>
                    <a:p>
                      <a:pPr algn="ctr" fontAlgn="b"/>
                      <a:r>
                        <a:rPr lang="ru-RU" sz="1800" b="0" u="none" strike="noStrike" dirty="0">
                          <a:solidFill>
                            <a:schemeClr val="bg1"/>
                          </a:solidFill>
                          <a:effectLst/>
                          <a:latin typeface="+mn-lt"/>
                        </a:rPr>
                        <a:t>32</a:t>
                      </a:r>
                      <a:endParaRPr lang="ru-RU" sz="1800" b="0" i="0" u="none" strike="noStrike" dirty="0">
                        <a:solidFill>
                          <a:schemeClr val="bg1"/>
                        </a:solidFill>
                        <a:effectLst/>
                        <a:latin typeface="+mn-lt"/>
                      </a:endParaRPr>
                    </a:p>
                  </a:txBody>
                  <a:tcPr marL="4467" marR="4467" marT="4467" marB="0" anchor="b">
                    <a:solidFill>
                      <a:srgbClr val="FFCC00"/>
                    </a:solidFill>
                  </a:tcPr>
                </a:tc>
                <a:extLst>
                  <a:ext uri="{0D108BD9-81ED-4DB2-BD59-A6C34878D82A}">
                    <a16:rowId xmlns:a16="http://schemas.microsoft.com/office/drawing/2014/main" val="238929575"/>
                  </a:ext>
                </a:extLst>
              </a:tr>
            </a:tbl>
          </a:graphicData>
        </a:graphic>
      </p:graphicFrame>
      <p:sp>
        <p:nvSpPr>
          <p:cNvPr id="5" name="TextBox 4">
            <a:extLst>
              <a:ext uri="{FF2B5EF4-FFF2-40B4-BE49-F238E27FC236}">
                <a16:creationId xmlns:a16="http://schemas.microsoft.com/office/drawing/2014/main" id="{E660BE18-F0E1-39B1-18DC-175268E89B6D}"/>
              </a:ext>
            </a:extLst>
          </p:cNvPr>
          <p:cNvSpPr txBox="1"/>
          <p:nvPr/>
        </p:nvSpPr>
        <p:spPr>
          <a:xfrm>
            <a:off x="46620" y="2285052"/>
            <a:ext cx="10787815" cy="872483"/>
          </a:xfrm>
          <a:prstGeom prst="rect">
            <a:avLst/>
          </a:prstGeom>
          <a:noFill/>
        </p:spPr>
        <p:txBody>
          <a:bodyPr wrap="square">
            <a:spAutoFit/>
          </a:bodyPr>
          <a:lstStyle/>
          <a:p>
            <a:pPr indent="457200" algn="just">
              <a:lnSpc>
                <a:spcPct val="150000"/>
              </a:lnSpc>
              <a:buNone/>
            </a:pPr>
            <a:r>
              <a:rPr lang="en-GB" sz="1800" dirty="0">
                <a:solidFill>
                  <a:schemeClr val="bg1"/>
                </a:solidFill>
                <a:ea typeface="Times New Roman" panose="02020603050405020304" pitchFamily="18" charset="0"/>
              </a:rPr>
              <a:t>Compare CDM-based proficiency levels with norm-referenced approach (factor scores from categorical CFA)</a:t>
            </a:r>
            <a:endParaRPr lang="ru-RU" b="1" dirty="0">
              <a:solidFill>
                <a:srgbClr val="0668A9"/>
              </a:solidFill>
              <a:effectLst/>
              <a:ea typeface="Arial" panose="020B0604020202020204" pitchFamily="34" charset="0"/>
            </a:endParaRPr>
          </a:p>
        </p:txBody>
      </p:sp>
    </p:spTree>
    <p:extLst>
      <p:ext uri="{BB962C8B-B14F-4D97-AF65-F5344CB8AC3E}">
        <p14:creationId xmlns:p14="http://schemas.microsoft.com/office/powerpoint/2010/main" val="91323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2">
            <a:extLst>
              <a:ext uri="{FF2B5EF4-FFF2-40B4-BE49-F238E27FC236}">
                <a16:creationId xmlns:a16="http://schemas.microsoft.com/office/drawing/2014/main" id="{BC56C768-1BE8-6D22-7419-C2653A241BEB}"/>
              </a:ext>
            </a:extLst>
          </p:cNvPr>
          <p:cNvSpPr/>
          <p:nvPr/>
        </p:nvSpPr>
        <p:spPr>
          <a:xfrm>
            <a:off x="411433" y="1308729"/>
            <a:ext cx="4262836"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4262836"/>
                      <a:gd name="connsiteY0" fmla="*/ 92696 h 556167"/>
                      <a:gd name="connsiteX1" fmla="*/ 564905 w 4262836"/>
                      <a:gd name="connsiteY1" fmla="*/ 0 h 556167"/>
                      <a:gd name="connsiteX2" fmla="*/ 1012480 w 4262836"/>
                      <a:gd name="connsiteY2" fmla="*/ 0 h 556167"/>
                      <a:gd name="connsiteX3" fmla="*/ 1397395 w 4262836"/>
                      <a:gd name="connsiteY3" fmla="*/ 0 h 556167"/>
                      <a:gd name="connsiteX4" fmla="*/ 1750979 w 4262836"/>
                      <a:gd name="connsiteY4" fmla="*/ 0 h 556167"/>
                      <a:gd name="connsiteX5" fmla="*/ 2135893 w 4262836"/>
                      <a:gd name="connsiteY5" fmla="*/ 0 h 556167"/>
                      <a:gd name="connsiteX6" fmla="*/ 2614798 w 4262836"/>
                      <a:gd name="connsiteY6" fmla="*/ 0 h 556167"/>
                      <a:gd name="connsiteX7" fmla="*/ 2999713 w 4262836"/>
                      <a:gd name="connsiteY7" fmla="*/ 0 h 556167"/>
                      <a:gd name="connsiteX8" fmla="*/ 3697930 w 4262836"/>
                      <a:gd name="connsiteY8" fmla="*/ 0 h 556167"/>
                      <a:gd name="connsiteX9" fmla="*/ 4262836 w 4262836"/>
                      <a:gd name="connsiteY9" fmla="*/ 92696 h 556167"/>
                      <a:gd name="connsiteX10" fmla="*/ 4262836 w 4262836"/>
                      <a:gd name="connsiteY10" fmla="*/ 170558 h 556167"/>
                      <a:gd name="connsiteX11" fmla="*/ 4262836 w 4262836"/>
                      <a:gd name="connsiteY11" fmla="*/ 237298 h 556167"/>
                      <a:gd name="connsiteX12" fmla="*/ 4262836 w 4262836"/>
                      <a:gd name="connsiteY12" fmla="*/ 318868 h 556167"/>
                      <a:gd name="connsiteX13" fmla="*/ 4262836 w 4262836"/>
                      <a:gd name="connsiteY13" fmla="*/ 393023 h 556167"/>
                      <a:gd name="connsiteX14" fmla="*/ 4262836 w 4262836"/>
                      <a:gd name="connsiteY14" fmla="*/ 463470 h 556167"/>
                      <a:gd name="connsiteX15" fmla="*/ 3697930 w 4262836"/>
                      <a:gd name="connsiteY15" fmla="*/ 556167 h 556167"/>
                      <a:gd name="connsiteX16" fmla="*/ 3187694 w 4262836"/>
                      <a:gd name="connsiteY16" fmla="*/ 556167 h 556167"/>
                      <a:gd name="connsiteX17" fmla="*/ 2802780 w 4262836"/>
                      <a:gd name="connsiteY17" fmla="*/ 556167 h 556167"/>
                      <a:gd name="connsiteX18" fmla="*/ 2355205 w 4262836"/>
                      <a:gd name="connsiteY18" fmla="*/ 556167 h 556167"/>
                      <a:gd name="connsiteX19" fmla="*/ 2001621 w 4262836"/>
                      <a:gd name="connsiteY19" fmla="*/ 556167 h 556167"/>
                      <a:gd name="connsiteX20" fmla="*/ 1491385 w 4262836"/>
                      <a:gd name="connsiteY20" fmla="*/ 556167 h 556167"/>
                      <a:gd name="connsiteX21" fmla="*/ 1043810 w 4262836"/>
                      <a:gd name="connsiteY21" fmla="*/ 556167 h 556167"/>
                      <a:gd name="connsiteX22" fmla="*/ 564905 w 4262836"/>
                      <a:gd name="connsiteY22" fmla="*/ 556167 h 556167"/>
                      <a:gd name="connsiteX23" fmla="*/ 0 w 4262836"/>
                      <a:gd name="connsiteY23" fmla="*/ 463470 h 556167"/>
                      <a:gd name="connsiteX24" fmla="*/ 0 w 4262836"/>
                      <a:gd name="connsiteY24" fmla="*/ 385608 h 556167"/>
                      <a:gd name="connsiteX25" fmla="*/ 0 w 4262836"/>
                      <a:gd name="connsiteY25" fmla="*/ 307745 h 556167"/>
                      <a:gd name="connsiteX26" fmla="*/ 0 w 4262836"/>
                      <a:gd name="connsiteY26" fmla="*/ 226175 h 556167"/>
                      <a:gd name="connsiteX27" fmla="*/ 0 w 4262836"/>
                      <a:gd name="connsiteY27" fmla="*/ 92696 h 556167"/>
                      <a:gd name="connsiteX0" fmla="*/ 0 w 4262836"/>
                      <a:gd name="connsiteY0" fmla="*/ 92696 h 556167"/>
                      <a:gd name="connsiteX1" fmla="*/ 564905 w 4262836"/>
                      <a:gd name="connsiteY1" fmla="*/ 0 h 556167"/>
                      <a:gd name="connsiteX2" fmla="*/ 1075141 w 4262836"/>
                      <a:gd name="connsiteY2" fmla="*/ 0 h 556167"/>
                      <a:gd name="connsiteX3" fmla="*/ 1491385 w 4262836"/>
                      <a:gd name="connsiteY3" fmla="*/ 0 h 556167"/>
                      <a:gd name="connsiteX4" fmla="*/ 1876300 w 4262836"/>
                      <a:gd name="connsiteY4" fmla="*/ 0 h 556167"/>
                      <a:gd name="connsiteX5" fmla="*/ 2355205 w 4262836"/>
                      <a:gd name="connsiteY5" fmla="*/ 0 h 556167"/>
                      <a:gd name="connsiteX6" fmla="*/ 2771450 w 4262836"/>
                      <a:gd name="connsiteY6" fmla="*/ 0 h 556167"/>
                      <a:gd name="connsiteX7" fmla="*/ 3281685 w 4262836"/>
                      <a:gd name="connsiteY7" fmla="*/ 0 h 556167"/>
                      <a:gd name="connsiteX8" fmla="*/ 3697930 w 4262836"/>
                      <a:gd name="connsiteY8" fmla="*/ 0 h 556167"/>
                      <a:gd name="connsiteX9" fmla="*/ 4262836 w 4262836"/>
                      <a:gd name="connsiteY9" fmla="*/ 92696 h 556167"/>
                      <a:gd name="connsiteX10" fmla="*/ 4262836 w 4262836"/>
                      <a:gd name="connsiteY10" fmla="*/ 159435 h 556167"/>
                      <a:gd name="connsiteX11" fmla="*/ 4262836 w 4262836"/>
                      <a:gd name="connsiteY11" fmla="*/ 233590 h 556167"/>
                      <a:gd name="connsiteX12" fmla="*/ 4262836 w 4262836"/>
                      <a:gd name="connsiteY12" fmla="*/ 304037 h 556167"/>
                      <a:gd name="connsiteX13" fmla="*/ 4262836 w 4262836"/>
                      <a:gd name="connsiteY13" fmla="*/ 385608 h 556167"/>
                      <a:gd name="connsiteX14" fmla="*/ 4262836 w 4262836"/>
                      <a:gd name="connsiteY14" fmla="*/ 463470 h 556167"/>
                      <a:gd name="connsiteX15" fmla="*/ 3697930 w 4262836"/>
                      <a:gd name="connsiteY15" fmla="*/ 556167 h 556167"/>
                      <a:gd name="connsiteX16" fmla="*/ 3219025 w 4262836"/>
                      <a:gd name="connsiteY16" fmla="*/ 556167 h 556167"/>
                      <a:gd name="connsiteX17" fmla="*/ 2771450 w 4262836"/>
                      <a:gd name="connsiteY17" fmla="*/ 556167 h 556167"/>
                      <a:gd name="connsiteX18" fmla="*/ 2417866 w 4262836"/>
                      <a:gd name="connsiteY18" fmla="*/ 556167 h 556167"/>
                      <a:gd name="connsiteX19" fmla="*/ 2032951 w 4262836"/>
                      <a:gd name="connsiteY19" fmla="*/ 556167 h 556167"/>
                      <a:gd name="connsiteX20" fmla="*/ 1522715 w 4262836"/>
                      <a:gd name="connsiteY20" fmla="*/ 556167 h 556167"/>
                      <a:gd name="connsiteX21" fmla="*/ 1075141 w 4262836"/>
                      <a:gd name="connsiteY21" fmla="*/ 556167 h 556167"/>
                      <a:gd name="connsiteX22" fmla="*/ 564905 w 4262836"/>
                      <a:gd name="connsiteY22" fmla="*/ 556167 h 556167"/>
                      <a:gd name="connsiteX23" fmla="*/ 0 w 4262836"/>
                      <a:gd name="connsiteY23" fmla="*/ 463470 h 556167"/>
                      <a:gd name="connsiteX24" fmla="*/ 0 w 4262836"/>
                      <a:gd name="connsiteY24" fmla="*/ 389315 h 556167"/>
                      <a:gd name="connsiteX25" fmla="*/ 0 w 4262836"/>
                      <a:gd name="connsiteY25" fmla="*/ 315160 h 556167"/>
                      <a:gd name="connsiteX26" fmla="*/ 0 w 4262836"/>
                      <a:gd name="connsiteY26" fmla="*/ 248421 h 556167"/>
                      <a:gd name="connsiteX27" fmla="*/ 0 w 4262836"/>
                      <a:gd name="connsiteY27" fmla="*/ 170558 h 556167"/>
                      <a:gd name="connsiteX28" fmla="*/ 0 w 4262836"/>
                      <a:gd name="connsiteY28"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62836" h="556167" fill="none" extrusionOk="0">
                        <a:moveTo>
                          <a:pt x="0" y="92696"/>
                        </a:moveTo>
                        <a:cubicBezTo>
                          <a:pt x="-72139" y="81206"/>
                          <a:pt x="247444" y="17169"/>
                          <a:pt x="564905" y="0"/>
                        </a:cubicBezTo>
                        <a:cubicBezTo>
                          <a:pt x="697227" y="-11260"/>
                          <a:pt x="902643" y="17358"/>
                          <a:pt x="1012480" y="0"/>
                        </a:cubicBezTo>
                        <a:cubicBezTo>
                          <a:pt x="1131122" y="-434"/>
                          <a:pt x="1286722" y="-12253"/>
                          <a:pt x="1397395" y="0"/>
                        </a:cubicBezTo>
                        <a:cubicBezTo>
                          <a:pt x="1532293" y="-5569"/>
                          <a:pt x="1617934" y="6040"/>
                          <a:pt x="1750979" y="0"/>
                        </a:cubicBezTo>
                        <a:cubicBezTo>
                          <a:pt x="1911418" y="20494"/>
                          <a:pt x="2029012" y="30383"/>
                          <a:pt x="2135893" y="0"/>
                        </a:cubicBezTo>
                        <a:cubicBezTo>
                          <a:pt x="2283213" y="24782"/>
                          <a:pt x="2404209" y="491"/>
                          <a:pt x="2614798" y="0"/>
                        </a:cubicBezTo>
                        <a:cubicBezTo>
                          <a:pt x="2810552" y="7171"/>
                          <a:pt x="2930140" y="8301"/>
                          <a:pt x="2999713" y="0"/>
                        </a:cubicBezTo>
                        <a:cubicBezTo>
                          <a:pt x="3138535" y="-58465"/>
                          <a:pt x="3332269" y="-31900"/>
                          <a:pt x="3697930" y="0"/>
                        </a:cubicBezTo>
                        <a:cubicBezTo>
                          <a:pt x="4059188" y="3817"/>
                          <a:pt x="4248630" y="44747"/>
                          <a:pt x="4262836" y="92696"/>
                        </a:cubicBezTo>
                        <a:cubicBezTo>
                          <a:pt x="4302309" y="118085"/>
                          <a:pt x="4231375" y="140471"/>
                          <a:pt x="4262836" y="170558"/>
                        </a:cubicBezTo>
                        <a:cubicBezTo>
                          <a:pt x="4303276" y="208126"/>
                          <a:pt x="4227780" y="209870"/>
                          <a:pt x="4262836" y="237298"/>
                        </a:cubicBezTo>
                        <a:cubicBezTo>
                          <a:pt x="4294572" y="267448"/>
                          <a:pt x="4252338" y="281036"/>
                          <a:pt x="4262836" y="318868"/>
                        </a:cubicBezTo>
                        <a:cubicBezTo>
                          <a:pt x="4273383" y="347688"/>
                          <a:pt x="4213456" y="360392"/>
                          <a:pt x="4262836" y="393023"/>
                        </a:cubicBezTo>
                        <a:cubicBezTo>
                          <a:pt x="4308398" y="422625"/>
                          <a:pt x="4255519" y="441161"/>
                          <a:pt x="4262836" y="463470"/>
                        </a:cubicBezTo>
                        <a:cubicBezTo>
                          <a:pt x="4253107" y="488197"/>
                          <a:pt x="4067128" y="548200"/>
                          <a:pt x="3697930" y="556167"/>
                        </a:cubicBezTo>
                        <a:cubicBezTo>
                          <a:pt x="3530760" y="528460"/>
                          <a:pt x="3361495" y="525717"/>
                          <a:pt x="3187694" y="556167"/>
                        </a:cubicBezTo>
                        <a:cubicBezTo>
                          <a:pt x="3016436" y="580622"/>
                          <a:pt x="2892175" y="531651"/>
                          <a:pt x="2802780" y="556167"/>
                        </a:cubicBezTo>
                        <a:cubicBezTo>
                          <a:pt x="2720808" y="582178"/>
                          <a:pt x="2481778" y="557503"/>
                          <a:pt x="2355205" y="556167"/>
                        </a:cubicBezTo>
                        <a:cubicBezTo>
                          <a:pt x="2207402" y="560930"/>
                          <a:pt x="2100738" y="547159"/>
                          <a:pt x="2001621" y="556167"/>
                        </a:cubicBezTo>
                        <a:cubicBezTo>
                          <a:pt x="1858860" y="576575"/>
                          <a:pt x="1678002" y="589835"/>
                          <a:pt x="1491385" y="556167"/>
                        </a:cubicBezTo>
                        <a:cubicBezTo>
                          <a:pt x="1291353" y="550339"/>
                          <a:pt x="1209310" y="550497"/>
                          <a:pt x="1043810" y="556167"/>
                        </a:cubicBezTo>
                        <a:cubicBezTo>
                          <a:pt x="865491" y="560575"/>
                          <a:pt x="651028" y="554041"/>
                          <a:pt x="564905" y="556167"/>
                        </a:cubicBezTo>
                        <a:cubicBezTo>
                          <a:pt x="260670" y="551033"/>
                          <a:pt x="-10402" y="507180"/>
                          <a:pt x="0" y="463470"/>
                        </a:cubicBezTo>
                        <a:cubicBezTo>
                          <a:pt x="-34325" y="441318"/>
                          <a:pt x="43208" y="411889"/>
                          <a:pt x="0" y="385608"/>
                        </a:cubicBezTo>
                        <a:cubicBezTo>
                          <a:pt x="-55356" y="367451"/>
                          <a:pt x="55595" y="339016"/>
                          <a:pt x="0" y="307745"/>
                        </a:cubicBezTo>
                        <a:cubicBezTo>
                          <a:pt x="-70876" y="275904"/>
                          <a:pt x="53745" y="241058"/>
                          <a:pt x="0" y="226175"/>
                        </a:cubicBezTo>
                        <a:cubicBezTo>
                          <a:pt x="-50394" y="184833"/>
                          <a:pt x="29170" y="122289"/>
                          <a:pt x="0" y="92696"/>
                        </a:cubicBezTo>
                        <a:close/>
                      </a:path>
                      <a:path w="4262836" h="556167" stroke="0" extrusionOk="0">
                        <a:moveTo>
                          <a:pt x="0" y="92696"/>
                        </a:moveTo>
                        <a:cubicBezTo>
                          <a:pt x="-59" y="20171"/>
                          <a:pt x="223861" y="-11082"/>
                          <a:pt x="564905" y="0"/>
                        </a:cubicBezTo>
                        <a:cubicBezTo>
                          <a:pt x="759543" y="12553"/>
                          <a:pt x="857796" y="-1013"/>
                          <a:pt x="1075141" y="0"/>
                        </a:cubicBezTo>
                        <a:cubicBezTo>
                          <a:pt x="1315456" y="-4641"/>
                          <a:pt x="1359630" y="-1371"/>
                          <a:pt x="1491385" y="0"/>
                        </a:cubicBezTo>
                        <a:cubicBezTo>
                          <a:pt x="1617247" y="-5468"/>
                          <a:pt x="1703366" y="16778"/>
                          <a:pt x="1876300" y="0"/>
                        </a:cubicBezTo>
                        <a:cubicBezTo>
                          <a:pt x="2053420" y="5628"/>
                          <a:pt x="2199177" y="-1870"/>
                          <a:pt x="2355205" y="0"/>
                        </a:cubicBezTo>
                        <a:cubicBezTo>
                          <a:pt x="2530238" y="-31024"/>
                          <a:pt x="2643343" y="10885"/>
                          <a:pt x="2771450" y="0"/>
                        </a:cubicBezTo>
                        <a:cubicBezTo>
                          <a:pt x="2933387" y="-39303"/>
                          <a:pt x="3149075" y="-12687"/>
                          <a:pt x="3281685" y="0"/>
                        </a:cubicBezTo>
                        <a:cubicBezTo>
                          <a:pt x="3475134" y="-138"/>
                          <a:pt x="3567671" y="38078"/>
                          <a:pt x="3697930" y="0"/>
                        </a:cubicBezTo>
                        <a:cubicBezTo>
                          <a:pt x="3948916" y="6953"/>
                          <a:pt x="4225217" y="33241"/>
                          <a:pt x="4262836" y="92696"/>
                        </a:cubicBezTo>
                        <a:cubicBezTo>
                          <a:pt x="4285202" y="109195"/>
                          <a:pt x="4229250" y="124795"/>
                          <a:pt x="4262836" y="159435"/>
                        </a:cubicBezTo>
                        <a:cubicBezTo>
                          <a:pt x="4303541" y="190030"/>
                          <a:pt x="4262695" y="206212"/>
                          <a:pt x="4262836" y="233590"/>
                        </a:cubicBezTo>
                        <a:cubicBezTo>
                          <a:pt x="4278525" y="250573"/>
                          <a:pt x="4218312" y="267445"/>
                          <a:pt x="4262836" y="304037"/>
                        </a:cubicBezTo>
                        <a:cubicBezTo>
                          <a:pt x="4322598" y="331094"/>
                          <a:pt x="4261554" y="346299"/>
                          <a:pt x="4262836" y="385608"/>
                        </a:cubicBezTo>
                        <a:cubicBezTo>
                          <a:pt x="4274742" y="423629"/>
                          <a:pt x="4235478" y="444554"/>
                          <a:pt x="4262836" y="463470"/>
                        </a:cubicBezTo>
                        <a:cubicBezTo>
                          <a:pt x="4201219" y="460940"/>
                          <a:pt x="4001053" y="609077"/>
                          <a:pt x="3697930" y="556167"/>
                        </a:cubicBezTo>
                        <a:cubicBezTo>
                          <a:pt x="3574294" y="550895"/>
                          <a:pt x="3352552" y="512182"/>
                          <a:pt x="3219025" y="556167"/>
                        </a:cubicBezTo>
                        <a:cubicBezTo>
                          <a:pt x="3070135" y="553214"/>
                          <a:pt x="2926755" y="566916"/>
                          <a:pt x="2771450" y="556167"/>
                        </a:cubicBezTo>
                        <a:cubicBezTo>
                          <a:pt x="2607442" y="560872"/>
                          <a:pt x="2581281" y="552310"/>
                          <a:pt x="2417866" y="556167"/>
                        </a:cubicBezTo>
                        <a:cubicBezTo>
                          <a:pt x="2266418" y="562053"/>
                          <a:pt x="2172124" y="558571"/>
                          <a:pt x="2032951" y="556167"/>
                        </a:cubicBezTo>
                        <a:cubicBezTo>
                          <a:pt x="1886264" y="603755"/>
                          <a:pt x="1743568" y="535657"/>
                          <a:pt x="1522715" y="556167"/>
                        </a:cubicBezTo>
                        <a:cubicBezTo>
                          <a:pt x="1319215" y="560279"/>
                          <a:pt x="1282481" y="545395"/>
                          <a:pt x="1075141" y="556167"/>
                        </a:cubicBezTo>
                        <a:cubicBezTo>
                          <a:pt x="839180" y="606276"/>
                          <a:pt x="674961" y="554669"/>
                          <a:pt x="564905" y="556167"/>
                        </a:cubicBezTo>
                        <a:cubicBezTo>
                          <a:pt x="251104" y="552644"/>
                          <a:pt x="3685" y="510681"/>
                          <a:pt x="0" y="463470"/>
                        </a:cubicBezTo>
                        <a:cubicBezTo>
                          <a:pt x="-32701" y="423576"/>
                          <a:pt x="14239" y="412334"/>
                          <a:pt x="0" y="389315"/>
                        </a:cubicBezTo>
                        <a:cubicBezTo>
                          <a:pt x="-17560" y="358868"/>
                          <a:pt x="-2746" y="347502"/>
                          <a:pt x="0" y="315160"/>
                        </a:cubicBezTo>
                        <a:cubicBezTo>
                          <a:pt x="-287" y="281457"/>
                          <a:pt x="7693" y="266505"/>
                          <a:pt x="0" y="248421"/>
                        </a:cubicBezTo>
                        <a:cubicBezTo>
                          <a:pt x="4233" y="222579"/>
                          <a:pt x="63647" y="197087"/>
                          <a:pt x="0" y="170558"/>
                        </a:cubicBezTo>
                        <a:cubicBezTo>
                          <a:pt x="-63008" y="136463"/>
                          <a:pt x="56053" y="132208"/>
                          <a:pt x="0" y="92696"/>
                        </a:cubicBezTo>
                        <a:close/>
                      </a:path>
                      <a:path w="4262836" h="556167" fill="none" stroke="0" extrusionOk="0">
                        <a:moveTo>
                          <a:pt x="0" y="92696"/>
                        </a:moveTo>
                        <a:cubicBezTo>
                          <a:pt x="-77473" y="10802"/>
                          <a:pt x="222149" y="-1470"/>
                          <a:pt x="564905" y="0"/>
                        </a:cubicBezTo>
                        <a:cubicBezTo>
                          <a:pt x="675519" y="-4147"/>
                          <a:pt x="894108" y="4368"/>
                          <a:pt x="1012480" y="0"/>
                        </a:cubicBezTo>
                        <a:cubicBezTo>
                          <a:pt x="1110242" y="4319"/>
                          <a:pt x="1289140" y="24985"/>
                          <a:pt x="1397395" y="0"/>
                        </a:cubicBezTo>
                        <a:cubicBezTo>
                          <a:pt x="1481258" y="-18040"/>
                          <a:pt x="1628396" y="8889"/>
                          <a:pt x="1750979" y="0"/>
                        </a:cubicBezTo>
                        <a:cubicBezTo>
                          <a:pt x="1901595" y="-424"/>
                          <a:pt x="2033679" y="-26137"/>
                          <a:pt x="2135893" y="0"/>
                        </a:cubicBezTo>
                        <a:cubicBezTo>
                          <a:pt x="2215926" y="-10621"/>
                          <a:pt x="2400491" y="10900"/>
                          <a:pt x="2614798" y="0"/>
                        </a:cubicBezTo>
                        <a:cubicBezTo>
                          <a:pt x="2821725" y="-10555"/>
                          <a:pt x="2909436" y="7362"/>
                          <a:pt x="2999713" y="0"/>
                        </a:cubicBezTo>
                        <a:cubicBezTo>
                          <a:pt x="3136482" y="23143"/>
                          <a:pt x="3413141" y="22684"/>
                          <a:pt x="3697930" y="0"/>
                        </a:cubicBezTo>
                        <a:cubicBezTo>
                          <a:pt x="4054082" y="202"/>
                          <a:pt x="4259604" y="52087"/>
                          <a:pt x="4262836" y="92696"/>
                        </a:cubicBezTo>
                        <a:cubicBezTo>
                          <a:pt x="4307923" y="125934"/>
                          <a:pt x="4230872" y="152875"/>
                          <a:pt x="4262836" y="170558"/>
                        </a:cubicBezTo>
                        <a:cubicBezTo>
                          <a:pt x="4296698" y="200306"/>
                          <a:pt x="4232777" y="218947"/>
                          <a:pt x="4262836" y="237298"/>
                        </a:cubicBezTo>
                        <a:cubicBezTo>
                          <a:pt x="4306183" y="260404"/>
                          <a:pt x="4253562" y="282756"/>
                          <a:pt x="4262836" y="318868"/>
                        </a:cubicBezTo>
                        <a:cubicBezTo>
                          <a:pt x="4264248" y="351581"/>
                          <a:pt x="4199761" y="355157"/>
                          <a:pt x="4262836" y="393023"/>
                        </a:cubicBezTo>
                        <a:cubicBezTo>
                          <a:pt x="4312531" y="422177"/>
                          <a:pt x="4251780" y="436919"/>
                          <a:pt x="4262836" y="463470"/>
                        </a:cubicBezTo>
                        <a:cubicBezTo>
                          <a:pt x="4228393" y="500406"/>
                          <a:pt x="4002006" y="575125"/>
                          <a:pt x="3697930" y="556167"/>
                        </a:cubicBezTo>
                        <a:cubicBezTo>
                          <a:pt x="3519718" y="565421"/>
                          <a:pt x="3360896" y="549914"/>
                          <a:pt x="3187694" y="556167"/>
                        </a:cubicBezTo>
                        <a:cubicBezTo>
                          <a:pt x="3018225" y="593291"/>
                          <a:pt x="2933437" y="535185"/>
                          <a:pt x="2802780" y="556167"/>
                        </a:cubicBezTo>
                        <a:cubicBezTo>
                          <a:pt x="2679605" y="589570"/>
                          <a:pt x="2475424" y="553563"/>
                          <a:pt x="2355205" y="556167"/>
                        </a:cubicBezTo>
                        <a:cubicBezTo>
                          <a:pt x="2214681" y="569942"/>
                          <a:pt x="2077626" y="564152"/>
                          <a:pt x="2001621" y="556167"/>
                        </a:cubicBezTo>
                        <a:cubicBezTo>
                          <a:pt x="1905295" y="543922"/>
                          <a:pt x="1648064" y="550570"/>
                          <a:pt x="1491385" y="556167"/>
                        </a:cubicBezTo>
                        <a:cubicBezTo>
                          <a:pt x="1314312" y="570275"/>
                          <a:pt x="1192498" y="577551"/>
                          <a:pt x="1043810" y="556167"/>
                        </a:cubicBezTo>
                        <a:cubicBezTo>
                          <a:pt x="880141" y="574156"/>
                          <a:pt x="662869" y="543405"/>
                          <a:pt x="564905" y="556167"/>
                        </a:cubicBezTo>
                        <a:cubicBezTo>
                          <a:pt x="273346" y="563207"/>
                          <a:pt x="-12099" y="512262"/>
                          <a:pt x="0" y="463470"/>
                        </a:cubicBezTo>
                        <a:cubicBezTo>
                          <a:pt x="-27292" y="435569"/>
                          <a:pt x="40979" y="407123"/>
                          <a:pt x="0" y="385608"/>
                        </a:cubicBezTo>
                        <a:cubicBezTo>
                          <a:pt x="-46594" y="368445"/>
                          <a:pt x="50456" y="323162"/>
                          <a:pt x="0" y="307745"/>
                        </a:cubicBezTo>
                        <a:cubicBezTo>
                          <a:pt x="-48674" y="274105"/>
                          <a:pt x="63389" y="244227"/>
                          <a:pt x="0" y="226175"/>
                        </a:cubicBezTo>
                        <a:cubicBezTo>
                          <a:pt x="-56577" y="191819"/>
                          <a:pt x="27692" y="124047"/>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668A9"/>
                </a:solidFill>
              </a:rPr>
              <a:t>Conclusion</a:t>
            </a:r>
            <a:endParaRPr lang="en-US" sz="2800" b="1" i="1" dirty="0">
              <a:solidFill>
                <a:schemeClr val="tx1"/>
              </a:solidFill>
            </a:endParaRPr>
          </a:p>
        </p:txBody>
      </p:sp>
      <p:sp>
        <p:nvSpPr>
          <p:cNvPr id="5" name="TextBox 4">
            <a:extLst>
              <a:ext uri="{FF2B5EF4-FFF2-40B4-BE49-F238E27FC236}">
                <a16:creationId xmlns:a16="http://schemas.microsoft.com/office/drawing/2014/main" id="{B9D71C1E-9F6C-2554-DABC-8B426D3B1279}"/>
              </a:ext>
            </a:extLst>
          </p:cNvPr>
          <p:cNvSpPr txBox="1"/>
          <p:nvPr/>
        </p:nvSpPr>
        <p:spPr>
          <a:xfrm>
            <a:off x="553452" y="2304047"/>
            <a:ext cx="11207416" cy="3139321"/>
          </a:xfrm>
          <a:prstGeom prst="rect">
            <a:avLst/>
          </a:prstGeom>
          <a:noFill/>
        </p:spPr>
        <p:txBody>
          <a:bodyPr wrap="square" rtlCol="0">
            <a:spAutoFit/>
          </a:bodyPr>
          <a:lstStyle/>
          <a:p>
            <a:r>
              <a:rPr lang="en-GB" dirty="0">
                <a:solidFill>
                  <a:schemeClr val="bg1"/>
                </a:solidFill>
              </a:rPr>
              <a:t>CDMs allow to get more detailed feedback for Legal Literacy assessment and CDM can be used as measurement model for Legal Literacy</a:t>
            </a:r>
            <a:r>
              <a:rPr lang="ru-RU" dirty="0">
                <a:solidFill>
                  <a:schemeClr val="bg1"/>
                </a:solidFill>
              </a:rPr>
              <a:t> </a:t>
            </a:r>
            <a:r>
              <a:rPr lang="en-GB" dirty="0">
                <a:solidFill>
                  <a:schemeClr val="bg1"/>
                </a:solidFill>
              </a:rPr>
              <a:t>construct</a:t>
            </a:r>
          </a:p>
          <a:p>
            <a:endParaRPr lang="en-GB" dirty="0">
              <a:solidFill>
                <a:schemeClr val="bg1"/>
              </a:solidFill>
            </a:endParaRPr>
          </a:p>
          <a:p>
            <a:r>
              <a:rPr lang="en-US" dirty="0">
                <a:solidFill>
                  <a:schemeClr val="bg1"/>
                </a:solidFill>
              </a:rPr>
              <a:t>Proficiency levels for overall performance can be estimated using a Q-matrix with attributes for thresholds, which are defined based on achievement level descriptions and expert opinions</a:t>
            </a:r>
          </a:p>
          <a:p>
            <a:endParaRPr lang="en-US" dirty="0">
              <a:solidFill>
                <a:schemeClr val="bg1"/>
              </a:solidFill>
            </a:endParaRPr>
          </a:p>
          <a:p>
            <a:r>
              <a:rPr lang="en-US" dirty="0">
                <a:solidFill>
                  <a:schemeClr val="bg1"/>
                </a:solidFill>
              </a:rPr>
              <a:t>Compared to standard norm-reference approach based on distribution, criterion-referenced approach give differ results: percentage of students in each level</a:t>
            </a:r>
          </a:p>
          <a:p>
            <a:endParaRPr lang="en-US" dirty="0">
              <a:solidFill>
                <a:schemeClr val="bg1"/>
              </a:solidFill>
            </a:endParaRPr>
          </a:p>
          <a:p>
            <a:r>
              <a:rPr lang="en-US" dirty="0">
                <a:solidFill>
                  <a:schemeClr val="bg1"/>
                </a:solidFill>
              </a:rPr>
              <a:t>Detailed feedback CDMs are useful for decision making: learning and educational interventions, which is especially relevant in case of such construct as Legal Literacy.</a:t>
            </a:r>
            <a:endParaRPr lang="ru-RU" dirty="0">
              <a:solidFill>
                <a:schemeClr val="bg1"/>
              </a:solidFill>
            </a:endParaRPr>
          </a:p>
        </p:txBody>
      </p:sp>
    </p:spTree>
    <p:extLst>
      <p:ext uri="{BB962C8B-B14F-4D97-AF65-F5344CB8AC3E}">
        <p14:creationId xmlns:p14="http://schemas.microsoft.com/office/powerpoint/2010/main" val="388527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6376-B19D-9D8A-DB58-125D441E3A7A}"/>
            </a:ext>
          </a:extLst>
        </p:cNvPr>
        <p:cNvGrpSpPr/>
        <p:nvPr/>
      </p:nvGrpSpPr>
      <p:grpSpPr>
        <a:xfrm>
          <a:off x="0" y="0"/>
          <a:ext cx="0" cy="0"/>
          <a:chOff x="0" y="0"/>
          <a:chExt cx="0" cy="0"/>
        </a:xfrm>
      </p:grpSpPr>
      <p:sp>
        <p:nvSpPr>
          <p:cNvPr id="4" name="Rectángulo: esquinas redondeadas 2">
            <a:extLst>
              <a:ext uri="{FF2B5EF4-FFF2-40B4-BE49-F238E27FC236}">
                <a16:creationId xmlns:a16="http://schemas.microsoft.com/office/drawing/2014/main" id="{6DD82799-F890-BA14-B78E-B4C314918279}"/>
              </a:ext>
            </a:extLst>
          </p:cNvPr>
          <p:cNvSpPr/>
          <p:nvPr/>
        </p:nvSpPr>
        <p:spPr>
          <a:xfrm>
            <a:off x="2661337" y="2391571"/>
            <a:ext cx="6103667" cy="1957845"/>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6103667"/>
                      <a:gd name="connsiteY0" fmla="*/ 326313 h 1957845"/>
                      <a:gd name="connsiteX1" fmla="*/ 808850 w 6103667"/>
                      <a:gd name="connsiteY1" fmla="*/ 0 h 1957845"/>
                      <a:gd name="connsiteX2" fmla="*/ 1449702 w 6103667"/>
                      <a:gd name="connsiteY2" fmla="*/ 0 h 1957845"/>
                      <a:gd name="connsiteX3" fmla="*/ 2000835 w 6103667"/>
                      <a:gd name="connsiteY3" fmla="*/ 0 h 1957845"/>
                      <a:gd name="connsiteX4" fmla="*/ 2507109 w 6103667"/>
                      <a:gd name="connsiteY4" fmla="*/ 0 h 1957845"/>
                      <a:gd name="connsiteX5" fmla="*/ 3058242 w 6103667"/>
                      <a:gd name="connsiteY5" fmla="*/ 0 h 1957845"/>
                      <a:gd name="connsiteX6" fmla="*/ 3743953 w 6103667"/>
                      <a:gd name="connsiteY6" fmla="*/ 0 h 1957845"/>
                      <a:gd name="connsiteX7" fmla="*/ 4295087 w 6103667"/>
                      <a:gd name="connsiteY7" fmla="*/ 0 h 1957845"/>
                      <a:gd name="connsiteX8" fmla="*/ 5294816 w 6103667"/>
                      <a:gd name="connsiteY8" fmla="*/ 0 h 1957845"/>
                      <a:gd name="connsiteX9" fmla="*/ 6103667 w 6103667"/>
                      <a:gd name="connsiteY9" fmla="*/ 326313 h 1957845"/>
                      <a:gd name="connsiteX10" fmla="*/ 6103667 w 6103667"/>
                      <a:gd name="connsiteY10" fmla="*/ 600409 h 1957845"/>
                      <a:gd name="connsiteX11" fmla="*/ 6103667 w 6103667"/>
                      <a:gd name="connsiteY11" fmla="*/ 835348 h 1957845"/>
                      <a:gd name="connsiteX12" fmla="*/ 6103667 w 6103667"/>
                      <a:gd name="connsiteY12" fmla="*/ 1122496 h 1957845"/>
                      <a:gd name="connsiteX13" fmla="*/ 6103667 w 6103667"/>
                      <a:gd name="connsiteY13" fmla="*/ 1383539 h 1957845"/>
                      <a:gd name="connsiteX14" fmla="*/ 6103667 w 6103667"/>
                      <a:gd name="connsiteY14" fmla="*/ 1631531 h 1957845"/>
                      <a:gd name="connsiteX15" fmla="*/ 5294816 w 6103667"/>
                      <a:gd name="connsiteY15" fmla="*/ 1957845 h 1957845"/>
                      <a:gd name="connsiteX16" fmla="*/ 4564244 w 6103667"/>
                      <a:gd name="connsiteY16" fmla="*/ 1957845 h 1957845"/>
                      <a:gd name="connsiteX17" fmla="*/ 4013112 w 6103667"/>
                      <a:gd name="connsiteY17" fmla="*/ 1957845 h 1957845"/>
                      <a:gd name="connsiteX18" fmla="*/ 3372259 w 6103667"/>
                      <a:gd name="connsiteY18" fmla="*/ 1957845 h 1957845"/>
                      <a:gd name="connsiteX19" fmla="*/ 2865986 w 6103667"/>
                      <a:gd name="connsiteY19" fmla="*/ 1957845 h 1957845"/>
                      <a:gd name="connsiteX20" fmla="*/ 2135414 w 6103667"/>
                      <a:gd name="connsiteY20" fmla="*/ 1957845 h 1957845"/>
                      <a:gd name="connsiteX21" fmla="*/ 1494561 w 6103667"/>
                      <a:gd name="connsiteY21" fmla="*/ 1957845 h 1957845"/>
                      <a:gd name="connsiteX22" fmla="*/ 808850 w 6103667"/>
                      <a:gd name="connsiteY22" fmla="*/ 1957845 h 1957845"/>
                      <a:gd name="connsiteX23" fmla="*/ 0 w 6103667"/>
                      <a:gd name="connsiteY23" fmla="*/ 1631531 h 1957845"/>
                      <a:gd name="connsiteX24" fmla="*/ 0 w 6103667"/>
                      <a:gd name="connsiteY24" fmla="*/ 1357435 h 1957845"/>
                      <a:gd name="connsiteX25" fmla="*/ 0 w 6103667"/>
                      <a:gd name="connsiteY25" fmla="*/ 1083339 h 1957845"/>
                      <a:gd name="connsiteX26" fmla="*/ 0 w 6103667"/>
                      <a:gd name="connsiteY26" fmla="*/ 796192 h 1957845"/>
                      <a:gd name="connsiteX27" fmla="*/ 0 w 6103667"/>
                      <a:gd name="connsiteY27" fmla="*/ 326313 h 1957845"/>
                      <a:gd name="connsiteX0" fmla="*/ 0 w 6103667"/>
                      <a:gd name="connsiteY0" fmla="*/ 326313 h 1957845"/>
                      <a:gd name="connsiteX1" fmla="*/ 808850 w 6103667"/>
                      <a:gd name="connsiteY1" fmla="*/ 0 h 1957845"/>
                      <a:gd name="connsiteX2" fmla="*/ 1539422 w 6103667"/>
                      <a:gd name="connsiteY2" fmla="*/ 0 h 1957845"/>
                      <a:gd name="connsiteX3" fmla="*/ 2135414 w 6103667"/>
                      <a:gd name="connsiteY3" fmla="*/ 0 h 1957845"/>
                      <a:gd name="connsiteX4" fmla="*/ 2686547 w 6103667"/>
                      <a:gd name="connsiteY4" fmla="*/ 0 h 1957845"/>
                      <a:gd name="connsiteX5" fmla="*/ 3372259 w 6103667"/>
                      <a:gd name="connsiteY5" fmla="*/ 0 h 1957845"/>
                      <a:gd name="connsiteX6" fmla="*/ 3968252 w 6103667"/>
                      <a:gd name="connsiteY6" fmla="*/ 0 h 1957845"/>
                      <a:gd name="connsiteX7" fmla="*/ 4698824 w 6103667"/>
                      <a:gd name="connsiteY7" fmla="*/ 0 h 1957845"/>
                      <a:gd name="connsiteX8" fmla="*/ 5294816 w 6103667"/>
                      <a:gd name="connsiteY8" fmla="*/ 0 h 1957845"/>
                      <a:gd name="connsiteX9" fmla="*/ 6103667 w 6103667"/>
                      <a:gd name="connsiteY9" fmla="*/ 326313 h 1957845"/>
                      <a:gd name="connsiteX10" fmla="*/ 6103667 w 6103667"/>
                      <a:gd name="connsiteY10" fmla="*/ 561252 h 1957845"/>
                      <a:gd name="connsiteX11" fmla="*/ 6103667 w 6103667"/>
                      <a:gd name="connsiteY11" fmla="*/ 822296 h 1957845"/>
                      <a:gd name="connsiteX12" fmla="*/ 6103667 w 6103667"/>
                      <a:gd name="connsiteY12" fmla="*/ 1070287 h 1957845"/>
                      <a:gd name="connsiteX13" fmla="*/ 6103667 w 6103667"/>
                      <a:gd name="connsiteY13" fmla="*/ 1357435 h 1957845"/>
                      <a:gd name="connsiteX14" fmla="*/ 6103667 w 6103667"/>
                      <a:gd name="connsiteY14" fmla="*/ 1631531 h 1957845"/>
                      <a:gd name="connsiteX15" fmla="*/ 5294816 w 6103667"/>
                      <a:gd name="connsiteY15" fmla="*/ 1957845 h 1957845"/>
                      <a:gd name="connsiteX16" fmla="*/ 4609105 w 6103667"/>
                      <a:gd name="connsiteY16" fmla="*/ 1957845 h 1957845"/>
                      <a:gd name="connsiteX17" fmla="*/ 3968252 w 6103667"/>
                      <a:gd name="connsiteY17" fmla="*/ 1957845 h 1957845"/>
                      <a:gd name="connsiteX18" fmla="*/ 3461979 w 6103667"/>
                      <a:gd name="connsiteY18" fmla="*/ 1957845 h 1957845"/>
                      <a:gd name="connsiteX19" fmla="*/ 2910845 w 6103667"/>
                      <a:gd name="connsiteY19" fmla="*/ 1957845 h 1957845"/>
                      <a:gd name="connsiteX20" fmla="*/ 2180273 w 6103667"/>
                      <a:gd name="connsiteY20" fmla="*/ 1957845 h 1957845"/>
                      <a:gd name="connsiteX21" fmla="*/ 1539422 w 6103667"/>
                      <a:gd name="connsiteY21" fmla="*/ 1957845 h 1957845"/>
                      <a:gd name="connsiteX22" fmla="*/ 808850 w 6103667"/>
                      <a:gd name="connsiteY22" fmla="*/ 1957845 h 1957845"/>
                      <a:gd name="connsiteX23" fmla="*/ 0 w 6103667"/>
                      <a:gd name="connsiteY23" fmla="*/ 1631531 h 1957845"/>
                      <a:gd name="connsiteX24" fmla="*/ 0 w 6103667"/>
                      <a:gd name="connsiteY24" fmla="*/ 1370487 h 1957845"/>
                      <a:gd name="connsiteX25" fmla="*/ 0 w 6103667"/>
                      <a:gd name="connsiteY25" fmla="*/ 1109444 h 1957845"/>
                      <a:gd name="connsiteX26" fmla="*/ 0 w 6103667"/>
                      <a:gd name="connsiteY26" fmla="*/ 874505 h 1957845"/>
                      <a:gd name="connsiteX27" fmla="*/ 0 w 6103667"/>
                      <a:gd name="connsiteY27" fmla="*/ 600409 h 1957845"/>
                      <a:gd name="connsiteX28" fmla="*/ 0 w 6103667"/>
                      <a:gd name="connsiteY28" fmla="*/ 326313 h 195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03667" h="1957845" fill="none" extrusionOk="0">
                        <a:moveTo>
                          <a:pt x="0" y="326313"/>
                        </a:moveTo>
                        <a:cubicBezTo>
                          <a:pt x="-108875" y="222258"/>
                          <a:pt x="359198" y="22111"/>
                          <a:pt x="808850" y="0"/>
                        </a:cubicBezTo>
                        <a:cubicBezTo>
                          <a:pt x="1000479" y="-28229"/>
                          <a:pt x="1286382" y="55819"/>
                          <a:pt x="1449702" y="0"/>
                        </a:cubicBezTo>
                        <a:cubicBezTo>
                          <a:pt x="1628773" y="-6303"/>
                          <a:pt x="1840548" y="-9863"/>
                          <a:pt x="2000835" y="0"/>
                        </a:cubicBezTo>
                        <a:cubicBezTo>
                          <a:pt x="2184307" y="-21902"/>
                          <a:pt x="2316835" y="13163"/>
                          <a:pt x="2507109" y="0"/>
                        </a:cubicBezTo>
                        <a:cubicBezTo>
                          <a:pt x="2722612" y="11446"/>
                          <a:pt x="2907607" y="59633"/>
                          <a:pt x="3058242" y="0"/>
                        </a:cubicBezTo>
                        <a:cubicBezTo>
                          <a:pt x="3247887" y="4159"/>
                          <a:pt x="3431370" y="-4590"/>
                          <a:pt x="3743953" y="0"/>
                        </a:cubicBezTo>
                        <a:cubicBezTo>
                          <a:pt x="4026858" y="-1823"/>
                          <a:pt x="4178721" y="16835"/>
                          <a:pt x="4295087" y="0"/>
                        </a:cubicBezTo>
                        <a:cubicBezTo>
                          <a:pt x="4455699" y="-51670"/>
                          <a:pt x="4777387" y="-16533"/>
                          <a:pt x="5294816" y="0"/>
                        </a:cubicBezTo>
                        <a:cubicBezTo>
                          <a:pt x="5772893" y="27327"/>
                          <a:pt x="6085762" y="190432"/>
                          <a:pt x="6103667" y="326313"/>
                        </a:cubicBezTo>
                        <a:cubicBezTo>
                          <a:pt x="6140934" y="397182"/>
                          <a:pt x="6063775" y="492398"/>
                          <a:pt x="6103667" y="600409"/>
                        </a:cubicBezTo>
                        <a:cubicBezTo>
                          <a:pt x="6152366" y="702239"/>
                          <a:pt x="6059386" y="738803"/>
                          <a:pt x="6103667" y="835348"/>
                        </a:cubicBezTo>
                        <a:cubicBezTo>
                          <a:pt x="6137293" y="941126"/>
                          <a:pt x="6088405" y="995162"/>
                          <a:pt x="6103667" y="1122496"/>
                        </a:cubicBezTo>
                        <a:cubicBezTo>
                          <a:pt x="6119288" y="1223782"/>
                          <a:pt x="6032106" y="1278341"/>
                          <a:pt x="6103667" y="1383539"/>
                        </a:cubicBezTo>
                        <a:cubicBezTo>
                          <a:pt x="6165299" y="1487217"/>
                          <a:pt x="6094467" y="1554067"/>
                          <a:pt x="6103667" y="1631531"/>
                        </a:cubicBezTo>
                        <a:cubicBezTo>
                          <a:pt x="6099928" y="1752104"/>
                          <a:pt x="5848250" y="1931429"/>
                          <a:pt x="5294816" y="1957845"/>
                        </a:cubicBezTo>
                        <a:cubicBezTo>
                          <a:pt x="5052095" y="1940152"/>
                          <a:pt x="4816884" y="1879401"/>
                          <a:pt x="4564244" y="1957845"/>
                        </a:cubicBezTo>
                        <a:cubicBezTo>
                          <a:pt x="4321483" y="2001311"/>
                          <a:pt x="4135654" y="1903348"/>
                          <a:pt x="4013112" y="1957845"/>
                        </a:cubicBezTo>
                        <a:cubicBezTo>
                          <a:pt x="3865572" y="1984344"/>
                          <a:pt x="3567163" y="1947685"/>
                          <a:pt x="3372259" y="1957845"/>
                        </a:cubicBezTo>
                        <a:cubicBezTo>
                          <a:pt x="3138568" y="1980655"/>
                          <a:pt x="3007403" y="1911006"/>
                          <a:pt x="2865986" y="1957845"/>
                        </a:cubicBezTo>
                        <a:cubicBezTo>
                          <a:pt x="2718540" y="1974814"/>
                          <a:pt x="2404761" y="1965786"/>
                          <a:pt x="2135414" y="1957845"/>
                        </a:cubicBezTo>
                        <a:cubicBezTo>
                          <a:pt x="1861920" y="1968681"/>
                          <a:pt x="1735466" y="1936798"/>
                          <a:pt x="1494561" y="1957845"/>
                        </a:cubicBezTo>
                        <a:cubicBezTo>
                          <a:pt x="1264330" y="1979839"/>
                          <a:pt x="933669" y="1936047"/>
                          <a:pt x="808850" y="1957845"/>
                        </a:cubicBezTo>
                        <a:cubicBezTo>
                          <a:pt x="348823" y="1934774"/>
                          <a:pt x="-13750" y="1802822"/>
                          <a:pt x="0" y="1631531"/>
                        </a:cubicBezTo>
                        <a:cubicBezTo>
                          <a:pt x="-47690" y="1536606"/>
                          <a:pt x="61805" y="1438076"/>
                          <a:pt x="0" y="1357435"/>
                        </a:cubicBezTo>
                        <a:cubicBezTo>
                          <a:pt x="-92648" y="1291800"/>
                          <a:pt x="83821" y="1200349"/>
                          <a:pt x="0" y="1083339"/>
                        </a:cubicBezTo>
                        <a:cubicBezTo>
                          <a:pt x="-102858" y="976844"/>
                          <a:pt x="77420" y="899643"/>
                          <a:pt x="0" y="796192"/>
                        </a:cubicBezTo>
                        <a:cubicBezTo>
                          <a:pt x="-72485" y="667568"/>
                          <a:pt x="36594" y="447507"/>
                          <a:pt x="0" y="326313"/>
                        </a:cubicBezTo>
                        <a:close/>
                      </a:path>
                      <a:path w="6103667" h="1957845" stroke="0" extrusionOk="0">
                        <a:moveTo>
                          <a:pt x="0" y="326313"/>
                        </a:moveTo>
                        <a:cubicBezTo>
                          <a:pt x="35451" y="85361"/>
                          <a:pt x="375665" y="-56658"/>
                          <a:pt x="808850" y="0"/>
                        </a:cubicBezTo>
                        <a:cubicBezTo>
                          <a:pt x="1083220" y="-21023"/>
                          <a:pt x="1242258" y="-2859"/>
                          <a:pt x="1539422" y="0"/>
                        </a:cubicBezTo>
                        <a:cubicBezTo>
                          <a:pt x="1883598" y="-18372"/>
                          <a:pt x="1945989" y="1071"/>
                          <a:pt x="2135414" y="0"/>
                        </a:cubicBezTo>
                        <a:cubicBezTo>
                          <a:pt x="2294039" y="-18091"/>
                          <a:pt x="2438372" y="35675"/>
                          <a:pt x="2686547" y="0"/>
                        </a:cubicBezTo>
                        <a:cubicBezTo>
                          <a:pt x="2944750" y="-15475"/>
                          <a:pt x="3167458" y="-8566"/>
                          <a:pt x="3372259" y="0"/>
                        </a:cubicBezTo>
                        <a:cubicBezTo>
                          <a:pt x="3610895" y="-16315"/>
                          <a:pt x="3803683" y="35326"/>
                          <a:pt x="3968252" y="0"/>
                        </a:cubicBezTo>
                        <a:cubicBezTo>
                          <a:pt x="4196493" y="-61999"/>
                          <a:pt x="4500370" y="-9573"/>
                          <a:pt x="4698824" y="0"/>
                        </a:cubicBezTo>
                        <a:cubicBezTo>
                          <a:pt x="4968296" y="-7273"/>
                          <a:pt x="5108239" y="69489"/>
                          <a:pt x="5294816" y="0"/>
                        </a:cubicBezTo>
                        <a:cubicBezTo>
                          <a:pt x="5650353" y="34684"/>
                          <a:pt x="6106647" y="113862"/>
                          <a:pt x="6103667" y="326313"/>
                        </a:cubicBezTo>
                        <a:cubicBezTo>
                          <a:pt x="6135914" y="413373"/>
                          <a:pt x="6068811" y="439877"/>
                          <a:pt x="6103667" y="561252"/>
                        </a:cubicBezTo>
                        <a:cubicBezTo>
                          <a:pt x="6162902" y="669147"/>
                          <a:pt x="6104655" y="726142"/>
                          <a:pt x="6103667" y="822296"/>
                        </a:cubicBezTo>
                        <a:cubicBezTo>
                          <a:pt x="6127372" y="902268"/>
                          <a:pt x="6037550" y="975768"/>
                          <a:pt x="6103667" y="1070287"/>
                        </a:cubicBezTo>
                        <a:cubicBezTo>
                          <a:pt x="6192254" y="1158060"/>
                          <a:pt x="6115998" y="1214254"/>
                          <a:pt x="6103667" y="1357435"/>
                        </a:cubicBezTo>
                        <a:cubicBezTo>
                          <a:pt x="6115961" y="1484831"/>
                          <a:pt x="6064956" y="1565542"/>
                          <a:pt x="6103667" y="1631531"/>
                        </a:cubicBezTo>
                        <a:cubicBezTo>
                          <a:pt x="6009657" y="1724125"/>
                          <a:pt x="5727180" y="2017345"/>
                          <a:pt x="5294816" y="1957845"/>
                        </a:cubicBezTo>
                        <a:cubicBezTo>
                          <a:pt x="5113328" y="1949947"/>
                          <a:pt x="4801417" y="1906125"/>
                          <a:pt x="4609105" y="1957845"/>
                        </a:cubicBezTo>
                        <a:cubicBezTo>
                          <a:pt x="4410067" y="1985233"/>
                          <a:pt x="4173059" y="1987757"/>
                          <a:pt x="3968252" y="1957845"/>
                        </a:cubicBezTo>
                        <a:cubicBezTo>
                          <a:pt x="3733974" y="1971069"/>
                          <a:pt x="3692352" y="1946433"/>
                          <a:pt x="3461979" y="1957845"/>
                        </a:cubicBezTo>
                        <a:cubicBezTo>
                          <a:pt x="3267629" y="1982440"/>
                          <a:pt x="3124196" y="1965348"/>
                          <a:pt x="2910845" y="1957845"/>
                        </a:cubicBezTo>
                        <a:cubicBezTo>
                          <a:pt x="2708717" y="2007158"/>
                          <a:pt x="2494000" y="1915212"/>
                          <a:pt x="2180273" y="1957845"/>
                        </a:cubicBezTo>
                        <a:cubicBezTo>
                          <a:pt x="1891013" y="1979419"/>
                          <a:pt x="1836996" y="1940657"/>
                          <a:pt x="1539422" y="1957845"/>
                        </a:cubicBezTo>
                        <a:cubicBezTo>
                          <a:pt x="1230958" y="1985602"/>
                          <a:pt x="1108030" y="1960622"/>
                          <a:pt x="808850" y="1957845"/>
                        </a:cubicBezTo>
                        <a:cubicBezTo>
                          <a:pt x="363829" y="1912294"/>
                          <a:pt x="35509" y="1776559"/>
                          <a:pt x="0" y="1631531"/>
                        </a:cubicBezTo>
                        <a:cubicBezTo>
                          <a:pt x="-46675" y="1512215"/>
                          <a:pt x="13624" y="1467779"/>
                          <a:pt x="0" y="1370487"/>
                        </a:cubicBezTo>
                        <a:cubicBezTo>
                          <a:pt x="-26315" y="1283456"/>
                          <a:pt x="15911" y="1220594"/>
                          <a:pt x="0" y="1109444"/>
                        </a:cubicBezTo>
                        <a:cubicBezTo>
                          <a:pt x="510" y="996855"/>
                          <a:pt x="2659" y="935819"/>
                          <a:pt x="0" y="874505"/>
                        </a:cubicBezTo>
                        <a:cubicBezTo>
                          <a:pt x="-17519" y="834917"/>
                          <a:pt x="101332" y="697601"/>
                          <a:pt x="0" y="600409"/>
                        </a:cubicBezTo>
                        <a:cubicBezTo>
                          <a:pt x="-99113" y="530711"/>
                          <a:pt x="78617" y="459615"/>
                          <a:pt x="0" y="326313"/>
                        </a:cubicBezTo>
                        <a:close/>
                      </a:path>
                      <a:path w="6103667" h="1957845" fill="none" stroke="0" extrusionOk="0">
                        <a:moveTo>
                          <a:pt x="0" y="326313"/>
                        </a:moveTo>
                        <a:cubicBezTo>
                          <a:pt x="-76919" y="139296"/>
                          <a:pt x="250538" y="7496"/>
                          <a:pt x="808850" y="0"/>
                        </a:cubicBezTo>
                        <a:cubicBezTo>
                          <a:pt x="968190" y="-17413"/>
                          <a:pt x="1292053" y="14198"/>
                          <a:pt x="1449702" y="0"/>
                        </a:cubicBezTo>
                        <a:cubicBezTo>
                          <a:pt x="1574407" y="12779"/>
                          <a:pt x="1843861" y="60289"/>
                          <a:pt x="2000835" y="0"/>
                        </a:cubicBezTo>
                        <a:cubicBezTo>
                          <a:pt x="2114033" y="-43215"/>
                          <a:pt x="2335228" y="18748"/>
                          <a:pt x="2507109" y="0"/>
                        </a:cubicBezTo>
                        <a:cubicBezTo>
                          <a:pt x="2740785" y="-2753"/>
                          <a:pt x="2895308" y="6961"/>
                          <a:pt x="3058242" y="0"/>
                        </a:cubicBezTo>
                        <a:cubicBezTo>
                          <a:pt x="3175031" y="-25133"/>
                          <a:pt x="3410888" y="49779"/>
                          <a:pt x="3743953" y="0"/>
                        </a:cubicBezTo>
                        <a:cubicBezTo>
                          <a:pt x="4037317" y="-52457"/>
                          <a:pt x="4162701" y="23590"/>
                          <a:pt x="4295087" y="0"/>
                        </a:cubicBezTo>
                        <a:cubicBezTo>
                          <a:pt x="4481278" y="19032"/>
                          <a:pt x="4824582" y="35642"/>
                          <a:pt x="5294816" y="0"/>
                        </a:cubicBezTo>
                        <a:cubicBezTo>
                          <a:pt x="5775388" y="-813"/>
                          <a:pt x="6123474" y="184404"/>
                          <a:pt x="6103667" y="326313"/>
                        </a:cubicBezTo>
                        <a:cubicBezTo>
                          <a:pt x="6168215" y="430435"/>
                          <a:pt x="6058884" y="525927"/>
                          <a:pt x="6103667" y="600409"/>
                        </a:cubicBezTo>
                        <a:cubicBezTo>
                          <a:pt x="6159440" y="713586"/>
                          <a:pt x="6066737" y="758269"/>
                          <a:pt x="6103667" y="835348"/>
                        </a:cubicBezTo>
                        <a:cubicBezTo>
                          <a:pt x="6180397" y="913878"/>
                          <a:pt x="6092588" y="995177"/>
                          <a:pt x="6103667" y="1122496"/>
                        </a:cubicBezTo>
                        <a:cubicBezTo>
                          <a:pt x="6104791" y="1234751"/>
                          <a:pt x="6022625" y="1274707"/>
                          <a:pt x="6103667" y="1383539"/>
                        </a:cubicBezTo>
                        <a:cubicBezTo>
                          <a:pt x="6168122" y="1485819"/>
                          <a:pt x="6085043" y="1544286"/>
                          <a:pt x="6103667" y="1631531"/>
                        </a:cubicBezTo>
                        <a:cubicBezTo>
                          <a:pt x="6057877" y="1729910"/>
                          <a:pt x="5777855" y="1944081"/>
                          <a:pt x="5294816" y="1957845"/>
                        </a:cubicBezTo>
                        <a:cubicBezTo>
                          <a:pt x="5039874" y="1979653"/>
                          <a:pt x="4831069" y="1942258"/>
                          <a:pt x="4564244" y="1957845"/>
                        </a:cubicBezTo>
                        <a:cubicBezTo>
                          <a:pt x="4321833" y="2025922"/>
                          <a:pt x="4182152" y="1924954"/>
                          <a:pt x="4013112" y="1957845"/>
                        </a:cubicBezTo>
                        <a:cubicBezTo>
                          <a:pt x="3846070" y="2004417"/>
                          <a:pt x="3556673" y="1945211"/>
                          <a:pt x="3372259" y="1957845"/>
                        </a:cubicBezTo>
                        <a:cubicBezTo>
                          <a:pt x="3174091" y="1991836"/>
                          <a:pt x="2972321" y="1961712"/>
                          <a:pt x="2865986" y="1957845"/>
                        </a:cubicBezTo>
                        <a:cubicBezTo>
                          <a:pt x="2734729" y="1911072"/>
                          <a:pt x="2335427" y="1940596"/>
                          <a:pt x="2135414" y="1957845"/>
                        </a:cubicBezTo>
                        <a:cubicBezTo>
                          <a:pt x="1867549" y="1973569"/>
                          <a:pt x="1710800" y="1965088"/>
                          <a:pt x="1494561" y="1957845"/>
                        </a:cubicBezTo>
                        <a:cubicBezTo>
                          <a:pt x="1267024" y="1983217"/>
                          <a:pt x="939352" y="1908522"/>
                          <a:pt x="808850" y="1957845"/>
                        </a:cubicBezTo>
                        <a:cubicBezTo>
                          <a:pt x="439451" y="1995700"/>
                          <a:pt x="-18819" y="1793551"/>
                          <a:pt x="0" y="1631531"/>
                        </a:cubicBezTo>
                        <a:cubicBezTo>
                          <a:pt x="-39585" y="1530170"/>
                          <a:pt x="45363" y="1434018"/>
                          <a:pt x="0" y="1357435"/>
                        </a:cubicBezTo>
                        <a:cubicBezTo>
                          <a:pt x="-70095" y="1300545"/>
                          <a:pt x="75579" y="1176577"/>
                          <a:pt x="0" y="1083339"/>
                        </a:cubicBezTo>
                        <a:cubicBezTo>
                          <a:pt x="-50843" y="960349"/>
                          <a:pt x="89629" y="894068"/>
                          <a:pt x="0" y="796192"/>
                        </a:cubicBezTo>
                        <a:cubicBezTo>
                          <a:pt x="-92642" y="672480"/>
                          <a:pt x="61059" y="423591"/>
                          <a:pt x="0" y="326313"/>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rgbClr val="0668A9"/>
                </a:solidFill>
              </a:rPr>
              <a:t>Thank you for your attention</a:t>
            </a:r>
            <a:endParaRPr lang="en-US" sz="2800" b="1" i="1" dirty="0">
              <a:solidFill>
                <a:schemeClr val="tx1"/>
              </a:solidFill>
            </a:endParaRPr>
          </a:p>
        </p:txBody>
      </p:sp>
      <p:sp>
        <p:nvSpPr>
          <p:cNvPr id="2" name="TextBox 1">
            <a:extLst>
              <a:ext uri="{FF2B5EF4-FFF2-40B4-BE49-F238E27FC236}">
                <a16:creationId xmlns:a16="http://schemas.microsoft.com/office/drawing/2014/main" id="{18FABDEB-B761-1EAB-D74A-40B4D2D64B9D}"/>
              </a:ext>
            </a:extLst>
          </p:cNvPr>
          <p:cNvSpPr txBox="1"/>
          <p:nvPr/>
        </p:nvSpPr>
        <p:spPr>
          <a:xfrm>
            <a:off x="3531268" y="4529889"/>
            <a:ext cx="3994485" cy="646331"/>
          </a:xfrm>
          <a:prstGeom prst="rect">
            <a:avLst/>
          </a:prstGeom>
          <a:noFill/>
        </p:spPr>
        <p:txBody>
          <a:bodyPr wrap="square" rtlCol="0">
            <a:spAutoFit/>
          </a:bodyPr>
          <a:lstStyle/>
          <a:p>
            <a:pPr algn="ctr"/>
            <a:r>
              <a:rPr lang="en-GB" dirty="0">
                <a:solidFill>
                  <a:schemeClr val="bg1"/>
                </a:solidFill>
              </a:rPr>
              <a:t>Daria Gracheva, HSE University</a:t>
            </a:r>
          </a:p>
          <a:p>
            <a:pPr algn="ctr"/>
            <a:r>
              <a:rPr lang="en-GB" dirty="0">
                <a:solidFill>
                  <a:schemeClr val="bg1"/>
                </a:solidFill>
              </a:rPr>
              <a:t>dgracheva@hse.ru</a:t>
            </a:r>
            <a:endParaRPr lang="ru-RU" dirty="0">
              <a:solidFill>
                <a:schemeClr val="bg1"/>
              </a:solidFill>
            </a:endParaRPr>
          </a:p>
        </p:txBody>
      </p:sp>
    </p:spTree>
    <p:extLst>
      <p:ext uri="{BB962C8B-B14F-4D97-AF65-F5344CB8AC3E}">
        <p14:creationId xmlns:p14="http://schemas.microsoft.com/office/powerpoint/2010/main" val="263940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57B0C-0936-3F07-CBFA-D97826C95874}"/>
              </a:ext>
            </a:extLst>
          </p:cNvPr>
          <p:cNvSpPr txBox="1"/>
          <p:nvPr/>
        </p:nvSpPr>
        <p:spPr>
          <a:xfrm>
            <a:off x="299284" y="1469676"/>
            <a:ext cx="11172825" cy="5262979"/>
          </a:xfrm>
          <a:prstGeom prst="rect">
            <a:avLst/>
          </a:prstGeom>
          <a:noFill/>
        </p:spPr>
        <p:txBody>
          <a:bodyPr wrap="square">
            <a:spAutoFit/>
          </a:bodyPr>
          <a:lstStyle/>
          <a:p>
            <a:r>
              <a:rPr lang="en-GB" sz="2400" b="1" dirty="0">
                <a:solidFill>
                  <a:srgbClr val="0668A9"/>
                </a:solidFill>
                <a:ea typeface="Times New Roman" panose="02020603050405020304" pitchFamily="18" charset="0"/>
              </a:rPr>
              <a:t>L</a:t>
            </a:r>
            <a:r>
              <a:rPr lang="en-GB" sz="2400" b="1" dirty="0">
                <a:solidFill>
                  <a:srgbClr val="0668A9"/>
                </a:solidFill>
                <a:effectLst/>
                <a:ea typeface="Times New Roman" panose="02020603050405020304" pitchFamily="18" charset="0"/>
              </a:rPr>
              <a:t>egal literacy </a:t>
            </a:r>
            <a:r>
              <a:rPr lang="en-US" sz="2400" dirty="0">
                <a:solidFill>
                  <a:srgbClr val="0668A9"/>
                </a:solidFill>
              </a:rPr>
              <a:t>is understood as a set of knowledge, skills and values ​​necessary to understand, interpret and apply legal norms in everyday life</a:t>
            </a:r>
            <a:r>
              <a:rPr lang="en-GB" sz="2400" dirty="0">
                <a:solidFill>
                  <a:srgbClr val="0668A9"/>
                </a:solidFill>
              </a:rPr>
              <a:t> </a:t>
            </a:r>
          </a:p>
          <a:p>
            <a:endParaRPr lang="en-GB" sz="2400" dirty="0">
              <a:solidFill>
                <a:schemeClr val="bg1"/>
              </a:solidFill>
            </a:endParaRPr>
          </a:p>
          <a:p>
            <a:r>
              <a:rPr lang="en-GB" sz="2400" dirty="0">
                <a:solidFill>
                  <a:schemeClr val="bg1"/>
                </a:solidFill>
              </a:rPr>
              <a:t>Legal literacy usually discussed within broader </a:t>
            </a:r>
            <a:r>
              <a:rPr lang="en-GB" sz="2400" i="1" dirty="0">
                <a:solidFill>
                  <a:schemeClr val="bg1"/>
                </a:solidFill>
              </a:rPr>
              <a:t>civic constructs </a:t>
            </a:r>
            <a:r>
              <a:rPr lang="en-GB" sz="2400" dirty="0">
                <a:solidFill>
                  <a:schemeClr val="bg1"/>
                </a:solidFill>
              </a:rPr>
              <a:t>without targeted measurement of legal understanding or application and remains underexplored in international assessments</a:t>
            </a:r>
          </a:p>
          <a:p>
            <a:endParaRPr lang="en-GB" sz="2400" dirty="0">
              <a:solidFill>
                <a:schemeClr val="bg1"/>
              </a:solidFill>
            </a:endParaRPr>
          </a:p>
          <a:p>
            <a:r>
              <a:rPr lang="en-GB" sz="2400" dirty="0">
                <a:solidFill>
                  <a:schemeClr val="bg1"/>
                </a:solidFill>
              </a:rPr>
              <a:t>International Civic and Citizenship Education Study (ICCS 2022) reveal a declining trend in civic knowledge and engagement across participating countries (ICCS 2022 European Report, 2024).</a:t>
            </a:r>
          </a:p>
          <a:p>
            <a:endParaRPr lang="en-GB" sz="2400" dirty="0">
              <a:solidFill>
                <a:schemeClr val="bg1"/>
              </a:solidFill>
            </a:endParaRPr>
          </a:p>
          <a:p>
            <a:r>
              <a:rPr lang="en-GB" sz="2400" dirty="0">
                <a:solidFill>
                  <a:schemeClr val="bg1"/>
                </a:solidFill>
              </a:rPr>
              <a:t>                   </a:t>
            </a:r>
            <a:r>
              <a:rPr lang="en-GB" sz="2400" dirty="0">
                <a:solidFill>
                  <a:srgbClr val="0668A9"/>
                </a:solidFill>
              </a:rPr>
              <a:t>The need for more granular, </a:t>
            </a:r>
            <a:r>
              <a:rPr lang="en-GB" sz="2400" b="1" dirty="0">
                <a:solidFill>
                  <a:srgbClr val="0668A9"/>
                </a:solidFill>
              </a:rPr>
              <a:t>diagnostic assessment of legal literacy </a:t>
            </a:r>
            <a:endParaRPr lang="ru-RU" sz="2400" b="1" dirty="0">
              <a:solidFill>
                <a:srgbClr val="0668A9"/>
              </a:solidFill>
            </a:endParaRPr>
          </a:p>
          <a:p>
            <a:endParaRPr lang="ru-RU" sz="2400" dirty="0">
              <a:solidFill>
                <a:schemeClr val="bg1"/>
              </a:solidFill>
            </a:endParaRPr>
          </a:p>
        </p:txBody>
      </p:sp>
      <p:sp>
        <p:nvSpPr>
          <p:cNvPr id="4" name="Стрелка: вправо 3">
            <a:extLst>
              <a:ext uri="{FF2B5EF4-FFF2-40B4-BE49-F238E27FC236}">
                <a16:creationId xmlns:a16="http://schemas.microsoft.com/office/drawing/2014/main" id="{D471CB37-C9DA-C5DC-0913-073597DAA06F}"/>
              </a:ext>
            </a:extLst>
          </p:cNvPr>
          <p:cNvSpPr/>
          <p:nvPr/>
        </p:nvSpPr>
        <p:spPr>
          <a:xfrm>
            <a:off x="433137" y="5388324"/>
            <a:ext cx="1582152" cy="6196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7671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603DF-DE89-E6DA-C461-FAB562E3E8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B6EEAAF-39CF-3863-7800-B073816D3A0F}"/>
              </a:ext>
            </a:extLst>
          </p:cNvPr>
          <p:cNvSpPr txBox="1"/>
          <p:nvPr/>
        </p:nvSpPr>
        <p:spPr>
          <a:xfrm>
            <a:off x="299285" y="1469676"/>
            <a:ext cx="5289384" cy="4462760"/>
          </a:xfrm>
          <a:prstGeom prst="rect">
            <a:avLst/>
          </a:prstGeom>
          <a:noFill/>
        </p:spPr>
        <p:txBody>
          <a:bodyPr wrap="square">
            <a:spAutoFit/>
          </a:bodyPr>
          <a:lstStyle/>
          <a:p>
            <a:pPr algn="ctr"/>
            <a:r>
              <a:rPr lang="en-US" sz="2400" b="1" dirty="0">
                <a:solidFill>
                  <a:srgbClr val="0668A9"/>
                </a:solidFill>
              </a:rPr>
              <a:t>“Traditional” assessment  </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IRT models with continuous latent trait</a:t>
            </a:r>
          </a:p>
          <a:p>
            <a:pPr marL="342900" indent="-342900">
              <a:buFont typeface="Arial" panose="020B0604020202020204" pitchFamily="34" charset="0"/>
              <a:buChar char="•"/>
            </a:pPr>
            <a:r>
              <a:rPr lang="en-US" sz="2400" dirty="0">
                <a:solidFill>
                  <a:schemeClr val="bg1"/>
                </a:solidFill>
              </a:rPr>
              <a:t>More simple structure: one or several latent constructs without much detail</a:t>
            </a:r>
          </a:p>
          <a:p>
            <a:pPr marL="342900" indent="-342900">
              <a:buFont typeface="Arial" panose="020B0604020202020204" pitchFamily="34" charset="0"/>
              <a:buChar char="•"/>
            </a:pPr>
            <a:r>
              <a:rPr lang="en-US" sz="2400" dirty="0">
                <a:solidFill>
                  <a:schemeClr val="bg1"/>
                </a:solidFill>
                <a:sym typeface="Arial"/>
              </a:rPr>
              <a:t>Rank-ordering students</a:t>
            </a:r>
          </a:p>
          <a:p>
            <a:pPr marL="342900" lvl="0" indent="-342900">
              <a:spcBef>
                <a:spcPts val="1200"/>
              </a:spcBef>
              <a:buFont typeface="Arial" panose="020B0604020202020204" pitchFamily="34" charset="0"/>
              <a:buChar char="•"/>
            </a:pPr>
            <a:r>
              <a:rPr lang="en-US" sz="2400" dirty="0">
                <a:solidFill>
                  <a:schemeClr val="bg1"/>
                </a:solidFill>
                <a:sym typeface="Arial"/>
              </a:rPr>
              <a:t>Proficiency levels for overall performance </a:t>
            </a:r>
          </a:p>
          <a:p>
            <a:pPr marL="342900" indent="-342900">
              <a:buFont typeface="Arial" panose="020B0604020202020204" pitchFamily="34" charset="0"/>
              <a:buChar char="•"/>
            </a:pPr>
            <a:endParaRPr lang="en-US" sz="2400" dirty="0">
              <a:solidFill>
                <a:schemeClr val="bg1"/>
              </a:solidFill>
            </a:endParaRPr>
          </a:p>
        </p:txBody>
      </p:sp>
      <p:sp>
        <p:nvSpPr>
          <p:cNvPr id="5" name="TextBox 4">
            <a:extLst>
              <a:ext uri="{FF2B5EF4-FFF2-40B4-BE49-F238E27FC236}">
                <a16:creationId xmlns:a16="http://schemas.microsoft.com/office/drawing/2014/main" id="{14B103B7-4DA3-7CEF-A786-CBC2BBCB63EA}"/>
              </a:ext>
            </a:extLst>
          </p:cNvPr>
          <p:cNvSpPr txBox="1"/>
          <p:nvPr/>
        </p:nvSpPr>
        <p:spPr>
          <a:xfrm>
            <a:off x="5971674" y="1469676"/>
            <a:ext cx="5927057" cy="4154984"/>
          </a:xfrm>
          <a:prstGeom prst="rect">
            <a:avLst/>
          </a:prstGeom>
          <a:noFill/>
        </p:spPr>
        <p:txBody>
          <a:bodyPr wrap="square">
            <a:spAutoFit/>
          </a:bodyPr>
          <a:lstStyle/>
          <a:p>
            <a:pPr algn="ctr"/>
            <a:r>
              <a:rPr lang="en-US" sz="2400" b="1" dirty="0">
                <a:solidFill>
                  <a:srgbClr val="FFCC00"/>
                </a:solidFill>
              </a:rPr>
              <a:t>Diagnostic assessment</a:t>
            </a:r>
          </a:p>
          <a:p>
            <a:pPr algn="ctr"/>
            <a:endParaRPr lang="en-US" sz="2400" b="1" dirty="0">
              <a:solidFill>
                <a:srgbClr val="0668A9"/>
              </a:solidFill>
            </a:endParaRPr>
          </a:p>
          <a:p>
            <a:pPr marL="342900" indent="-342900">
              <a:buFont typeface="Arial" panose="020B0604020202020204" pitchFamily="34" charset="0"/>
              <a:buChar char="•"/>
            </a:pPr>
            <a:r>
              <a:rPr lang="en-US" sz="2400" dirty="0">
                <a:solidFill>
                  <a:schemeClr val="bg1"/>
                </a:solidFill>
              </a:rPr>
              <a:t>Cognitive diagnostic models (CDMs) - </a:t>
            </a:r>
            <a:r>
              <a:rPr lang="en-GB" sz="2400" dirty="0">
                <a:solidFill>
                  <a:schemeClr val="bg1"/>
                </a:solidFill>
              </a:rPr>
              <a:t>p</a:t>
            </a:r>
            <a:r>
              <a:rPr lang="ru" sz="2400" dirty="0">
                <a:solidFill>
                  <a:schemeClr val="bg1"/>
                </a:solidFill>
              </a:rPr>
              <a:t>erformance is based on a binary latent attribute vector</a:t>
            </a:r>
            <a:r>
              <a:rPr lang="en-GB" sz="2400" dirty="0">
                <a:solidFill>
                  <a:schemeClr val="bg1"/>
                </a:solidFill>
              </a:rPr>
              <a:t>, such as 1,0,0,0 </a:t>
            </a:r>
          </a:p>
          <a:p>
            <a:pPr marL="342900" indent="-342900">
              <a:buFont typeface="Arial" panose="020B0604020202020204" pitchFamily="34" charset="0"/>
              <a:buChar char="•"/>
            </a:pPr>
            <a:r>
              <a:rPr lang="en-GB" sz="2400" dirty="0">
                <a:solidFill>
                  <a:schemeClr val="bg1"/>
                </a:solidFill>
              </a:rPr>
              <a:t>More detailed </a:t>
            </a:r>
            <a:r>
              <a:rPr lang="en-US" sz="2400" dirty="0">
                <a:solidFill>
                  <a:schemeClr val="bg1"/>
                </a:solidFill>
              </a:rPr>
              <a:t>structure: Multiple skills (attributes) measured</a:t>
            </a:r>
          </a:p>
          <a:p>
            <a:pPr marL="342900" indent="-342900">
              <a:buFont typeface="Arial" panose="020B0604020202020204" pitchFamily="34" charset="0"/>
              <a:buChar char="•"/>
            </a:pPr>
            <a:r>
              <a:rPr lang="en-US" sz="2400" dirty="0">
                <a:solidFill>
                  <a:schemeClr val="bg1"/>
                </a:solidFill>
              </a:rPr>
              <a:t>Classify students: mastery or non-mastery of specific attribute</a:t>
            </a:r>
          </a:p>
          <a:p>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64055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029C5-4758-5ADD-9692-FD17F6A924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E8BC89-416F-E4B7-B41C-57C1B68C0730}"/>
              </a:ext>
            </a:extLst>
          </p:cNvPr>
          <p:cNvSpPr txBox="1"/>
          <p:nvPr/>
        </p:nvSpPr>
        <p:spPr>
          <a:xfrm>
            <a:off x="353427" y="1456691"/>
            <a:ext cx="5530016" cy="3170099"/>
          </a:xfrm>
          <a:prstGeom prst="rect">
            <a:avLst/>
          </a:prstGeom>
          <a:noFill/>
        </p:spPr>
        <p:txBody>
          <a:bodyPr wrap="square">
            <a:spAutoFit/>
          </a:bodyPr>
          <a:lstStyle/>
          <a:p>
            <a:r>
              <a:rPr lang="en-US" sz="2400" b="1" dirty="0">
                <a:solidFill>
                  <a:srgbClr val="0668A9"/>
                </a:solidFill>
              </a:rPr>
              <a:t>How CDMs can help to get more detailed results and feedback for Legal Literacy Assessment?</a:t>
            </a:r>
          </a:p>
          <a:p>
            <a:endParaRPr lang="en-US" sz="2400" b="1" dirty="0">
              <a:solidFill>
                <a:srgbClr val="0668A9"/>
              </a:solidFill>
            </a:endParaRPr>
          </a:p>
          <a:p>
            <a:endParaRPr lang="en-US" sz="2400" b="1" dirty="0">
              <a:solidFill>
                <a:srgbClr val="0668A9"/>
              </a:solidFill>
            </a:endParaRPr>
          </a:p>
          <a:p>
            <a:endParaRPr lang="en-US" sz="3200" dirty="0">
              <a:solidFill>
                <a:schemeClr val="bg1"/>
              </a:solidFill>
            </a:endParaRPr>
          </a:p>
          <a:p>
            <a:endParaRPr lang="en-US" sz="2400" b="1" dirty="0">
              <a:solidFill>
                <a:srgbClr val="FFCC00"/>
              </a:solidFill>
            </a:endParaRPr>
          </a:p>
          <a:p>
            <a:endParaRPr lang="en-US" sz="2400" dirty="0">
              <a:solidFill>
                <a:schemeClr val="bg1"/>
              </a:solidFill>
            </a:endParaRPr>
          </a:p>
        </p:txBody>
      </p:sp>
      <p:sp>
        <p:nvSpPr>
          <p:cNvPr id="7" name="TextBox 6">
            <a:extLst>
              <a:ext uri="{FF2B5EF4-FFF2-40B4-BE49-F238E27FC236}">
                <a16:creationId xmlns:a16="http://schemas.microsoft.com/office/drawing/2014/main" id="{F1885E70-F929-EC51-BB81-85EE3DEEC57E}"/>
              </a:ext>
            </a:extLst>
          </p:cNvPr>
          <p:cNvSpPr txBox="1"/>
          <p:nvPr/>
        </p:nvSpPr>
        <p:spPr>
          <a:xfrm>
            <a:off x="5577954" y="1472080"/>
            <a:ext cx="5652596" cy="1200329"/>
          </a:xfrm>
          <a:prstGeom prst="rect">
            <a:avLst/>
          </a:prstGeom>
          <a:noFill/>
        </p:spPr>
        <p:txBody>
          <a:bodyPr wrap="square">
            <a:spAutoFit/>
          </a:bodyPr>
          <a:lstStyle/>
          <a:p>
            <a:r>
              <a:rPr lang="en-US" sz="2400" b="1" dirty="0">
                <a:solidFill>
                  <a:srgbClr val="FFCC00"/>
                </a:solidFill>
              </a:rPr>
              <a:t>Combine detailed diagnostic feedback and three proficiency levels</a:t>
            </a:r>
          </a:p>
          <a:p>
            <a:endParaRPr lang="en-US" sz="2400" dirty="0">
              <a:solidFill>
                <a:schemeClr val="bg1"/>
              </a:solidFill>
            </a:endParaRPr>
          </a:p>
        </p:txBody>
      </p:sp>
      <p:sp>
        <p:nvSpPr>
          <p:cNvPr id="8" name="Elipse 3">
            <a:extLst>
              <a:ext uri="{FF2B5EF4-FFF2-40B4-BE49-F238E27FC236}">
                <a16:creationId xmlns:a16="http://schemas.microsoft.com/office/drawing/2014/main" id="{8D1FFB43-4A50-F5FA-98C4-D58D6A57088F}"/>
              </a:ext>
            </a:extLst>
          </p:cNvPr>
          <p:cNvSpPr/>
          <p:nvPr/>
        </p:nvSpPr>
        <p:spPr>
          <a:xfrm>
            <a:off x="353427" y="2826825"/>
            <a:ext cx="6816454" cy="3630707"/>
          </a:xfrm>
          <a:custGeom>
            <a:avLst/>
            <a:gdLst>
              <a:gd name="connsiteX0" fmla="*/ 0 w 3630707"/>
              <a:gd name="connsiteY0" fmla="*/ 1815354 h 3630707"/>
              <a:gd name="connsiteX1" fmla="*/ 1815354 w 3630707"/>
              <a:gd name="connsiteY1" fmla="*/ 0 h 3630707"/>
              <a:gd name="connsiteX2" fmla="*/ 3630708 w 3630707"/>
              <a:gd name="connsiteY2" fmla="*/ 1815354 h 3630707"/>
              <a:gd name="connsiteX3" fmla="*/ 1815354 w 3630707"/>
              <a:gd name="connsiteY3" fmla="*/ 3630708 h 3630707"/>
              <a:gd name="connsiteX4" fmla="*/ 0 w 3630707"/>
              <a:gd name="connsiteY4" fmla="*/ 1815354 h 363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707" h="3630707" fill="none" extrusionOk="0">
                <a:moveTo>
                  <a:pt x="0" y="1815354"/>
                </a:moveTo>
                <a:cubicBezTo>
                  <a:pt x="-163304" y="713300"/>
                  <a:pt x="701185" y="-113183"/>
                  <a:pt x="1815354" y="0"/>
                </a:cubicBezTo>
                <a:cubicBezTo>
                  <a:pt x="2763881" y="-11539"/>
                  <a:pt x="3920328" y="738816"/>
                  <a:pt x="3630708" y="1815354"/>
                </a:cubicBezTo>
                <a:cubicBezTo>
                  <a:pt x="3502837" y="2796191"/>
                  <a:pt x="3022829" y="3476442"/>
                  <a:pt x="1815354" y="3630708"/>
                </a:cubicBezTo>
                <a:cubicBezTo>
                  <a:pt x="678522" y="3416640"/>
                  <a:pt x="-164270" y="2728400"/>
                  <a:pt x="0" y="1815354"/>
                </a:cubicBezTo>
                <a:close/>
              </a:path>
              <a:path w="3630707" h="3630707" stroke="0" extrusionOk="0">
                <a:moveTo>
                  <a:pt x="0" y="1815354"/>
                </a:moveTo>
                <a:cubicBezTo>
                  <a:pt x="-53698" y="869755"/>
                  <a:pt x="802113" y="-70905"/>
                  <a:pt x="1815354" y="0"/>
                </a:cubicBezTo>
                <a:cubicBezTo>
                  <a:pt x="2796764" y="26639"/>
                  <a:pt x="3826196" y="632209"/>
                  <a:pt x="3630708" y="1815354"/>
                </a:cubicBezTo>
                <a:cubicBezTo>
                  <a:pt x="3708216" y="2684979"/>
                  <a:pt x="2790241" y="3648003"/>
                  <a:pt x="1815354" y="3630708"/>
                </a:cubicBezTo>
                <a:cubicBezTo>
                  <a:pt x="665957" y="3735416"/>
                  <a:pt x="43606" y="3020877"/>
                  <a:pt x="0" y="1815354"/>
                </a:cubicBezTo>
                <a:close/>
              </a:path>
            </a:pathLst>
          </a:custGeom>
          <a:ln>
            <a:solidFill>
              <a:srgbClr val="FFCC00"/>
            </a:solidFill>
            <a:extLst>
              <a:ext uri="{C807C97D-BFC1-408E-A445-0C87EB9F89A2}">
                <ask:lineSketchStyleProps xmlns:ask="http://schemas.microsoft.com/office/drawing/2018/sketchyshapes" sd="2828424083">
                  <a:custGeom>
                    <a:avLst/>
                    <a:gdLst>
                      <a:gd name="connsiteX0" fmla="*/ 0 w 6816454"/>
                      <a:gd name="connsiteY0" fmla="*/ 1815354 h 3630707"/>
                      <a:gd name="connsiteX1" fmla="*/ 3408227 w 6816454"/>
                      <a:gd name="connsiteY1" fmla="*/ 0 h 3630707"/>
                      <a:gd name="connsiteX2" fmla="*/ 6816455 w 6816454"/>
                      <a:gd name="connsiteY2" fmla="*/ 1815354 h 3630707"/>
                      <a:gd name="connsiteX3" fmla="*/ 3408227 w 6816454"/>
                      <a:gd name="connsiteY3" fmla="*/ 3630708 h 3630707"/>
                      <a:gd name="connsiteX4" fmla="*/ 0 w 6816454"/>
                      <a:gd name="connsiteY4" fmla="*/ 1815354 h 3630707"/>
                      <a:gd name="connsiteX0" fmla="*/ 0 w 6816454"/>
                      <a:gd name="connsiteY0" fmla="*/ 1815354 h 3630707"/>
                      <a:gd name="connsiteX1" fmla="*/ 3408227 w 6816454"/>
                      <a:gd name="connsiteY1" fmla="*/ 0 h 3630707"/>
                      <a:gd name="connsiteX2" fmla="*/ 6816455 w 6816454"/>
                      <a:gd name="connsiteY2" fmla="*/ 1815354 h 3630707"/>
                      <a:gd name="connsiteX3" fmla="*/ 3408227 w 6816454"/>
                      <a:gd name="connsiteY3" fmla="*/ 3630708 h 3630707"/>
                      <a:gd name="connsiteX4" fmla="*/ 0 w 6816454"/>
                      <a:gd name="connsiteY4" fmla="*/ 1815354 h 363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6454" h="3630707" fill="none" extrusionOk="0">
                        <a:moveTo>
                          <a:pt x="0" y="1815354"/>
                        </a:moveTo>
                        <a:cubicBezTo>
                          <a:pt x="-696305" y="475944"/>
                          <a:pt x="960926" y="-473810"/>
                          <a:pt x="3408227" y="0"/>
                        </a:cubicBezTo>
                        <a:cubicBezTo>
                          <a:pt x="4880658" y="-77357"/>
                          <a:pt x="7662262" y="661693"/>
                          <a:pt x="6816455" y="1815354"/>
                        </a:cubicBezTo>
                        <a:cubicBezTo>
                          <a:pt x="6250405" y="2740731"/>
                          <a:pt x="5903739" y="3304360"/>
                          <a:pt x="3408227" y="3630708"/>
                        </a:cubicBezTo>
                        <a:cubicBezTo>
                          <a:pt x="1183994" y="3273290"/>
                          <a:pt x="-354247" y="2703413"/>
                          <a:pt x="0" y="1815354"/>
                        </a:cubicBezTo>
                        <a:close/>
                      </a:path>
                      <a:path w="6816454" h="3630707" stroke="0" extrusionOk="0">
                        <a:moveTo>
                          <a:pt x="0" y="1815354"/>
                        </a:moveTo>
                        <a:cubicBezTo>
                          <a:pt x="31115" y="412735"/>
                          <a:pt x="1229589" y="-94814"/>
                          <a:pt x="3408227" y="0"/>
                        </a:cubicBezTo>
                        <a:cubicBezTo>
                          <a:pt x="5081561" y="-237173"/>
                          <a:pt x="7157104" y="617598"/>
                          <a:pt x="6816455" y="1815354"/>
                        </a:cubicBezTo>
                        <a:cubicBezTo>
                          <a:pt x="7378730" y="2467282"/>
                          <a:pt x="5110737" y="3600290"/>
                          <a:pt x="3408227" y="3630708"/>
                        </a:cubicBezTo>
                        <a:cubicBezTo>
                          <a:pt x="1226452" y="3763709"/>
                          <a:pt x="9140" y="2750625"/>
                          <a:pt x="0" y="1815354"/>
                        </a:cubicBezTo>
                        <a:close/>
                      </a:path>
                      <a:path w="6816454" h="3630707" fill="none" stroke="0" extrusionOk="0">
                        <a:moveTo>
                          <a:pt x="0" y="1815354"/>
                        </a:moveTo>
                        <a:cubicBezTo>
                          <a:pt x="-419578" y="833215"/>
                          <a:pt x="1253619" y="-531430"/>
                          <a:pt x="3408227" y="0"/>
                        </a:cubicBezTo>
                        <a:cubicBezTo>
                          <a:pt x="5133857" y="57855"/>
                          <a:pt x="7424607" y="679330"/>
                          <a:pt x="6816455" y="1815354"/>
                        </a:cubicBezTo>
                        <a:cubicBezTo>
                          <a:pt x="6677344" y="2622994"/>
                          <a:pt x="5579993" y="3535874"/>
                          <a:pt x="3408227" y="3630708"/>
                        </a:cubicBezTo>
                        <a:cubicBezTo>
                          <a:pt x="1112778" y="3531550"/>
                          <a:pt x="-258099" y="2962524"/>
                          <a:pt x="0" y="1815354"/>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CC00"/>
                </a:solidFill>
              </a:rPr>
              <a:t>This study aims to examine how well a CDM-based approach fits the structure of the Legal Literacy Assessment Tool in terms of providing both detailed diagnostic insights at the topic level and overall feedback aligned with proficiency levels</a:t>
            </a:r>
          </a:p>
          <a:p>
            <a:pPr algn="ctr"/>
            <a:endParaRPr lang="es-ES" sz="2400" dirty="0">
              <a:solidFill>
                <a:srgbClr val="FFCC00"/>
              </a:solidFill>
            </a:endParaRPr>
          </a:p>
        </p:txBody>
      </p:sp>
      <p:sp>
        <p:nvSpPr>
          <p:cNvPr id="10" name="TextBox 9">
            <a:extLst>
              <a:ext uri="{FF2B5EF4-FFF2-40B4-BE49-F238E27FC236}">
                <a16:creationId xmlns:a16="http://schemas.microsoft.com/office/drawing/2014/main" id="{9420FBEB-1ACB-B412-91DE-3453F38E1775}"/>
              </a:ext>
            </a:extLst>
          </p:cNvPr>
          <p:cNvSpPr txBox="1"/>
          <p:nvPr/>
        </p:nvSpPr>
        <p:spPr>
          <a:xfrm>
            <a:off x="7425433" y="3208071"/>
            <a:ext cx="4021997" cy="2246769"/>
          </a:xfrm>
          <a:prstGeom prst="rect">
            <a:avLst/>
          </a:prstGeom>
          <a:noFill/>
        </p:spPr>
        <p:txBody>
          <a:bodyPr wrap="square">
            <a:spAutoFit/>
          </a:bodyPr>
          <a:lstStyle/>
          <a:p>
            <a:r>
              <a:rPr lang="en-US" sz="2000" dirty="0">
                <a:solidFill>
                  <a:schemeClr val="bg1"/>
                </a:solidFill>
              </a:rPr>
              <a:t>We use Legal Literacy Assessment Tool, designed specifically for 9th-grade students</a:t>
            </a:r>
            <a:r>
              <a:rPr lang="ru-RU" sz="2000" dirty="0">
                <a:solidFill>
                  <a:schemeClr val="bg1"/>
                </a:solidFill>
              </a:rPr>
              <a:t> </a:t>
            </a:r>
            <a:r>
              <a:rPr lang="en-GB" sz="2000" dirty="0">
                <a:solidFill>
                  <a:schemeClr val="bg1"/>
                </a:solidFill>
              </a:rPr>
              <a:t>in a form of scenario-based tasks</a:t>
            </a:r>
            <a:r>
              <a:rPr lang="en-US" sz="2000" dirty="0">
                <a:solidFill>
                  <a:schemeClr val="bg1"/>
                </a:solidFill>
              </a:rPr>
              <a:t>. Test development was guided by the Evidence-Centered Design (ECD) framework (</a:t>
            </a:r>
            <a:r>
              <a:rPr lang="en-US" sz="2000" dirty="0" err="1">
                <a:solidFill>
                  <a:schemeClr val="bg1"/>
                </a:solidFill>
              </a:rPr>
              <a:t>Mislevy</a:t>
            </a:r>
            <a:r>
              <a:rPr lang="en-US" sz="2000" dirty="0">
                <a:solidFill>
                  <a:schemeClr val="bg1"/>
                </a:solidFill>
              </a:rPr>
              <a:t> et al., 2003).</a:t>
            </a:r>
          </a:p>
        </p:txBody>
      </p:sp>
    </p:spTree>
    <p:extLst>
      <p:ext uri="{BB962C8B-B14F-4D97-AF65-F5344CB8AC3E}">
        <p14:creationId xmlns:p14="http://schemas.microsoft.com/office/powerpoint/2010/main" val="344690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458A-BB5D-94C1-562B-69E78534ED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FD832E-3B23-6CAE-7374-E7C37946DCE3}"/>
              </a:ext>
            </a:extLst>
          </p:cNvPr>
          <p:cNvSpPr txBox="1"/>
          <p:nvPr/>
        </p:nvSpPr>
        <p:spPr>
          <a:xfrm>
            <a:off x="299284" y="1469676"/>
            <a:ext cx="5406001" cy="4801314"/>
          </a:xfrm>
          <a:prstGeom prst="rect">
            <a:avLst/>
          </a:prstGeom>
          <a:noFill/>
        </p:spPr>
        <p:txBody>
          <a:bodyPr wrap="square">
            <a:spAutoFit/>
          </a:bodyPr>
          <a:lstStyle/>
          <a:p>
            <a:r>
              <a:rPr lang="en-US" sz="2400" b="1" dirty="0">
                <a:solidFill>
                  <a:srgbClr val="0668A9"/>
                </a:solidFill>
              </a:rPr>
              <a:t>Legal literacy </a:t>
            </a:r>
            <a:r>
              <a:rPr lang="en-US" sz="2400" dirty="0">
                <a:solidFill>
                  <a:schemeClr val="bg1"/>
                </a:solidFill>
              </a:rPr>
              <a:t>is as a system of competencies formed on the basis of legal knowledge and values, which are essential for the development of civic identity and for effective participation in all domains of social life. </a:t>
            </a:r>
          </a:p>
          <a:p>
            <a:endParaRPr lang="en-US" sz="2400" dirty="0">
              <a:solidFill>
                <a:schemeClr val="bg1"/>
              </a:solidFill>
            </a:endParaRPr>
          </a:p>
          <a:p>
            <a:r>
              <a:rPr lang="en-US" sz="1600" dirty="0">
                <a:solidFill>
                  <a:srgbClr val="FFCC00"/>
                </a:solidFill>
              </a:rPr>
              <a:t>*based on international conceptualizations of civic and legal competence (Council of Europe, 2016; OECD, 2019; Eurydice, 2017; </a:t>
            </a:r>
            <a:r>
              <a:rPr lang="en-US" sz="1600" dirty="0" err="1">
                <a:solidFill>
                  <a:srgbClr val="FFCC00"/>
                </a:solidFill>
              </a:rPr>
              <a:t>Fraillon</a:t>
            </a:r>
            <a:r>
              <a:rPr lang="en-US" sz="1600" dirty="0">
                <a:solidFill>
                  <a:srgbClr val="FFCC00"/>
                </a:solidFill>
              </a:rPr>
              <a:t> et al., 2023), recent empirical studies (</a:t>
            </a:r>
            <a:r>
              <a:rPr lang="en-US" sz="1600" dirty="0" err="1">
                <a:solidFill>
                  <a:srgbClr val="FFCC00"/>
                </a:solidFill>
              </a:rPr>
              <a:t>Ozkaya</a:t>
            </a:r>
            <a:r>
              <a:rPr lang="en-US" sz="1600" dirty="0">
                <a:solidFill>
                  <a:srgbClr val="FFCC00"/>
                </a:solidFill>
              </a:rPr>
              <a:t> &amp; Colak, 2024; </a:t>
            </a:r>
            <a:r>
              <a:rPr lang="en-US" sz="1600" dirty="0" err="1">
                <a:solidFill>
                  <a:srgbClr val="FFCC00"/>
                </a:solidFill>
              </a:rPr>
              <a:t>Habbig</a:t>
            </a:r>
            <a:r>
              <a:rPr lang="en-US" sz="1600" dirty="0">
                <a:solidFill>
                  <a:srgbClr val="FFCC00"/>
                </a:solidFill>
              </a:rPr>
              <a:t> &amp; </a:t>
            </a:r>
            <a:r>
              <a:rPr lang="en-US" sz="1600" dirty="0" err="1">
                <a:solidFill>
                  <a:srgbClr val="FFCC00"/>
                </a:solidFill>
              </a:rPr>
              <a:t>Robeyns</a:t>
            </a:r>
            <a:r>
              <a:rPr lang="en-US" sz="1600" dirty="0">
                <a:solidFill>
                  <a:srgbClr val="FFCC00"/>
                </a:solidFill>
              </a:rPr>
              <a:t>, 2022; </a:t>
            </a:r>
            <a:r>
              <a:rPr lang="en-US" sz="1600" dirty="0" err="1">
                <a:solidFill>
                  <a:srgbClr val="FFCC00"/>
                </a:solidFill>
              </a:rPr>
              <a:t>Masesjans</a:t>
            </a:r>
            <a:r>
              <a:rPr lang="en-US" sz="1600" dirty="0">
                <a:solidFill>
                  <a:srgbClr val="FFCC00"/>
                </a:solidFill>
              </a:rPr>
              <a:t> et al., 2022; Xu &amp; An, 2024), and national education standards (Russian FGOS, 2021).</a:t>
            </a:r>
          </a:p>
          <a:p>
            <a:endParaRPr lang="ru-RU" dirty="0">
              <a:solidFill>
                <a:schemeClr val="bg1"/>
              </a:solidFill>
            </a:endParaRPr>
          </a:p>
        </p:txBody>
      </p:sp>
      <p:sp>
        <p:nvSpPr>
          <p:cNvPr id="5" name="TextBox 4">
            <a:extLst>
              <a:ext uri="{FF2B5EF4-FFF2-40B4-BE49-F238E27FC236}">
                <a16:creationId xmlns:a16="http://schemas.microsoft.com/office/drawing/2014/main" id="{E879C0A1-355D-1CE9-B04A-D1087508D99C}"/>
              </a:ext>
            </a:extLst>
          </p:cNvPr>
          <p:cNvSpPr txBox="1"/>
          <p:nvPr/>
        </p:nvSpPr>
        <p:spPr>
          <a:xfrm>
            <a:off x="6017848" y="1366051"/>
            <a:ext cx="5622391" cy="4703852"/>
          </a:xfrm>
          <a:prstGeom prst="rect">
            <a:avLst/>
          </a:prstGeom>
          <a:noFill/>
        </p:spPr>
        <p:txBody>
          <a:bodyPr wrap="square">
            <a:spAutoFit/>
          </a:bodyPr>
          <a:lstStyle/>
          <a:p>
            <a:pPr rtl="0" fontAlgn="base">
              <a:spcBef>
                <a:spcPts val="1400"/>
              </a:spcBef>
            </a:pPr>
            <a:r>
              <a:rPr lang="en-US" b="1" i="0" u="none" strike="noStrike" dirty="0">
                <a:solidFill>
                  <a:srgbClr val="000000"/>
                </a:solidFill>
                <a:effectLst/>
              </a:rPr>
              <a:t>Three domains:</a:t>
            </a:r>
          </a:p>
          <a:p>
            <a:pPr rtl="0" fontAlgn="base">
              <a:spcBef>
                <a:spcPts val="1400"/>
              </a:spcBef>
              <a:buFont typeface="+mj-lt"/>
              <a:buAutoNum type="arabicPeriod"/>
            </a:pPr>
            <a:r>
              <a:rPr lang="en-US" b="1" i="0" u="none" strike="noStrike" dirty="0">
                <a:solidFill>
                  <a:srgbClr val="000000"/>
                </a:solidFill>
                <a:effectLst/>
              </a:rPr>
              <a:t>Social Values and Norms</a:t>
            </a:r>
          </a:p>
          <a:p>
            <a:pPr marL="742950" lvl="1" indent="-285750" rtl="0" fontAlgn="base">
              <a:buFont typeface="Arial" panose="020B0604020202020204" pitchFamily="34" charset="0"/>
              <a:buChar char="•"/>
            </a:pPr>
            <a:r>
              <a:rPr lang="en-US" b="0" i="0" u="none" strike="noStrike" dirty="0">
                <a:solidFill>
                  <a:srgbClr val="000000"/>
                </a:solidFill>
                <a:effectLst/>
              </a:rPr>
              <a:t>Interpersonal relationships and conflict resolution;</a:t>
            </a:r>
          </a:p>
          <a:p>
            <a:pPr marL="742950" lvl="1" indent="-285750" rtl="0" fontAlgn="base">
              <a:buFont typeface="Arial" panose="020B0604020202020204" pitchFamily="34" charset="0"/>
              <a:buChar char="•"/>
            </a:pPr>
            <a:r>
              <a:rPr lang="en-US" b="0" i="0" u="none" strike="noStrike" dirty="0">
                <a:solidFill>
                  <a:srgbClr val="000000"/>
                </a:solidFill>
                <a:effectLst/>
              </a:rPr>
              <a:t>Moral and social norms as regulators of behavior;</a:t>
            </a:r>
          </a:p>
          <a:p>
            <a:pPr marL="742950" lvl="1" indent="-285750" rtl="0" fontAlgn="base">
              <a:buFont typeface="Arial" panose="020B0604020202020204" pitchFamily="34" charset="0"/>
              <a:buChar char="•"/>
            </a:pPr>
            <a:r>
              <a:rPr lang="en-US" b="0" i="0" u="none" strike="noStrike" dirty="0">
                <a:solidFill>
                  <a:srgbClr val="000000"/>
                </a:solidFill>
                <a:effectLst/>
              </a:rPr>
              <a:t>The role of law in social cohesion.</a:t>
            </a:r>
          </a:p>
          <a:p>
            <a:pPr rtl="0" fontAlgn="base">
              <a:buFont typeface="+mj-lt"/>
              <a:buAutoNum type="arabicPeriod"/>
            </a:pPr>
            <a:r>
              <a:rPr lang="en-US" b="1" i="0" u="none" strike="noStrike" dirty="0">
                <a:solidFill>
                  <a:srgbClr val="000000"/>
                </a:solidFill>
                <a:effectLst/>
              </a:rPr>
              <a:t>Constitutional Foundations</a:t>
            </a:r>
          </a:p>
          <a:p>
            <a:pPr marL="742950" lvl="1" indent="-285750" rtl="0" fontAlgn="base">
              <a:buFont typeface="Arial" panose="020B0604020202020204" pitchFamily="34" charset="0"/>
              <a:buChar char="•"/>
            </a:pPr>
            <a:r>
              <a:rPr lang="en-US" b="0" i="0" u="none" strike="noStrike" dirty="0">
                <a:solidFill>
                  <a:srgbClr val="000000"/>
                </a:solidFill>
                <a:effectLst/>
              </a:rPr>
              <a:t>The Constitution as the fundamental law;</a:t>
            </a:r>
          </a:p>
          <a:p>
            <a:pPr marL="742950" lvl="1" indent="-285750" rtl="0" fontAlgn="base">
              <a:buFont typeface="Arial" panose="020B0604020202020204" pitchFamily="34" charset="0"/>
              <a:buChar char="•"/>
            </a:pPr>
            <a:r>
              <a:rPr lang="en-US" b="0" i="0" u="none" strike="noStrike" dirty="0">
                <a:solidFill>
                  <a:srgbClr val="000000"/>
                </a:solidFill>
                <a:effectLst/>
              </a:rPr>
              <a:t>Civil and human rights and responsibilities;</a:t>
            </a:r>
          </a:p>
          <a:p>
            <a:pPr marL="742950" lvl="1" indent="-285750" rtl="0" fontAlgn="base">
              <a:buFont typeface="Arial" panose="020B0604020202020204" pitchFamily="34" charset="0"/>
              <a:buChar char="•"/>
            </a:pPr>
            <a:r>
              <a:rPr lang="en-US" b="0" i="0" u="none" strike="noStrike" dirty="0">
                <a:solidFill>
                  <a:srgbClr val="000000"/>
                </a:solidFill>
                <a:effectLst/>
              </a:rPr>
              <a:t>Legal foundations of citizenship and state governance.</a:t>
            </a:r>
          </a:p>
          <a:p>
            <a:pPr rtl="0" fontAlgn="base">
              <a:buFont typeface="+mj-lt"/>
              <a:buAutoNum type="arabicPeriod"/>
            </a:pPr>
            <a:r>
              <a:rPr lang="en-US" b="1" i="0" u="none" strike="noStrike" dirty="0">
                <a:solidFill>
                  <a:srgbClr val="000000"/>
                </a:solidFill>
                <a:effectLst/>
              </a:rPr>
              <a:t>Legal Status and Responsibility of the Individual</a:t>
            </a:r>
          </a:p>
          <a:p>
            <a:pPr marL="742950" lvl="1" indent="-285750" rtl="0" fontAlgn="base">
              <a:buFont typeface="Arial" panose="020B0604020202020204" pitchFamily="34" charset="0"/>
              <a:buChar char="•"/>
            </a:pPr>
            <a:r>
              <a:rPr lang="en-US" b="0" i="0" u="none" strike="noStrike" dirty="0">
                <a:solidFill>
                  <a:srgbClr val="000000"/>
                </a:solidFill>
                <a:effectLst/>
              </a:rPr>
              <a:t>Legal capacity and liability;</a:t>
            </a:r>
          </a:p>
          <a:p>
            <a:pPr marL="742950" lvl="1" indent="-285750" rtl="0" fontAlgn="base">
              <a:buFont typeface="Arial" panose="020B0604020202020204" pitchFamily="34" charset="0"/>
              <a:buChar char="•"/>
            </a:pPr>
            <a:r>
              <a:rPr lang="en-US" b="0" i="0" u="none" strike="noStrike" dirty="0">
                <a:solidFill>
                  <a:srgbClr val="000000"/>
                </a:solidFill>
                <a:effectLst/>
              </a:rPr>
              <a:t>Understanding unlawful behavior and sanctions;</a:t>
            </a:r>
          </a:p>
        </p:txBody>
      </p:sp>
    </p:spTree>
    <p:extLst>
      <p:ext uri="{BB962C8B-B14F-4D97-AF65-F5344CB8AC3E}">
        <p14:creationId xmlns:p14="http://schemas.microsoft.com/office/powerpoint/2010/main" val="125297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06E8-AAFE-1FD8-104E-9524B8C953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2D450E-79D5-68AF-167A-3A13FE458A92}"/>
              </a:ext>
            </a:extLst>
          </p:cNvPr>
          <p:cNvSpPr txBox="1"/>
          <p:nvPr/>
        </p:nvSpPr>
        <p:spPr>
          <a:xfrm>
            <a:off x="245141" y="2179537"/>
            <a:ext cx="4705854" cy="2554545"/>
          </a:xfrm>
          <a:prstGeom prst="rect">
            <a:avLst/>
          </a:prstGeom>
          <a:noFill/>
        </p:spPr>
        <p:txBody>
          <a:bodyPr wrap="square">
            <a:spAutoFit/>
          </a:bodyPr>
          <a:lstStyle/>
          <a:p>
            <a:r>
              <a:rPr lang="en-US" sz="2000" b="1" dirty="0">
                <a:solidFill>
                  <a:srgbClr val="0668A9"/>
                </a:solidFill>
              </a:rPr>
              <a:t>Each domain was further articulated into specific observable indicators representing knowledge, skills, and attitudes.</a:t>
            </a:r>
          </a:p>
          <a:p>
            <a:endParaRPr lang="en-US" sz="2000" dirty="0">
              <a:solidFill>
                <a:srgbClr val="000000"/>
              </a:solidFill>
            </a:endParaRPr>
          </a:p>
          <a:p>
            <a:r>
              <a:rPr lang="en-US" sz="2000" dirty="0">
                <a:solidFill>
                  <a:srgbClr val="000000"/>
                </a:solidFill>
              </a:rPr>
              <a:t>Scenario tasks were designed to embed these indicators in a digital simulation.</a:t>
            </a:r>
          </a:p>
          <a:p>
            <a:endParaRPr lang="en-US" sz="2000" dirty="0">
              <a:solidFill>
                <a:srgbClr val="000000"/>
              </a:solidFill>
            </a:endParaRPr>
          </a:p>
        </p:txBody>
      </p:sp>
      <p:pic>
        <p:nvPicPr>
          <p:cNvPr id="4" name="Рисунок 3">
            <a:extLst>
              <a:ext uri="{FF2B5EF4-FFF2-40B4-BE49-F238E27FC236}">
                <a16:creationId xmlns:a16="http://schemas.microsoft.com/office/drawing/2014/main" id="{5AB46B3A-28F7-6000-2ECA-38D869DC9C95}"/>
              </a:ext>
            </a:extLst>
          </p:cNvPr>
          <p:cNvPicPr>
            <a:picLocks noChangeAspect="1"/>
          </p:cNvPicPr>
          <p:nvPr/>
        </p:nvPicPr>
        <p:blipFill>
          <a:blip r:embed="rId3"/>
          <a:stretch>
            <a:fillRect/>
          </a:stretch>
        </p:blipFill>
        <p:spPr>
          <a:xfrm>
            <a:off x="5125453" y="1333128"/>
            <a:ext cx="6566962" cy="5114740"/>
          </a:xfrm>
          <a:prstGeom prst="rect">
            <a:avLst/>
          </a:prstGeom>
        </p:spPr>
      </p:pic>
      <p:sp>
        <p:nvSpPr>
          <p:cNvPr id="2" name="Rectángulo: esquinas redondeadas 2">
            <a:extLst>
              <a:ext uri="{FF2B5EF4-FFF2-40B4-BE49-F238E27FC236}">
                <a16:creationId xmlns:a16="http://schemas.microsoft.com/office/drawing/2014/main" id="{012C0FA8-9631-38B1-F5BE-2F60CA01FC20}"/>
              </a:ext>
            </a:extLst>
          </p:cNvPr>
          <p:cNvSpPr/>
          <p:nvPr/>
        </p:nvSpPr>
        <p:spPr>
          <a:xfrm>
            <a:off x="357288" y="1308729"/>
            <a:ext cx="4533549"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4533549"/>
                      <a:gd name="connsiteY0" fmla="*/ 92696 h 556167"/>
                      <a:gd name="connsiteX1" fmla="*/ 600780 w 4533549"/>
                      <a:gd name="connsiteY1" fmla="*/ 0 h 556167"/>
                      <a:gd name="connsiteX2" fmla="*/ 1076778 w 4533549"/>
                      <a:gd name="connsiteY2" fmla="*/ 0 h 556167"/>
                      <a:gd name="connsiteX3" fmla="*/ 1486137 w 4533549"/>
                      <a:gd name="connsiteY3" fmla="*/ 0 h 556167"/>
                      <a:gd name="connsiteX4" fmla="*/ 1862176 w 4533549"/>
                      <a:gd name="connsiteY4" fmla="*/ 0 h 556167"/>
                      <a:gd name="connsiteX5" fmla="*/ 2271534 w 4533549"/>
                      <a:gd name="connsiteY5" fmla="*/ 0 h 556167"/>
                      <a:gd name="connsiteX6" fmla="*/ 2780852 w 4533549"/>
                      <a:gd name="connsiteY6" fmla="*/ 0 h 556167"/>
                      <a:gd name="connsiteX7" fmla="*/ 3190211 w 4533549"/>
                      <a:gd name="connsiteY7" fmla="*/ 0 h 556167"/>
                      <a:gd name="connsiteX8" fmla="*/ 3932768 w 4533549"/>
                      <a:gd name="connsiteY8" fmla="*/ 0 h 556167"/>
                      <a:gd name="connsiteX9" fmla="*/ 4533549 w 4533549"/>
                      <a:gd name="connsiteY9" fmla="*/ 92696 h 556167"/>
                      <a:gd name="connsiteX10" fmla="*/ 4533549 w 4533549"/>
                      <a:gd name="connsiteY10" fmla="*/ 170558 h 556167"/>
                      <a:gd name="connsiteX11" fmla="*/ 4533549 w 4533549"/>
                      <a:gd name="connsiteY11" fmla="*/ 237298 h 556167"/>
                      <a:gd name="connsiteX12" fmla="*/ 4533549 w 4533549"/>
                      <a:gd name="connsiteY12" fmla="*/ 318868 h 556167"/>
                      <a:gd name="connsiteX13" fmla="*/ 4533549 w 4533549"/>
                      <a:gd name="connsiteY13" fmla="*/ 393023 h 556167"/>
                      <a:gd name="connsiteX14" fmla="*/ 4533549 w 4533549"/>
                      <a:gd name="connsiteY14" fmla="*/ 463470 h 556167"/>
                      <a:gd name="connsiteX15" fmla="*/ 3932768 w 4533549"/>
                      <a:gd name="connsiteY15" fmla="*/ 556167 h 556167"/>
                      <a:gd name="connsiteX16" fmla="*/ 3390130 w 4533549"/>
                      <a:gd name="connsiteY16" fmla="*/ 556167 h 556167"/>
                      <a:gd name="connsiteX17" fmla="*/ 2980772 w 4533549"/>
                      <a:gd name="connsiteY17" fmla="*/ 556167 h 556167"/>
                      <a:gd name="connsiteX18" fmla="*/ 2504773 w 4533549"/>
                      <a:gd name="connsiteY18" fmla="*/ 556167 h 556167"/>
                      <a:gd name="connsiteX19" fmla="*/ 2128735 w 4533549"/>
                      <a:gd name="connsiteY19" fmla="*/ 556167 h 556167"/>
                      <a:gd name="connsiteX20" fmla="*/ 1586096 w 4533549"/>
                      <a:gd name="connsiteY20" fmla="*/ 556167 h 556167"/>
                      <a:gd name="connsiteX21" fmla="*/ 1110098 w 4533549"/>
                      <a:gd name="connsiteY21" fmla="*/ 556167 h 556167"/>
                      <a:gd name="connsiteX22" fmla="*/ 600780 w 4533549"/>
                      <a:gd name="connsiteY22" fmla="*/ 556167 h 556167"/>
                      <a:gd name="connsiteX23" fmla="*/ 0 w 4533549"/>
                      <a:gd name="connsiteY23" fmla="*/ 463470 h 556167"/>
                      <a:gd name="connsiteX24" fmla="*/ 0 w 4533549"/>
                      <a:gd name="connsiteY24" fmla="*/ 385608 h 556167"/>
                      <a:gd name="connsiteX25" fmla="*/ 0 w 4533549"/>
                      <a:gd name="connsiteY25" fmla="*/ 307745 h 556167"/>
                      <a:gd name="connsiteX26" fmla="*/ 0 w 4533549"/>
                      <a:gd name="connsiteY26" fmla="*/ 226175 h 556167"/>
                      <a:gd name="connsiteX27" fmla="*/ 0 w 4533549"/>
                      <a:gd name="connsiteY27" fmla="*/ 92696 h 556167"/>
                      <a:gd name="connsiteX0" fmla="*/ 0 w 4533549"/>
                      <a:gd name="connsiteY0" fmla="*/ 92696 h 556167"/>
                      <a:gd name="connsiteX1" fmla="*/ 600780 w 4533549"/>
                      <a:gd name="connsiteY1" fmla="*/ 0 h 556167"/>
                      <a:gd name="connsiteX2" fmla="*/ 1143418 w 4533549"/>
                      <a:gd name="connsiteY2" fmla="*/ 0 h 556167"/>
                      <a:gd name="connsiteX3" fmla="*/ 1586096 w 4533549"/>
                      <a:gd name="connsiteY3" fmla="*/ 0 h 556167"/>
                      <a:gd name="connsiteX4" fmla="*/ 1995455 w 4533549"/>
                      <a:gd name="connsiteY4" fmla="*/ 0 h 556167"/>
                      <a:gd name="connsiteX5" fmla="*/ 2504773 w 4533549"/>
                      <a:gd name="connsiteY5" fmla="*/ 0 h 556167"/>
                      <a:gd name="connsiteX6" fmla="*/ 2947452 w 4533549"/>
                      <a:gd name="connsiteY6" fmla="*/ 0 h 556167"/>
                      <a:gd name="connsiteX7" fmla="*/ 3490090 w 4533549"/>
                      <a:gd name="connsiteY7" fmla="*/ 0 h 556167"/>
                      <a:gd name="connsiteX8" fmla="*/ 3932768 w 4533549"/>
                      <a:gd name="connsiteY8" fmla="*/ 0 h 556167"/>
                      <a:gd name="connsiteX9" fmla="*/ 4533549 w 4533549"/>
                      <a:gd name="connsiteY9" fmla="*/ 92696 h 556167"/>
                      <a:gd name="connsiteX10" fmla="*/ 4533549 w 4533549"/>
                      <a:gd name="connsiteY10" fmla="*/ 159435 h 556167"/>
                      <a:gd name="connsiteX11" fmla="*/ 4533549 w 4533549"/>
                      <a:gd name="connsiteY11" fmla="*/ 233590 h 556167"/>
                      <a:gd name="connsiteX12" fmla="*/ 4533549 w 4533549"/>
                      <a:gd name="connsiteY12" fmla="*/ 304037 h 556167"/>
                      <a:gd name="connsiteX13" fmla="*/ 4533549 w 4533549"/>
                      <a:gd name="connsiteY13" fmla="*/ 385608 h 556167"/>
                      <a:gd name="connsiteX14" fmla="*/ 4533549 w 4533549"/>
                      <a:gd name="connsiteY14" fmla="*/ 463470 h 556167"/>
                      <a:gd name="connsiteX15" fmla="*/ 3932768 w 4533549"/>
                      <a:gd name="connsiteY15" fmla="*/ 556167 h 556167"/>
                      <a:gd name="connsiteX16" fmla="*/ 3423450 w 4533549"/>
                      <a:gd name="connsiteY16" fmla="*/ 556167 h 556167"/>
                      <a:gd name="connsiteX17" fmla="*/ 2947452 w 4533549"/>
                      <a:gd name="connsiteY17" fmla="*/ 556167 h 556167"/>
                      <a:gd name="connsiteX18" fmla="*/ 2571413 w 4533549"/>
                      <a:gd name="connsiteY18" fmla="*/ 556167 h 556167"/>
                      <a:gd name="connsiteX19" fmla="*/ 2162054 w 4533549"/>
                      <a:gd name="connsiteY19" fmla="*/ 556167 h 556167"/>
                      <a:gd name="connsiteX20" fmla="*/ 1619416 w 4533549"/>
                      <a:gd name="connsiteY20" fmla="*/ 556167 h 556167"/>
                      <a:gd name="connsiteX21" fmla="*/ 1143418 w 4533549"/>
                      <a:gd name="connsiteY21" fmla="*/ 556167 h 556167"/>
                      <a:gd name="connsiteX22" fmla="*/ 600780 w 4533549"/>
                      <a:gd name="connsiteY22" fmla="*/ 556167 h 556167"/>
                      <a:gd name="connsiteX23" fmla="*/ 0 w 4533549"/>
                      <a:gd name="connsiteY23" fmla="*/ 463470 h 556167"/>
                      <a:gd name="connsiteX24" fmla="*/ 0 w 4533549"/>
                      <a:gd name="connsiteY24" fmla="*/ 389315 h 556167"/>
                      <a:gd name="connsiteX25" fmla="*/ 0 w 4533549"/>
                      <a:gd name="connsiteY25" fmla="*/ 315160 h 556167"/>
                      <a:gd name="connsiteX26" fmla="*/ 0 w 4533549"/>
                      <a:gd name="connsiteY26" fmla="*/ 248421 h 556167"/>
                      <a:gd name="connsiteX27" fmla="*/ 0 w 4533549"/>
                      <a:gd name="connsiteY27" fmla="*/ 170558 h 556167"/>
                      <a:gd name="connsiteX28" fmla="*/ 0 w 4533549"/>
                      <a:gd name="connsiteY28"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33549" h="556167" fill="none" extrusionOk="0">
                        <a:moveTo>
                          <a:pt x="0" y="92696"/>
                        </a:moveTo>
                        <a:cubicBezTo>
                          <a:pt x="-28479" y="56186"/>
                          <a:pt x="265672" y="25551"/>
                          <a:pt x="600780" y="0"/>
                        </a:cubicBezTo>
                        <a:cubicBezTo>
                          <a:pt x="717998" y="-6955"/>
                          <a:pt x="958814" y="22519"/>
                          <a:pt x="1076778" y="0"/>
                        </a:cubicBezTo>
                        <a:cubicBezTo>
                          <a:pt x="1196609" y="-2028"/>
                          <a:pt x="1365646" y="-22540"/>
                          <a:pt x="1486137" y="0"/>
                        </a:cubicBezTo>
                        <a:cubicBezTo>
                          <a:pt x="1625901" y="-5626"/>
                          <a:pt x="1738119" y="24361"/>
                          <a:pt x="1862176" y="0"/>
                        </a:cubicBezTo>
                        <a:cubicBezTo>
                          <a:pt x="2024125" y="13616"/>
                          <a:pt x="2156161" y="27832"/>
                          <a:pt x="2271534" y="0"/>
                        </a:cubicBezTo>
                        <a:cubicBezTo>
                          <a:pt x="2421292" y="19826"/>
                          <a:pt x="2536497" y="-27037"/>
                          <a:pt x="2780852" y="0"/>
                        </a:cubicBezTo>
                        <a:cubicBezTo>
                          <a:pt x="2991371" y="5598"/>
                          <a:pt x="3108170" y="6757"/>
                          <a:pt x="3190211" y="0"/>
                        </a:cubicBezTo>
                        <a:cubicBezTo>
                          <a:pt x="3308335" y="-30395"/>
                          <a:pt x="3547127" y="-28687"/>
                          <a:pt x="3932768" y="0"/>
                        </a:cubicBezTo>
                        <a:cubicBezTo>
                          <a:pt x="4320569" y="2276"/>
                          <a:pt x="4518894" y="51635"/>
                          <a:pt x="4533549" y="92696"/>
                        </a:cubicBezTo>
                        <a:cubicBezTo>
                          <a:pt x="4571490" y="113357"/>
                          <a:pt x="4501497" y="138844"/>
                          <a:pt x="4533549" y="170558"/>
                        </a:cubicBezTo>
                        <a:cubicBezTo>
                          <a:pt x="4573217" y="204602"/>
                          <a:pt x="4496111" y="209874"/>
                          <a:pt x="4533549" y="237298"/>
                        </a:cubicBezTo>
                        <a:cubicBezTo>
                          <a:pt x="4567316" y="267584"/>
                          <a:pt x="4522436" y="282399"/>
                          <a:pt x="4533549" y="318868"/>
                        </a:cubicBezTo>
                        <a:cubicBezTo>
                          <a:pt x="4545133" y="343809"/>
                          <a:pt x="4481452" y="358938"/>
                          <a:pt x="4533549" y="393023"/>
                        </a:cubicBezTo>
                        <a:cubicBezTo>
                          <a:pt x="4582484" y="422612"/>
                          <a:pt x="4526209" y="440380"/>
                          <a:pt x="4533549" y="463470"/>
                        </a:cubicBezTo>
                        <a:cubicBezTo>
                          <a:pt x="4531629" y="480303"/>
                          <a:pt x="4356859" y="545651"/>
                          <a:pt x="3932768" y="556167"/>
                        </a:cubicBezTo>
                        <a:cubicBezTo>
                          <a:pt x="3754763" y="527276"/>
                          <a:pt x="3578892" y="509674"/>
                          <a:pt x="3390130" y="556167"/>
                        </a:cubicBezTo>
                        <a:cubicBezTo>
                          <a:pt x="3208458" y="579250"/>
                          <a:pt x="3077113" y="531866"/>
                          <a:pt x="2980772" y="556167"/>
                        </a:cubicBezTo>
                        <a:cubicBezTo>
                          <a:pt x="2883132" y="574994"/>
                          <a:pt x="2626333" y="561488"/>
                          <a:pt x="2504773" y="556167"/>
                        </a:cubicBezTo>
                        <a:cubicBezTo>
                          <a:pt x="2347788" y="560910"/>
                          <a:pt x="2234140" y="546585"/>
                          <a:pt x="2128735" y="556167"/>
                        </a:cubicBezTo>
                        <a:cubicBezTo>
                          <a:pt x="1975884" y="577980"/>
                          <a:pt x="1784930" y="586688"/>
                          <a:pt x="1586096" y="556167"/>
                        </a:cubicBezTo>
                        <a:cubicBezTo>
                          <a:pt x="1362040" y="539807"/>
                          <a:pt x="1304796" y="552236"/>
                          <a:pt x="1110098" y="556167"/>
                        </a:cubicBezTo>
                        <a:cubicBezTo>
                          <a:pt x="933740" y="561720"/>
                          <a:pt x="690852" y="555122"/>
                          <a:pt x="600780" y="556167"/>
                        </a:cubicBezTo>
                        <a:cubicBezTo>
                          <a:pt x="285210" y="559622"/>
                          <a:pt x="-10972" y="505063"/>
                          <a:pt x="0" y="463470"/>
                        </a:cubicBezTo>
                        <a:cubicBezTo>
                          <a:pt x="-38271" y="444336"/>
                          <a:pt x="46303" y="411380"/>
                          <a:pt x="0" y="385608"/>
                        </a:cubicBezTo>
                        <a:cubicBezTo>
                          <a:pt x="-64019" y="368838"/>
                          <a:pt x="58875" y="338469"/>
                          <a:pt x="0" y="307745"/>
                        </a:cubicBezTo>
                        <a:cubicBezTo>
                          <a:pt x="-71842" y="276340"/>
                          <a:pt x="57589" y="251041"/>
                          <a:pt x="0" y="226175"/>
                        </a:cubicBezTo>
                        <a:cubicBezTo>
                          <a:pt x="-54697" y="186448"/>
                          <a:pt x="27822" y="125264"/>
                          <a:pt x="0" y="92696"/>
                        </a:cubicBezTo>
                        <a:close/>
                      </a:path>
                      <a:path w="4533549" h="556167" stroke="0" extrusionOk="0">
                        <a:moveTo>
                          <a:pt x="0" y="92696"/>
                        </a:moveTo>
                        <a:cubicBezTo>
                          <a:pt x="1340" y="18024"/>
                          <a:pt x="238338" y="-12185"/>
                          <a:pt x="600780" y="0"/>
                        </a:cubicBezTo>
                        <a:cubicBezTo>
                          <a:pt x="804556" y="-4400"/>
                          <a:pt x="925311" y="-13642"/>
                          <a:pt x="1143418" y="0"/>
                        </a:cubicBezTo>
                        <a:cubicBezTo>
                          <a:pt x="1384797" y="-5452"/>
                          <a:pt x="1445263" y="-10660"/>
                          <a:pt x="1586096" y="0"/>
                        </a:cubicBezTo>
                        <a:cubicBezTo>
                          <a:pt x="1712123" y="-4571"/>
                          <a:pt x="1812851" y="19069"/>
                          <a:pt x="1995455" y="0"/>
                        </a:cubicBezTo>
                        <a:cubicBezTo>
                          <a:pt x="2186330" y="255"/>
                          <a:pt x="2345214" y="-4248"/>
                          <a:pt x="2504773" y="0"/>
                        </a:cubicBezTo>
                        <a:cubicBezTo>
                          <a:pt x="2686443" y="-22229"/>
                          <a:pt x="2829874" y="19467"/>
                          <a:pt x="2947452" y="0"/>
                        </a:cubicBezTo>
                        <a:cubicBezTo>
                          <a:pt x="3101064" y="-12240"/>
                          <a:pt x="3338500" y="-10145"/>
                          <a:pt x="3490090" y="0"/>
                        </a:cubicBezTo>
                        <a:cubicBezTo>
                          <a:pt x="3713109" y="3121"/>
                          <a:pt x="3793297" y="28010"/>
                          <a:pt x="3932768" y="0"/>
                        </a:cubicBezTo>
                        <a:cubicBezTo>
                          <a:pt x="4201065" y="7114"/>
                          <a:pt x="4506194" y="32389"/>
                          <a:pt x="4533549" y="92696"/>
                        </a:cubicBezTo>
                        <a:cubicBezTo>
                          <a:pt x="4557252" y="105044"/>
                          <a:pt x="4495973" y="125832"/>
                          <a:pt x="4533549" y="159435"/>
                        </a:cubicBezTo>
                        <a:cubicBezTo>
                          <a:pt x="4578169" y="192752"/>
                          <a:pt x="4532786" y="206217"/>
                          <a:pt x="4533549" y="233590"/>
                        </a:cubicBezTo>
                        <a:cubicBezTo>
                          <a:pt x="4545507" y="254767"/>
                          <a:pt x="4484835" y="269760"/>
                          <a:pt x="4533549" y="304037"/>
                        </a:cubicBezTo>
                        <a:cubicBezTo>
                          <a:pt x="4596423" y="331054"/>
                          <a:pt x="4529662" y="348257"/>
                          <a:pt x="4533549" y="385608"/>
                        </a:cubicBezTo>
                        <a:cubicBezTo>
                          <a:pt x="4541472" y="422106"/>
                          <a:pt x="4505586" y="437733"/>
                          <a:pt x="4533549" y="463470"/>
                        </a:cubicBezTo>
                        <a:cubicBezTo>
                          <a:pt x="4465590" y="452102"/>
                          <a:pt x="4256606" y="623549"/>
                          <a:pt x="3932768" y="556167"/>
                        </a:cubicBezTo>
                        <a:cubicBezTo>
                          <a:pt x="3785635" y="546793"/>
                          <a:pt x="3566393" y="535436"/>
                          <a:pt x="3423450" y="556167"/>
                        </a:cubicBezTo>
                        <a:cubicBezTo>
                          <a:pt x="3268676" y="555534"/>
                          <a:pt x="3111698" y="568869"/>
                          <a:pt x="2947452" y="556167"/>
                        </a:cubicBezTo>
                        <a:cubicBezTo>
                          <a:pt x="2774486" y="561856"/>
                          <a:pt x="2748555" y="551778"/>
                          <a:pt x="2571413" y="556167"/>
                        </a:cubicBezTo>
                        <a:cubicBezTo>
                          <a:pt x="2416289" y="564808"/>
                          <a:pt x="2305596" y="555990"/>
                          <a:pt x="2162054" y="556167"/>
                        </a:cubicBezTo>
                        <a:cubicBezTo>
                          <a:pt x="2005436" y="608486"/>
                          <a:pt x="1854559" y="534649"/>
                          <a:pt x="1619416" y="556167"/>
                        </a:cubicBezTo>
                        <a:cubicBezTo>
                          <a:pt x="1401523" y="559405"/>
                          <a:pt x="1369077" y="552972"/>
                          <a:pt x="1143418" y="556167"/>
                        </a:cubicBezTo>
                        <a:cubicBezTo>
                          <a:pt x="933702" y="616180"/>
                          <a:pt x="730527" y="500458"/>
                          <a:pt x="600780" y="556167"/>
                        </a:cubicBezTo>
                        <a:cubicBezTo>
                          <a:pt x="266973" y="558215"/>
                          <a:pt x="8686" y="513377"/>
                          <a:pt x="0" y="463470"/>
                        </a:cubicBezTo>
                        <a:cubicBezTo>
                          <a:pt x="-34298" y="421428"/>
                          <a:pt x="16653" y="413788"/>
                          <a:pt x="0" y="389315"/>
                        </a:cubicBezTo>
                        <a:cubicBezTo>
                          <a:pt x="-19055" y="356127"/>
                          <a:pt x="3505" y="346425"/>
                          <a:pt x="0" y="315160"/>
                        </a:cubicBezTo>
                        <a:cubicBezTo>
                          <a:pt x="-2465" y="282697"/>
                          <a:pt x="8605" y="266334"/>
                          <a:pt x="0" y="248421"/>
                        </a:cubicBezTo>
                        <a:cubicBezTo>
                          <a:pt x="5570" y="221297"/>
                          <a:pt x="63646" y="193848"/>
                          <a:pt x="0" y="170558"/>
                        </a:cubicBezTo>
                        <a:cubicBezTo>
                          <a:pt x="-66682" y="136326"/>
                          <a:pt x="59621" y="132927"/>
                          <a:pt x="0" y="92696"/>
                        </a:cubicBezTo>
                        <a:close/>
                      </a:path>
                      <a:path w="4533549" h="556167" fill="none" stroke="0" extrusionOk="0">
                        <a:moveTo>
                          <a:pt x="0" y="92696"/>
                        </a:moveTo>
                        <a:cubicBezTo>
                          <a:pt x="-27965" y="41932"/>
                          <a:pt x="244446" y="-4158"/>
                          <a:pt x="600780" y="0"/>
                        </a:cubicBezTo>
                        <a:cubicBezTo>
                          <a:pt x="742360" y="985"/>
                          <a:pt x="935318" y="4888"/>
                          <a:pt x="1076778" y="0"/>
                        </a:cubicBezTo>
                        <a:cubicBezTo>
                          <a:pt x="1176296" y="9193"/>
                          <a:pt x="1371094" y="25680"/>
                          <a:pt x="1486137" y="0"/>
                        </a:cubicBezTo>
                        <a:cubicBezTo>
                          <a:pt x="1576448" y="-18157"/>
                          <a:pt x="1720130" y="3743"/>
                          <a:pt x="1862176" y="0"/>
                        </a:cubicBezTo>
                        <a:cubicBezTo>
                          <a:pt x="2015928" y="-1083"/>
                          <a:pt x="2155708" y="-13452"/>
                          <a:pt x="2271534" y="0"/>
                        </a:cubicBezTo>
                        <a:cubicBezTo>
                          <a:pt x="2357355" y="-10875"/>
                          <a:pt x="2548599" y="15386"/>
                          <a:pt x="2780852" y="0"/>
                        </a:cubicBezTo>
                        <a:cubicBezTo>
                          <a:pt x="3000080" y="-18945"/>
                          <a:pt x="3091751" y="10968"/>
                          <a:pt x="3190211" y="0"/>
                        </a:cubicBezTo>
                        <a:cubicBezTo>
                          <a:pt x="3333958" y="23921"/>
                          <a:pt x="3601175" y="16667"/>
                          <a:pt x="3932768" y="0"/>
                        </a:cubicBezTo>
                        <a:cubicBezTo>
                          <a:pt x="4317671" y="1096"/>
                          <a:pt x="4527758" y="50737"/>
                          <a:pt x="4533549" y="92696"/>
                        </a:cubicBezTo>
                        <a:cubicBezTo>
                          <a:pt x="4581888" y="126906"/>
                          <a:pt x="4498761" y="145330"/>
                          <a:pt x="4533549" y="170558"/>
                        </a:cubicBezTo>
                        <a:cubicBezTo>
                          <a:pt x="4571261" y="203010"/>
                          <a:pt x="4499201" y="216638"/>
                          <a:pt x="4533549" y="237298"/>
                        </a:cubicBezTo>
                        <a:cubicBezTo>
                          <a:pt x="4579441" y="260280"/>
                          <a:pt x="4524114" y="280438"/>
                          <a:pt x="4533549" y="318868"/>
                        </a:cubicBezTo>
                        <a:cubicBezTo>
                          <a:pt x="4532563" y="352082"/>
                          <a:pt x="4471145" y="357835"/>
                          <a:pt x="4533549" y="393023"/>
                        </a:cubicBezTo>
                        <a:cubicBezTo>
                          <a:pt x="4580640" y="421765"/>
                          <a:pt x="4521788" y="436553"/>
                          <a:pt x="4533549" y="463470"/>
                        </a:cubicBezTo>
                        <a:cubicBezTo>
                          <a:pt x="4496664" y="503367"/>
                          <a:pt x="4272033" y="567456"/>
                          <a:pt x="3932768" y="556167"/>
                        </a:cubicBezTo>
                        <a:cubicBezTo>
                          <a:pt x="3744034" y="564315"/>
                          <a:pt x="3608047" y="575198"/>
                          <a:pt x="3390130" y="556167"/>
                        </a:cubicBezTo>
                        <a:cubicBezTo>
                          <a:pt x="3210163" y="588729"/>
                          <a:pt x="3104027" y="543576"/>
                          <a:pt x="2980772" y="556167"/>
                        </a:cubicBezTo>
                        <a:cubicBezTo>
                          <a:pt x="2843819" y="600733"/>
                          <a:pt x="2640656" y="553221"/>
                          <a:pt x="2504773" y="556167"/>
                        </a:cubicBezTo>
                        <a:cubicBezTo>
                          <a:pt x="2360167" y="580153"/>
                          <a:pt x="2217048" y="560984"/>
                          <a:pt x="2128735" y="556167"/>
                        </a:cubicBezTo>
                        <a:cubicBezTo>
                          <a:pt x="2026503" y="541662"/>
                          <a:pt x="1764702" y="551131"/>
                          <a:pt x="1586096" y="556167"/>
                        </a:cubicBezTo>
                        <a:cubicBezTo>
                          <a:pt x="1402883" y="575327"/>
                          <a:pt x="1274359" y="560803"/>
                          <a:pt x="1110098" y="556167"/>
                        </a:cubicBezTo>
                        <a:cubicBezTo>
                          <a:pt x="936452" y="574057"/>
                          <a:pt x="695801" y="530987"/>
                          <a:pt x="600780" y="556167"/>
                        </a:cubicBezTo>
                        <a:cubicBezTo>
                          <a:pt x="298022" y="565560"/>
                          <a:pt x="-12603" y="517105"/>
                          <a:pt x="0" y="463470"/>
                        </a:cubicBezTo>
                        <a:cubicBezTo>
                          <a:pt x="-25741" y="437724"/>
                          <a:pt x="35811" y="408892"/>
                          <a:pt x="0" y="385608"/>
                        </a:cubicBezTo>
                        <a:cubicBezTo>
                          <a:pt x="-50391" y="371269"/>
                          <a:pt x="53107" y="320553"/>
                          <a:pt x="0" y="307745"/>
                        </a:cubicBezTo>
                        <a:cubicBezTo>
                          <a:pt x="-44615" y="268443"/>
                          <a:pt x="64798" y="247787"/>
                          <a:pt x="0" y="226175"/>
                        </a:cubicBezTo>
                        <a:cubicBezTo>
                          <a:pt x="-66361" y="189394"/>
                          <a:pt x="29288" y="123964"/>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668A9"/>
                </a:solidFill>
              </a:rPr>
              <a:t>Observable indicators</a:t>
            </a:r>
            <a:endParaRPr lang="en-US" sz="2800" b="1" i="1" dirty="0">
              <a:solidFill>
                <a:schemeClr val="tx1"/>
              </a:solidFill>
            </a:endParaRPr>
          </a:p>
        </p:txBody>
      </p:sp>
    </p:spTree>
    <p:extLst>
      <p:ext uri="{BB962C8B-B14F-4D97-AF65-F5344CB8AC3E}">
        <p14:creationId xmlns:p14="http://schemas.microsoft.com/office/powerpoint/2010/main" val="186659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072B1-FF5F-236B-D9DE-33E6209088D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0B5830E-3F5A-5C76-809C-5A3F5BDFFBB6}"/>
              </a:ext>
            </a:extLst>
          </p:cNvPr>
          <p:cNvSpPr txBox="1"/>
          <p:nvPr/>
        </p:nvSpPr>
        <p:spPr>
          <a:xfrm>
            <a:off x="224866" y="2231858"/>
            <a:ext cx="4162926" cy="5109091"/>
          </a:xfrm>
          <a:prstGeom prst="rect">
            <a:avLst/>
          </a:prstGeom>
          <a:noFill/>
        </p:spPr>
        <p:txBody>
          <a:bodyPr wrap="square" rtlCol="0">
            <a:spAutoFit/>
          </a:bodyPr>
          <a:lstStyle/>
          <a:p>
            <a:r>
              <a:rPr lang="en-GB" b="1" dirty="0">
                <a:solidFill>
                  <a:srgbClr val="0668A9"/>
                </a:solidFill>
              </a:rPr>
              <a:t>Scenario-based tasks: chat with avatars with pre-defined answer options</a:t>
            </a:r>
          </a:p>
          <a:p>
            <a:endParaRPr lang="en-GB" b="1" dirty="0">
              <a:solidFill>
                <a:srgbClr val="0668A9"/>
              </a:solidFill>
            </a:endParaRPr>
          </a:p>
          <a:p>
            <a:r>
              <a:rPr lang="en-GB" b="1" dirty="0">
                <a:solidFill>
                  <a:srgbClr val="0668A9"/>
                </a:solidFill>
              </a:rPr>
              <a:t>Students choose answers and send to the chat</a:t>
            </a:r>
          </a:p>
          <a:p>
            <a:endParaRPr lang="en-GB" b="1" dirty="0">
              <a:solidFill>
                <a:srgbClr val="0668A9"/>
              </a:solidFill>
            </a:endParaRPr>
          </a:p>
          <a:p>
            <a:r>
              <a:rPr lang="en-GB" dirty="0">
                <a:solidFill>
                  <a:srgbClr val="000000"/>
                </a:solidFill>
              </a:rPr>
              <a:t>The test consists of 30 items, including 11 dichotomous and 19 polytomous items (from 2 to 7 items per topic).</a:t>
            </a:r>
          </a:p>
          <a:p>
            <a:endParaRPr lang="en-GB" dirty="0">
              <a:solidFill>
                <a:srgbClr val="000000"/>
              </a:solidFill>
            </a:endParaRPr>
          </a:p>
          <a:p>
            <a:r>
              <a:rPr lang="en-GB" b="1" dirty="0">
                <a:solidFill>
                  <a:srgbClr val="0668A9"/>
                </a:solidFill>
              </a:rPr>
              <a:t>Three proficiency levels: developing, basic, advanced</a:t>
            </a:r>
            <a:endParaRPr lang="ru-RU" b="1" dirty="0">
              <a:solidFill>
                <a:srgbClr val="0668A9"/>
              </a:solidFill>
            </a:endParaRPr>
          </a:p>
          <a:p>
            <a:endParaRPr lang="en-GB" b="1" dirty="0">
              <a:solidFill>
                <a:srgbClr val="0668A9"/>
              </a:solidFill>
            </a:endParaRPr>
          </a:p>
          <a:p>
            <a:endParaRPr lang="en-GB" b="1" dirty="0">
              <a:solidFill>
                <a:srgbClr val="0668A9"/>
              </a:solidFill>
            </a:endParaRPr>
          </a:p>
          <a:p>
            <a:endParaRPr lang="en-GB" b="1" dirty="0">
              <a:solidFill>
                <a:srgbClr val="0668A9"/>
              </a:solidFill>
            </a:endParaRPr>
          </a:p>
          <a:p>
            <a:endParaRPr lang="ru-RU" sz="2000" dirty="0">
              <a:solidFill>
                <a:srgbClr val="000000"/>
              </a:solidFill>
            </a:endParaRPr>
          </a:p>
        </p:txBody>
      </p:sp>
      <p:pic>
        <p:nvPicPr>
          <p:cNvPr id="11" name="Рисунок 10">
            <a:extLst>
              <a:ext uri="{FF2B5EF4-FFF2-40B4-BE49-F238E27FC236}">
                <a16:creationId xmlns:a16="http://schemas.microsoft.com/office/drawing/2014/main" id="{F3507E36-2213-7A70-903A-EB240B0AA7B2}"/>
              </a:ext>
            </a:extLst>
          </p:cNvPr>
          <p:cNvPicPr>
            <a:picLocks noChangeAspect="1"/>
          </p:cNvPicPr>
          <p:nvPr/>
        </p:nvPicPr>
        <p:blipFill>
          <a:blip r:embed="rId3"/>
          <a:stretch>
            <a:fillRect/>
          </a:stretch>
        </p:blipFill>
        <p:spPr>
          <a:xfrm>
            <a:off x="4156910" y="1600200"/>
            <a:ext cx="7962900" cy="4434304"/>
          </a:xfrm>
          <a:prstGeom prst="rect">
            <a:avLst/>
          </a:prstGeom>
        </p:spPr>
      </p:pic>
      <p:sp>
        <p:nvSpPr>
          <p:cNvPr id="2" name="Rectángulo: esquinas redondeadas 2">
            <a:extLst>
              <a:ext uri="{FF2B5EF4-FFF2-40B4-BE49-F238E27FC236}">
                <a16:creationId xmlns:a16="http://schemas.microsoft.com/office/drawing/2014/main" id="{8F23580B-7081-7DCB-A8FB-22924E081F32}"/>
              </a:ext>
            </a:extLst>
          </p:cNvPr>
          <p:cNvSpPr/>
          <p:nvPr/>
        </p:nvSpPr>
        <p:spPr>
          <a:xfrm>
            <a:off x="357289" y="1308729"/>
            <a:ext cx="3540944" cy="556167"/>
          </a:xfrm>
          <a:custGeom>
            <a:avLst/>
            <a:gdLst>
              <a:gd name="connsiteX0" fmla="*/ 0 w 5118847"/>
              <a:gd name="connsiteY0" fmla="*/ 678343 h 4069977"/>
              <a:gd name="connsiteX1" fmla="*/ 678343 w 5118847"/>
              <a:gd name="connsiteY1" fmla="*/ 0 h 4069977"/>
              <a:gd name="connsiteX2" fmla="*/ 1215795 w 5118847"/>
              <a:gd name="connsiteY2" fmla="*/ 0 h 4069977"/>
              <a:gd name="connsiteX3" fmla="*/ 1678003 w 5118847"/>
              <a:gd name="connsiteY3" fmla="*/ 0 h 4069977"/>
              <a:gd name="connsiteX4" fmla="*/ 2102590 w 5118847"/>
              <a:gd name="connsiteY4" fmla="*/ 0 h 4069977"/>
              <a:gd name="connsiteX5" fmla="*/ 2564798 w 5118847"/>
              <a:gd name="connsiteY5" fmla="*/ 0 h 4069977"/>
              <a:gd name="connsiteX6" fmla="*/ 3139871 w 5118847"/>
              <a:gd name="connsiteY6" fmla="*/ 0 h 4069977"/>
              <a:gd name="connsiteX7" fmla="*/ 3602080 w 5118847"/>
              <a:gd name="connsiteY7" fmla="*/ 0 h 4069977"/>
              <a:gd name="connsiteX8" fmla="*/ 4440504 w 5118847"/>
              <a:gd name="connsiteY8" fmla="*/ 0 h 4069977"/>
              <a:gd name="connsiteX9" fmla="*/ 5118847 w 5118847"/>
              <a:gd name="connsiteY9" fmla="*/ 678343 h 4069977"/>
              <a:gd name="connsiteX10" fmla="*/ 5118847 w 5118847"/>
              <a:gd name="connsiteY10" fmla="*/ 1248134 h 4069977"/>
              <a:gd name="connsiteX11" fmla="*/ 5118847 w 5118847"/>
              <a:gd name="connsiteY11" fmla="*/ 1736526 h 4069977"/>
              <a:gd name="connsiteX12" fmla="*/ 5118847 w 5118847"/>
              <a:gd name="connsiteY12" fmla="*/ 2333451 h 4069977"/>
              <a:gd name="connsiteX13" fmla="*/ 5118847 w 5118847"/>
              <a:gd name="connsiteY13" fmla="*/ 2876109 h 4069977"/>
              <a:gd name="connsiteX14" fmla="*/ 5118847 w 5118847"/>
              <a:gd name="connsiteY14" fmla="*/ 3391634 h 4069977"/>
              <a:gd name="connsiteX15" fmla="*/ 4440504 w 5118847"/>
              <a:gd name="connsiteY15" fmla="*/ 4069977 h 4069977"/>
              <a:gd name="connsiteX16" fmla="*/ 3827809 w 5118847"/>
              <a:gd name="connsiteY16" fmla="*/ 4069977 h 4069977"/>
              <a:gd name="connsiteX17" fmla="*/ 3365601 w 5118847"/>
              <a:gd name="connsiteY17" fmla="*/ 4069977 h 4069977"/>
              <a:gd name="connsiteX18" fmla="*/ 2828149 w 5118847"/>
              <a:gd name="connsiteY18" fmla="*/ 4069977 h 4069977"/>
              <a:gd name="connsiteX19" fmla="*/ 2403563 w 5118847"/>
              <a:gd name="connsiteY19" fmla="*/ 4069977 h 4069977"/>
              <a:gd name="connsiteX20" fmla="*/ 1790868 w 5118847"/>
              <a:gd name="connsiteY20" fmla="*/ 4069977 h 4069977"/>
              <a:gd name="connsiteX21" fmla="*/ 1253416 w 5118847"/>
              <a:gd name="connsiteY21" fmla="*/ 4069977 h 4069977"/>
              <a:gd name="connsiteX22" fmla="*/ 678343 w 5118847"/>
              <a:gd name="connsiteY22" fmla="*/ 4069977 h 4069977"/>
              <a:gd name="connsiteX23" fmla="*/ 0 w 5118847"/>
              <a:gd name="connsiteY23" fmla="*/ 3391634 h 4069977"/>
              <a:gd name="connsiteX24" fmla="*/ 0 w 5118847"/>
              <a:gd name="connsiteY24" fmla="*/ 2821843 h 4069977"/>
              <a:gd name="connsiteX25" fmla="*/ 0 w 5118847"/>
              <a:gd name="connsiteY25" fmla="*/ 2252052 h 4069977"/>
              <a:gd name="connsiteX26" fmla="*/ 0 w 5118847"/>
              <a:gd name="connsiteY26" fmla="*/ 1655128 h 4069977"/>
              <a:gd name="connsiteX27" fmla="*/ 0 w 5118847"/>
              <a:gd name="connsiteY27" fmla="*/ 678343 h 40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8847" h="4069977" fill="none" extrusionOk="0">
                <a:moveTo>
                  <a:pt x="0" y="678343"/>
                </a:moveTo>
                <a:cubicBezTo>
                  <a:pt x="-18184" y="360397"/>
                  <a:pt x="286182" y="-55183"/>
                  <a:pt x="678343" y="0"/>
                </a:cubicBezTo>
                <a:cubicBezTo>
                  <a:pt x="802933" y="-40914"/>
                  <a:pt x="1088193" y="29152"/>
                  <a:pt x="1215795" y="0"/>
                </a:cubicBezTo>
                <a:cubicBezTo>
                  <a:pt x="1343397" y="-29152"/>
                  <a:pt x="1552021" y="47726"/>
                  <a:pt x="1678003" y="0"/>
                </a:cubicBezTo>
                <a:cubicBezTo>
                  <a:pt x="1803985" y="-47726"/>
                  <a:pt x="1938207" y="15011"/>
                  <a:pt x="2102590" y="0"/>
                </a:cubicBezTo>
                <a:cubicBezTo>
                  <a:pt x="2266973" y="-15011"/>
                  <a:pt x="2423942" y="35959"/>
                  <a:pt x="2564798" y="0"/>
                </a:cubicBezTo>
                <a:cubicBezTo>
                  <a:pt x="2705654" y="-35959"/>
                  <a:pt x="2890635" y="33261"/>
                  <a:pt x="3139871" y="0"/>
                </a:cubicBezTo>
                <a:cubicBezTo>
                  <a:pt x="3389107" y="-33261"/>
                  <a:pt x="3496432" y="30516"/>
                  <a:pt x="3602080" y="0"/>
                </a:cubicBezTo>
                <a:cubicBezTo>
                  <a:pt x="3707728" y="-30516"/>
                  <a:pt x="4028712" y="63707"/>
                  <a:pt x="4440504" y="0"/>
                </a:cubicBezTo>
                <a:cubicBezTo>
                  <a:pt x="4879653" y="12792"/>
                  <a:pt x="5101651" y="314808"/>
                  <a:pt x="5118847" y="678343"/>
                </a:cubicBezTo>
                <a:cubicBezTo>
                  <a:pt x="5168016" y="876470"/>
                  <a:pt x="5079220" y="1040154"/>
                  <a:pt x="5118847" y="1248134"/>
                </a:cubicBezTo>
                <a:cubicBezTo>
                  <a:pt x="5158474" y="1456114"/>
                  <a:pt x="5073383" y="1532289"/>
                  <a:pt x="5118847" y="1736526"/>
                </a:cubicBezTo>
                <a:cubicBezTo>
                  <a:pt x="5164311" y="1940763"/>
                  <a:pt x="5106471" y="2104751"/>
                  <a:pt x="5118847" y="2333451"/>
                </a:cubicBezTo>
                <a:cubicBezTo>
                  <a:pt x="5131223" y="2562152"/>
                  <a:pt x="5058164" y="2662323"/>
                  <a:pt x="5118847" y="2876109"/>
                </a:cubicBezTo>
                <a:cubicBezTo>
                  <a:pt x="5179530" y="3089895"/>
                  <a:pt x="5108932" y="3239091"/>
                  <a:pt x="5118847" y="3391634"/>
                </a:cubicBezTo>
                <a:cubicBezTo>
                  <a:pt x="5076806" y="3718171"/>
                  <a:pt x="4857514" y="4024130"/>
                  <a:pt x="4440504" y="4069977"/>
                </a:cubicBezTo>
                <a:cubicBezTo>
                  <a:pt x="4229839" y="4101385"/>
                  <a:pt x="4029934" y="3997702"/>
                  <a:pt x="3827809" y="4069977"/>
                </a:cubicBezTo>
                <a:cubicBezTo>
                  <a:pt x="3625685" y="4142252"/>
                  <a:pt x="3493151" y="4022507"/>
                  <a:pt x="3365601" y="4069977"/>
                </a:cubicBezTo>
                <a:cubicBezTo>
                  <a:pt x="3238051" y="4117447"/>
                  <a:pt x="3002849" y="4041066"/>
                  <a:pt x="2828149" y="4069977"/>
                </a:cubicBezTo>
                <a:cubicBezTo>
                  <a:pt x="2653449" y="4098888"/>
                  <a:pt x="2522697" y="4038858"/>
                  <a:pt x="2403563" y="4069977"/>
                </a:cubicBezTo>
                <a:cubicBezTo>
                  <a:pt x="2284429" y="4101096"/>
                  <a:pt x="2017930" y="4042442"/>
                  <a:pt x="1790868" y="4069977"/>
                </a:cubicBezTo>
                <a:cubicBezTo>
                  <a:pt x="1563807" y="4097512"/>
                  <a:pt x="1442996" y="4023426"/>
                  <a:pt x="1253416" y="4069977"/>
                </a:cubicBezTo>
                <a:cubicBezTo>
                  <a:pt x="1063836" y="4116528"/>
                  <a:pt x="799686" y="4006572"/>
                  <a:pt x="678343" y="4069977"/>
                </a:cubicBezTo>
                <a:cubicBezTo>
                  <a:pt x="324584" y="4114528"/>
                  <a:pt x="-13938" y="3823280"/>
                  <a:pt x="0" y="3391634"/>
                </a:cubicBezTo>
                <a:cubicBezTo>
                  <a:pt x="-35346" y="3177570"/>
                  <a:pt x="54657" y="2972008"/>
                  <a:pt x="0" y="2821843"/>
                </a:cubicBezTo>
                <a:cubicBezTo>
                  <a:pt x="-54657" y="2671678"/>
                  <a:pt x="65787" y="2464627"/>
                  <a:pt x="0" y="2252052"/>
                </a:cubicBezTo>
                <a:cubicBezTo>
                  <a:pt x="-65787" y="2039477"/>
                  <a:pt x="65403" y="1900619"/>
                  <a:pt x="0" y="1655128"/>
                </a:cubicBezTo>
                <a:cubicBezTo>
                  <a:pt x="-65403" y="1409637"/>
                  <a:pt x="28594" y="935684"/>
                  <a:pt x="0" y="678343"/>
                </a:cubicBezTo>
                <a:close/>
              </a:path>
              <a:path w="5118847" h="4069977" stroke="0" extrusionOk="0">
                <a:moveTo>
                  <a:pt x="0" y="678343"/>
                </a:moveTo>
                <a:cubicBezTo>
                  <a:pt x="-32485" y="283667"/>
                  <a:pt x="249107" y="20491"/>
                  <a:pt x="678343" y="0"/>
                </a:cubicBezTo>
                <a:cubicBezTo>
                  <a:pt x="907908" y="-51199"/>
                  <a:pt x="1021545" y="41110"/>
                  <a:pt x="1291038" y="0"/>
                </a:cubicBezTo>
                <a:cubicBezTo>
                  <a:pt x="1560532" y="-41110"/>
                  <a:pt x="1633374" y="44265"/>
                  <a:pt x="1790868" y="0"/>
                </a:cubicBezTo>
                <a:cubicBezTo>
                  <a:pt x="1948362" y="-44265"/>
                  <a:pt x="2034703" y="43228"/>
                  <a:pt x="2253076" y="0"/>
                </a:cubicBezTo>
                <a:cubicBezTo>
                  <a:pt x="2471449" y="-43228"/>
                  <a:pt x="2633339" y="2262"/>
                  <a:pt x="2828149" y="0"/>
                </a:cubicBezTo>
                <a:cubicBezTo>
                  <a:pt x="3022959" y="-2262"/>
                  <a:pt x="3159405" y="40003"/>
                  <a:pt x="3327979" y="0"/>
                </a:cubicBezTo>
                <a:cubicBezTo>
                  <a:pt x="3496553" y="-40003"/>
                  <a:pt x="3725879" y="20084"/>
                  <a:pt x="3940674" y="0"/>
                </a:cubicBezTo>
                <a:cubicBezTo>
                  <a:pt x="4155469" y="-20084"/>
                  <a:pt x="4281220" y="55480"/>
                  <a:pt x="4440504" y="0"/>
                </a:cubicBezTo>
                <a:cubicBezTo>
                  <a:pt x="4759714" y="91692"/>
                  <a:pt x="5068517" y="245330"/>
                  <a:pt x="5118847" y="678343"/>
                </a:cubicBezTo>
                <a:cubicBezTo>
                  <a:pt x="5145965" y="867108"/>
                  <a:pt x="5070459" y="948867"/>
                  <a:pt x="5118847" y="1166735"/>
                </a:cubicBezTo>
                <a:cubicBezTo>
                  <a:pt x="5167235" y="1384603"/>
                  <a:pt x="5112041" y="1509919"/>
                  <a:pt x="5118847" y="1709394"/>
                </a:cubicBezTo>
                <a:cubicBezTo>
                  <a:pt x="5125653" y="1908869"/>
                  <a:pt x="5058321" y="2057895"/>
                  <a:pt x="5118847" y="2224919"/>
                </a:cubicBezTo>
                <a:cubicBezTo>
                  <a:pt x="5179373" y="2391944"/>
                  <a:pt x="5112352" y="2560340"/>
                  <a:pt x="5118847" y="2821843"/>
                </a:cubicBezTo>
                <a:cubicBezTo>
                  <a:pt x="5125342" y="3083346"/>
                  <a:pt x="5085673" y="3264904"/>
                  <a:pt x="5118847" y="3391634"/>
                </a:cubicBezTo>
                <a:cubicBezTo>
                  <a:pt x="5074619" y="3773535"/>
                  <a:pt x="4795739" y="4056589"/>
                  <a:pt x="4440504" y="4069977"/>
                </a:cubicBezTo>
                <a:cubicBezTo>
                  <a:pt x="4320200" y="4072493"/>
                  <a:pt x="4027303" y="4002181"/>
                  <a:pt x="3865431" y="4069977"/>
                </a:cubicBezTo>
                <a:cubicBezTo>
                  <a:pt x="3703559" y="4137773"/>
                  <a:pt x="3528441" y="4048407"/>
                  <a:pt x="3327979" y="4069977"/>
                </a:cubicBezTo>
                <a:cubicBezTo>
                  <a:pt x="3127517" y="4091547"/>
                  <a:pt x="3093056" y="4047519"/>
                  <a:pt x="2903393" y="4069977"/>
                </a:cubicBezTo>
                <a:cubicBezTo>
                  <a:pt x="2713730" y="4092435"/>
                  <a:pt x="2599355" y="4052355"/>
                  <a:pt x="2441184" y="4069977"/>
                </a:cubicBezTo>
                <a:cubicBezTo>
                  <a:pt x="2283013" y="4087599"/>
                  <a:pt x="2065368" y="4018493"/>
                  <a:pt x="1828489" y="4069977"/>
                </a:cubicBezTo>
                <a:cubicBezTo>
                  <a:pt x="1591611" y="4121461"/>
                  <a:pt x="1547126" y="4059913"/>
                  <a:pt x="1291038" y="4069977"/>
                </a:cubicBezTo>
                <a:cubicBezTo>
                  <a:pt x="1034950" y="4080041"/>
                  <a:pt x="922178" y="4061173"/>
                  <a:pt x="678343" y="4069977"/>
                </a:cubicBezTo>
                <a:cubicBezTo>
                  <a:pt x="301604" y="4013327"/>
                  <a:pt x="12800" y="3768941"/>
                  <a:pt x="0" y="3391634"/>
                </a:cubicBezTo>
                <a:cubicBezTo>
                  <a:pt x="-41158" y="3142451"/>
                  <a:pt x="20222" y="3038003"/>
                  <a:pt x="0" y="2848976"/>
                </a:cubicBezTo>
                <a:cubicBezTo>
                  <a:pt x="-20222" y="2659949"/>
                  <a:pt x="5201" y="2533658"/>
                  <a:pt x="0" y="2306318"/>
                </a:cubicBezTo>
                <a:cubicBezTo>
                  <a:pt x="-5201" y="2078978"/>
                  <a:pt x="5356" y="1956697"/>
                  <a:pt x="0" y="1817925"/>
                </a:cubicBezTo>
                <a:cubicBezTo>
                  <a:pt x="-5356" y="1679153"/>
                  <a:pt x="68298" y="1397849"/>
                  <a:pt x="0" y="1248134"/>
                </a:cubicBezTo>
                <a:cubicBezTo>
                  <a:pt x="-68298" y="1098419"/>
                  <a:pt x="63674" y="888025"/>
                  <a:pt x="0" y="678343"/>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custGeom>
                    <a:avLst/>
                    <a:gdLst>
                      <a:gd name="connsiteX0" fmla="*/ 0 w 3540944"/>
                      <a:gd name="connsiteY0" fmla="*/ 92696 h 556167"/>
                      <a:gd name="connsiteX1" fmla="*/ 469241 w 3540944"/>
                      <a:gd name="connsiteY1" fmla="*/ 0 h 556167"/>
                      <a:gd name="connsiteX2" fmla="*/ 841021 w 3540944"/>
                      <a:gd name="connsiteY2" fmla="*/ 0 h 556167"/>
                      <a:gd name="connsiteX3" fmla="*/ 1160752 w 3540944"/>
                      <a:gd name="connsiteY3" fmla="*/ 0 h 556167"/>
                      <a:gd name="connsiteX4" fmla="*/ 1454459 w 3540944"/>
                      <a:gd name="connsiteY4" fmla="*/ 0 h 556167"/>
                      <a:gd name="connsiteX5" fmla="*/ 1774189 w 3540944"/>
                      <a:gd name="connsiteY5" fmla="*/ 0 h 556167"/>
                      <a:gd name="connsiteX6" fmla="*/ 2171994 w 3540944"/>
                      <a:gd name="connsiteY6" fmla="*/ 0 h 556167"/>
                      <a:gd name="connsiteX7" fmla="*/ 2491725 w 3540944"/>
                      <a:gd name="connsiteY7" fmla="*/ 0 h 556167"/>
                      <a:gd name="connsiteX8" fmla="*/ 3071702 w 3540944"/>
                      <a:gd name="connsiteY8" fmla="*/ 0 h 556167"/>
                      <a:gd name="connsiteX9" fmla="*/ 3540944 w 3540944"/>
                      <a:gd name="connsiteY9" fmla="*/ 92696 h 556167"/>
                      <a:gd name="connsiteX10" fmla="*/ 3540944 w 3540944"/>
                      <a:gd name="connsiteY10" fmla="*/ 170558 h 556167"/>
                      <a:gd name="connsiteX11" fmla="*/ 3540944 w 3540944"/>
                      <a:gd name="connsiteY11" fmla="*/ 237298 h 556167"/>
                      <a:gd name="connsiteX12" fmla="*/ 3540944 w 3540944"/>
                      <a:gd name="connsiteY12" fmla="*/ 318868 h 556167"/>
                      <a:gd name="connsiteX13" fmla="*/ 3540944 w 3540944"/>
                      <a:gd name="connsiteY13" fmla="*/ 393023 h 556167"/>
                      <a:gd name="connsiteX14" fmla="*/ 3540944 w 3540944"/>
                      <a:gd name="connsiteY14" fmla="*/ 463470 h 556167"/>
                      <a:gd name="connsiteX15" fmla="*/ 3071702 w 3540944"/>
                      <a:gd name="connsiteY15" fmla="*/ 556167 h 556167"/>
                      <a:gd name="connsiteX16" fmla="*/ 2647873 w 3540944"/>
                      <a:gd name="connsiteY16" fmla="*/ 556167 h 556167"/>
                      <a:gd name="connsiteX17" fmla="*/ 2328142 w 3540944"/>
                      <a:gd name="connsiteY17" fmla="*/ 556167 h 556167"/>
                      <a:gd name="connsiteX18" fmla="*/ 1956361 w 3540944"/>
                      <a:gd name="connsiteY18" fmla="*/ 556167 h 556167"/>
                      <a:gd name="connsiteX19" fmla="*/ 1662656 w 3540944"/>
                      <a:gd name="connsiteY19" fmla="*/ 556167 h 556167"/>
                      <a:gd name="connsiteX20" fmla="*/ 1238826 w 3540944"/>
                      <a:gd name="connsiteY20" fmla="*/ 556167 h 556167"/>
                      <a:gd name="connsiteX21" fmla="*/ 867046 w 3540944"/>
                      <a:gd name="connsiteY21" fmla="*/ 556167 h 556167"/>
                      <a:gd name="connsiteX22" fmla="*/ 469241 w 3540944"/>
                      <a:gd name="connsiteY22" fmla="*/ 556167 h 556167"/>
                      <a:gd name="connsiteX23" fmla="*/ 0 w 3540944"/>
                      <a:gd name="connsiteY23" fmla="*/ 463470 h 556167"/>
                      <a:gd name="connsiteX24" fmla="*/ 0 w 3540944"/>
                      <a:gd name="connsiteY24" fmla="*/ 385608 h 556167"/>
                      <a:gd name="connsiteX25" fmla="*/ 0 w 3540944"/>
                      <a:gd name="connsiteY25" fmla="*/ 307745 h 556167"/>
                      <a:gd name="connsiteX26" fmla="*/ 0 w 3540944"/>
                      <a:gd name="connsiteY26" fmla="*/ 226175 h 556167"/>
                      <a:gd name="connsiteX27" fmla="*/ 0 w 3540944"/>
                      <a:gd name="connsiteY27" fmla="*/ 92696 h 556167"/>
                      <a:gd name="connsiteX0" fmla="*/ 0 w 3540944"/>
                      <a:gd name="connsiteY0" fmla="*/ 92696 h 556167"/>
                      <a:gd name="connsiteX1" fmla="*/ 469241 w 3540944"/>
                      <a:gd name="connsiteY1" fmla="*/ 0 h 556167"/>
                      <a:gd name="connsiteX2" fmla="*/ 893070 w 3540944"/>
                      <a:gd name="connsiteY2" fmla="*/ 0 h 556167"/>
                      <a:gd name="connsiteX3" fmla="*/ 1238826 w 3540944"/>
                      <a:gd name="connsiteY3" fmla="*/ 0 h 556167"/>
                      <a:gd name="connsiteX4" fmla="*/ 1558557 w 3540944"/>
                      <a:gd name="connsiteY4" fmla="*/ 0 h 556167"/>
                      <a:gd name="connsiteX5" fmla="*/ 1956361 w 3540944"/>
                      <a:gd name="connsiteY5" fmla="*/ 0 h 556167"/>
                      <a:gd name="connsiteX6" fmla="*/ 2302117 w 3540944"/>
                      <a:gd name="connsiteY6" fmla="*/ 0 h 556167"/>
                      <a:gd name="connsiteX7" fmla="*/ 2725947 w 3540944"/>
                      <a:gd name="connsiteY7" fmla="*/ 0 h 556167"/>
                      <a:gd name="connsiteX8" fmla="*/ 3071702 w 3540944"/>
                      <a:gd name="connsiteY8" fmla="*/ 0 h 556167"/>
                      <a:gd name="connsiteX9" fmla="*/ 3540944 w 3540944"/>
                      <a:gd name="connsiteY9" fmla="*/ 92696 h 556167"/>
                      <a:gd name="connsiteX10" fmla="*/ 3540944 w 3540944"/>
                      <a:gd name="connsiteY10" fmla="*/ 159435 h 556167"/>
                      <a:gd name="connsiteX11" fmla="*/ 3540944 w 3540944"/>
                      <a:gd name="connsiteY11" fmla="*/ 233590 h 556167"/>
                      <a:gd name="connsiteX12" fmla="*/ 3540944 w 3540944"/>
                      <a:gd name="connsiteY12" fmla="*/ 304037 h 556167"/>
                      <a:gd name="connsiteX13" fmla="*/ 3540944 w 3540944"/>
                      <a:gd name="connsiteY13" fmla="*/ 385608 h 556167"/>
                      <a:gd name="connsiteX14" fmla="*/ 3540944 w 3540944"/>
                      <a:gd name="connsiteY14" fmla="*/ 463470 h 556167"/>
                      <a:gd name="connsiteX15" fmla="*/ 3071702 w 3540944"/>
                      <a:gd name="connsiteY15" fmla="*/ 556167 h 556167"/>
                      <a:gd name="connsiteX16" fmla="*/ 2673897 w 3540944"/>
                      <a:gd name="connsiteY16" fmla="*/ 556167 h 556167"/>
                      <a:gd name="connsiteX17" fmla="*/ 2302117 w 3540944"/>
                      <a:gd name="connsiteY17" fmla="*/ 556167 h 556167"/>
                      <a:gd name="connsiteX18" fmla="*/ 2008411 w 3540944"/>
                      <a:gd name="connsiteY18" fmla="*/ 556167 h 556167"/>
                      <a:gd name="connsiteX19" fmla="*/ 1688680 w 3540944"/>
                      <a:gd name="connsiteY19" fmla="*/ 556167 h 556167"/>
                      <a:gd name="connsiteX20" fmla="*/ 1264850 w 3540944"/>
                      <a:gd name="connsiteY20" fmla="*/ 556167 h 556167"/>
                      <a:gd name="connsiteX21" fmla="*/ 893070 w 3540944"/>
                      <a:gd name="connsiteY21" fmla="*/ 556167 h 556167"/>
                      <a:gd name="connsiteX22" fmla="*/ 469241 w 3540944"/>
                      <a:gd name="connsiteY22" fmla="*/ 556167 h 556167"/>
                      <a:gd name="connsiteX23" fmla="*/ 0 w 3540944"/>
                      <a:gd name="connsiteY23" fmla="*/ 463470 h 556167"/>
                      <a:gd name="connsiteX24" fmla="*/ 0 w 3540944"/>
                      <a:gd name="connsiteY24" fmla="*/ 389315 h 556167"/>
                      <a:gd name="connsiteX25" fmla="*/ 0 w 3540944"/>
                      <a:gd name="connsiteY25" fmla="*/ 315160 h 556167"/>
                      <a:gd name="connsiteX26" fmla="*/ 0 w 3540944"/>
                      <a:gd name="connsiteY26" fmla="*/ 248421 h 556167"/>
                      <a:gd name="connsiteX27" fmla="*/ 0 w 3540944"/>
                      <a:gd name="connsiteY27" fmla="*/ 170558 h 556167"/>
                      <a:gd name="connsiteX28" fmla="*/ 0 w 3540944"/>
                      <a:gd name="connsiteY28" fmla="*/ 92696 h 55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944" h="556167" fill="none" extrusionOk="0">
                        <a:moveTo>
                          <a:pt x="0" y="92696"/>
                        </a:moveTo>
                        <a:cubicBezTo>
                          <a:pt x="-47273" y="68702"/>
                          <a:pt x="218064" y="46916"/>
                          <a:pt x="469241" y="0"/>
                        </a:cubicBezTo>
                        <a:cubicBezTo>
                          <a:pt x="575443" y="-9563"/>
                          <a:pt x="747852" y="22322"/>
                          <a:pt x="841021" y="0"/>
                        </a:cubicBezTo>
                        <a:cubicBezTo>
                          <a:pt x="951444" y="2370"/>
                          <a:pt x="1066067" y="-18050"/>
                          <a:pt x="1160752" y="0"/>
                        </a:cubicBezTo>
                        <a:cubicBezTo>
                          <a:pt x="1273660" y="-5703"/>
                          <a:pt x="1357417" y="19324"/>
                          <a:pt x="1454459" y="0"/>
                        </a:cubicBezTo>
                        <a:cubicBezTo>
                          <a:pt x="1581238" y="10462"/>
                          <a:pt x="1679423" y="11438"/>
                          <a:pt x="1774189" y="0"/>
                        </a:cubicBezTo>
                        <a:cubicBezTo>
                          <a:pt x="1893297" y="16524"/>
                          <a:pt x="1993631" y="-3419"/>
                          <a:pt x="2171994" y="0"/>
                        </a:cubicBezTo>
                        <a:cubicBezTo>
                          <a:pt x="2341683" y="-1847"/>
                          <a:pt x="2429501" y="6607"/>
                          <a:pt x="2491725" y="0"/>
                        </a:cubicBezTo>
                        <a:cubicBezTo>
                          <a:pt x="2605979" y="-48139"/>
                          <a:pt x="2758028" y="-42771"/>
                          <a:pt x="3071702" y="0"/>
                        </a:cubicBezTo>
                        <a:cubicBezTo>
                          <a:pt x="3368770" y="4867"/>
                          <a:pt x="3529467" y="49303"/>
                          <a:pt x="3540944" y="92696"/>
                        </a:cubicBezTo>
                        <a:cubicBezTo>
                          <a:pt x="3568422" y="112294"/>
                          <a:pt x="3521529" y="133485"/>
                          <a:pt x="3540944" y="170558"/>
                        </a:cubicBezTo>
                        <a:cubicBezTo>
                          <a:pt x="3571824" y="203244"/>
                          <a:pt x="3518998" y="211018"/>
                          <a:pt x="3540944" y="237298"/>
                        </a:cubicBezTo>
                        <a:cubicBezTo>
                          <a:pt x="3567800" y="266888"/>
                          <a:pt x="3532112" y="278333"/>
                          <a:pt x="3540944" y="318868"/>
                        </a:cubicBezTo>
                        <a:cubicBezTo>
                          <a:pt x="3550982" y="335185"/>
                          <a:pt x="3502239" y="354133"/>
                          <a:pt x="3540944" y="393023"/>
                        </a:cubicBezTo>
                        <a:cubicBezTo>
                          <a:pt x="3577547" y="422657"/>
                          <a:pt x="3534614" y="441802"/>
                          <a:pt x="3540944" y="463470"/>
                        </a:cubicBezTo>
                        <a:cubicBezTo>
                          <a:pt x="3538577" y="487069"/>
                          <a:pt x="3375621" y="548702"/>
                          <a:pt x="3071702" y="556167"/>
                        </a:cubicBezTo>
                        <a:cubicBezTo>
                          <a:pt x="2936107" y="521238"/>
                          <a:pt x="2790011" y="537580"/>
                          <a:pt x="2647873" y="556167"/>
                        </a:cubicBezTo>
                        <a:cubicBezTo>
                          <a:pt x="2503969" y="586337"/>
                          <a:pt x="2406566" y="539170"/>
                          <a:pt x="2328142" y="556167"/>
                        </a:cubicBezTo>
                        <a:cubicBezTo>
                          <a:pt x="2252460" y="572759"/>
                          <a:pt x="2047867" y="560419"/>
                          <a:pt x="1956361" y="556167"/>
                        </a:cubicBezTo>
                        <a:cubicBezTo>
                          <a:pt x="1818433" y="566109"/>
                          <a:pt x="1744718" y="534546"/>
                          <a:pt x="1662656" y="556167"/>
                        </a:cubicBezTo>
                        <a:cubicBezTo>
                          <a:pt x="1538759" y="575809"/>
                          <a:pt x="1394366" y="575539"/>
                          <a:pt x="1238826" y="556167"/>
                        </a:cubicBezTo>
                        <a:cubicBezTo>
                          <a:pt x="1063199" y="543663"/>
                          <a:pt x="1015793" y="551402"/>
                          <a:pt x="867046" y="556167"/>
                        </a:cubicBezTo>
                        <a:cubicBezTo>
                          <a:pt x="710751" y="560125"/>
                          <a:pt x="530766" y="557319"/>
                          <a:pt x="469241" y="556167"/>
                        </a:cubicBezTo>
                        <a:cubicBezTo>
                          <a:pt x="216556" y="552967"/>
                          <a:pt x="-8722" y="510802"/>
                          <a:pt x="0" y="463470"/>
                        </a:cubicBezTo>
                        <a:cubicBezTo>
                          <a:pt x="-28487" y="440080"/>
                          <a:pt x="34176" y="415195"/>
                          <a:pt x="0" y="385608"/>
                        </a:cubicBezTo>
                        <a:cubicBezTo>
                          <a:pt x="-44810" y="366769"/>
                          <a:pt x="50354" y="350088"/>
                          <a:pt x="0" y="307745"/>
                        </a:cubicBezTo>
                        <a:cubicBezTo>
                          <a:pt x="-48159" y="278236"/>
                          <a:pt x="45172" y="257908"/>
                          <a:pt x="0" y="226175"/>
                        </a:cubicBezTo>
                        <a:cubicBezTo>
                          <a:pt x="-42285" y="186965"/>
                          <a:pt x="27822" y="119497"/>
                          <a:pt x="0" y="92696"/>
                        </a:cubicBezTo>
                        <a:close/>
                      </a:path>
                      <a:path w="3540944" h="556167" stroke="0" extrusionOk="0">
                        <a:moveTo>
                          <a:pt x="0" y="92696"/>
                        </a:moveTo>
                        <a:cubicBezTo>
                          <a:pt x="8961" y="17114"/>
                          <a:pt x="197753" y="-18715"/>
                          <a:pt x="469241" y="0"/>
                        </a:cubicBezTo>
                        <a:cubicBezTo>
                          <a:pt x="629612" y="1864"/>
                          <a:pt x="719094" y="-6033"/>
                          <a:pt x="893070" y="0"/>
                        </a:cubicBezTo>
                        <a:cubicBezTo>
                          <a:pt x="1091873" y="-4857"/>
                          <a:pt x="1128647" y="-9238"/>
                          <a:pt x="1238826" y="0"/>
                        </a:cubicBezTo>
                        <a:cubicBezTo>
                          <a:pt x="1344361" y="-5674"/>
                          <a:pt x="1414295" y="14190"/>
                          <a:pt x="1558557" y="0"/>
                        </a:cubicBezTo>
                        <a:cubicBezTo>
                          <a:pt x="1706989" y="490"/>
                          <a:pt x="1845860" y="-8211"/>
                          <a:pt x="1956361" y="0"/>
                        </a:cubicBezTo>
                        <a:cubicBezTo>
                          <a:pt x="2099178" y="-19641"/>
                          <a:pt x="2192325" y="8476"/>
                          <a:pt x="2302117" y="0"/>
                        </a:cubicBezTo>
                        <a:cubicBezTo>
                          <a:pt x="2438222" y="-36071"/>
                          <a:pt x="2610724" y="-8383"/>
                          <a:pt x="2725947" y="0"/>
                        </a:cubicBezTo>
                        <a:cubicBezTo>
                          <a:pt x="2894223" y="779"/>
                          <a:pt x="2962286" y="17391"/>
                          <a:pt x="3071702" y="0"/>
                        </a:cubicBezTo>
                        <a:cubicBezTo>
                          <a:pt x="3279931" y="7801"/>
                          <a:pt x="3526510" y="32181"/>
                          <a:pt x="3540944" y="92696"/>
                        </a:cubicBezTo>
                        <a:cubicBezTo>
                          <a:pt x="3559605" y="114360"/>
                          <a:pt x="3513577" y="125234"/>
                          <a:pt x="3540944" y="159435"/>
                        </a:cubicBezTo>
                        <a:cubicBezTo>
                          <a:pt x="3575069" y="190519"/>
                          <a:pt x="3539028" y="206271"/>
                          <a:pt x="3540944" y="233590"/>
                        </a:cubicBezTo>
                        <a:cubicBezTo>
                          <a:pt x="3548693" y="257731"/>
                          <a:pt x="3501655" y="275174"/>
                          <a:pt x="3540944" y="304037"/>
                        </a:cubicBezTo>
                        <a:cubicBezTo>
                          <a:pt x="3588707" y="329528"/>
                          <a:pt x="3538250" y="348315"/>
                          <a:pt x="3540944" y="385608"/>
                        </a:cubicBezTo>
                        <a:cubicBezTo>
                          <a:pt x="3552023" y="423660"/>
                          <a:pt x="3519408" y="437768"/>
                          <a:pt x="3540944" y="463470"/>
                        </a:cubicBezTo>
                        <a:cubicBezTo>
                          <a:pt x="3508411" y="511377"/>
                          <a:pt x="3324780" y="609470"/>
                          <a:pt x="3071702" y="556167"/>
                        </a:cubicBezTo>
                        <a:cubicBezTo>
                          <a:pt x="2977385" y="553853"/>
                          <a:pt x="2785301" y="531361"/>
                          <a:pt x="2673897" y="556167"/>
                        </a:cubicBezTo>
                        <a:cubicBezTo>
                          <a:pt x="2537952" y="544642"/>
                          <a:pt x="2438867" y="555478"/>
                          <a:pt x="2302117" y="556167"/>
                        </a:cubicBezTo>
                        <a:cubicBezTo>
                          <a:pt x="2169130" y="562520"/>
                          <a:pt x="2140770" y="552931"/>
                          <a:pt x="2008411" y="556167"/>
                        </a:cubicBezTo>
                        <a:cubicBezTo>
                          <a:pt x="1883661" y="562032"/>
                          <a:pt x="1817212" y="566102"/>
                          <a:pt x="1688680" y="556167"/>
                        </a:cubicBezTo>
                        <a:cubicBezTo>
                          <a:pt x="1567776" y="593261"/>
                          <a:pt x="1463021" y="529530"/>
                          <a:pt x="1264850" y="556167"/>
                        </a:cubicBezTo>
                        <a:cubicBezTo>
                          <a:pt x="1097652" y="561637"/>
                          <a:pt x="1068840" y="552605"/>
                          <a:pt x="893070" y="556167"/>
                        </a:cubicBezTo>
                        <a:cubicBezTo>
                          <a:pt x="716249" y="586976"/>
                          <a:pt x="640602" y="528045"/>
                          <a:pt x="469241" y="556167"/>
                        </a:cubicBezTo>
                        <a:cubicBezTo>
                          <a:pt x="208565" y="552999"/>
                          <a:pt x="6964" y="513852"/>
                          <a:pt x="0" y="463470"/>
                        </a:cubicBezTo>
                        <a:cubicBezTo>
                          <a:pt x="-27225" y="424795"/>
                          <a:pt x="12192" y="413204"/>
                          <a:pt x="0" y="389315"/>
                        </a:cubicBezTo>
                        <a:cubicBezTo>
                          <a:pt x="-14477" y="360349"/>
                          <a:pt x="1346" y="346633"/>
                          <a:pt x="0" y="315160"/>
                        </a:cubicBezTo>
                        <a:cubicBezTo>
                          <a:pt x="-2048" y="283084"/>
                          <a:pt x="7801" y="266270"/>
                          <a:pt x="0" y="248421"/>
                        </a:cubicBezTo>
                        <a:cubicBezTo>
                          <a:pt x="2099" y="224865"/>
                          <a:pt x="53468" y="196597"/>
                          <a:pt x="0" y="170558"/>
                        </a:cubicBezTo>
                        <a:cubicBezTo>
                          <a:pt x="-51071" y="141589"/>
                          <a:pt x="45668" y="127167"/>
                          <a:pt x="0" y="92696"/>
                        </a:cubicBezTo>
                        <a:close/>
                      </a:path>
                      <a:path w="3540944" h="556167" fill="none" stroke="0" extrusionOk="0">
                        <a:moveTo>
                          <a:pt x="0" y="92696"/>
                        </a:moveTo>
                        <a:cubicBezTo>
                          <a:pt x="-25721" y="41142"/>
                          <a:pt x="152346" y="9581"/>
                          <a:pt x="469241" y="0"/>
                        </a:cubicBezTo>
                        <a:cubicBezTo>
                          <a:pt x="568727" y="-2791"/>
                          <a:pt x="727949" y="4772"/>
                          <a:pt x="841021" y="0"/>
                        </a:cubicBezTo>
                        <a:cubicBezTo>
                          <a:pt x="927468" y="-2204"/>
                          <a:pt x="1070609" y="23073"/>
                          <a:pt x="1160752" y="0"/>
                        </a:cubicBezTo>
                        <a:cubicBezTo>
                          <a:pt x="1227556" y="-17653"/>
                          <a:pt x="1346439" y="4771"/>
                          <a:pt x="1454459" y="0"/>
                        </a:cubicBezTo>
                        <a:cubicBezTo>
                          <a:pt x="1582756" y="-322"/>
                          <a:pt x="1679250" y="-225"/>
                          <a:pt x="1774189" y="0"/>
                        </a:cubicBezTo>
                        <a:cubicBezTo>
                          <a:pt x="1863024" y="-6231"/>
                          <a:pt x="1980505" y="22509"/>
                          <a:pt x="2171994" y="0"/>
                        </a:cubicBezTo>
                        <a:cubicBezTo>
                          <a:pt x="2342566" y="-22057"/>
                          <a:pt x="2412321" y="12957"/>
                          <a:pt x="2491725" y="0"/>
                        </a:cubicBezTo>
                        <a:cubicBezTo>
                          <a:pt x="2608694" y="20399"/>
                          <a:pt x="2842354" y="22051"/>
                          <a:pt x="3071702" y="0"/>
                        </a:cubicBezTo>
                        <a:cubicBezTo>
                          <a:pt x="3365487" y="131"/>
                          <a:pt x="3540605" y="52469"/>
                          <a:pt x="3540944" y="92696"/>
                        </a:cubicBezTo>
                        <a:cubicBezTo>
                          <a:pt x="3579781" y="126953"/>
                          <a:pt x="3514620" y="153403"/>
                          <a:pt x="3540944" y="170558"/>
                        </a:cubicBezTo>
                        <a:cubicBezTo>
                          <a:pt x="3574653" y="208680"/>
                          <a:pt x="3516976" y="218554"/>
                          <a:pt x="3540944" y="237298"/>
                        </a:cubicBezTo>
                        <a:cubicBezTo>
                          <a:pt x="3573172" y="264525"/>
                          <a:pt x="3533808" y="280909"/>
                          <a:pt x="3540944" y="318868"/>
                        </a:cubicBezTo>
                        <a:cubicBezTo>
                          <a:pt x="3539308" y="351794"/>
                          <a:pt x="3488810" y="356801"/>
                          <a:pt x="3540944" y="393023"/>
                        </a:cubicBezTo>
                        <a:cubicBezTo>
                          <a:pt x="3580736" y="422082"/>
                          <a:pt x="3531690" y="437744"/>
                          <a:pt x="3540944" y="463470"/>
                        </a:cubicBezTo>
                        <a:cubicBezTo>
                          <a:pt x="3514464" y="472895"/>
                          <a:pt x="3355800" y="552451"/>
                          <a:pt x="3071702" y="556167"/>
                        </a:cubicBezTo>
                        <a:cubicBezTo>
                          <a:pt x="2911866" y="585686"/>
                          <a:pt x="2814515" y="566221"/>
                          <a:pt x="2647873" y="556167"/>
                        </a:cubicBezTo>
                        <a:cubicBezTo>
                          <a:pt x="2507178" y="586877"/>
                          <a:pt x="2426396" y="543735"/>
                          <a:pt x="2328142" y="556167"/>
                        </a:cubicBezTo>
                        <a:cubicBezTo>
                          <a:pt x="2238099" y="565528"/>
                          <a:pt x="2071061" y="552544"/>
                          <a:pt x="1956361" y="556167"/>
                        </a:cubicBezTo>
                        <a:cubicBezTo>
                          <a:pt x="1838411" y="565854"/>
                          <a:pt x="1732578" y="558500"/>
                          <a:pt x="1662656" y="556167"/>
                        </a:cubicBezTo>
                        <a:cubicBezTo>
                          <a:pt x="1581156" y="555207"/>
                          <a:pt x="1387003" y="551901"/>
                          <a:pt x="1238826" y="556167"/>
                        </a:cubicBezTo>
                        <a:cubicBezTo>
                          <a:pt x="1083859" y="561739"/>
                          <a:pt x="991452" y="570142"/>
                          <a:pt x="867046" y="556167"/>
                        </a:cubicBezTo>
                        <a:cubicBezTo>
                          <a:pt x="727396" y="579607"/>
                          <a:pt x="544251" y="535656"/>
                          <a:pt x="469241" y="556167"/>
                        </a:cubicBezTo>
                        <a:cubicBezTo>
                          <a:pt x="234132" y="565263"/>
                          <a:pt x="-9921" y="516665"/>
                          <a:pt x="0" y="463470"/>
                        </a:cubicBezTo>
                        <a:cubicBezTo>
                          <a:pt x="-21696" y="435954"/>
                          <a:pt x="31010" y="407620"/>
                          <a:pt x="0" y="385608"/>
                        </a:cubicBezTo>
                        <a:cubicBezTo>
                          <a:pt x="-39711" y="371016"/>
                          <a:pt x="44640" y="334065"/>
                          <a:pt x="0" y="307745"/>
                        </a:cubicBezTo>
                        <a:cubicBezTo>
                          <a:pt x="-42931" y="276760"/>
                          <a:pt x="50395" y="250775"/>
                          <a:pt x="0" y="226175"/>
                        </a:cubicBezTo>
                        <a:cubicBezTo>
                          <a:pt x="-47511" y="191759"/>
                          <a:pt x="26858" y="120901"/>
                          <a:pt x="0" y="92696"/>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668A9"/>
                </a:solidFill>
              </a:rPr>
              <a:t>Instrument</a:t>
            </a:r>
            <a:endParaRPr lang="en-US" sz="2800" b="1" i="1" dirty="0">
              <a:solidFill>
                <a:schemeClr val="tx1"/>
              </a:solidFill>
            </a:endParaRPr>
          </a:p>
        </p:txBody>
      </p:sp>
    </p:spTree>
    <p:extLst>
      <p:ext uri="{BB962C8B-B14F-4D97-AF65-F5344CB8AC3E}">
        <p14:creationId xmlns:p14="http://schemas.microsoft.com/office/powerpoint/2010/main" val="390607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06EE-B550-4573-45A7-0DA7B5AF63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C35A189-F45E-B70E-D628-B8555F84A2B0}"/>
              </a:ext>
            </a:extLst>
          </p:cNvPr>
          <p:cNvSpPr txBox="1"/>
          <p:nvPr/>
        </p:nvSpPr>
        <p:spPr>
          <a:xfrm>
            <a:off x="475997" y="1489285"/>
            <a:ext cx="10932194" cy="2031325"/>
          </a:xfrm>
          <a:prstGeom prst="rect">
            <a:avLst/>
          </a:prstGeom>
          <a:noFill/>
        </p:spPr>
        <p:txBody>
          <a:bodyPr wrap="square">
            <a:spAutoFit/>
          </a:bodyPr>
          <a:lstStyle/>
          <a:p>
            <a:r>
              <a:rPr lang="en-US" b="1" dirty="0">
                <a:solidFill>
                  <a:srgbClr val="0668A9"/>
                </a:solidFill>
              </a:rPr>
              <a:t>Previous studies explore how results from CDMs correspond to outcomes derived from traditional standard setting methods. </a:t>
            </a:r>
          </a:p>
          <a:p>
            <a:endParaRPr lang="en-US" b="1" dirty="0">
              <a:solidFill>
                <a:srgbClr val="0668A9"/>
              </a:solidFill>
            </a:endParaRPr>
          </a:p>
          <a:p>
            <a:endParaRPr lang="en-US" b="1" dirty="0">
              <a:solidFill>
                <a:srgbClr val="0668A9"/>
              </a:solidFill>
            </a:endParaRPr>
          </a:p>
          <a:p>
            <a:endParaRPr lang="en-US" b="1" dirty="0">
              <a:solidFill>
                <a:srgbClr val="0668A9"/>
              </a:solidFill>
            </a:endParaRPr>
          </a:p>
          <a:p>
            <a:endParaRPr lang="en-US" b="1" dirty="0">
              <a:solidFill>
                <a:srgbClr val="0668A9"/>
              </a:solidFill>
            </a:endParaRPr>
          </a:p>
          <a:p>
            <a:endParaRPr lang="en-US" b="1" dirty="0">
              <a:solidFill>
                <a:srgbClr val="0668A9"/>
              </a:solidFill>
            </a:endParaRPr>
          </a:p>
        </p:txBody>
      </p:sp>
      <p:sp>
        <p:nvSpPr>
          <p:cNvPr id="6" name="TextBox 5">
            <a:extLst>
              <a:ext uri="{FF2B5EF4-FFF2-40B4-BE49-F238E27FC236}">
                <a16:creationId xmlns:a16="http://schemas.microsoft.com/office/drawing/2014/main" id="{02833506-C03D-E26D-DA08-7B2A4B1DF761}"/>
              </a:ext>
            </a:extLst>
          </p:cNvPr>
          <p:cNvSpPr txBox="1"/>
          <p:nvPr/>
        </p:nvSpPr>
        <p:spPr>
          <a:xfrm>
            <a:off x="5942094" y="4717657"/>
            <a:ext cx="5163052" cy="2031325"/>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Relative Diagnostic Profile (RDP)</a:t>
            </a:r>
          </a:p>
          <a:p>
            <a:r>
              <a:rPr lang="en-US" dirty="0">
                <a:solidFill>
                  <a:schemeClr val="bg1"/>
                </a:solidFill>
              </a:rPr>
              <a:t>Liu, R., Qian, H., Luo, X., &amp; Woo, A. (2018) </a:t>
            </a:r>
          </a:p>
          <a:p>
            <a:pPr marL="285750" indent="-285750">
              <a:buFont typeface="Arial" panose="020B0604020202020204" pitchFamily="34" charset="0"/>
              <a:buChar char="•"/>
            </a:pPr>
            <a:r>
              <a:rPr lang="en-US" dirty="0">
                <a:solidFill>
                  <a:schemeClr val="bg1"/>
                </a:solidFill>
              </a:rPr>
              <a:t>Diagnostic Profile Method</a:t>
            </a:r>
          </a:p>
          <a:p>
            <a:r>
              <a:rPr lang="en-US" dirty="0">
                <a:solidFill>
                  <a:schemeClr val="bg1"/>
                </a:solidFill>
              </a:rPr>
              <a:t>Skaggs, G., Hein, S. F., &amp; Wilkins, J. L. (2020)</a:t>
            </a:r>
          </a:p>
          <a:p>
            <a:pPr marL="285750" indent="-285750">
              <a:buFont typeface="Arial" panose="020B0604020202020204" pitchFamily="34" charset="0"/>
              <a:buChar char="•"/>
            </a:pPr>
            <a:r>
              <a:rPr lang="en-US" dirty="0">
                <a:solidFill>
                  <a:schemeClr val="bg1"/>
                </a:solidFill>
              </a:rPr>
              <a:t>Mastery profile method</a:t>
            </a:r>
          </a:p>
          <a:p>
            <a:r>
              <a:rPr lang="en-US" dirty="0">
                <a:solidFill>
                  <a:schemeClr val="bg1"/>
                </a:solidFill>
              </a:rPr>
              <a:t>Clark, A. K., Nash, B., Karvonen, M., &amp; Kingston, N. (2017). </a:t>
            </a:r>
          </a:p>
        </p:txBody>
      </p:sp>
      <p:sp>
        <p:nvSpPr>
          <p:cNvPr id="8" name="TextBox 7">
            <a:extLst>
              <a:ext uri="{FF2B5EF4-FFF2-40B4-BE49-F238E27FC236}">
                <a16:creationId xmlns:a16="http://schemas.microsoft.com/office/drawing/2014/main" id="{4F036C07-ED6A-2A11-402A-22B2A79DE6D0}"/>
              </a:ext>
            </a:extLst>
          </p:cNvPr>
          <p:cNvSpPr txBox="1"/>
          <p:nvPr/>
        </p:nvSpPr>
        <p:spPr>
          <a:xfrm>
            <a:off x="421101" y="4824202"/>
            <a:ext cx="3314703" cy="1200329"/>
          </a:xfrm>
          <a:prstGeom prst="rect">
            <a:avLst/>
          </a:prstGeom>
          <a:noFill/>
        </p:spPr>
        <p:txBody>
          <a:bodyPr wrap="square">
            <a:spAutoFit/>
          </a:bodyPr>
          <a:lstStyle/>
          <a:p>
            <a:r>
              <a:rPr lang="en-US" dirty="0">
                <a:solidFill>
                  <a:srgbClr val="000000"/>
                </a:solidFill>
              </a:rPr>
              <a:t>Skaggs, G., Hein, S. F., &amp; Wilkins, J. L. (2016)</a:t>
            </a:r>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Min, S., &amp; He, L. (2022)</a:t>
            </a:r>
          </a:p>
          <a:p>
            <a:endParaRPr lang="en-US" dirty="0">
              <a:solidFill>
                <a:srgbClr val="222222"/>
              </a:solidFill>
              <a:latin typeface="Arial" panose="020B0604020202020204" pitchFamily="34" charset="0"/>
            </a:endParaRPr>
          </a:p>
        </p:txBody>
      </p:sp>
      <p:sp>
        <p:nvSpPr>
          <p:cNvPr id="11" name="Elipse 3">
            <a:extLst>
              <a:ext uri="{FF2B5EF4-FFF2-40B4-BE49-F238E27FC236}">
                <a16:creationId xmlns:a16="http://schemas.microsoft.com/office/drawing/2014/main" id="{6A5062D6-8824-3D73-9ACD-BF2AE2F5E856}"/>
              </a:ext>
            </a:extLst>
          </p:cNvPr>
          <p:cNvSpPr/>
          <p:nvPr/>
        </p:nvSpPr>
        <p:spPr>
          <a:xfrm>
            <a:off x="354927" y="2435297"/>
            <a:ext cx="4698336" cy="2190845"/>
          </a:xfrm>
          <a:custGeom>
            <a:avLst/>
            <a:gdLst>
              <a:gd name="connsiteX0" fmla="*/ 0 w 3630707"/>
              <a:gd name="connsiteY0" fmla="*/ 1815354 h 3630707"/>
              <a:gd name="connsiteX1" fmla="*/ 1815354 w 3630707"/>
              <a:gd name="connsiteY1" fmla="*/ 0 h 3630707"/>
              <a:gd name="connsiteX2" fmla="*/ 3630708 w 3630707"/>
              <a:gd name="connsiteY2" fmla="*/ 1815354 h 3630707"/>
              <a:gd name="connsiteX3" fmla="*/ 1815354 w 3630707"/>
              <a:gd name="connsiteY3" fmla="*/ 3630708 h 3630707"/>
              <a:gd name="connsiteX4" fmla="*/ 0 w 3630707"/>
              <a:gd name="connsiteY4" fmla="*/ 1815354 h 363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707" h="3630707" fill="none" extrusionOk="0">
                <a:moveTo>
                  <a:pt x="0" y="1815354"/>
                </a:moveTo>
                <a:cubicBezTo>
                  <a:pt x="-163304" y="713300"/>
                  <a:pt x="701185" y="-113183"/>
                  <a:pt x="1815354" y="0"/>
                </a:cubicBezTo>
                <a:cubicBezTo>
                  <a:pt x="2763881" y="-11539"/>
                  <a:pt x="3920328" y="738816"/>
                  <a:pt x="3630708" y="1815354"/>
                </a:cubicBezTo>
                <a:cubicBezTo>
                  <a:pt x="3502837" y="2796191"/>
                  <a:pt x="3022829" y="3476442"/>
                  <a:pt x="1815354" y="3630708"/>
                </a:cubicBezTo>
                <a:cubicBezTo>
                  <a:pt x="678522" y="3416640"/>
                  <a:pt x="-164270" y="2728400"/>
                  <a:pt x="0" y="1815354"/>
                </a:cubicBezTo>
                <a:close/>
              </a:path>
              <a:path w="3630707" h="3630707" stroke="0" extrusionOk="0">
                <a:moveTo>
                  <a:pt x="0" y="1815354"/>
                </a:moveTo>
                <a:cubicBezTo>
                  <a:pt x="-53698" y="869755"/>
                  <a:pt x="802113" y="-70905"/>
                  <a:pt x="1815354" y="0"/>
                </a:cubicBezTo>
                <a:cubicBezTo>
                  <a:pt x="2796764" y="26639"/>
                  <a:pt x="3826196" y="632209"/>
                  <a:pt x="3630708" y="1815354"/>
                </a:cubicBezTo>
                <a:cubicBezTo>
                  <a:pt x="3708216" y="2684979"/>
                  <a:pt x="2790241" y="3648003"/>
                  <a:pt x="1815354" y="3630708"/>
                </a:cubicBezTo>
                <a:cubicBezTo>
                  <a:pt x="665957" y="3735416"/>
                  <a:pt x="43606" y="3020877"/>
                  <a:pt x="0" y="1815354"/>
                </a:cubicBezTo>
                <a:close/>
              </a:path>
            </a:pathLst>
          </a:custGeom>
          <a:ln>
            <a:solidFill>
              <a:srgbClr val="FFCC00"/>
            </a:solidFill>
            <a:extLst>
              <a:ext uri="{C807C97D-BFC1-408E-A445-0C87EB9F89A2}">
                <ask:lineSketchStyleProps xmlns:ask="http://schemas.microsoft.com/office/drawing/2018/sketchyshapes" sd="2828424083">
                  <a:custGeom>
                    <a:avLst/>
                    <a:gdLst>
                      <a:gd name="connsiteX0" fmla="*/ 0 w 4698336"/>
                      <a:gd name="connsiteY0" fmla="*/ 1095422 h 2190845"/>
                      <a:gd name="connsiteX1" fmla="*/ 2349168 w 4698336"/>
                      <a:gd name="connsiteY1" fmla="*/ 0 h 2190845"/>
                      <a:gd name="connsiteX2" fmla="*/ 4698337 w 4698336"/>
                      <a:gd name="connsiteY2" fmla="*/ 1095422 h 2190845"/>
                      <a:gd name="connsiteX3" fmla="*/ 2349168 w 4698336"/>
                      <a:gd name="connsiteY3" fmla="*/ 2190845 h 2190845"/>
                      <a:gd name="connsiteX4" fmla="*/ 0 w 4698336"/>
                      <a:gd name="connsiteY4" fmla="*/ 1095422 h 2190845"/>
                      <a:gd name="connsiteX0" fmla="*/ 0 w 4698336"/>
                      <a:gd name="connsiteY0" fmla="*/ 1095422 h 2190845"/>
                      <a:gd name="connsiteX1" fmla="*/ 2349168 w 4698336"/>
                      <a:gd name="connsiteY1" fmla="*/ 0 h 2190845"/>
                      <a:gd name="connsiteX2" fmla="*/ 4698337 w 4698336"/>
                      <a:gd name="connsiteY2" fmla="*/ 1095422 h 2190845"/>
                      <a:gd name="connsiteX3" fmla="*/ 2349168 w 4698336"/>
                      <a:gd name="connsiteY3" fmla="*/ 2190845 h 2190845"/>
                      <a:gd name="connsiteX4" fmla="*/ 0 w 4698336"/>
                      <a:gd name="connsiteY4" fmla="*/ 1095422 h 219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336" h="2190845" fill="none" extrusionOk="0">
                        <a:moveTo>
                          <a:pt x="0" y="1095422"/>
                        </a:moveTo>
                        <a:cubicBezTo>
                          <a:pt x="-474813" y="269941"/>
                          <a:pt x="700647" y="-277998"/>
                          <a:pt x="2349168" y="0"/>
                        </a:cubicBezTo>
                        <a:cubicBezTo>
                          <a:pt x="3365347" y="-52055"/>
                          <a:pt x="5137515" y="429376"/>
                          <a:pt x="4698337" y="1095422"/>
                        </a:cubicBezTo>
                        <a:cubicBezTo>
                          <a:pt x="4365510" y="1658807"/>
                          <a:pt x="4069210" y="1979167"/>
                          <a:pt x="2349168" y="2190845"/>
                        </a:cubicBezTo>
                        <a:cubicBezTo>
                          <a:pt x="870734" y="2050014"/>
                          <a:pt x="-258777" y="1621187"/>
                          <a:pt x="0" y="1095422"/>
                        </a:cubicBezTo>
                        <a:close/>
                      </a:path>
                      <a:path w="4698336" h="2190845" stroke="0" extrusionOk="0">
                        <a:moveTo>
                          <a:pt x="0" y="1095422"/>
                        </a:moveTo>
                        <a:cubicBezTo>
                          <a:pt x="5368" y="265516"/>
                          <a:pt x="777712" y="-65305"/>
                          <a:pt x="2349168" y="0"/>
                        </a:cubicBezTo>
                        <a:cubicBezTo>
                          <a:pt x="3575047" y="-52712"/>
                          <a:pt x="4770015" y="281035"/>
                          <a:pt x="4698337" y="1095422"/>
                        </a:cubicBezTo>
                        <a:cubicBezTo>
                          <a:pt x="4973975" y="1528583"/>
                          <a:pt x="3466245" y="2147335"/>
                          <a:pt x="2349168" y="2190845"/>
                        </a:cubicBezTo>
                        <a:cubicBezTo>
                          <a:pt x="745279" y="2392265"/>
                          <a:pt x="25696" y="1708660"/>
                          <a:pt x="0" y="1095422"/>
                        </a:cubicBezTo>
                        <a:close/>
                      </a:path>
                      <a:path w="4698336" h="2190845" fill="none" stroke="0" extrusionOk="0">
                        <a:moveTo>
                          <a:pt x="0" y="1095422"/>
                        </a:moveTo>
                        <a:cubicBezTo>
                          <a:pt x="-340980" y="568031"/>
                          <a:pt x="889100" y="-189955"/>
                          <a:pt x="2349168" y="0"/>
                        </a:cubicBezTo>
                        <a:cubicBezTo>
                          <a:pt x="3459625" y="140169"/>
                          <a:pt x="5230799" y="300186"/>
                          <a:pt x="4698337" y="1095422"/>
                        </a:cubicBezTo>
                        <a:cubicBezTo>
                          <a:pt x="4557466" y="1645076"/>
                          <a:pt x="3789157" y="2174263"/>
                          <a:pt x="2349168" y="2190845"/>
                        </a:cubicBezTo>
                        <a:cubicBezTo>
                          <a:pt x="850812" y="2081096"/>
                          <a:pt x="-192782" y="1738484"/>
                          <a:pt x="0" y="1095422"/>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C00"/>
                </a:solidFill>
              </a:rPr>
              <a:t>Compare CDM profiles with results from proficiency levels set by traditional standard setting methods (</a:t>
            </a:r>
            <a:r>
              <a:rPr lang="en-US" sz="2000" b="1" dirty="0" err="1">
                <a:solidFill>
                  <a:srgbClr val="FFCC00"/>
                </a:solidFill>
              </a:rPr>
              <a:t>Angoff</a:t>
            </a:r>
            <a:r>
              <a:rPr lang="en-US" sz="2000" b="1" dirty="0">
                <a:solidFill>
                  <a:srgbClr val="FFCC00"/>
                </a:solidFill>
              </a:rPr>
              <a:t>, Bookmark, </a:t>
            </a:r>
            <a:r>
              <a:rPr lang="en-US" sz="2000" b="1" dirty="0" err="1">
                <a:solidFill>
                  <a:srgbClr val="FFCC00"/>
                </a:solidFill>
              </a:rPr>
              <a:t>etc</a:t>
            </a:r>
            <a:r>
              <a:rPr lang="en-US" sz="2000" b="1" dirty="0">
                <a:solidFill>
                  <a:srgbClr val="FFCC00"/>
                </a:solidFill>
              </a:rPr>
              <a:t>).</a:t>
            </a:r>
          </a:p>
        </p:txBody>
      </p:sp>
      <p:sp>
        <p:nvSpPr>
          <p:cNvPr id="12" name="Elipse 3">
            <a:extLst>
              <a:ext uri="{FF2B5EF4-FFF2-40B4-BE49-F238E27FC236}">
                <a16:creationId xmlns:a16="http://schemas.microsoft.com/office/drawing/2014/main" id="{481FD13E-00B1-03C1-7660-0E39D82EEC15}"/>
              </a:ext>
            </a:extLst>
          </p:cNvPr>
          <p:cNvSpPr/>
          <p:nvPr/>
        </p:nvSpPr>
        <p:spPr>
          <a:xfrm>
            <a:off x="5942094" y="2333577"/>
            <a:ext cx="4698336" cy="2190845"/>
          </a:xfrm>
          <a:custGeom>
            <a:avLst/>
            <a:gdLst>
              <a:gd name="connsiteX0" fmla="*/ 0 w 3630707"/>
              <a:gd name="connsiteY0" fmla="*/ 1815354 h 3630707"/>
              <a:gd name="connsiteX1" fmla="*/ 1815354 w 3630707"/>
              <a:gd name="connsiteY1" fmla="*/ 0 h 3630707"/>
              <a:gd name="connsiteX2" fmla="*/ 3630708 w 3630707"/>
              <a:gd name="connsiteY2" fmla="*/ 1815354 h 3630707"/>
              <a:gd name="connsiteX3" fmla="*/ 1815354 w 3630707"/>
              <a:gd name="connsiteY3" fmla="*/ 3630708 h 3630707"/>
              <a:gd name="connsiteX4" fmla="*/ 0 w 3630707"/>
              <a:gd name="connsiteY4" fmla="*/ 1815354 h 3630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707" h="3630707" fill="none" extrusionOk="0">
                <a:moveTo>
                  <a:pt x="0" y="1815354"/>
                </a:moveTo>
                <a:cubicBezTo>
                  <a:pt x="-163304" y="713300"/>
                  <a:pt x="701185" y="-113183"/>
                  <a:pt x="1815354" y="0"/>
                </a:cubicBezTo>
                <a:cubicBezTo>
                  <a:pt x="2763881" y="-11539"/>
                  <a:pt x="3920328" y="738816"/>
                  <a:pt x="3630708" y="1815354"/>
                </a:cubicBezTo>
                <a:cubicBezTo>
                  <a:pt x="3502837" y="2796191"/>
                  <a:pt x="3022829" y="3476442"/>
                  <a:pt x="1815354" y="3630708"/>
                </a:cubicBezTo>
                <a:cubicBezTo>
                  <a:pt x="678522" y="3416640"/>
                  <a:pt x="-164270" y="2728400"/>
                  <a:pt x="0" y="1815354"/>
                </a:cubicBezTo>
                <a:close/>
              </a:path>
              <a:path w="3630707" h="3630707" stroke="0" extrusionOk="0">
                <a:moveTo>
                  <a:pt x="0" y="1815354"/>
                </a:moveTo>
                <a:cubicBezTo>
                  <a:pt x="-53698" y="869755"/>
                  <a:pt x="802113" y="-70905"/>
                  <a:pt x="1815354" y="0"/>
                </a:cubicBezTo>
                <a:cubicBezTo>
                  <a:pt x="2796764" y="26639"/>
                  <a:pt x="3826196" y="632209"/>
                  <a:pt x="3630708" y="1815354"/>
                </a:cubicBezTo>
                <a:cubicBezTo>
                  <a:pt x="3708216" y="2684979"/>
                  <a:pt x="2790241" y="3648003"/>
                  <a:pt x="1815354" y="3630708"/>
                </a:cubicBezTo>
                <a:cubicBezTo>
                  <a:pt x="665957" y="3735416"/>
                  <a:pt x="43606" y="3020877"/>
                  <a:pt x="0" y="1815354"/>
                </a:cubicBezTo>
                <a:close/>
              </a:path>
            </a:pathLst>
          </a:custGeom>
          <a:ln>
            <a:solidFill>
              <a:srgbClr val="FFCC00"/>
            </a:solidFill>
            <a:extLst>
              <a:ext uri="{C807C97D-BFC1-408E-A445-0C87EB9F89A2}">
                <ask:lineSketchStyleProps xmlns:ask="http://schemas.microsoft.com/office/drawing/2018/sketchyshapes" sd="2828424083">
                  <a:custGeom>
                    <a:avLst/>
                    <a:gdLst>
                      <a:gd name="connsiteX0" fmla="*/ 0 w 4698336"/>
                      <a:gd name="connsiteY0" fmla="*/ 1095422 h 2190845"/>
                      <a:gd name="connsiteX1" fmla="*/ 2349168 w 4698336"/>
                      <a:gd name="connsiteY1" fmla="*/ 0 h 2190845"/>
                      <a:gd name="connsiteX2" fmla="*/ 4698337 w 4698336"/>
                      <a:gd name="connsiteY2" fmla="*/ 1095422 h 2190845"/>
                      <a:gd name="connsiteX3" fmla="*/ 2349168 w 4698336"/>
                      <a:gd name="connsiteY3" fmla="*/ 2190845 h 2190845"/>
                      <a:gd name="connsiteX4" fmla="*/ 0 w 4698336"/>
                      <a:gd name="connsiteY4" fmla="*/ 1095422 h 2190845"/>
                      <a:gd name="connsiteX0" fmla="*/ 0 w 4698336"/>
                      <a:gd name="connsiteY0" fmla="*/ 1095422 h 2190845"/>
                      <a:gd name="connsiteX1" fmla="*/ 2349168 w 4698336"/>
                      <a:gd name="connsiteY1" fmla="*/ 0 h 2190845"/>
                      <a:gd name="connsiteX2" fmla="*/ 4698337 w 4698336"/>
                      <a:gd name="connsiteY2" fmla="*/ 1095422 h 2190845"/>
                      <a:gd name="connsiteX3" fmla="*/ 2349168 w 4698336"/>
                      <a:gd name="connsiteY3" fmla="*/ 2190845 h 2190845"/>
                      <a:gd name="connsiteX4" fmla="*/ 0 w 4698336"/>
                      <a:gd name="connsiteY4" fmla="*/ 1095422 h 219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336" h="2190845" fill="none" extrusionOk="0">
                        <a:moveTo>
                          <a:pt x="0" y="1095422"/>
                        </a:moveTo>
                        <a:cubicBezTo>
                          <a:pt x="-474813" y="269941"/>
                          <a:pt x="700647" y="-277998"/>
                          <a:pt x="2349168" y="0"/>
                        </a:cubicBezTo>
                        <a:cubicBezTo>
                          <a:pt x="3365347" y="-52055"/>
                          <a:pt x="5137515" y="429376"/>
                          <a:pt x="4698337" y="1095422"/>
                        </a:cubicBezTo>
                        <a:cubicBezTo>
                          <a:pt x="4365510" y="1658807"/>
                          <a:pt x="4069210" y="1979167"/>
                          <a:pt x="2349168" y="2190845"/>
                        </a:cubicBezTo>
                        <a:cubicBezTo>
                          <a:pt x="870734" y="2050014"/>
                          <a:pt x="-258777" y="1621187"/>
                          <a:pt x="0" y="1095422"/>
                        </a:cubicBezTo>
                        <a:close/>
                      </a:path>
                      <a:path w="4698336" h="2190845" stroke="0" extrusionOk="0">
                        <a:moveTo>
                          <a:pt x="0" y="1095422"/>
                        </a:moveTo>
                        <a:cubicBezTo>
                          <a:pt x="5368" y="265516"/>
                          <a:pt x="777712" y="-65305"/>
                          <a:pt x="2349168" y="0"/>
                        </a:cubicBezTo>
                        <a:cubicBezTo>
                          <a:pt x="3575047" y="-52712"/>
                          <a:pt x="4770015" y="281035"/>
                          <a:pt x="4698337" y="1095422"/>
                        </a:cubicBezTo>
                        <a:cubicBezTo>
                          <a:pt x="4973975" y="1528583"/>
                          <a:pt x="3466245" y="2147335"/>
                          <a:pt x="2349168" y="2190845"/>
                        </a:cubicBezTo>
                        <a:cubicBezTo>
                          <a:pt x="745279" y="2392265"/>
                          <a:pt x="25696" y="1708660"/>
                          <a:pt x="0" y="1095422"/>
                        </a:cubicBezTo>
                        <a:close/>
                      </a:path>
                      <a:path w="4698336" h="2190845" fill="none" stroke="0" extrusionOk="0">
                        <a:moveTo>
                          <a:pt x="0" y="1095422"/>
                        </a:moveTo>
                        <a:cubicBezTo>
                          <a:pt x="-340980" y="568031"/>
                          <a:pt x="889100" y="-189955"/>
                          <a:pt x="2349168" y="0"/>
                        </a:cubicBezTo>
                        <a:cubicBezTo>
                          <a:pt x="3459625" y="140169"/>
                          <a:pt x="5230799" y="300186"/>
                          <a:pt x="4698337" y="1095422"/>
                        </a:cubicBezTo>
                        <a:cubicBezTo>
                          <a:pt x="4557466" y="1645076"/>
                          <a:pt x="3789157" y="2174263"/>
                          <a:pt x="2349168" y="2190845"/>
                        </a:cubicBezTo>
                        <a:cubicBezTo>
                          <a:pt x="850812" y="2081096"/>
                          <a:pt x="-192782" y="1738484"/>
                          <a:pt x="0" y="1095422"/>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C00"/>
                </a:solidFill>
              </a:rPr>
              <a:t>Propose a new method of standard setting based on CDM diagnostic profiles</a:t>
            </a:r>
          </a:p>
        </p:txBody>
      </p:sp>
    </p:spTree>
    <p:extLst>
      <p:ext uri="{BB962C8B-B14F-4D97-AF65-F5344CB8AC3E}">
        <p14:creationId xmlns:p14="http://schemas.microsoft.com/office/powerpoint/2010/main" val="227798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71F7-66B0-B097-3233-5FBE45A252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CFEC17-EB4D-E39C-4166-C118D4C3055C}"/>
              </a:ext>
            </a:extLst>
          </p:cNvPr>
          <p:cNvSpPr txBox="1"/>
          <p:nvPr/>
        </p:nvSpPr>
        <p:spPr>
          <a:xfrm>
            <a:off x="359200" y="1539866"/>
            <a:ext cx="10890325" cy="1938992"/>
          </a:xfrm>
          <a:prstGeom prst="rect">
            <a:avLst/>
          </a:prstGeom>
          <a:noFill/>
        </p:spPr>
        <p:txBody>
          <a:bodyPr wrap="square">
            <a:spAutoFit/>
          </a:bodyPr>
          <a:lstStyle/>
          <a:p>
            <a:r>
              <a:rPr lang="en-US" b="1" dirty="0">
                <a:solidFill>
                  <a:srgbClr val="0668A9"/>
                </a:solidFill>
              </a:rPr>
              <a:t>Current study: Combine detailed diagnostic profiles and three proficiency levels in Q matrix</a:t>
            </a:r>
          </a:p>
          <a:p>
            <a:endParaRPr lang="en-US" sz="2400" b="1" dirty="0">
              <a:solidFill>
                <a:srgbClr val="FFCC00"/>
              </a:solidFill>
            </a:endParaRPr>
          </a:p>
          <a:p>
            <a:r>
              <a:rPr lang="en-GB" dirty="0">
                <a:solidFill>
                  <a:srgbClr val="000000"/>
                </a:solidFill>
              </a:rPr>
              <a:t>Q-matrix was designed to reflect both the </a:t>
            </a:r>
            <a:r>
              <a:rPr lang="en-GB" b="1" dirty="0">
                <a:solidFill>
                  <a:srgbClr val="FFCC00"/>
                </a:solidFill>
              </a:rPr>
              <a:t>specific content domain (topics) </a:t>
            </a:r>
            <a:r>
              <a:rPr lang="en-GB" dirty="0">
                <a:solidFill>
                  <a:srgbClr val="000000"/>
                </a:solidFill>
              </a:rPr>
              <a:t>assessed by each item and the expected </a:t>
            </a:r>
            <a:r>
              <a:rPr lang="en-GB" b="1" dirty="0">
                <a:solidFill>
                  <a:srgbClr val="0668A9"/>
                </a:solidFill>
              </a:rPr>
              <a:t>proficiency level </a:t>
            </a:r>
            <a:r>
              <a:rPr lang="en-GB" dirty="0">
                <a:solidFill>
                  <a:srgbClr val="000000"/>
                </a:solidFill>
              </a:rPr>
              <a:t>associated with each item category, based on expert judgment. </a:t>
            </a:r>
            <a:endParaRPr lang="en-US" dirty="0">
              <a:solidFill>
                <a:srgbClr val="000000"/>
              </a:solidFill>
            </a:endParaRPr>
          </a:p>
          <a:p>
            <a:endParaRPr lang="en-GB" sz="2400" b="1" dirty="0">
              <a:solidFill>
                <a:srgbClr val="FFCC00"/>
              </a:solidFill>
            </a:endParaRPr>
          </a:p>
          <a:p>
            <a:endParaRPr lang="ru-RU" dirty="0">
              <a:solidFill>
                <a:srgbClr val="000000"/>
              </a:solidFill>
            </a:endParaRPr>
          </a:p>
        </p:txBody>
      </p:sp>
      <p:graphicFrame>
        <p:nvGraphicFramePr>
          <p:cNvPr id="2" name="Таблица 1">
            <a:extLst>
              <a:ext uri="{FF2B5EF4-FFF2-40B4-BE49-F238E27FC236}">
                <a16:creationId xmlns:a16="http://schemas.microsoft.com/office/drawing/2014/main" id="{CC028A38-A226-1E37-E980-ED5F2B197362}"/>
              </a:ext>
            </a:extLst>
          </p:cNvPr>
          <p:cNvGraphicFramePr>
            <a:graphicFrameLocks noGrp="1"/>
          </p:cNvGraphicFramePr>
          <p:nvPr>
            <p:extLst>
              <p:ext uri="{D42A27DB-BD31-4B8C-83A1-F6EECF244321}">
                <p14:modId xmlns:p14="http://schemas.microsoft.com/office/powerpoint/2010/main" val="2355518256"/>
              </p:ext>
            </p:extLst>
          </p:nvPr>
        </p:nvGraphicFramePr>
        <p:xfrm>
          <a:off x="359200" y="3141828"/>
          <a:ext cx="4633576" cy="2950970"/>
        </p:xfrm>
        <a:graphic>
          <a:graphicData uri="http://schemas.openxmlformats.org/drawingml/2006/table">
            <a:tbl>
              <a:tblPr>
                <a:tableStyleId>{5C22544A-7EE6-4342-B048-85BDC9FD1C3A}</a:tableStyleId>
              </a:tblPr>
              <a:tblGrid>
                <a:gridCol w="1158394">
                  <a:extLst>
                    <a:ext uri="{9D8B030D-6E8A-4147-A177-3AD203B41FA5}">
                      <a16:colId xmlns:a16="http://schemas.microsoft.com/office/drawing/2014/main" val="1795959532"/>
                    </a:ext>
                  </a:extLst>
                </a:gridCol>
                <a:gridCol w="1158394">
                  <a:extLst>
                    <a:ext uri="{9D8B030D-6E8A-4147-A177-3AD203B41FA5}">
                      <a16:colId xmlns:a16="http://schemas.microsoft.com/office/drawing/2014/main" val="3796221905"/>
                    </a:ext>
                  </a:extLst>
                </a:gridCol>
                <a:gridCol w="1158394">
                  <a:extLst>
                    <a:ext uri="{9D8B030D-6E8A-4147-A177-3AD203B41FA5}">
                      <a16:colId xmlns:a16="http://schemas.microsoft.com/office/drawing/2014/main" val="443392415"/>
                    </a:ext>
                  </a:extLst>
                </a:gridCol>
                <a:gridCol w="1158394">
                  <a:extLst>
                    <a:ext uri="{9D8B030D-6E8A-4147-A177-3AD203B41FA5}">
                      <a16:colId xmlns:a16="http://schemas.microsoft.com/office/drawing/2014/main" val="2836543573"/>
                    </a:ext>
                  </a:extLst>
                </a:gridCol>
              </a:tblGrid>
              <a:tr h="948901">
                <a:tc>
                  <a:txBody>
                    <a:bodyPr/>
                    <a:lstStyle/>
                    <a:p>
                      <a:pPr algn="ctr">
                        <a:lnSpc>
                          <a:spcPct val="115000"/>
                        </a:lnSpc>
                        <a:buNone/>
                      </a:pPr>
                      <a:r>
                        <a:rPr lang="en-GB" sz="1800" kern="1200" dirty="0">
                          <a:solidFill>
                            <a:srgbClr val="000000"/>
                          </a:solidFill>
                          <a:latin typeface="+mn-lt"/>
                          <a:ea typeface="+mn-ea"/>
                          <a:cs typeface="+mn-cs"/>
                        </a:rPr>
                        <a:t>Item</a:t>
                      </a:r>
                      <a:endParaRPr lang="ru-RU" sz="1800" kern="1200" dirty="0">
                        <a:solidFill>
                          <a:srgbClr val="000000"/>
                        </a:solidFill>
                        <a:latin typeface="+mn-lt"/>
                        <a:ea typeface="+mn-ea"/>
                        <a:cs typeface="+mn-cs"/>
                      </a:endParaRPr>
                    </a:p>
                  </a:txBody>
                  <a:tcPr marL="63500" marR="63500" marT="63500" marB="63500"/>
                </a:tc>
                <a:tc>
                  <a:txBody>
                    <a:bodyPr/>
                    <a:lstStyle/>
                    <a:p>
                      <a:pPr algn="ctr">
                        <a:lnSpc>
                          <a:spcPct val="115000"/>
                        </a:lnSpc>
                        <a:buNone/>
                      </a:pPr>
                      <a:r>
                        <a:rPr lang="en-GB" sz="1800" kern="1200" dirty="0">
                          <a:solidFill>
                            <a:srgbClr val="000000"/>
                          </a:solidFill>
                          <a:latin typeface="+mn-lt"/>
                          <a:ea typeface="+mn-ea"/>
                          <a:cs typeface="+mn-cs"/>
                        </a:rPr>
                        <a:t>Category</a:t>
                      </a:r>
                      <a:endParaRPr lang="ru-RU" sz="1800" kern="1200" dirty="0">
                        <a:solidFill>
                          <a:srgbClr val="000000"/>
                        </a:solidFill>
                        <a:latin typeface="+mn-lt"/>
                        <a:ea typeface="+mn-ea"/>
                        <a:cs typeface="+mn-cs"/>
                      </a:endParaRPr>
                    </a:p>
                  </a:txBody>
                  <a:tcPr marL="63500" marR="63500" marT="63500" marB="63500"/>
                </a:tc>
                <a:tc>
                  <a:txBody>
                    <a:bodyPr/>
                    <a:lstStyle/>
                    <a:p>
                      <a:pPr algn="ctr">
                        <a:lnSpc>
                          <a:spcPct val="115000"/>
                        </a:lnSpc>
                        <a:buNone/>
                      </a:pPr>
                      <a:r>
                        <a:rPr lang="en-GB" sz="1800" kern="1200" dirty="0">
                          <a:solidFill>
                            <a:srgbClr val="000000"/>
                          </a:solidFill>
                          <a:latin typeface="+mn-lt"/>
                          <a:ea typeface="+mn-ea"/>
                          <a:cs typeface="+mn-cs"/>
                        </a:rPr>
                        <a:t>Topic 1</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algn="ctr">
                        <a:lnSpc>
                          <a:spcPct val="115000"/>
                        </a:lnSpc>
                        <a:buNone/>
                      </a:pPr>
                      <a:r>
                        <a:rPr lang="en-GB" sz="1800" kern="1200" dirty="0">
                          <a:solidFill>
                            <a:srgbClr val="000000"/>
                          </a:solidFill>
                          <a:latin typeface="+mn-lt"/>
                          <a:ea typeface="+mn-ea"/>
                          <a:cs typeface="+mn-cs"/>
                        </a:rPr>
                        <a:t>Topic 2</a:t>
                      </a:r>
                      <a:endParaRPr lang="ru-RU" sz="1800" kern="1200" dirty="0">
                        <a:solidFill>
                          <a:srgbClr val="000000"/>
                        </a:solidFill>
                        <a:latin typeface="+mn-lt"/>
                        <a:ea typeface="+mn-ea"/>
                        <a:cs typeface="+mn-cs"/>
                      </a:endParaRPr>
                    </a:p>
                  </a:txBody>
                  <a:tcPr marL="63500" marR="63500" marT="63500" marB="63500">
                    <a:solidFill>
                      <a:srgbClr val="FFCC00"/>
                    </a:solidFill>
                  </a:tcPr>
                </a:tc>
                <a:extLst>
                  <a:ext uri="{0D108BD9-81ED-4DB2-BD59-A6C34878D82A}">
                    <a16:rowId xmlns:a16="http://schemas.microsoft.com/office/drawing/2014/main" val="263770531"/>
                  </a:ext>
                </a:extLst>
              </a:tr>
              <a:tr h="504648">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rgbClr val="FFCC00"/>
                    </a:solidFill>
                  </a:tcPr>
                </a:tc>
                <a:extLst>
                  <a:ext uri="{0D108BD9-81ED-4DB2-BD59-A6C34878D82A}">
                    <a16:rowId xmlns:a16="http://schemas.microsoft.com/office/drawing/2014/main" val="2700837979"/>
                  </a:ext>
                </a:extLst>
              </a:tr>
              <a:tr h="504648">
                <a:tc>
                  <a:txBody>
                    <a:bodyPr/>
                    <a:lstStyle/>
                    <a:p>
                      <a:pPr indent="457200" algn="just">
                        <a:lnSpc>
                          <a:spcPct val="115000"/>
                        </a:lnSpc>
                        <a:buNone/>
                      </a:pPr>
                      <a:r>
                        <a:rPr lang="en-GB" sz="1800" kern="1200">
                          <a:solidFill>
                            <a:srgbClr val="000000"/>
                          </a:solidFill>
                          <a:latin typeface="+mn-lt"/>
                          <a:ea typeface="+mn-ea"/>
                          <a:cs typeface="+mn-cs"/>
                        </a:rPr>
                        <a:t>2</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solidFill>
                      <a:srgbClr val="FFCC00"/>
                    </a:solidFill>
                  </a:tcPr>
                </a:tc>
                <a:extLst>
                  <a:ext uri="{0D108BD9-81ED-4DB2-BD59-A6C34878D82A}">
                    <a16:rowId xmlns:a16="http://schemas.microsoft.com/office/drawing/2014/main" val="1079577961"/>
                  </a:ext>
                </a:extLst>
              </a:tr>
              <a:tr h="504648">
                <a:tc>
                  <a:txBody>
                    <a:bodyPr/>
                    <a:lstStyle/>
                    <a:p>
                      <a:pPr indent="457200" algn="just">
                        <a:lnSpc>
                          <a:spcPct val="115000"/>
                        </a:lnSpc>
                        <a:buNone/>
                      </a:pPr>
                      <a:r>
                        <a:rPr lang="en-GB" sz="1800" kern="1200">
                          <a:solidFill>
                            <a:srgbClr val="000000"/>
                          </a:solidFill>
                          <a:latin typeface="+mn-lt"/>
                          <a:ea typeface="+mn-ea"/>
                          <a:cs typeface="+mn-cs"/>
                        </a:rPr>
                        <a:t>3</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15000"/>
                        </a:lnSpc>
                        <a:buNone/>
                      </a:pPr>
                      <a:r>
                        <a:rPr lang="en-GB" sz="1800" kern="1200" dirty="0">
                          <a:solidFill>
                            <a:srgbClr val="000000"/>
                          </a:solidFill>
                          <a:latin typeface="+mn-lt"/>
                          <a:ea typeface="+mn-ea"/>
                          <a:cs typeface="+mn-cs"/>
                        </a:rPr>
                        <a:t>1</a:t>
                      </a:r>
                      <a:endParaRPr lang="ru-RU" sz="1800" kern="1200" dirty="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15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rgbClr val="FFCC00"/>
                    </a:solidFill>
                  </a:tcPr>
                </a:tc>
                <a:extLst>
                  <a:ext uri="{0D108BD9-81ED-4DB2-BD59-A6C34878D82A}">
                    <a16:rowId xmlns:a16="http://schemas.microsoft.com/office/drawing/2014/main" val="3564319644"/>
                  </a:ext>
                </a:extLst>
              </a:tr>
              <a:tr h="471276">
                <a:tc>
                  <a:txBody>
                    <a:bodyPr/>
                    <a:lstStyle/>
                    <a:p>
                      <a:pPr indent="457200" algn="just">
                        <a:lnSpc>
                          <a:spcPct val="150000"/>
                        </a:lnSpc>
                        <a:buNone/>
                      </a:pPr>
                      <a:r>
                        <a:rPr lang="en-GB" sz="1800" kern="1200">
                          <a:solidFill>
                            <a:srgbClr val="000000"/>
                          </a:solidFill>
                          <a:latin typeface="+mn-lt"/>
                          <a:ea typeface="+mn-ea"/>
                          <a:cs typeface="+mn-cs"/>
                        </a:rPr>
                        <a:t>3</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50000"/>
                        </a:lnSpc>
                        <a:buNone/>
                      </a:pPr>
                      <a:r>
                        <a:rPr lang="en-GB" sz="1800" kern="1200">
                          <a:solidFill>
                            <a:srgbClr val="000000"/>
                          </a:solidFill>
                          <a:latin typeface="+mn-lt"/>
                          <a:ea typeface="+mn-ea"/>
                          <a:cs typeface="+mn-cs"/>
                        </a:rPr>
                        <a:t>2</a:t>
                      </a:r>
                      <a:endParaRPr lang="ru-RU" sz="1800" kern="1200">
                        <a:solidFill>
                          <a:srgbClr val="000000"/>
                        </a:solidFill>
                        <a:latin typeface="+mn-lt"/>
                        <a:ea typeface="+mn-ea"/>
                        <a:cs typeface="+mn-cs"/>
                      </a:endParaRPr>
                    </a:p>
                  </a:txBody>
                  <a:tcPr marL="63500" marR="63500" marT="63500" marB="63500"/>
                </a:tc>
                <a:tc>
                  <a:txBody>
                    <a:bodyPr/>
                    <a:lstStyle/>
                    <a:p>
                      <a:pPr indent="457200" algn="just">
                        <a:lnSpc>
                          <a:spcPct val="150000"/>
                        </a:lnSpc>
                        <a:buNone/>
                      </a:pPr>
                      <a:r>
                        <a:rPr lang="en-GB" sz="1800" kern="1200">
                          <a:solidFill>
                            <a:srgbClr val="000000"/>
                          </a:solidFill>
                          <a:latin typeface="+mn-lt"/>
                          <a:ea typeface="+mn-ea"/>
                          <a:cs typeface="+mn-cs"/>
                        </a:rPr>
                        <a:t>1</a:t>
                      </a:r>
                      <a:endParaRPr lang="ru-RU" sz="1800" kern="1200">
                        <a:solidFill>
                          <a:srgbClr val="000000"/>
                        </a:solidFill>
                        <a:latin typeface="+mn-lt"/>
                        <a:ea typeface="+mn-ea"/>
                        <a:cs typeface="+mn-cs"/>
                      </a:endParaRPr>
                    </a:p>
                  </a:txBody>
                  <a:tcPr marL="63500" marR="63500" marT="63500" marB="63500">
                    <a:solidFill>
                      <a:srgbClr val="FFCC00"/>
                    </a:solidFill>
                  </a:tcPr>
                </a:tc>
                <a:tc>
                  <a:txBody>
                    <a:bodyPr/>
                    <a:lstStyle/>
                    <a:p>
                      <a:pPr indent="457200" algn="just">
                        <a:lnSpc>
                          <a:spcPct val="150000"/>
                        </a:lnSpc>
                        <a:buNone/>
                      </a:pPr>
                      <a:r>
                        <a:rPr lang="en-GB" sz="1800" kern="1200" dirty="0">
                          <a:solidFill>
                            <a:srgbClr val="000000"/>
                          </a:solidFill>
                          <a:latin typeface="+mn-lt"/>
                          <a:ea typeface="+mn-ea"/>
                          <a:cs typeface="+mn-cs"/>
                        </a:rPr>
                        <a:t>0</a:t>
                      </a:r>
                      <a:endParaRPr lang="ru-RU" sz="1800" kern="1200" dirty="0">
                        <a:solidFill>
                          <a:srgbClr val="000000"/>
                        </a:solidFill>
                        <a:latin typeface="+mn-lt"/>
                        <a:ea typeface="+mn-ea"/>
                        <a:cs typeface="+mn-cs"/>
                      </a:endParaRPr>
                    </a:p>
                  </a:txBody>
                  <a:tcPr marL="63500" marR="63500" marT="63500" marB="63500">
                    <a:solidFill>
                      <a:srgbClr val="FFCC00"/>
                    </a:solidFill>
                  </a:tcPr>
                </a:tc>
                <a:extLst>
                  <a:ext uri="{0D108BD9-81ED-4DB2-BD59-A6C34878D82A}">
                    <a16:rowId xmlns:a16="http://schemas.microsoft.com/office/drawing/2014/main" val="3866108114"/>
                  </a:ext>
                </a:extLst>
              </a:tr>
            </a:tbl>
          </a:graphicData>
        </a:graphic>
      </p:graphicFrame>
      <p:sp>
        <p:nvSpPr>
          <p:cNvPr id="3" name="TextBox 2">
            <a:extLst>
              <a:ext uri="{FF2B5EF4-FFF2-40B4-BE49-F238E27FC236}">
                <a16:creationId xmlns:a16="http://schemas.microsoft.com/office/drawing/2014/main" id="{8C7EE5D1-1EF9-3F48-894E-840FDBD952E3}"/>
              </a:ext>
            </a:extLst>
          </p:cNvPr>
          <p:cNvSpPr txBox="1"/>
          <p:nvPr/>
        </p:nvSpPr>
        <p:spPr>
          <a:xfrm>
            <a:off x="5408194" y="3141828"/>
            <a:ext cx="5456321" cy="2308324"/>
          </a:xfrm>
          <a:prstGeom prst="rect">
            <a:avLst/>
          </a:prstGeom>
          <a:noFill/>
        </p:spPr>
        <p:txBody>
          <a:bodyPr wrap="square" rtlCol="0">
            <a:spAutoFit/>
          </a:bodyPr>
          <a:lstStyle/>
          <a:p>
            <a:r>
              <a:rPr lang="en-GB" dirty="0">
                <a:solidFill>
                  <a:srgbClr val="000000"/>
                </a:solidFill>
              </a:rPr>
              <a:t>Work with categories due to polytomous items</a:t>
            </a:r>
          </a:p>
          <a:p>
            <a:endParaRPr lang="ru-RU" dirty="0">
              <a:solidFill>
                <a:srgbClr val="000000"/>
              </a:solidFill>
            </a:endParaRPr>
          </a:p>
          <a:p>
            <a:r>
              <a:rPr lang="en-GB" dirty="0">
                <a:solidFill>
                  <a:srgbClr val="000000"/>
                </a:solidFill>
              </a:rPr>
              <a:t>Some topics were combined due to small number of indicators = 7 topics overall</a:t>
            </a: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ru-RU" dirty="0">
              <a:solidFill>
                <a:srgbClr val="000000"/>
              </a:solidFill>
            </a:endParaRPr>
          </a:p>
        </p:txBody>
      </p:sp>
      <p:sp>
        <p:nvSpPr>
          <p:cNvPr id="6" name="TextBox 5">
            <a:extLst>
              <a:ext uri="{FF2B5EF4-FFF2-40B4-BE49-F238E27FC236}">
                <a16:creationId xmlns:a16="http://schemas.microsoft.com/office/drawing/2014/main" id="{6CEC32E4-E973-E915-9BA5-A6B3D5244ED1}"/>
              </a:ext>
            </a:extLst>
          </p:cNvPr>
          <p:cNvSpPr txBox="1"/>
          <p:nvPr/>
        </p:nvSpPr>
        <p:spPr>
          <a:xfrm>
            <a:off x="5408194" y="4488311"/>
            <a:ext cx="5233738" cy="923330"/>
          </a:xfrm>
          <a:prstGeom prst="rect">
            <a:avLst/>
          </a:prstGeom>
          <a:noFill/>
        </p:spPr>
        <p:txBody>
          <a:bodyPr wrap="square">
            <a:spAutoFit/>
          </a:bodyPr>
          <a:lstStyle/>
          <a:p>
            <a:r>
              <a:rPr lang="en-GB" b="1" dirty="0">
                <a:solidFill>
                  <a:srgbClr val="0668A9"/>
                </a:solidFill>
              </a:rPr>
              <a:t>For example, in Item 3, both score categories (1 and 2) are associated with the same content topic (Topic 1). </a:t>
            </a:r>
            <a:endParaRPr lang="ru-RU" b="1" dirty="0">
              <a:solidFill>
                <a:srgbClr val="0668A9"/>
              </a:solidFill>
            </a:endParaRPr>
          </a:p>
        </p:txBody>
      </p:sp>
    </p:spTree>
    <p:extLst>
      <p:ext uri="{BB962C8B-B14F-4D97-AF65-F5344CB8AC3E}">
        <p14:creationId xmlns:p14="http://schemas.microsoft.com/office/powerpoint/2010/main" val="4284422422"/>
      </p:ext>
    </p:extLst>
  </p:cSld>
  <p:clrMapOvr>
    <a:masterClrMapping/>
  </p:clrMapOvr>
</p:sld>
</file>

<file path=ppt/theme/theme1.xml><?xml version="1.0" encoding="utf-8"?>
<a:theme xmlns:a="http://schemas.openxmlformats.org/drawingml/2006/main" name="Tema de Office">
  <a:themeElements>
    <a:clrScheme name="Personalizado 2">
      <a:dk1>
        <a:srgbClr val="FFFFFF"/>
      </a:dk1>
      <a:lt1>
        <a:srgbClr val="0E2841"/>
      </a:lt1>
      <a:dk2>
        <a:srgbClr val="FFFF00"/>
      </a:dk2>
      <a:lt2>
        <a:srgbClr val="0E2841"/>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599</TotalTime>
  <Words>1476</Words>
  <Application>Microsoft Office PowerPoint</Application>
  <PresentationFormat>Широкоэкранный</PresentationFormat>
  <Paragraphs>263</Paragraphs>
  <Slides>17</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Aptos</vt:lpstr>
      <vt:lpstr>Arial</vt:lpstr>
      <vt:lpstr>Times New Roman</vt:lpstr>
      <vt:lpstr>Tema de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PiXELPAELLA</dc:creator>
  <cp:lastModifiedBy>Дарья Грачева</cp:lastModifiedBy>
  <cp:revision>11</cp:revision>
  <dcterms:created xsi:type="dcterms:W3CDTF">2025-06-21T22:23:49Z</dcterms:created>
  <dcterms:modified xsi:type="dcterms:W3CDTF">2025-07-23T14:17:45Z</dcterms:modified>
</cp:coreProperties>
</file>