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1" r:id="rId4"/>
    <p:sldId id="275" r:id="rId5"/>
    <p:sldId id="274" r:id="rId6"/>
    <p:sldId id="27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  <a:srgbClr val="066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1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60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XELPAELLA" userId="cbaf7227-bf71-40d4-85a2-f45938c4a751" providerId="ADAL" clId="{BCCDAF0E-2E17-416D-9CBD-D1913873FD5D}"/>
    <pc:docChg chg="undo custSel addSld modSld sldOrd modMainMaster">
      <pc:chgData name="PiXELPAELLA" userId="cbaf7227-bf71-40d4-85a2-f45938c4a751" providerId="ADAL" clId="{BCCDAF0E-2E17-416D-9CBD-D1913873FD5D}" dt="2025-06-21T23:26:40.544" v="154"/>
      <pc:docMkLst>
        <pc:docMk/>
      </pc:docMkLst>
      <pc:sldChg chg="addSp modSp">
        <pc:chgData name="PiXELPAELLA" userId="cbaf7227-bf71-40d4-85a2-f45938c4a751" providerId="ADAL" clId="{BCCDAF0E-2E17-416D-9CBD-D1913873FD5D}" dt="2025-06-21T23:10:54.096" v="7"/>
        <pc:sldMkLst>
          <pc:docMk/>
          <pc:sldMk cId="3531607879" sldId="256"/>
        </pc:sldMkLst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7" creationId="{A365D0AF-360A-2AAB-2A97-18AC0C66969E}"/>
          </ac:spMkLst>
        </pc:spChg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8" creationId="{4075FF85-E27A-259A-1A69-66CA96E93828}"/>
          </ac:spMkLst>
        </pc:spChg>
      </pc:sldChg>
      <pc:sldChg chg="addSp modSp new mod">
        <pc:chgData name="PiXELPAELLA" userId="cbaf7227-bf71-40d4-85a2-f45938c4a751" providerId="ADAL" clId="{BCCDAF0E-2E17-416D-9CBD-D1913873FD5D}" dt="2025-06-21T23:24:52.219" v="151" actId="1076"/>
        <pc:sldMkLst>
          <pc:docMk/>
          <pc:sldMk cId="1099301315" sldId="257"/>
        </pc:sldMkLst>
        <pc:spChg chg="add mod">
          <ac:chgData name="PiXELPAELLA" userId="cbaf7227-bf71-40d4-85a2-f45938c4a751" providerId="ADAL" clId="{BCCDAF0E-2E17-416D-9CBD-D1913873FD5D}" dt="2025-06-21T23:22:36.826" v="145" actId="1076"/>
          <ac:spMkLst>
            <pc:docMk/>
            <pc:sldMk cId="1099301315" sldId="257"/>
            <ac:spMk id="3" creationId="{210A98E6-B44F-9A56-5639-5D33CE703E9E}"/>
          </ac:spMkLst>
        </pc:spChg>
        <pc:spChg chg="add mod ord">
          <ac:chgData name="PiXELPAELLA" userId="cbaf7227-bf71-40d4-85a2-f45938c4a751" providerId="ADAL" clId="{BCCDAF0E-2E17-416D-9CBD-D1913873FD5D}" dt="2025-06-21T23:22:16.435" v="141" actId="1076"/>
          <ac:spMkLst>
            <pc:docMk/>
            <pc:sldMk cId="1099301315" sldId="257"/>
            <ac:spMk id="4" creationId="{3CB7240F-E965-E76C-9D34-CF1AAC9BC4C2}"/>
          </ac:spMkLst>
        </pc:spChg>
        <pc:spChg chg="add mod ord">
          <ac:chgData name="PiXELPAELLA" userId="cbaf7227-bf71-40d4-85a2-f45938c4a751" providerId="ADAL" clId="{BCCDAF0E-2E17-416D-9CBD-D1913873FD5D}" dt="2025-06-21T23:24:52.219" v="151" actId="1076"/>
          <ac:spMkLst>
            <pc:docMk/>
            <pc:sldMk cId="1099301315" sldId="257"/>
            <ac:spMk id="5" creationId="{F41D32A0-0625-B2C3-C459-173FB3171C71}"/>
          </ac:spMkLst>
        </pc:spChg>
        <pc:spChg chg="add mod ord">
          <ac:chgData name="PiXELPAELLA" userId="cbaf7227-bf71-40d4-85a2-f45938c4a751" providerId="ADAL" clId="{BCCDAF0E-2E17-416D-9CBD-D1913873FD5D}" dt="2025-06-21T23:24:48.059" v="150" actId="1076"/>
          <ac:spMkLst>
            <pc:docMk/>
            <pc:sldMk cId="1099301315" sldId="257"/>
            <ac:spMk id="6" creationId="{51FA5C24-EC53-C1C5-B446-5CCF47C3521E}"/>
          </ac:spMkLst>
        </pc:spChg>
      </pc:sldChg>
      <pc:sldChg chg="addSp modSp new mod">
        <pc:chgData name="PiXELPAELLA" userId="cbaf7227-bf71-40d4-85a2-f45938c4a751" providerId="ADAL" clId="{BCCDAF0E-2E17-416D-9CBD-D1913873FD5D}" dt="2025-06-21T23:19:10.535" v="100" actId="114"/>
        <pc:sldMkLst>
          <pc:docMk/>
          <pc:sldMk cId="3446693452" sldId="258"/>
        </pc:sldMkLst>
        <pc:spChg chg="add mod">
          <ac:chgData name="PiXELPAELLA" userId="cbaf7227-bf71-40d4-85a2-f45938c4a751" providerId="ADAL" clId="{BCCDAF0E-2E17-416D-9CBD-D1913873FD5D}" dt="2025-06-21T23:13:46.524" v="22"/>
          <ac:spMkLst>
            <pc:docMk/>
            <pc:sldMk cId="3446693452" sldId="258"/>
            <ac:spMk id="2" creationId="{75B0F97B-3761-FA6F-6259-34F75924CA9C}"/>
          </ac:spMkLst>
        </pc:spChg>
        <pc:spChg chg="add mod">
          <ac:chgData name="PiXELPAELLA" userId="cbaf7227-bf71-40d4-85a2-f45938c4a751" providerId="ADAL" clId="{BCCDAF0E-2E17-416D-9CBD-D1913873FD5D}" dt="2025-06-21T23:19:10.535" v="100" actId="114"/>
          <ac:spMkLst>
            <pc:docMk/>
            <pc:sldMk cId="3446693452" sldId="258"/>
            <ac:spMk id="3" creationId="{D3F2DA46-7452-2CA4-C6F1-750C8E194041}"/>
          </ac:spMkLst>
        </pc:spChg>
      </pc:sldChg>
      <pc:sldChg chg="new ord">
        <pc:chgData name="PiXELPAELLA" userId="cbaf7227-bf71-40d4-85a2-f45938c4a751" providerId="ADAL" clId="{BCCDAF0E-2E17-416D-9CBD-D1913873FD5D}" dt="2025-06-21T23:26:40.544" v="154"/>
        <pc:sldMkLst>
          <pc:docMk/>
          <pc:sldMk cId="776710405" sldId="259"/>
        </pc:sldMkLst>
      </pc:sldChg>
      <pc:sldMasterChg chg="modSldLayout">
        <pc:chgData name="PiXELPAELLA" userId="cbaf7227-bf71-40d4-85a2-f45938c4a751" providerId="ADAL" clId="{BCCDAF0E-2E17-416D-9CBD-D1913873FD5D}" dt="2025-06-21T23:10:40.041" v="6" actId="21"/>
        <pc:sldMasterMkLst>
          <pc:docMk/>
          <pc:sldMasterMk cId="543476167" sldId="2147483648"/>
        </pc:sldMasterMkLst>
        <pc:sldLayoutChg chg="delSp modSp mod">
          <pc:chgData name="PiXELPAELLA" userId="cbaf7227-bf71-40d4-85a2-f45938c4a751" providerId="ADAL" clId="{BCCDAF0E-2E17-416D-9CBD-D1913873FD5D}" dt="2025-06-21T23:10:40.041" v="6" actId="21"/>
          <pc:sldLayoutMkLst>
            <pc:docMk/>
            <pc:sldMasterMk cId="543476167" sldId="2147483648"/>
            <pc:sldLayoutMk cId="4131022742" sldId="2147483649"/>
          </pc:sldLayoutMkLst>
          <pc:spChg chg="del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7" creationId="{A365D0AF-360A-2AAB-2A97-18AC0C66969E}"/>
            </ac:spMkLst>
          </pc:spChg>
          <pc:spChg chg="del mod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8" creationId="{4075FF85-E27A-259A-1A69-66CA96E93828}"/>
            </ac:spMkLst>
          </pc:spChg>
        </pc:sldLayoutChg>
        <pc:sldLayoutChg chg="delSp modSp mod">
          <pc:chgData name="PiXELPAELLA" userId="cbaf7227-bf71-40d4-85a2-f45938c4a751" providerId="ADAL" clId="{BCCDAF0E-2E17-416D-9CBD-D1913873FD5D}" dt="2025-06-21T23:09:52.591" v="3" actId="478"/>
          <pc:sldLayoutMkLst>
            <pc:docMk/>
            <pc:sldMasterMk cId="543476167" sldId="2147483648"/>
            <pc:sldLayoutMk cId="3981348903" sldId="2147483650"/>
          </pc:sldLayoutMkLst>
          <pc:spChg chg="del mod">
            <ac:chgData name="PiXELPAELLA" userId="cbaf7227-bf71-40d4-85a2-f45938c4a751" providerId="ADAL" clId="{BCCDAF0E-2E17-416D-9CBD-D1913873FD5D}" dt="2025-06-21T23:09:52.591" v="3" actId="478"/>
            <ac:spMkLst>
              <pc:docMk/>
              <pc:sldMasterMk cId="543476167" sldId="2147483648"/>
              <pc:sldLayoutMk cId="3981348903" sldId="2147483650"/>
              <ac:spMk id="4" creationId="{0189FFF9-F60C-B9B8-9A6B-21F66C327F61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CAC3-07F6-4B6D-9433-7869C6B3AB2D}" type="datetimeFigureOut">
              <a:rPr lang="es-ES" smtClean="0"/>
              <a:t>22/07/2025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D47BC-B9FB-4CB1-A507-35606AA902D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007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47BC-B9FB-4CB1-A507-35606AA902D8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9873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47BC-B9FB-4CB1-A507-35606AA902D8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7893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0227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34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3352801" y="2667000"/>
            <a:ext cx="8839200" cy="2488531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Trebuchet MS" panose="020B0603020202020204" pitchFamily="34" charset="0"/>
              </a:rPr>
              <a:t>SYMPOSIUM</a:t>
            </a:r>
          </a:p>
          <a:p>
            <a:r>
              <a:rPr lang="en-US" dirty="0">
                <a:latin typeface="Trebuchet MS" panose="020B0603020202020204" pitchFamily="34" charset="0"/>
              </a:rPr>
              <a:t>Intervention programs evaluation: effect size, moderator variables and methodological quality</a:t>
            </a:r>
          </a:p>
          <a:p>
            <a:endParaRPr lang="en-US" sz="800" b="1" dirty="0">
              <a:latin typeface="Trebuchet MS" panose="020B0603020202020204" pitchFamily="34" charset="0"/>
            </a:endParaRPr>
          </a:p>
          <a:p>
            <a:endParaRPr lang="en-US" sz="1800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A365D0AF-360A-2AAB-2A97-18AC0C66969E}"/>
              </a:ext>
            </a:extLst>
          </p:cNvPr>
          <p:cNvSpPr txBox="1">
            <a:spLocks/>
          </p:cNvSpPr>
          <p:nvPr/>
        </p:nvSpPr>
        <p:spPr>
          <a:xfrm>
            <a:off x="5633304" y="4578047"/>
            <a:ext cx="6811108" cy="5334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solidFill>
                  <a:schemeClr val="tx1"/>
                </a:solidFill>
              </a:rPr>
              <a:t>S</a:t>
            </a:r>
            <a:r>
              <a:rPr lang="es-ES" sz="2000" b="0" i="0" dirty="0">
                <a:solidFill>
                  <a:schemeClr val="tx1"/>
                </a:solidFill>
              </a:rPr>
              <a:t>usana Sanduvete-Chaves</a:t>
            </a:r>
            <a:r>
              <a:rPr lang="es-ES" sz="2000" dirty="0">
                <a:solidFill>
                  <a:schemeClr val="tx1"/>
                </a:solidFill>
              </a:rPr>
              <a:t> &amp; </a:t>
            </a:r>
            <a:r>
              <a:rPr lang="es-ES" sz="2000" b="0" i="0" dirty="0">
                <a:solidFill>
                  <a:schemeClr val="tx1"/>
                </a:solidFill>
              </a:rPr>
              <a:t>Salvador Chacón-Moscoso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D8C051C-0CB4-8BC0-049C-D20329946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915" y="1033897"/>
            <a:ext cx="1135917" cy="98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rchivo:Logo-universidad-autonoma.jpg - Wikipedia, la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" t="28030" r="4710" b="32618"/>
          <a:stretch/>
        </p:blipFill>
        <p:spPr bwMode="auto">
          <a:xfrm>
            <a:off x="10514832" y="1794485"/>
            <a:ext cx="1587401" cy="676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3170" y="5208710"/>
            <a:ext cx="1089146" cy="60992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5340" y="5871811"/>
            <a:ext cx="748446" cy="73357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7796" y="5155531"/>
            <a:ext cx="904142" cy="90414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7"/>
          <a:srcRect t="11212" b="46643"/>
          <a:stretch/>
        </p:blipFill>
        <p:spPr>
          <a:xfrm>
            <a:off x="3966429" y="6059673"/>
            <a:ext cx="1666875" cy="66235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8"/>
          <a:srcRect t="13410" b="26715"/>
          <a:stretch/>
        </p:blipFill>
        <p:spPr>
          <a:xfrm>
            <a:off x="3083170" y="4601308"/>
            <a:ext cx="1461489" cy="48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0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12733" y="1320602"/>
            <a:ext cx="106997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Intervention programs 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Different fields (sports, organizations, health, etc.)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There are often methodological</a:t>
            </a:r>
            <a:r>
              <a:rPr lang="en-US" sz="2800" b="1" dirty="0">
                <a:solidFill>
                  <a:schemeClr val="bg1"/>
                </a:solidFill>
              </a:rPr>
              <a:t> shortcomings</a:t>
            </a:r>
            <a:r>
              <a:rPr lang="en-US" sz="2800" dirty="0">
                <a:solidFill>
                  <a:schemeClr val="bg1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They are </a:t>
            </a:r>
            <a:r>
              <a:rPr lang="en-US" sz="2800" b="1" dirty="0">
                <a:solidFill>
                  <a:schemeClr val="bg1"/>
                </a:solidFill>
              </a:rPr>
              <a:t>not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implemented</a:t>
            </a:r>
            <a:r>
              <a:rPr lang="en-US" sz="2800" dirty="0">
                <a:solidFill>
                  <a:schemeClr val="bg1"/>
                </a:solidFill>
              </a:rPr>
              <a:t> with sufficient </a:t>
            </a:r>
            <a:r>
              <a:rPr lang="en-US" sz="2800" b="1" dirty="0">
                <a:solidFill>
                  <a:schemeClr val="bg1"/>
                </a:solidFill>
              </a:rPr>
              <a:t>rigor</a:t>
            </a:r>
            <a:endParaRPr lang="en-US" sz="28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 chosen </a:t>
            </a:r>
            <a:r>
              <a:rPr lang="en-US" sz="2800" b="1" dirty="0">
                <a:solidFill>
                  <a:schemeClr val="bg1"/>
                </a:solidFill>
              </a:rPr>
              <a:t>solutions</a:t>
            </a:r>
            <a:r>
              <a:rPr lang="en-US" sz="2800" dirty="0">
                <a:solidFill>
                  <a:schemeClr val="bg1"/>
                </a:solidFill>
              </a:rPr>
              <a:t> may </a:t>
            </a:r>
            <a:r>
              <a:rPr lang="en-US" sz="2800" b="1" dirty="0">
                <a:solidFill>
                  <a:schemeClr val="bg1"/>
                </a:solidFill>
              </a:rPr>
              <a:t>not </a:t>
            </a:r>
            <a:r>
              <a:rPr lang="en-US" sz="2800" dirty="0">
                <a:solidFill>
                  <a:schemeClr val="bg1"/>
                </a:solidFill>
              </a:rPr>
              <a:t>always be the </a:t>
            </a:r>
            <a:r>
              <a:rPr lang="en-US" sz="2800">
                <a:solidFill>
                  <a:schemeClr val="bg1"/>
                </a:solidFill>
              </a:rPr>
              <a:t>most </a:t>
            </a:r>
            <a:r>
              <a:rPr lang="en-US" sz="2800" b="1">
                <a:solidFill>
                  <a:schemeClr val="bg1"/>
                </a:solidFill>
              </a:rPr>
              <a:t>optimal</a:t>
            </a:r>
            <a:r>
              <a:rPr lang="en-US" sz="280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Consequences: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It hinders the </a:t>
            </a:r>
            <a:r>
              <a:rPr lang="en-US" sz="2800" b="1" dirty="0">
                <a:solidFill>
                  <a:schemeClr val="bg1"/>
                </a:solidFill>
              </a:rPr>
              <a:t>accumulation </a:t>
            </a:r>
            <a:r>
              <a:rPr lang="en-US" sz="2800" dirty="0">
                <a:solidFill>
                  <a:schemeClr val="bg1"/>
                </a:solidFill>
              </a:rPr>
              <a:t>of reliable knowledge, impeding: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Scientific progress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Transference</a:t>
            </a:r>
            <a:r>
              <a:rPr lang="en-US" sz="2800" dirty="0">
                <a:solidFill>
                  <a:schemeClr val="bg1"/>
                </a:solidFill>
              </a:rPr>
              <a:t> to intervention </a:t>
            </a:r>
            <a:r>
              <a:rPr lang="en-US" sz="2800" b="1" dirty="0">
                <a:solidFill>
                  <a:schemeClr val="bg1"/>
                </a:solidFill>
              </a:rPr>
              <a:t>contexts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To </a:t>
            </a:r>
            <a:r>
              <a:rPr lang="en-US" sz="2800" b="1" dirty="0">
                <a:solidFill>
                  <a:schemeClr val="bg1"/>
                </a:solidFill>
              </a:rPr>
              <a:t>address</a:t>
            </a:r>
            <a:r>
              <a:rPr lang="en-US" sz="2800" dirty="0">
                <a:solidFill>
                  <a:schemeClr val="bg1"/>
                </a:solidFill>
              </a:rPr>
              <a:t> these challenges…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5" name="Marcador de número de diapositiva 7">
            <a:extLst>
              <a:ext uri="{FF2B5EF4-FFF2-40B4-BE49-F238E27FC236}">
                <a16:creationId xmlns:a16="http://schemas.microsoft.com/office/drawing/2014/main" id="{8745CD6C-DD60-F953-D521-81AE940B8D5F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9453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19460-4489-A6BC-E846-84458EF7E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5EF5F3-EC5C-985C-F2D5-A4360FF8EA71}"/>
              </a:ext>
            </a:extLst>
          </p:cNvPr>
          <p:cNvSpPr txBox="1">
            <a:spLocks/>
          </p:cNvSpPr>
          <p:nvPr/>
        </p:nvSpPr>
        <p:spPr>
          <a:xfrm>
            <a:off x="1066800" y="1210067"/>
            <a:ext cx="10058400" cy="7874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Researchers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8745CD6C-DD60-F953-D521-81AE940B8D5F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3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016000" y="2470835"/>
            <a:ext cx="8343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ptos"/>
                <a:ea typeface="Aptos"/>
                <a:cs typeface="Times New Roman" panose="02020603050405020304" pitchFamily="18" charset="0"/>
              </a:rPr>
              <a:t>'Methodological Innovations in Program Evaluation' - HUM-649 </a:t>
            </a:r>
          </a:p>
          <a:p>
            <a:r>
              <a:rPr lang="en-US" dirty="0">
                <a:solidFill>
                  <a:schemeClr val="bg1"/>
                </a:solidFill>
                <a:latin typeface="Aptos"/>
                <a:ea typeface="Aptos"/>
                <a:cs typeface="Times New Roman" panose="02020603050405020304" pitchFamily="18" charset="0"/>
              </a:rPr>
              <a:t>+ international collaborations</a:t>
            </a:r>
          </a:p>
          <a:p>
            <a:endParaRPr lang="en-US" dirty="0">
              <a:solidFill>
                <a:schemeClr val="bg1"/>
              </a:solidFill>
              <a:latin typeface="Aptos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ptos"/>
                <a:cs typeface="Times New Roman" panose="02020603050405020304" pitchFamily="18" charset="0"/>
              </a:rPr>
              <a:t>Spain								Chile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D8C051C-0CB4-8BC0-049C-D20329946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3091933"/>
            <a:ext cx="1593850" cy="138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rchivo:Logo-universidad-autonoma.jpg - Wikipedia, la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" t="28030" r="4710" b="32618"/>
          <a:stretch/>
        </p:blipFill>
        <p:spPr bwMode="auto">
          <a:xfrm>
            <a:off x="7670032" y="4022486"/>
            <a:ext cx="1874018" cy="79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620" y="5261889"/>
            <a:ext cx="1424614" cy="79778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9600" y="5240814"/>
            <a:ext cx="1105755" cy="108378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4358" y="3395240"/>
            <a:ext cx="1254492" cy="125449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7"/>
          <a:srcRect t="11212" b="46643"/>
          <a:stretch/>
        </p:blipFill>
        <p:spPr>
          <a:xfrm>
            <a:off x="3626721" y="5240814"/>
            <a:ext cx="1990485" cy="79094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8"/>
          <a:srcRect t="13410" b="26715"/>
          <a:stretch/>
        </p:blipFill>
        <p:spPr>
          <a:xfrm>
            <a:off x="285255" y="4023458"/>
            <a:ext cx="2694936" cy="89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964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12733" y="1453952"/>
            <a:ext cx="1069975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Convergent-discriminant validity evidence of the Methodological Quality Scale for Observational Methodology: A  multitrait-multimethod analysis </a:t>
            </a:r>
          </a:p>
          <a:p>
            <a:pPr marL="342900" indent="-342900">
              <a:buFont typeface="+mj-lt"/>
              <a:buAutoNum type="arabicPeriod"/>
            </a:pPr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Validity evidence </a:t>
            </a:r>
            <a:r>
              <a:rPr lang="en-US" dirty="0">
                <a:solidFill>
                  <a:schemeClr val="bg1"/>
                </a:solidFill>
              </a:rPr>
              <a:t>of a </a:t>
            </a:r>
            <a:r>
              <a:rPr lang="en-US" b="1" dirty="0">
                <a:solidFill>
                  <a:schemeClr val="bg1"/>
                </a:solidFill>
              </a:rPr>
              <a:t>scale</a:t>
            </a:r>
            <a:r>
              <a:rPr lang="en-US" dirty="0">
                <a:solidFill>
                  <a:schemeClr val="bg1"/>
                </a:solidFill>
              </a:rPr>
              <a:t> to measure </a:t>
            </a:r>
            <a:r>
              <a:rPr lang="en-US" b="1" dirty="0">
                <a:solidFill>
                  <a:schemeClr val="bg1"/>
                </a:solidFill>
              </a:rPr>
              <a:t>methodological quality </a:t>
            </a:r>
            <a:r>
              <a:rPr lang="en-US" dirty="0">
                <a:solidFill>
                  <a:schemeClr val="bg1"/>
                </a:solidFill>
              </a:rPr>
              <a:t>in </a:t>
            </a:r>
            <a:r>
              <a:rPr lang="en-US" b="1" dirty="0">
                <a:solidFill>
                  <a:schemeClr val="bg1"/>
                </a:solidFill>
              </a:rPr>
              <a:t>observational studies </a:t>
            </a:r>
            <a:r>
              <a:rPr lang="en-US" dirty="0">
                <a:solidFill>
                  <a:schemeClr val="bg1"/>
                </a:solidFill>
              </a:rPr>
              <a:t>(with low level of intervention).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2. The goodness of fit indexes RMSEA and SRMR using ULS and RULS in Structural Equation Modeling: a review of its cut-off point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Likert scales data</a:t>
            </a:r>
            <a:r>
              <a:rPr lang="en-US" dirty="0">
                <a:solidFill>
                  <a:schemeClr val="bg1"/>
                </a:solidFill>
              </a:rPr>
              <a:t>, applied in the evaluation of intervention programs extensively. It compares Robust Unweighted Least Squares (RULS) and Unweighted Least Squares (ULS) </a:t>
            </a:r>
            <a:r>
              <a:rPr lang="en-US" b="1" dirty="0">
                <a:solidFill>
                  <a:schemeClr val="bg1"/>
                </a:solidFill>
              </a:rPr>
              <a:t>estimations</a:t>
            </a:r>
            <a:r>
              <a:rPr lang="en-US" dirty="0">
                <a:solidFill>
                  <a:schemeClr val="bg1"/>
                </a:solidFill>
              </a:rPr>
              <a:t> in terms of Type I error, power, and accurate </a:t>
            </a:r>
            <a:r>
              <a:rPr lang="en-US" b="1" dirty="0">
                <a:solidFill>
                  <a:schemeClr val="bg1"/>
                </a:solidFill>
              </a:rPr>
              <a:t>fit index </a:t>
            </a:r>
            <a:r>
              <a:rPr lang="en-US" dirty="0">
                <a:solidFill>
                  <a:schemeClr val="bg1"/>
                </a:solidFill>
              </a:rPr>
              <a:t>values in </a:t>
            </a:r>
            <a:r>
              <a:rPr lang="en-US" b="1" dirty="0">
                <a:solidFill>
                  <a:schemeClr val="bg1"/>
                </a:solidFill>
              </a:rPr>
              <a:t>Confirmatory Factor Analysis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3. Training program outcomes for mental health professionals: The role of methodological quality, study type, and timing. A meta-analysis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Meta-analysis</a:t>
            </a:r>
            <a:r>
              <a:rPr lang="en-US" dirty="0">
                <a:solidFill>
                  <a:schemeClr val="bg1"/>
                </a:solidFill>
              </a:rPr>
              <a:t> that presents the </a:t>
            </a:r>
            <a:r>
              <a:rPr lang="en-US" b="1" dirty="0">
                <a:solidFill>
                  <a:schemeClr val="bg1"/>
                </a:solidFill>
              </a:rPr>
              <a:t>effectiveness </a:t>
            </a:r>
            <a:r>
              <a:rPr lang="en-US" dirty="0">
                <a:solidFill>
                  <a:schemeClr val="bg1"/>
                </a:solidFill>
              </a:rPr>
              <a:t>of </a:t>
            </a:r>
            <a:r>
              <a:rPr lang="en-US" b="1" dirty="0">
                <a:solidFill>
                  <a:schemeClr val="bg1"/>
                </a:solidFill>
              </a:rPr>
              <a:t>training programs in mental health professionals </a:t>
            </a:r>
            <a:r>
              <a:rPr lang="en-US" dirty="0">
                <a:solidFill>
                  <a:schemeClr val="bg1"/>
                </a:solidFill>
              </a:rPr>
              <a:t>and the influence of significant </a:t>
            </a:r>
            <a:r>
              <a:rPr lang="en-US" b="1" dirty="0">
                <a:solidFill>
                  <a:schemeClr val="bg1"/>
                </a:solidFill>
              </a:rPr>
              <a:t>moderato</a:t>
            </a:r>
            <a:r>
              <a:rPr lang="en-US" dirty="0">
                <a:solidFill>
                  <a:schemeClr val="bg1"/>
                </a:solidFill>
              </a:rPr>
              <a:t>r variables.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Marcador de número de diapositiva 7">
            <a:extLst>
              <a:ext uri="{FF2B5EF4-FFF2-40B4-BE49-F238E27FC236}">
                <a16:creationId xmlns:a16="http://schemas.microsoft.com/office/drawing/2014/main" id="{8745CD6C-DD60-F953-D521-81AE940B8D5F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1207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58800" y="1885752"/>
            <a:ext cx="106997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4. Risk of bias in clinical psychology meta-analyses (2000-2020): An overview</a:t>
            </a:r>
            <a:endParaRPr lang="es-ES" b="1" dirty="0">
              <a:solidFill>
                <a:srgbClr val="C0000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Overview</a:t>
            </a:r>
            <a:r>
              <a:rPr lang="en-US" dirty="0">
                <a:solidFill>
                  <a:schemeClr val="bg1"/>
                </a:solidFill>
              </a:rPr>
              <a:t> about the </a:t>
            </a:r>
            <a:r>
              <a:rPr lang="en-US" b="1" dirty="0">
                <a:solidFill>
                  <a:schemeClr val="bg1"/>
                </a:solidFill>
              </a:rPr>
              <a:t>risk of bias </a:t>
            </a:r>
            <a:r>
              <a:rPr lang="en-US" dirty="0">
                <a:solidFill>
                  <a:schemeClr val="bg1"/>
                </a:solidFill>
              </a:rPr>
              <a:t>of the </a:t>
            </a:r>
            <a:r>
              <a:rPr lang="en-US" b="1" dirty="0">
                <a:solidFill>
                  <a:schemeClr val="bg1"/>
                </a:solidFill>
              </a:rPr>
              <a:t>primary studies </a:t>
            </a:r>
            <a:r>
              <a:rPr lang="en-US" dirty="0">
                <a:solidFill>
                  <a:schemeClr val="bg1"/>
                </a:solidFill>
              </a:rPr>
              <a:t>included in meta-analyses in </a:t>
            </a:r>
            <a:r>
              <a:rPr lang="en-US" b="1" dirty="0">
                <a:solidFill>
                  <a:schemeClr val="bg1"/>
                </a:solidFill>
              </a:rPr>
              <a:t>clinical psychology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5. Effectiveness of psychoeducation on myositis: Quality of life and well-being</a:t>
            </a:r>
            <a:endParaRPr lang="es-ES" b="1" dirty="0">
              <a:solidFill>
                <a:srgbClr val="C0000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Evaluation of a </a:t>
            </a:r>
            <a:r>
              <a:rPr lang="en-US" b="1" dirty="0">
                <a:solidFill>
                  <a:schemeClr val="bg1"/>
                </a:solidFill>
              </a:rPr>
              <a:t>psychoeducational intervention </a:t>
            </a:r>
            <a:r>
              <a:rPr lang="en-US" dirty="0">
                <a:solidFill>
                  <a:schemeClr val="bg1"/>
                </a:solidFill>
              </a:rPr>
              <a:t>to improve the </a:t>
            </a:r>
            <a:r>
              <a:rPr lang="en-US" i="1" dirty="0">
                <a:solidFill>
                  <a:schemeClr val="bg1"/>
                </a:solidFill>
              </a:rPr>
              <a:t>quality of life </a:t>
            </a:r>
            <a:r>
              <a:rPr lang="en-US" dirty="0">
                <a:solidFill>
                  <a:schemeClr val="bg1"/>
                </a:solidFill>
              </a:rPr>
              <a:t>and </a:t>
            </a:r>
            <a:r>
              <a:rPr lang="en-US" b="1" dirty="0">
                <a:solidFill>
                  <a:schemeClr val="bg1"/>
                </a:solidFill>
              </a:rPr>
              <a:t>well-being</a:t>
            </a:r>
            <a:r>
              <a:rPr lang="en-US" dirty="0">
                <a:solidFill>
                  <a:schemeClr val="bg1"/>
                </a:solidFill>
              </a:rPr>
              <a:t> of patients with </a:t>
            </a:r>
            <a:r>
              <a:rPr lang="en-US" b="1" dirty="0">
                <a:solidFill>
                  <a:schemeClr val="bg1"/>
                </a:solidFill>
              </a:rPr>
              <a:t>myositis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6. Validity evidence of the Hospital Anxiety and Depression Scale (HADS) in Chilean patients with chronic kidney disease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Validation</a:t>
            </a:r>
            <a:r>
              <a:rPr lang="en-US" dirty="0">
                <a:solidFill>
                  <a:schemeClr val="bg1"/>
                </a:solidFill>
              </a:rPr>
              <a:t> of a scale to measure </a:t>
            </a:r>
            <a:r>
              <a:rPr lang="en-US" b="1" dirty="0">
                <a:solidFill>
                  <a:schemeClr val="bg1"/>
                </a:solidFill>
              </a:rPr>
              <a:t>hospital anxiety and depression </a:t>
            </a:r>
            <a:r>
              <a:rPr lang="en-US" dirty="0">
                <a:solidFill>
                  <a:schemeClr val="bg1"/>
                </a:solidFill>
              </a:rPr>
              <a:t>in patients with </a:t>
            </a:r>
            <a:r>
              <a:rPr lang="en-US" b="1" dirty="0">
                <a:solidFill>
                  <a:schemeClr val="bg1"/>
                </a:solidFill>
              </a:rPr>
              <a:t>chronic kidney disease</a:t>
            </a:r>
            <a:r>
              <a:rPr lang="en-US" dirty="0">
                <a:solidFill>
                  <a:schemeClr val="bg1"/>
                </a:solidFill>
              </a:rPr>
              <a:t> in </a:t>
            </a:r>
            <a:r>
              <a:rPr lang="en-US" b="1" dirty="0">
                <a:solidFill>
                  <a:schemeClr val="bg1"/>
                </a:solidFill>
              </a:rPr>
              <a:t>Chile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Marcador de número de diapositiva 7">
            <a:extLst>
              <a:ext uri="{FF2B5EF4-FFF2-40B4-BE49-F238E27FC236}">
                <a16:creationId xmlns:a16="http://schemas.microsoft.com/office/drawing/2014/main" id="{8745CD6C-DD60-F953-D521-81AE940B8D5F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171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467BF-F16F-2EA3-FDBD-F9BC82BC52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8A5E334-650A-AA13-DEF5-9268534E4699}"/>
              </a:ext>
            </a:extLst>
          </p:cNvPr>
          <p:cNvSpPr txBox="1"/>
          <p:nvPr/>
        </p:nvSpPr>
        <p:spPr>
          <a:xfrm>
            <a:off x="3388179" y="4076778"/>
            <a:ext cx="522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noProof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 for your attention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1A0D6D1-0549-4DA3-1C85-C20FB4DD8D1A}"/>
              </a:ext>
            </a:extLst>
          </p:cNvPr>
          <p:cNvSpPr txBox="1"/>
          <p:nvPr/>
        </p:nvSpPr>
        <p:spPr>
          <a:xfrm>
            <a:off x="1154083" y="4866553"/>
            <a:ext cx="100584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6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work was supported by the research project PID2020-115486GB-I00 funded by the </a:t>
            </a:r>
            <a:r>
              <a:rPr lang="en-US" sz="16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Ministerio</a:t>
            </a:r>
            <a:r>
              <a:rPr lang="en-US" sz="16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Ciencia, </a:t>
            </a:r>
            <a:r>
              <a:rPr lang="en-US" sz="16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Innovación</a:t>
            </a:r>
            <a:r>
              <a:rPr lang="en-US" sz="16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 </a:t>
            </a:r>
            <a:r>
              <a:rPr lang="en-US" sz="16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Universidades</a:t>
            </a:r>
            <a:r>
              <a:rPr lang="en-US" sz="16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MICIU/AEI/10.13039/501100011033, Government of Spain; and the Chilean government project FONDECYT Regular 1250316 funded by the National Fund for Scientific and Technological Development, ANID.</a:t>
            </a: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3CB5D260-7549-72B7-43E3-70059407883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6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1581151" y="1260137"/>
            <a:ext cx="8839200" cy="2488531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Trebuchet MS" panose="020B0603020202020204" pitchFamily="34" charset="0"/>
              </a:rPr>
              <a:t>SYMPOSIUM</a:t>
            </a:r>
          </a:p>
          <a:p>
            <a:r>
              <a:rPr lang="en-US" dirty="0">
                <a:latin typeface="Trebuchet MS" panose="020B0603020202020204" pitchFamily="34" charset="0"/>
              </a:rPr>
              <a:t>Intervention programs evaluation: effect size, moderator variables and methodological quality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514637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FFFFFF"/>
      </a:dk1>
      <a:lt1>
        <a:srgbClr val="0E2841"/>
      </a:lt1>
      <a:dk2>
        <a:srgbClr val="FFFF00"/>
      </a:dk2>
      <a:lt2>
        <a:srgbClr val="0E2841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430</Words>
  <Application>Microsoft Office PowerPoint</Application>
  <PresentationFormat>Panorámica</PresentationFormat>
  <Paragraphs>51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Aptos</vt:lpstr>
      <vt:lpstr>Arial</vt:lpstr>
      <vt:lpstr>Calibri</vt:lpstr>
      <vt:lpstr>Cambria</vt:lpstr>
      <vt:lpstr>Times New Roman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PiXELPAELLA</dc:creator>
  <cp:lastModifiedBy>SUSANA SANDUVETE CHAVES</cp:lastModifiedBy>
  <cp:revision>23</cp:revision>
  <dcterms:created xsi:type="dcterms:W3CDTF">2025-06-21T22:23:49Z</dcterms:created>
  <dcterms:modified xsi:type="dcterms:W3CDTF">2025-07-22T07:24:58Z</dcterms:modified>
</cp:coreProperties>
</file>