
<file path=[Content_Types].xml><?xml version="1.0" encoding="utf-8"?>
<Types xmlns="http://schemas.openxmlformats.org/package/2006/content-types">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7" r:id="rId2"/>
    <p:sldId id="381" r:id="rId3"/>
    <p:sldId id="377" r:id="rId4"/>
    <p:sldId id="361" r:id="rId5"/>
    <p:sldId id="345" r:id="rId6"/>
    <p:sldId id="397" r:id="rId7"/>
    <p:sldId id="256" r:id="rId8"/>
    <p:sldId id="369" r:id="rId9"/>
    <p:sldId id="393" r:id="rId10"/>
    <p:sldId id="373" r:id="rId11"/>
    <p:sldId id="374" r:id="rId12"/>
    <p:sldId id="355" r:id="rId13"/>
    <p:sldId id="392" r:id="rId14"/>
    <p:sldId id="391" r:id="rId15"/>
    <p:sldId id="380" r:id="rId16"/>
    <p:sldId id="396" r:id="rId17"/>
    <p:sldId id="336" r:id="rId18"/>
    <p:sldId id="337" r:id="rId19"/>
    <p:sldId id="338" r:id="rId20"/>
    <p:sldId id="340" r:id="rId21"/>
    <p:sldId id="341" r:id="rId22"/>
    <p:sldId id="360" r:id="rId23"/>
    <p:sldId id="383" r:id="rId24"/>
    <p:sldId id="384" r:id="rId25"/>
    <p:sldId id="354" r:id="rId26"/>
    <p:sldId id="385" r:id="rId27"/>
    <p:sldId id="386" r:id="rId28"/>
    <p:sldId id="394" r:id="rId29"/>
    <p:sldId id="395" r:id="rId30"/>
    <p:sldId id="388" r:id="rId31"/>
    <p:sldId id="387" r:id="rId32"/>
    <p:sldId id="389" r:id="rId33"/>
    <p:sldId id="39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EBFB89-E872-4FEA-A651-283CC7B2D018}" v="95" dt="2025-07-23T08:29:00.5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92574"/>
  </p:normalViewPr>
  <p:slideViewPr>
    <p:cSldViewPr snapToGrid="0">
      <p:cViewPr varScale="1">
        <p:scale>
          <a:sx n="82" d="100"/>
          <a:sy n="82" d="100"/>
        </p:scale>
        <p:origin x="1600"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na Teles" userId="KHf63IXe3jJ+Hzy1qx1CFLgmB7cQ1T4k1flghaWBiPY=" providerId="None" clId="Web-{B5EBFB89-E872-4FEA-A651-283CC7B2D018}"/>
    <pc:docChg chg="modSld">
      <pc:chgData name="Mariana Teles" userId="KHf63IXe3jJ+Hzy1qx1CFLgmB7cQ1T4k1flghaWBiPY=" providerId="None" clId="Web-{B5EBFB89-E872-4FEA-A651-283CC7B2D018}" dt="2025-07-23T08:29:00.041" v="68" actId="20577"/>
      <pc:docMkLst>
        <pc:docMk/>
      </pc:docMkLst>
      <pc:sldChg chg="modSp">
        <pc:chgData name="Mariana Teles" userId="KHf63IXe3jJ+Hzy1qx1CFLgmB7cQ1T4k1flghaWBiPY=" providerId="None" clId="Web-{B5EBFB89-E872-4FEA-A651-283CC7B2D018}" dt="2025-07-23T08:29:00.041" v="68" actId="20577"/>
        <pc:sldMkLst>
          <pc:docMk/>
          <pc:sldMk cId="3156554866" sldId="389"/>
        </pc:sldMkLst>
        <pc:spChg chg="mod">
          <ac:chgData name="Mariana Teles" userId="KHf63IXe3jJ+Hzy1qx1CFLgmB7cQ1T4k1flghaWBiPY=" providerId="None" clId="Web-{B5EBFB89-E872-4FEA-A651-283CC7B2D018}" dt="2025-07-23T08:29:00.041" v="68" actId="20577"/>
          <ac:spMkLst>
            <pc:docMk/>
            <pc:sldMk cId="3156554866" sldId="389"/>
            <ac:spMk id="3" creationId="{3E6D050F-8CCA-6BCB-3BE0-4F2B713BA436}"/>
          </ac:spMkLst>
        </pc:spChg>
      </pc:sldChg>
      <pc:sldChg chg="mod modShow">
        <pc:chgData name="Mariana Teles" userId="KHf63IXe3jJ+Hzy1qx1CFLgmB7cQ1T4k1flghaWBiPY=" providerId="None" clId="Web-{B5EBFB89-E872-4FEA-A651-283CC7B2D018}" dt="2025-07-23T08:25:02.156" v="57"/>
        <pc:sldMkLst>
          <pc:docMk/>
          <pc:sldMk cId="1855859516" sldId="392"/>
        </pc:sldMkLst>
      </pc:sldChg>
      <pc:sldChg chg="addSp modSp">
        <pc:chgData name="Mariana Teles" userId="KHf63IXe3jJ+Hzy1qx1CFLgmB7cQ1T4k1flghaWBiPY=" providerId="None" clId="Web-{B5EBFB89-E872-4FEA-A651-283CC7B2D018}" dt="2025-07-23T08:24:32.405" v="56" actId="14100"/>
        <pc:sldMkLst>
          <pc:docMk/>
          <pc:sldMk cId="3632749589" sldId="393"/>
        </pc:sldMkLst>
        <pc:spChg chg="mod">
          <ac:chgData name="Mariana Teles" userId="KHf63IXe3jJ+Hzy1qx1CFLgmB7cQ1T4k1flghaWBiPY=" providerId="None" clId="Web-{B5EBFB89-E872-4FEA-A651-283CC7B2D018}" dt="2025-07-23T08:24:20.373" v="35" actId="20577"/>
          <ac:spMkLst>
            <pc:docMk/>
            <pc:sldMk cId="3632749589" sldId="393"/>
            <ac:spMk id="3" creationId="{9D63521C-FA68-B3E4-3A83-8748BF52A43B}"/>
          </ac:spMkLst>
        </pc:spChg>
        <pc:spChg chg="add mod">
          <ac:chgData name="Mariana Teles" userId="KHf63IXe3jJ+Hzy1qx1CFLgmB7cQ1T4k1flghaWBiPY=" providerId="None" clId="Web-{B5EBFB89-E872-4FEA-A651-283CC7B2D018}" dt="2025-07-23T08:24:32.405" v="56" actId="14100"/>
          <ac:spMkLst>
            <pc:docMk/>
            <pc:sldMk cId="3632749589" sldId="393"/>
            <ac:spMk id="5" creationId="{3CA8702B-F3F6-2DF2-8874-EB7AFF814BCB}"/>
          </ac:spMkLst>
        </pc:spChg>
        <pc:graphicFrameChg chg="mod modGraphic">
          <ac:chgData name="Mariana Teles" userId="KHf63IXe3jJ+Hzy1qx1CFLgmB7cQ1T4k1flghaWBiPY=" providerId="None" clId="Web-{B5EBFB89-E872-4FEA-A651-283CC7B2D018}" dt="2025-07-23T08:23:44.387" v="13"/>
          <ac:graphicFrameMkLst>
            <pc:docMk/>
            <pc:sldMk cId="3632749589" sldId="393"/>
            <ac:graphicFrameMk id="4" creationId="{4D7E78C3-DEFC-C5F5-D0EC-CCE9D2C882FC}"/>
          </ac:graphicFrameMkLst>
        </pc:graphicFrameChg>
      </pc:sldChg>
      <pc:sldChg chg="mod modShow">
        <pc:chgData name="Mariana Teles" userId="KHf63IXe3jJ+Hzy1qx1CFLgmB7cQ1T4k1flghaWBiPY=" providerId="None" clId="Web-{B5EBFB89-E872-4FEA-A651-283CC7B2D018}" dt="2025-07-23T08:28:07.289" v="59"/>
        <pc:sldMkLst>
          <pc:docMk/>
          <pc:sldMk cId="2744039364" sldId="394"/>
        </pc:sldMkLst>
      </pc:sldChg>
      <pc:sldChg chg="mod modShow">
        <pc:chgData name="Mariana Teles" userId="KHf63IXe3jJ+Hzy1qx1CFLgmB7cQ1T4k1flghaWBiPY=" providerId="None" clId="Web-{B5EBFB89-E872-4FEA-A651-283CC7B2D018}" dt="2025-07-23T08:28:13.883" v="60"/>
        <pc:sldMkLst>
          <pc:docMk/>
          <pc:sldMk cId="572660574" sldId="39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A8028C-060E-8E40-AE5D-973095F841BD}" type="datetimeFigureOut">
              <a:rPr lang="en-US" smtClean="0"/>
              <a:t>7/23/25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EAA7AD-4F14-B042-A87B-3BCF1ABC0FD8}" type="slidenum">
              <a:rPr lang="en-US" smtClean="0"/>
              <a:t>‹#›</a:t>
            </a:fld>
            <a:endParaRPr lang="en-US"/>
          </a:p>
        </p:txBody>
      </p:sp>
    </p:spTree>
    <p:extLst>
      <p:ext uri="{BB962C8B-B14F-4D97-AF65-F5344CB8AC3E}">
        <p14:creationId xmlns:p14="http://schemas.microsoft.com/office/powerpoint/2010/main" val="2873522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2176"/>
              </a:lnSpc>
              <a:spcBef>
                <a:spcPts val="1115"/>
              </a:spcBef>
              <a:spcAft>
                <a:spcPts val="0"/>
              </a:spcAft>
              <a:buClrTx/>
              <a:buSzTx/>
              <a:buFontTx/>
              <a:buNone/>
              <a:tabLst/>
              <a:defRPr/>
            </a:pPr>
            <a:r>
              <a:rPr lang="en-US" sz="1200" kern="0" spc="24" dirty="0">
                <a:solidFill>
                  <a:srgbClr val="FFFFFF">
                    <a:alpha val="80000"/>
                  </a:srgbClr>
                </a:solidFill>
                <a:latin typeface="Roboto Slab" pitchFamily="34" charset="0"/>
                <a:ea typeface="Roboto Slab" pitchFamily="34" charset="-122"/>
                <a:cs typeface="Roboto Slab" pitchFamily="34" charset="-120"/>
              </a:rPr>
              <a:t>The project utilized the BART model provided by Facebook to perform zero-shot classification on the given dataset. Zero-shot classification is a technique where a model can classify data into categories without being explicitly trained on those categories. The BART model was used to perform this type of classification on the dataset.</a:t>
            </a:r>
            <a:endParaRPr lang="en-US" dirty="0"/>
          </a:p>
          <a:p>
            <a:pPr>
              <a:lnSpc>
                <a:spcPts val="2176"/>
              </a:lnSpc>
              <a:spcBef>
                <a:spcPts val="1115"/>
              </a:spcBef>
              <a:buNone/>
            </a:pPr>
            <a:endParaRPr lang="en-US" sz="1200" kern="0" spc="31" dirty="0">
              <a:solidFill>
                <a:srgbClr val="000000">
                  <a:alpha val="80000"/>
                </a:srgbClr>
              </a:solidFill>
              <a:latin typeface="Roboto Slab" pitchFamily="34" charset="0"/>
              <a:ea typeface="Roboto Slab" pitchFamily="34" charset="-122"/>
              <a:cs typeface="Roboto Slab" pitchFamily="34" charset="-120"/>
            </a:endParaRPr>
          </a:p>
          <a:p>
            <a:pPr>
              <a:lnSpc>
                <a:spcPts val="2176"/>
              </a:lnSpc>
              <a:spcBef>
                <a:spcPts val="1115"/>
              </a:spcBef>
              <a:buNone/>
            </a:pPr>
            <a:r>
              <a:rPr lang="en-US" sz="1200" kern="0" spc="31" dirty="0">
                <a:solidFill>
                  <a:srgbClr val="000000">
                    <a:alpha val="80000"/>
                  </a:srgbClr>
                </a:solidFill>
                <a:latin typeface="Roboto Slab" pitchFamily="34" charset="0"/>
                <a:ea typeface="Roboto Slab" pitchFamily="34" charset="-122"/>
                <a:cs typeface="Roboto Slab" pitchFamily="34" charset="-120"/>
              </a:rPr>
              <a:t>Zero-Shot Classification: is a machine learning technique that allows models to classify inputs into categories without any prior training on those specific categories. </a:t>
            </a:r>
          </a:p>
          <a:p>
            <a:pPr algn="ctr">
              <a:lnSpc>
                <a:spcPts val="2176"/>
              </a:lnSpc>
              <a:spcBef>
                <a:spcPts val="1115"/>
              </a:spcBef>
              <a:buNone/>
            </a:pPr>
            <a:endParaRPr lang="en-US" sz="1200" kern="0" spc="31" dirty="0">
              <a:solidFill>
                <a:srgbClr val="000000">
                  <a:alpha val="80000"/>
                </a:srgbClr>
              </a:solidFill>
              <a:latin typeface="Roboto Slab" pitchFamily="34" charset="0"/>
              <a:ea typeface="Roboto Slab" pitchFamily="34" charset="-122"/>
              <a:cs typeface="Roboto Slab" pitchFamily="34" charset="-120"/>
            </a:endParaRPr>
          </a:p>
          <a:p>
            <a:pPr marL="0" marR="0" lvl="0" indent="0" algn="l" defTabSz="914400" rtl="0" eaLnBrk="1" fontAlgn="auto" latinLnBrk="0" hangingPunct="1">
              <a:lnSpc>
                <a:spcPts val="2176"/>
              </a:lnSpc>
              <a:spcBef>
                <a:spcPts val="1115"/>
              </a:spcBef>
              <a:spcAft>
                <a:spcPts val="0"/>
              </a:spcAft>
              <a:buClrTx/>
              <a:buSzTx/>
              <a:buFontTx/>
              <a:buNone/>
              <a:tabLst/>
              <a:defRPr/>
            </a:pPr>
            <a:r>
              <a:rPr lang="en-US" sz="1200" kern="0" spc="31" dirty="0">
                <a:solidFill>
                  <a:srgbClr val="000000">
                    <a:alpha val="80000"/>
                  </a:srgbClr>
                </a:solidFill>
                <a:latin typeface="Roboto Slab" pitchFamily="34" charset="0"/>
                <a:ea typeface="Roboto Slab" pitchFamily="34" charset="-122"/>
                <a:cs typeface="Roboto Slab" pitchFamily="34" charset="-120"/>
              </a:rPr>
              <a:t>Facebook's BART (Bidirectional and Auto-Regressive Transformers): Large Language Model is a state-of-the-art language model that can be leveraged for zero-shot classification tasks. By fine-tuning BART on a diverse set of labeled data, it can acquire the ability to understand and classify new, unseen inputs into relevant categories. </a:t>
            </a:r>
            <a:r>
              <a:rPr lang="en-US" sz="1200" kern="0" spc="24" dirty="0">
                <a:solidFill>
                  <a:srgbClr val="FFFFFF">
                    <a:alpha val="80000"/>
                  </a:srgbClr>
                </a:solidFill>
                <a:latin typeface="Roboto Slab" pitchFamily="34" charset="0"/>
                <a:ea typeface="Roboto Slab" pitchFamily="34" charset="-122"/>
                <a:cs typeface="Roboto Slab" pitchFamily="34" charset="-120"/>
              </a:rPr>
              <a:t>BART (Bidirectional and Auto-Regressive Transformers) is a pre-trained deep learning model developed by Facebook's AI Research lab. It is a transformer-based language model that can be fine-tuned for a variety of natural language processing tasks.</a:t>
            </a:r>
            <a:endParaRPr lang="en-US" dirty="0"/>
          </a:p>
          <a:p>
            <a:pPr marL="0" marR="0" lvl="0" indent="0" algn="l" defTabSz="914400" rtl="0" eaLnBrk="1" fontAlgn="auto" latinLnBrk="0" hangingPunct="1">
              <a:lnSpc>
                <a:spcPts val="2176"/>
              </a:lnSpc>
              <a:spcBef>
                <a:spcPts val="1115"/>
              </a:spcBef>
              <a:spcAft>
                <a:spcPts val="0"/>
              </a:spcAft>
              <a:buClrTx/>
              <a:buSzTx/>
              <a:buFontTx/>
              <a:buNone/>
              <a:tabLst/>
              <a:defRPr/>
            </a:pPr>
            <a:r>
              <a:rPr lang="en-US" sz="1200" kern="0" spc="24" dirty="0">
                <a:solidFill>
                  <a:srgbClr val="FFFFFF">
                    <a:alpha val="80000"/>
                  </a:srgbClr>
                </a:solidFill>
                <a:latin typeface="Roboto Slab" pitchFamily="34" charset="0"/>
                <a:ea typeface="Roboto Slab" pitchFamily="34" charset="-122"/>
                <a:cs typeface="Roboto Slab" pitchFamily="34" charset="-120"/>
              </a:rPr>
              <a:t>BART has shown strong performance on a wide range of NLP tasks, including text generation, summarization, and classification. Its bidirectional and auto-regressive nature allows it to capture contextual information effectively.</a:t>
            </a:r>
            <a:endParaRPr lang="en-US" dirty="0"/>
          </a:p>
          <a:p>
            <a:pPr>
              <a:lnSpc>
                <a:spcPts val="2176"/>
              </a:lnSpc>
              <a:spcBef>
                <a:spcPts val="1115"/>
              </a:spcBef>
              <a:buNone/>
            </a:pPr>
            <a:endParaRPr lang="en-US"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E3518-920B-F8F4-FE98-2BEA46A096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7D1DCB-D79C-AFA5-1B54-F08543F59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08AE4E-7A15-48A8-0524-A23FB58F98E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3AB4B2-7043-3293-F458-35BFCD61561B}"/>
              </a:ext>
            </a:extLst>
          </p:cNvPr>
          <p:cNvSpPr>
            <a:spLocks noGrp="1"/>
          </p:cNvSpPr>
          <p:nvPr>
            <p:ph type="sldNum" sz="quarter" idx="10"/>
          </p:nvPr>
        </p:nvSpPr>
        <p:spPr/>
        <p:txBody>
          <a:bodyPr/>
          <a:lstStyle/>
          <a:p>
            <a:fld id="{F7021451-1387-4CA6-816F-3879F97B5CBC}" type="slidenum">
              <a:rPr lang="en-US" smtClean="0"/>
              <a:t>27</a:t>
            </a:fld>
            <a:endParaRPr lang="en-US"/>
          </a:p>
        </p:txBody>
      </p:sp>
    </p:spTree>
    <p:extLst>
      <p:ext uri="{BB962C8B-B14F-4D97-AF65-F5344CB8AC3E}">
        <p14:creationId xmlns:p14="http://schemas.microsoft.com/office/powerpoint/2010/main" val="2003525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order to create the AI Tutors, we will use the hyper-realistic </a:t>
            </a:r>
            <a:r>
              <a:rPr lang="en-US" dirty="0" err="1"/>
              <a:t>HumanRF</a:t>
            </a:r>
            <a:r>
              <a:rPr lang="en-US" dirty="0"/>
              <a:t> model (Işık, M., </a:t>
            </a:r>
            <a:r>
              <a:rPr lang="en-US" dirty="0" err="1"/>
              <a:t>Rünz</a:t>
            </a:r>
            <a:r>
              <a:rPr lang="en-US" dirty="0"/>
              <a:t>, M., Georgopoulos, et al., 2023) to generate the AI-AVATARS. This requires a paid license</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22EAA7AD-4F14-B042-A87B-3BCF1ABC0FD8}" type="slidenum">
              <a:rPr lang="en-US" smtClean="0"/>
              <a:t>32</a:t>
            </a:fld>
            <a:endParaRPr lang="en-US"/>
          </a:p>
        </p:txBody>
      </p:sp>
    </p:spTree>
    <p:extLst>
      <p:ext uri="{BB962C8B-B14F-4D97-AF65-F5344CB8AC3E}">
        <p14:creationId xmlns:p14="http://schemas.microsoft.com/office/powerpoint/2010/main" val="2464989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examples demonstrate how the model categorizes different types of responses and highlights the nuanced insights that can be gained through LLM analysis.</a:t>
            </a:r>
          </a:p>
          <a:p>
            <a:endParaRPr lang="en-US" dirty="0"/>
          </a:p>
        </p:txBody>
      </p:sp>
      <p:sp>
        <p:nvSpPr>
          <p:cNvPr id="4" name="Slide Number Placeholder 3"/>
          <p:cNvSpPr>
            <a:spLocks noGrp="1"/>
          </p:cNvSpPr>
          <p:nvPr>
            <p:ph type="sldNum" sz="quarter" idx="5"/>
          </p:nvPr>
        </p:nvSpPr>
        <p:spPr/>
        <p:txBody>
          <a:bodyPr/>
          <a:lstStyle/>
          <a:p>
            <a:fld id="{22EAA7AD-4F14-B042-A87B-3BCF1ABC0FD8}" type="slidenum">
              <a:rPr lang="en-US" smtClean="0"/>
              <a:t>9</a:t>
            </a:fld>
            <a:endParaRPr lang="en-US"/>
          </a:p>
        </p:txBody>
      </p:sp>
    </p:spTree>
    <p:extLst>
      <p:ext uri="{BB962C8B-B14F-4D97-AF65-F5344CB8AC3E}">
        <p14:creationId xmlns:p14="http://schemas.microsoft.com/office/powerpoint/2010/main" val="3442720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analysis, I utilized zero-shot classification with Facebook’s BART large language model. This model, detailed in the work of Lewis et al., 2019, and implemented via the </a:t>
            </a:r>
            <a:r>
              <a:rPr lang="en-US" dirty="0" err="1"/>
              <a:t>transforEmotion</a:t>
            </a:r>
            <a:r>
              <a:rPr lang="en-US" dirty="0"/>
              <a:t> package in R by Christensen &amp; Golino, 2022, allows for the classification of text into categories it has not seen before during training. The categories used in this analysis were 'Better Learning Experience,' 'Learned More,' 'Engaged More,' and 'More Excited About the Content.' Zero-shot classification leverages the model's ability to generalize its understanding and classify text based on the attributes of these categories.</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I combined the datasets from both semesters into a single dataset. The raw BART scores were then transformed into Z-scores, with a mean of zero and a standard deviation of one. This transformation allowed for a standardized comparison of student feedback across the two different course formats.</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category, 'Better Learning Experience,' shows a significant increase in the active learning format compared to the control. The mean Z-score for active learning is much higher, with a Wilcoxon p-value of 9.9e-06, indicating a highly significant difference. This suggests that students perceived the active learning format as providing a better learning experience."</a:t>
            </a:r>
          </a:p>
        </p:txBody>
      </p:sp>
      <p:sp>
        <p:nvSpPr>
          <p:cNvPr id="4" name="Slide Number Placeholder 3"/>
          <p:cNvSpPr>
            <a:spLocks noGrp="1"/>
          </p:cNvSpPr>
          <p:nvPr>
            <p:ph type="sldNum" sz="quarter" idx="5"/>
          </p:nvPr>
        </p:nvSpPr>
        <p:spPr/>
        <p:txBody>
          <a:bodyPr/>
          <a:lstStyle/>
          <a:p>
            <a:fld id="{1E35E51E-4EB6-CF47-9816-B3262B8C5CD1}" type="slidenum">
              <a:rPr lang="en-US" smtClean="0"/>
              <a:t>12</a:t>
            </a:fld>
            <a:endParaRPr lang="en-US"/>
          </a:p>
        </p:txBody>
      </p:sp>
    </p:spTree>
    <p:extLst>
      <p:ext uri="{BB962C8B-B14F-4D97-AF65-F5344CB8AC3E}">
        <p14:creationId xmlns:p14="http://schemas.microsoft.com/office/powerpoint/2010/main" val="1133647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5A778-FCED-5F66-B705-ECE97CBE0C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288E73-902D-C74C-2CEF-143428E067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36CEB3-6D08-99B4-E010-4976C9C6B824}"/>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2B290F81-DA92-4311-B846-512FA8007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75473-9190-6CDD-70DA-D107F99A2D55}"/>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3945424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3326B-5E1E-11FB-C0C7-C5241F2497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A88B26-1245-EA5A-AF0C-D4B6A8728E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275894-3ABD-05F7-C42B-4E667E9FD5D5}"/>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7700D2DE-2F68-8F62-8543-461F990E90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7E6119-B994-C026-D778-CDC3F5E8D24F}"/>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2500372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75F783-D754-CC5E-E6A8-68595D7EBD4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0913D7-BE61-AFE4-59AD-88B9B298CE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793FBF-41D3-6EDA-19E3-14D62D1E9A55}"/>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4BDE8FE3-281B-7DBB-A625-518F5347CE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44C6A0-0988-6FE2-0005-B8E5B1FC4E98}"/>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4663125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5073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AB76-F34C-7D84-2B9E-62F0B084C0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B4284B-2EFA-B1AB-5DAA-4D1E0E723E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946793-DFA4-7A90-2BB1-BE3BAA9BBC95}"/>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040DB79A-C89C-81C4-D37A-F83F38302D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E198DE-949B-3AF0-C745-7C70A59C37CF}"/>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24215371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F77DA-47F0-7C28-0367-3D288F6CEA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882E17-3015-4D04-4941-F1138DD798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7DA7AB-5704-D314-3F49-9AA8AC6236D8}"/>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450362CA-2980-B377-A4E0-F4B4FA0597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2FE116-87C3-6890-F05C-A7DA2C1323A6}"/>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4285939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0144F-4776-BB0C-59DD-1C68B2A33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356575-E960-B461-052D-B4D71FEB57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3E43ED-9BBA-CEB0-57DC-FAC99F226F9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AD6149-B195-C81C-F6C1-9E0A8FF67B47}"/>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6" name="Footer Placeholder 5">
            <a:extLst>
              <a:ext uri="{FF2B5EF4-FFF2-40B4-BE49-F238E27FC236}">
                <a16:creationId xmlns:a16="http://schemas.microsoft.com/office/drawing/2014/main" id="{4998F6C5-A832-C5E7-054C-94D20B87C7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4E685F-5703-9132-FB02-C9FFFD01910F}"/>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756516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C6A6E-BA99-B2D8-1EA9-FB43FB1EEA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C57ECB-9A7F-D5B5-BA0A-7A6591B74B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3D94A7-5673-0535-E62B-42CB168692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D69FCE-80C1-AB22-9F92-9F9B109F13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88F351-FD01-1E35-49FE-0612A2B66D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626FB6-469C-26BE-5C42-B3F24CA65B1A}"/>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8" name="Footer Placeholder 7">
            <a:extLst>
              <a:ext uri="{FF2B5EF4-FFF2-40B4-BE49-F238E27FC236}">
                <a16:creationId xmlns:a16="http://schemas.microsoft.com/office/drawing/2014/main" id="{25FECB18-3D66-C686-CF4A-5D01CD028F3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5CEE70-ED35-9E5C-D8A8-A05BC6D94DB6}"/>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3812135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1C1D3-18B7-47D1-5030-4BBEEDBF59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962F38-97AE-F484-443F-7D01CBC29210}"/>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4" name="Footer Placeholder 3">
            <a:extLst>
              <a:ext uri="{FF2B5EF4-FFF2-40B4-BE49-F238E27FC236}">
                <a16:creationId xmlns:a16="http://schemas.microsoft.com/office/drawing/2014/main" id="{B7DF8F29-40F8-5B3C-C947-6BB37F3D335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751AAB-269B-AF9F-314C-C77055EF5D80}"/>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3388639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02BBE7-B8E8-A9EA-4C35-9CAFFC555D05}"/>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3" name="Footer Placeholder 2">
            <a:extLst>
              <a:ext uri="{FF2B5EF4-FFF2-40B4-BE49-F238E27FC236}">
                <a16:creationId xmlns:a16="http://schemas.microsoft.com/office/drawing/2014/main" id="{37B61D1E-4F84-643E-BCC5-5C2B0F227F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5218DE-5AF3-7414-0D0E-930514C85AE6}"/>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135626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9F575-B9C2-82E9-0F5A-2FA6FCB1D2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64ADA3-1D0A-4117-7FE3-EE5F17A7BC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486E20D-8274-F266-B198-A22CAC31DD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33BAC3-7AEB-1C65-786D-1CB2A0F89187}"/>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6" name="Footer Placeholder 5">
            <a:extLst>
              <a:ext uri="{FF2B5EF4-FFF2-40B4-BE49-F238E27FC236}">
                <a16:creationId xmlns:a16="http://schemas.microsoft.com/office/drawing/2014/main" id="{98CC82EB-7337-9916-F8B9-7E14E0CA28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5A74EF-378C-0931-D811-CB9981B16211}"/>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44879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2E001-5A66-CA6A-225B-D13402A65D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F4962B-6563-74D6-C54F-36661CA7FD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F9C67D-C2C4-F24B-7BC4-5C3AA4B38E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9EDC1B-7321-E9CB-1546-694F48D8FD5E}"/>
              </a:ext>
            </a:extLst>
          </p:cNvPr>
          <p:cNvSpPr>
            <a:spLocks noGrp="1"/>
          </p:cNvSpPr>
          <p:nvPr>
            <p:ph type="dt" sz="half" idx="10"/>
          </p:nvPr>
        </p:nvSpPr>
        <p:spPr/>
        <p:txBody>
          <a:bodyPr/>
          <a:lstStyle/>
          <a:p>
            <a:fld id="{6B765BC3-2784-4E41-A59E-3EC730C1E9B1}" type="datetimeFigureOut">
              <a:rPr lang="en-US" smtClean="0"/>
              <a:t>7/23/25</a:t>
            </a:fld>
            <a:endParaRPr lang="en-US"/>
          </a:p>
        </p:txBody>
      </p:sp>
      <p:sp>
        <p:nvSpPr>
          <p:cNvPr id="6" name="Footer Placeholder 5">
            <a:extLst>
              <a:ext uri="{FF2B5EF4-FFF2-40B4-BE49-F238E27FC236}">
                <a16:creationId xmlns:a16="http://schemas.microsoft.com/office/drawing/2014/main" id="{3E80C5DF-B671-D2B3-1358-4FA800BB9E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7D20F7-BEB8-B2BA-2765-4330B81137BC}"/>
              </a:ext>
            </a:extLst>
          </p:cNvPr>
          <p:cNvSpPr>
            <a:spLocks noGrp="1"/>
          </p:cNvSpPr>
          <p:nvPr>
            <p:ph type="sldNum" sz="quarter" idx="12"/>
          </p:nvPr>
        </p:nvSpPr>
        <p:spPr/>
        <p:txBody>
          <a:bodyPr/>
          <a:lstStyle/>
          <a:p>
            <a:fld id="{5723BD97-E89E-6748-A344-4F439B9BA3FD}" type="slidenum">
              <a:rPr lang="en-US" smtClean="0"/>
              <a:t>‹#›</a:t>
            </a:fld>
            <a:endParaRPr lang="en-US"/>
          </a:p>
        </p:txBody>
      </p:sp>
    </p:spTree>
    <p:extLst>
      <p:ext uri="{BB962C8B-B14F-4D97-AF65-F5344CB8AC3E}">
        <p14:creationId xmlns:p14="http://schemas.microsoft.com/office/powerpoint/2010/main" val="1457766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8665BE-6428-2D48-B2DE-11A04D8248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45F9CA-1374-2EC7-1503-3BB838A945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7692F9-DA18-397F-9E5E-9BD98E7FFF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B765BC3-2784-4E41-A59E-3EC730C1E9B1}" type="datetimeFigureOut">
              <a:rPr lang="en-US" smtClean="0"/>
              <a:t>7/23/25</a:t>
            </a:fld>
            <a:endParaRPr lang="en-US"/>
          </a:p>
        </p:txBody>
      </p:sp>
      <p:sp>
        <p:nvSpPr>
          <p:cNvPr id="5" name="Footer Placeholder 4">
            <a:extLst>
              <a:ext uri="{FF2B5EF4-FFF2-40B4-BE49-F238E27FC236}">
                <a16:creationId xmlns:a16="http://schemas.microsoft.com/office/drawing/2014/main" id="{B505A424-1E8F-B3BB-73CC-49C1206F8F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372F53F-825F-AEA2-8223-574C1A87E3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723BD97-E89E-6748-A344-4F439B9BA3FD}" type="slidenum">
              <a:rPr lang="en-US" smtClean="0"/>
              <a:t>‹#›</a:t>
            </a:fld>
            <a:endParaRPr lang="en-US"/>
          </a:p>
        </p:txBody>
      </p:sp>
    </p:spTree>
    <p:extLst>
      <p:ext uri="{BB962C8B-B14F-4D97-AF65-F5344CB8AC3E}">
        <p14:creationId xmlns:p14="http://schemas.microsoft.com/office/powerpoint/2010/main" val="1930295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4.png"/><Relationship Id="rId21" Type="http://schemas.openxmlformats.org/officeDocument/2006/relationships/image" Target="../media/image32.sv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svg"/><Relationship Id="rId2" Type="http://schemas.openxmlformats.org/officeDocument/2006/relationships/notesSlide" Target="../notesSlides/notesSlide7.xml"/><Relationship Id="rId16" Type="http://schemas.openxmlformats.org/officeDocument/2006/relationships/image" Target="../media/image27.svg"/><Relationship Id="rId20"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svg"/><Relationship Id="rId23" Type="http://schemas.openxmlformats.org/officeDocument/2006/relationships/image" Target="../media/image34.svg"/><Relationship Id="rId10" Type="http://schemas.openxmlformats.org/officeDocument/2006/relationships/image" Target="../media/image21.svg"/><Relationship Id="rId19" Type="http://schemas.openxmlformats.org/officeDocument/2006/relationships/image" Target="../media/image30.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56.sv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4.png"/><Relationship Id="rId21" Type="http://schemas.openxmlformats.org/officeDocument/2006/relationships/image" Target="../media/image32.sv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svg"/><Relationship Id="rId2" Type="http://schemas.openxmlformats.org/officeDocument/2006/relationships/notesSlide" Target="../notesSlides/notesSlide11.xml"/><Relationship Id="rId16" Type="http://schemas.openxmlformats.org/officeDocument/2006/relationships/image" Target="../media/image27.svg"/><Relationship Id="rId20"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svg"/><Relationship Id="rId10" Type="http://schemas.openxmlformats.org/officeDocument/2006/relationships/image" Target="../media/image21.svg"/><Relationship Id="rId19" Type="http://schemas.openxmlformats.org/officeDocument/2006/relationships/image" Target="../media/image30.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ítulo 2">
            <a:extLst>
              <a:ext uri="{FF2B5EF4-FFF2-40B4-BE49-F238E27FC236}">
                <a16:creationId xmlns:a16="http://schemas.microsoft.com/office/drawing/2014/main" id="{4075FF85-E27A-259A-1A69-66CA96E93828}"/>
              </a:ext>
            </a:extLst>
          </p:cNvPr>
          <p:cNvSpPr txBox="1">
            <a:spLocks/>
          </p:cNvSpPr>
          <p:nvPr/>
        </p:nvSpPr>
        <p:spPr>
          <a:xfrm>
            <a:off x="3752850" y="2585914"/>
            <a:ext cx="8439150" cy="2290886"/>
          </a:xfrm>
          <a:prstGeom prst="rect">
            <a:avLst/>
          </a:prstGeom>
          <a:solidFill>
            <a:srgbClr val="0668A9">
              <a:alpha val="70000"/>
            </a:srgbClr>
          </a:solidFill>
        </p:spPr>
        <p:txBody>
          <a:bodyPr anchor="ctr" anchorCtr="1">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b="0" kern="1200">
                <a:solidFill>
                  <a:srgbClr val="FFCC00"/>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Advancing Teaching and Learning Through AI and Cognitive Science-Based Methodology</a:t>
            </a:r>
            <a:endParaRPr lang="en-US" b="1" dirty="0"/>
          </a:p>
        </p:txBody>
      </p:sp>
      <p:sp>
        <p:nvSpPr>
          <p:cNvPr id="7" name="Subtítulo 2">
            <a:extLst>
              <a:ext uri="{FF2B5EF4-FFF2-40B4-BE49-F238E27FC236}">
                <a16:creationId xmlns:a16="http://schemas.microsoft.com/office/drawing/2014/main" id="{A365D0AF-360A-2AAB-2A97-18AC0C66969E}"/>
              </a:ext>
            </a:extLst>
          </p:cNvPr>
          <p:cNvSpPr txBox="1">
            <a:spLocks/>
          </p:cNvSpPr>
          <p:nvPr/>
        </p:nvSpPr>
        <p:spPr>
          <a:xfrm>
            <a:off x="3752850" y="4198206"/>
            <a:ext cx="8757202" cy="455074"/>
          </a:xfrm>
          <a:prstGeom prst="rect">
            <a:avLst/>
          </a:prstGeom>
          <a:noFill/>
        </p:spPr>
        <p:txBody>
          <a:bodyPr vert="horz" lIns="91440" tIns="45720" rIns="91440" bIns="45720" rtlCol="0">
            <a:normAutofit fontScale="85000" lnSpcReduction="10000"/>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kern="1200">
                <a:solidFill>
                  <a:srgbClr val="FFCC00"/>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1800" b="1" i="0" dirty="0">
                <a:solidFill>
                  <a:schemeClr val="tx1"/>
                </a:solidFill>
                <a:highlight>
                  <a:srgbClr val="FFFF00"/>
                </a:highlight>
              </a:rPr>
              <a:t>MARIANA TELES (ASSOCIATE PROFESSOR, DPT. OF PSYCHOLOGY, UNIVERSITY OF VIRGINIA, US</a:t>
            </a:r>
          </a:p>
        </p:txBody>
      </p:sp>
    </p:spTree>
    <p:extLst>
      <p:ext uri="{BB962C8B-B14F-4D97-AF65-F5344CB8AC3E}">
        <p14:creationId xmlns:p14="http://schemas.microsoft.com/office/powerpoint/2010/main" val="3531607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1"/>
          <p:cNvSpPr/>
          <p:nvPr/>
        </p:nvSpPr>
        <p:spPr>
          <a:xfrm>
            <a:off x="3048" y="790329"/>
            <a:ext cx="12188952" cy="509906"/>
          </a:xfrm>
          <a:prstGeom prst="rect">
            <a:avLst/>
          </a:prstGeom>
          <a:noFill/>
        </p:spPr>
        <p:txBody>
          <a:bodyPr wrap="square" lIns="0" tIns="0" rIns="0" bIns="0" rtlCol="0" anchor="t"/>
          <a:lstStyle/>
          <a:p>
            <a:pPr algn="ctr">
              <a:lnSpc>
                <a:spcPts val="4016"/>
              </a:lnSpc>
              <a:buNone/>
            </a:pPr>
            <a:r>
              <a:rPr lang="en-US" sz="3188" dirty="0">
                <a:solidFill>
                  <a:srgbClr val="FFFFFF"/>
                </a:solidFill>
                <a:latin typeface="Montserrat" pitchFamily="34" charset="0"/>
                <a:ea typeface="Montserrat" pitchFamily="34" charset="-122"/>
                <a:cs typeface="Montserrat" pitchFamily="34" charset="-120"/>
              </a:rPr>
              <a:t>Analytical Approach</a:t>
            </a:r>
            <a:endParaRPr lang="en-US" dirty="0"/>
          </a:p>
        </p:txBody>
      </p:sp>
      <p:sp>
        <p:nvSpPr>
          <p:cNvPr id="5" name="Object 4"/>
          <p:cNvSpPr/>
          <p:nvPr/>
        </p:nvSpPr>
        <p:spPr>
          <a:xfrm>
            <a:off x="7725134" y="4317219"/>
            <a:ext cx="3491572" cy="2114765"/>
          </a:xfrm>
          <a:prstGeom prst="rect">
            <a:avLst/>
          </a:prstGeom>
          <a:noFill/>
        </p:spPr>
        <p:txBody>
          <a:bodyPr wrap="square" lIns="0" tIns="0" rIns="0" bIns="0" rtlCol="0" anchor="t"/>
          <a:lstStyle/>
          <a:p>
            <a:pPr lvl="1" algn="l">
              <a:lnSpc>
                <a:spcPts val="1932"/>
              </a:lnSpc>
              <a:spcBef>
                <a:spcPts val="404"/>
              </a:spcBef>
              <a:buNone/>
            </a:pPr>
            <a:r>
              <a:rPr lang="en-US" sz="1380" dirty="0">
                <a:solidFill>
                  <a:srgbClr val="FFFFFF">
                    <a:alpha val="90000"/>
                  </a:srgbClr>
                </a:solidFill>
                <a:latin typeface="Montserrat" pitchFamily="34" charset="0"/>
                <a:ea typeface="Montserrat" pitchFamily="34" charset="-122"/>
                <a:cs typeface="Montserrat" pitchFamily="34" charset="-120"/>
              </a:rPr>
              <a:t>A package that provides an </a:t>
            </a:r>
            <a:r>
              <a:rPr lang="en-US" sz="1380" dirty="0">
                <a:solidFill>
                  <a:srgbClr val="FFFF00">
                    <a:alpha val="90000"/>
                  </a:srgbClr>
                </a:solidFill>
                <a:latin typeface="Montserrat" pitchFamily="34" charset="0"/>
                <a:ea typeface="Montserrat" pitchFamily="34" charset="-122"/>
                <a:cs typeface="Montserrat" pitchFamily="34" charset="-120"/>
              </a:rPr>
              <a:t>interface to use the BART model </a:t>
            </a:r>
            <a:r>
              <a:rPr lang="en-US" sz="1380" dirty="0">
                <a:solidFill>
                  <a:srgbClr val="FFFFFF">
                    <a:alpha val="90000"/>
                  </a:srgbClr>
                </a:solidFill>
                <a:latin typeface="Montserrat" pitchFamily="34" charset="0"/>
                <a:ea typeface="Montserrat" pitchFamily="34" charset="-122"/>
                <a:cs typeface="Montserrat" pitchFamily="34" charset="-120"/>
              </a:rPr>
              <a:t>for tasks such as sentiment analysis, emotion classification, </a:t>
            </a:r>
            <a:r>
              <a:rPr lang="en-US" sz="1380" b="1" dirty="0">
                <a:solidFill>
                  <a:srgbClr val="FFFF00">
                    <a:alpha val="90000"/>
                  </a:srgbClr>
                </a:solidFill>
                <a:latin typeface="Montserrat" pitchFamily="34" charset="0"/>
                <a:ea typeface="Montserrat" pitchFamily="34" charset="-122"/>
                <a:cs typeface="Montserrat" pitchFamily="34" charset="-120"/>
              </a:rPr>
              <a:t>and zero-shot classification</a:t>
            </a:r>
            <a:r>
              <a:rPr lang="en-US" sz="1380" dirty="0">
                <a:solidFill>
                  <a:srgbClr val="FFFFFF">
                    <a:alpha val="90000"/>
                  </a:srgbClr>
                </a:solidFill>
                <a:latin typeface="Montserrat" pitchFamily="34" charset="0"/>
                <a:ea typeface="Montserrat" pitchFamily="34" charset="-122"/>
                <a:cs typeface="Montserrat" pitchFamily="34" charset="-120"/>
              </a:rPr>
              <a:t>, as used in this analysis.</a:t>
            </a:r>
            <a:endParaRPr lang="en-US" dirty="0"/>
          </a:p>
        </p:txBody>
      </p:sp>
      <p:sp>
        <p:nvSpPr>
          <p:cNvPr id="7" name="Object 6"/>
          <p:cNvSpPr/>
          <p:nvPr/>
        </p:nvSpPr>
        <p:spPr>
          <a:xfrm>
            <a:off x="4462621" y="4246066"/>
            <a:ext cx="3491572" cy="305914"/>
          </a:xfrm>
          <a:prstGeom prst="rect">
            <a:avLst/>
          </a:prstGeom>
          <a:noFill/>
        </p:spPr>
        <p:txBody>
          <a:bodyPr wrap="square" lIns="0" tIns="0" rIns="0" bIns="0" rtlCol="0" anchor="t"/>
          <a:lstStyle/>
          <a:p>
            <a:pPr algn="l">
              <a:lnSpc>
                <a:spcPts val="2410"/>
              </a:lnSpc>
              <a:buNone/>
            </a:pPr>
            <a:r>
              <a:rPr lang="en-US" sz="1913" dirty="0">
                <a:solidFill>
                  <a:srgbClr val="FFFFFF"/>
                </a:solidFill>
                <a:latin typeface="Montserrat" pitchFamily="34" charset="0"/>
                <a:ea typeface="Montserrat" pitchFamily="34" charset="-122"/>
                <a:cs typeface="Montserrat" pitchFamily="34" charset="-120"/>
              </a:rPr>
              <a:t>Zero-Shot Classification</a:t>
            </a:r>
            <a:endParaRPr lang="en-US" dirty="0"/>
          </a:p>
        </p:txBody>
      </p:sp>
      <p:sp>
        <p:nvSpPr>
          <p:cNvPr id="9" name="Object 8"/>
          <p:cNvSpPr/>
          <p:nvPr/>
        </p:nvSpPr>
        <p:spPr>
          <a:xfrm>
            <a:off x="948987" y="3429000"/>
            <a:ext cx="3491572" cy="305914"/>
          </a:xfrm>
          <a:prstGeom prst="rect">
            <a:avLst/>
          </a:prstGeom>
          <a:noFill/>
        </p:spPr>
        <p:txBody>
          <a:bodyPr wrap="square" lIns="0" tIns="0" rIns="0" bIns="0" rtlCol="0" anchor="t"/>
          <a:lstStyle/>
          <a:p>
            <a:pPr algn="l">
              <a:lnSpc>
                <a:spcPts val="2410"/>
              </a:lnSpc>
              <a:buNone/>
            </a:pPr>
            <a:r>
              <a:rPr lang="en-US" sz="1913" dirty="0">
                <a:solidFill>
                  <a:srgbClr val="FFFFFF"/>
                </a:solidFill>
                <a:latin typeface="Montserrat" pitchFamily="34" charset="0"/>
                <a:ea typeface="Montserrat" pitchFamily="34" charset="-122"/>
                <a:cs typeface="Montserrat" pitchFamily="34" charset="-120"/>
              </a:rPr>
              <a:t>Facebook's BART Mod</a:t>
            </a:r>
            <a:r>
              <a:rPr lang="en-US" sz="1913" dirty="0">
                <a:solidFill>
                  <a:schemeClr val="bg1"/>
                </a:solidFill>
                <a:latin typeface="Montserrat" pitchFamily="34" charset="0"/>
                <a:ea typeface="Montserrat" pitchFamily="34" charset="-122"/>
                <a:cs typeface="Montserrat" pitchFamily="34" charset="-120"/>
              </a:rPr>
              <a:t>el </a:t>
            </a:r>
            <a:r>
              <a:rPr lang="en-US" sz="1600" dirty="0">
                <a:solidFill>
                  <a:schemeClr val="bg1"/>
                </a:solidFill>
              </a:rPr>
              <a:t>(Lewis et al., 2019)</a:t>
            </a:r>
          </a:p>
        </p:txBody>
      </p:sp>
      <p:pic>
        <p:nvPicPr>
          <p:cNvPr id="10" name="Object 9"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89562" y="4047923"/>
            <a:ext cx="3180555" cy="19045"/>
          </a:xfrm>
          <a:prstGeom prst="rect">
            <a:avLst/>
          </a:prstGeom>
        </p:spPr>
      </p:pic>
      <p:sp>
        <p:nvSpPr>
          <p:cNvPr id="11" name="Object 10"/>
          <p:cNvSpPr/>
          <p:nvPr/>
        </p:nvSpPr>
        <p:spPr>
          <a:xfrm>
            <a:off x="8189562" y="3261423"/>
            <a:ext cx="3491572" cy="335154"/>
          </a:xfrm>
          <a:prstGeom prst="rect">
            <a:avLst/>
          </a:prstGeom>
          <a:noFill/>
        </p:spPr>
        <p:txBody>
          <a:bodyPr wrap="square" lIns="0" tIns="0" rIns="0" bIns="0" rtlCol="0" anchor="t"/>
          <a:lstStyle/>
          <a:p>
            <a:pPr algn="l">
              <a:lnSpc>
                <a:spcPts val="2410"/>
              </a:lnSpc>
              <a:buNone/>
            </a:pPr>
            <a:r>
              <a:rPr lang="en-US" sz="1913" dirty="0">
                <a:solidFill>
                  <a:srgbClr val="FFFFFF"/>
                </a:solidFill>
                <a:latin typeface="Montserrat" pitchFamily="34" charset="0"/>
                <a:ea typeface="Montserrat" pitchFamily="34" charset="-122"/>
                <a:cs typeface="Montserrat" pitchFamily="34" charset="-120"/>
              </a:rPr>
              <a:t>transforEmotion Package in R. </a:t>
            </a:r>
            <a:r>
              <a:rPr lang="en-US" sz="1400" dirty="0">
                <a:solidFill>
                  <a:schemeClr val="bg1"/>
                </a:solidFill>
              </a:rPr>
              <a:t>(Tomasevic, Christensen &amp; Golino, 2023)</a:t>
            </a:r>
          </a:p>
        </p:txBody>
      </p:sp>
      <p:cxnSp>
        <p:nvCxnSpPr>
          <p:cNvPr id="14" name="Straight Arrow Connector 13">
            <a:extLst>
              <a:ext uri="{FF2B5EF4-FFF2-40B4-BE49-F238E27FC236}">
                <a16:creationId xmlns:a16="http://schemas.microsoft.com/office/drawing/2014/main" id="{C5D37461-DC33-E0E1-3EF7-588CFFF990F2}"/>
              </a:ext>
            </a:extLst>
          </p:cNvPr>
          <p:cNvCxnSpPr/>
          <p:nvPr/>
        </p:nvCxnSpPr>
        <p:spPr>
          <a:xfrm>
            <a:off x="948987" y="4066968"/>
            <a:ext cx="2965287" cy="0"/>
          </a:xfrm>
          <a:prstGeom prst="straightConnector1">
            <a:avLst/>
          </a:prstGeom>
          <a:ln>
            <a:solidFill>
              <a:srgbClr val="FFFF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BDBD50D-2FDE-2395-64C1-9AD9F6C14208}"/>
              </a:ext>
            </a:extLst>
          </p:cNvPr>
          <p:cNvCxnSpPr/>
          <p:nvPr/>
        </p:nvCxnSpPr>
        <p:spPr>
          <a:xfrm>
            <a:off x="4440559" y="4066968"/>
            <a:ext cx="2965287" cy="0"/>
          </a:xfrm>
          <a:prstGeom prst="straightConnector1">
            <a:avLst/>
          </a:prstGeom>
          <a:ln>
            <a:solidFill>
              <a:srgbClr val="FFFF00"/>
            </a:solidFill>
            <a:prstDash val="sysDot"/>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62827"/>
            <a:ext cx="12188952" cy="509906"/>
          </a:xfrm>
          <a:prstGeom prst="rect">
            <a:avLst/>
          </a:prstGeom>
          <a:noFill/>
        </p:spPr>
        <p:txBody>
          <a:bodyPr wrap="square" lIns="0" tIns="0" rIns="0" bIns="0" rtlCol="0" anchor="t"/>
          <a:lstStyle/>
          <a:p>
            <a:pPr algn="ctr">
              <a:lnSpc>
                <a:spcPts val="4016"/>
              </a:lnSpc>
              <a:buNone/>
            </a:pPr>
            <a:r>
              <a:rPr lang="en-US" sz="3188" dirty="0">
                <a:solidFill>
                  <a:srgbClr val="2A2921"/>
                </a:solidFill>
                <a:latin typeface="Montserrat" pitchFamily="34" charset="0"/>
                <a:ea typeface="Montserrat" pitchFamily="34" charset="-122"/>
                <a:cs typeface="Montserrat" pitchFamily="34" charset="-120"/>
              </a:rPr>
              <a:t>Data Processing</a:t>
            </a:r>
            <a:endParaRPr lang="en-US" dirty="0"/>
          </a:p>
        </p:txBody>
      </p:sp>
      <p:sp>
        <p:nvSpPr>
          <p:cNvPr id="3" name="Object 2"/>
          <p:cNvSpPr/>
          <p:nvPr/>
        </p:nvSpPr>
        <p:spPr>
          <a:xfrm>
            <a:off x="476131" y="2533017"/>
            <a:ext cx="3618595" cy="2837740"/>
          </a:xfrm>
          <a:prstGeom prst="rect">
            <a:avLst/>
          </a:prstGeom>
          <a:noFill/>
          <a:ln w="25400">
            <a:solidFill>
              <a:srgbClr val="62A8BB"/>
            </a:solidFill>
            <a:prstDash val="solid"/>
            <a:miter lim="800000"/>
          </a:ln>
        </p:spPr>
        <p:txBody>
          <a:bodyPr/>
          <a:lstStyle/>
          <a:p>
            <a:endParaRPr lang="en-US"/>
          </a:p>
        </p:txBody>
      </p:sp>
      <p:sp>
        <p:nvSpPr>
          <p:cNvPr id="4" name="Object 3"/>
          <p:cNvSpPr/>
          <p:nvPr/>
        </p:nvSpPr>
        <p:spPr>
          <a:xfrm>
            <a:off x="761810" y="2746234"/>
            <a:ext cx="3456711" cy="326373"/>
          </a:xfrm>
          <a:prstGeom prst="rect">
            <a:avLst/>
          </a:prstGeom>
          <a:noFill/>
        </p:spPr>
        <p:txBody>
          <a:bodyPr wrap="square" lIns="0" tIns="0" rIns="0" bIns="0" rtlCol="0" anchor="t"/>
          <a:lstStyle/>
          <a:p>
            <a:pPr algn="l">
              <a:lnSpc>
                <a:spcPts val="2570"/>
              </a:lnSpc>
              <a:buNone/>
            </a:pPr>
            <a:r>
              <a:rPr lang="en-US" sz="2040" dirty="0">
                <a:solidFill>
                  <a:srgbClr val="2A2921"/>
                </a:solidFill>
                <a:latin typeface="Montserrat" pitchFamily="34" charset="0"/>
                <a:ea typeface="Montserrat" pitchFamily="34" charset="-122"/>
                <a:cs typeface="Montserrat" pitchFamily="34" charset="-120"/>
              </a:rPr>
              <a:t>Combining Datasets</a:t>
            </a:r>
            <a:endParaRPr lang="en-US" dirty="0"/>
          </a:p>
        </p:txBody>
      </p:sp>
      <p:sp>
        <p:nvSpPr>
          <p:cNvPr id="5" name="Object 4"/>
          <p:cNvSpPr/>
          <p:nvPr/>
        </p:nvSpPr>
        <p:spPr>
          <a:xfrm>
            <a:off x="761810" y="3219092"/>
            <a:ext cx="3456711" cy="1333167"/>
          </a:xfrm>
          <a:prstGeom prst="rect">
            <a:avLst/>
          </a:prstGeom>
          <a:noFill/>
        </p:spPr>
        <p:txBody>
          <a:bodyPr wrap="square" lIns="0" tIns="0" rIns="0" bIns="0" rtlCol="0" anchor="t"/>
          <a:lstStyle/>
          <a:p>
            <a:pPr algn="l">
              <a:lnSpc>
                <a:spcPts val="2100"/>
              </a:lnSpc>
              <a:spcBef>
                <a:spcPts val="1131"/>
              </a:spcBef>
              <a:buNone/>
            </a:pPr>
            <a:r>
              <a:rPr lang="en-US" sz="1500" dirty="0">
                <a:solidFill>
                  <a:srgbClr val="5A5A4C"/>
                </a:solidFill>
                <a:latin typeface="Montserrat" pitchFamily="34" charset="0"/>
                <a:ea typeface="Montserrat" pitchFamily="34" charset="-122"/>
                <a:cs typeface="Montserrat" pitchFamily="34" charset="-120"/>
              </a:rPr>
              <a:t>Merged the teaching evaluation datasets from the two semesters (traditional lecture and active learning format) into a single dataset for analysis.</a:t>
            </a:r>
            <a:endParaRPr lang="en-US" dirty="0"/>
          </a:p>
        </p:txBody>
      </p:sp>
      <p:sp>
        <p:nvSpPr>
          <p:cNvPr id="6" name="Object 5"/>
          <p:cNvSpPr/>
          <p:nvPr/>
        </p:nvSpPr>
        <p:spPr>
          <a:xfrm>
            <a:off x="4285178" y="2533017"/>
            <a:ext cx="3618595" cy="2837740"/>
          </a:xfrm>
          <a:prstGeom prst="rect">
            <a:avLst/>
          </a:prstGeom>
          <a:noFill/>
          <a:ln w="25400">
            <a:solidFill>
              <a:srgbClr val="62A8BB"/>
            </a:solidFill>
            <a:prstDash val="solid"/>
            <a:miter lim="800000"/>
          </a:ln>
        </p:spPr>
        <p:txBody>
          <a:bodyPr/>
          <a:lstStyle/>
          <a:p>
            <a:endParaRPr lang="en-US"/>
          </a:p>
        </p:txBody>
      </p:sp>
      <p:sp>
        <p:nvSpPr>
          <p:cNvPr id="7" name="Object 6"/>
          <p:cNvSpPr/>
          <p:nvPr/>
        </p:nvSpPr>
        <p:spPr>
          <a:xfrm>
            <a:off x="4570857" y="2746234"/>
            <a:ext cx="3456711" cy="652746"/>
          </a:xfrm>
          <a:prstGeom prst="rect">
            <a:avLst/>
          </a:prstGeom>
          <a:noFill/>
        </p:spPr>
        <p:txBody>
          <a:bodyPr wrap="square" lIns="0" tIns="0" rIns="0" bIns="0" rtlCol="0" anchor="t"/>
          <a:lstStyle/>
          <a:p>
            <a:pPr algn="l">
              <a:lnSpc>
                <a:spcPts val="2570"/>
              </a:lnSpc>
              <a:buNone/>
            </a:pPr>
            <a:r>
              <a:rPr lang="en-US" sz="2040" dirty="0">
                <a:solidFill>
                  <a:srgbClr val="2A2921"/>
                </a:solidFill>
                <a:latin typeface="Montserrat" pitchFamily="34" charset="0"/>
                <a:ea typeface="Montserrat" pitchFamily="34" charset="-122"/>
                <a:cs typeface="Montserrat" pitchFamily="34" charset="-120"/>
              </a:rPr>
              <a:t>Transforming BART Scores</a:t>
            </a:r>
            <a:endParaRPr lang="en-US" dirty="0"/>
          </a:p>
        </p:txBody>
      </p:sp>
      <p:sp>
        <p:nvSpPr>
          <p:cNvPr id="8" name="Object 7"/>
          <p:cNvSpPr/>
          <p:nvPr/>
        </p:nvSpPr>
        <p:spPr>
          <a:xfrm>
            <a:off x="4570857" y="3545464"/>
            <a:ext cx="3456711" cy="1599800"/>
          </a:xfrm>
          <a:prstGeom prst="rect">
            <a:avLst/>
          </a:prstGeom>
          <a:noFill/>
        </p:spPr>
        <p:txBody>
          <a:bodyPr wrap="square" lIns="0" tIns="0" rIns="0" bIns="0" rtlCol="0" anchor="t"/>
          <a:lstStyle/>
          <a:p>
            <a:pPr algn="l">
              <a:lnSpc>
                <a:spcPts val="2100"/>
              </a:lnSpc>
              <a:spcBef>
                <a:spcPts val="1131"/>
              </a:spcBef>
              <a:buNone/>
            </a:pPr>
            <a:r>
              <a:rPr lang="en-US" sz="1500" dirty="0">
                <a:solidFill>
                  <a:srgbClr val="5A5A4C"/>
                </a:solidFill>
                <a:latin typeface="Montserrat" pitchFamily="34" charset="0"/>
                <a:ea typeface="Montserrat" pitchFamily="34" charset="-122"/>
                <a:cs typeface="Montserrat" pitchFamily="34" charset="-120"/>
              </a:rPr>
              <a:t>Converted the raw BART classification scores into standardized Z-scores (mean = 0, standard deviation = 1) to enable comparison between the two course formats.</a:t>
            </a:r>
            <a:endParaRPr lang="en-US" dirty="0"/>
          </a:p>
        </p:txBody>
      </p:sp>
      <p:sp>
        <p:nvSpPr>
          <p:cNvPr id="9" name="Object 8"/>
          <p:cNvSpPr/>
          <p:nvPr/>
        </p:nvSpPr>
        <p:spPr>
          <a:xfrm>
            <a:off x="8094226" y="2533017"/>
            <a:ext cx="3618595" cy="2837740"/>
          </a:xfrm>
          <a:prstGeom prst="rect">
            <a:avLst/>
          </a:prstGeom>
          <a:noFill/>
          <a:ln w="25400">
            <a:solidFill>
              <a:srgbClr val="62A8BB"/>
            </a:solidFill>
            <a:prstDash val="solid"/>
            <a:miter lim="800000"/>
          </a:ln>
        </p:spPr>
        <p:txBody>
          <a:bodyPr/>
          <a:lstStyle/>
          <a:p>
            <a:endParaRPr lang="en-US"/>
          </a:p>
        </p:txBody>
      </p:sp>
      <p:sp>
        <p:nvSpPr>
          <p:cNvPr id="10" name="Object 9"/>
          <p:cNvSpPr/>
          <p:nvPr/>
        </p:nvSpPr>
        <p:spPr>
          <a:xfrm>
            <a:off x="8379905" y="2746234"/>
            <a:ext cx="3456711" cy="652746"/>
          </a:xfrm>
          <a:prstGeom prst="rect">
            <a:avLst/>
          </a:prstGeom>
          <a:noFill/>
        </p:spPr>
        <p:txBody>
          <a:bodyPr wrap="square" lIns="0" tIns="0" rIns="0" bIns="0" rtlCol="0" anchor="t"/>
          <a:lstStyle/>
          <a:p>
            <a:pPr algn="l">
              <a:lnSpc>
                <a:spcPts val="2570"/>
              </a:lnSpc>
              <a:buNone/>
            </a:pPr>
            <a:r>
              <a:rPr lang="en-US" sz="2040" dirty="0">
                <a:solidFill>
                  <a:srgbClr val="2A2921"/>
                </a:solidFill>
                <a:latin typeface="Montserrat" pitchFamily="34" charset="0"/>
                <a:ea typeface="Montserrat" pitchFamily="34" charset="-122"/>
                <a:cs typeface="Montserrat" pitchFamily="34" charset="-120"/>
              </a:rPr>
              <a:t>Standardized Comparison</a:t>
            </a:r>
            <a:endParaRPr lang="en-US" dirty="0"/>
          </a:p>
        </p:txBody>
      </p:sp>
      <p:sp>
        <p:nvSpPr>
          <p:cNvPr id="11" name="Object 10"/>
          <p:cNvSpPr/>
          <p:nvPr/>
        </p:nvSpPr>
        <p:spPr>
          <a:xfrm>
            <a:off x="8379905" y="3545464"/>
            <a:ext cx="3456711" cy="1599800"/>
          </a:xfrm>
          <a:prstGeom prst="rect">
            <a:avLst/>
          </a:prstGeom>
          <a:noFill/>
        </p:spPr>
        <p:txBody>
          <a:bodyPr wrap="square" lIns="0" tIns="0" rIns="0" bIns="0" rtlCol="0" anchor="t"/>
          <a:lstStyle/>
          <a:p>
            <a:pPr algn="l">
              <a:lnSpc>
                <a:spcPts val="2100"/>
              </a:lnSpc>
              <a:spcBef>
                <a:spcPts val="1131"/>
              </a:spcBef>
              <a:buNone/>
            </a:pPr>
            <a:r>
              <a:rPr lang="en-US" sz="1500" dirty="0">
                <a:solidFill>
                  <a:srgbClr val="5A5A4C"/>
                </a:solidFill>
                <a:latin typeface="Montserrat" pitchFamily="34" charset="0"/>
                <a:ea typeface="Montserrat" pitchFamily="34" charset="-122"/>
                <a:cs typeface="Montserrat" pitchFamily="34" charset="-120"/>
              </a:rPr>
              <a:t>The Z-score transformation allowed for a standardized comparison of the BART classification scores between the regular and active learning course formats.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0B473-1C0A-5B79-2B07-B90242554E76}"/>
              </a:ext>
            </a:extLst>
          </p:cNvPr>
          <p:cNvSpPr>
            <a:spLocks noGrp="1"/>
          </p:cNvSpPr>
          <p:nvPr>
            <p:ph type="title"/>
          </p:nvPr>
        </p:nvSpPr>
        <p:spPr>
          <a:xfrm>
            <a:off x="630936" y="639520"/>
            <a:ext cx="3429000" cy="1719072"/>
          </a:xfrm>
        </p:spPr>
        <p:txBody>
          <a:bodyPr anchor="b">
            <a:normAutofit/>
          </a:bodyPr>
          <a:lstStyle/>
          <a:p>
            <a:r>
              <a:rPr lang="en-US" sz="3800" dirty="0"/>
              <a:t>CATEGORY 1: Learning Experience</a:t>
            </a:r>
          </a:p>
        </p:txBody>
      </p:sp>
      <p:sp>
        <p:nvSpPr>
          <p:cNvPr id="3" name="Content Placeholder 2">
            <a:extLst>
              <a:ext uri="{FF2B5EF4-FFF2-40B4-BE49-F238E27FC236}">
                <a16:creationId xmlns:a16="http://schemas.microsoft.com/office/drawing/2014/main" id="{E7036333-9416-17D6-B2AE-7B02AD0882DD}"/>
              </a:ext>
            </a:extLst>
          </p:cNvPr>
          <p:cNvSpPr>
            <a:spLocks noGrp="1"/>
          </p:cNvSpPr>
          <p:nvPr>
            <p:ph idx="1"/>
          </p:nvPr>
        </p:nvSpPr>
        <p:spPr>
          <a:xfrm>
            <a:off x="630936" y="2358592"/>
            <a:ext cx="3429000" cy="3410712"/>
          </a:xfrm>
        </p:spPr>
        <p:txBody>
          <a:bodyPr anchor="t">
            <a:normAutofit/>
          </a:bodyPr>
          <a:lstStyle/>
          <a:p>
            <a:pPr marL="0" indent="0">
              <a:buNone/>
            </a:pPr>
            <a:endParaRPr lang="en-US" sz="1700" dirty="0"/>
          </a:p>
          <a:p>
            <a:pPr marL="0" indent="0">
              <a:buNone/>
            </a:pPr>
            <a:r>
              <a:rPr lang="en-US" sz="1700" dirty="0"/>
              <a:t>Active Learning format had a significantly higher mean Z-score for "Better Learning Experience" compared to the control course.</a:t>
            </a:r>
          </a:p>
          <a:p>
            <a:pPr marL="0" indent="0">
              <a:buNone/>
            </a:pPr>
            <a:endParaRPr lang="en-US" sz="1700" dirty="0"/>
          </a:p>
          <a:p>
            <a:pPr marL="0" indent="0">
              <a:buNone/>
            </a:pPr>
            <a:endParaRPr lang="en-US" sz="1700" dirty="0"/>
          </a:p>
        </p:txBody>
      </p:sp>
      <p:pic>
        <p:nvPicPr>
          <p:cNvPr id="5" name="Picture 4">
            <a:extLst>
              <a:ext uri="{FF2B5EF4-FFF2-40B4-BE49-F238E27FC236}">
                <a16:creationId xmlns:a16="http://schemas.microsoft.com/office/drawing/2014/main" id="{75D861B2-8AF6-08DF-46D1-E2AEC884CE39}"/>
              </a:ext>
            </a:extLst>
          </p:cNvPr>
          <p:cNvPicPr>
            <a:picLocks noChangeAspect="1"/>
          </p:cNvPicPr>
          <p:nvPr/>
        </p:nvPicPr>
        <p:blipFill>
          <a:blip r:embed="rId3"/>
          <a:stretch>
            <a:fillRect/>
          </a:stretch>
        </p:blipFill>
        <p:spPr>
          <a:xfrm>
            <a:off x="4954834" y="640080"/>
            <a:ext cx="6302643" cy="5577840"/>
          </a:xfrm>
          <a:prstGeom prst="rect">
            <a:avLst/>
          </a:prstGeom>
        </p:spPr>
      </p:pic>
      <p:sp>
        <p:nvSpPr>
          <p:cNvPr id="4" name="Rounded Rectangle 3">
            <a:extLst>
              <a:ext uri="{FF2B5EF4-FFF2-40B4-BE49-F238E27FC236}">
                <a16:creationId xmlns:a16="http://schemas.microsoft.com/office/drawing/2014/main" id="{317327ED-3EAE-EF23-D8A1-0ADA29571B15}"/>
              </a:ext>
            </a:extLst>
          </p:cNvPr>
          <p:cNvSpPr/>
          <p:nvPr/>
        </p:nvSpPr>
        <p:spPr>
          <a:xfrm>
            <a:off x="630936" y="2718486"/>
            <a:ext cx="1482069" cy="321276"/>
          </a:xfrm>
          <a:prstGeom prst="roundRect">
            <a:avLst/>
          </a:prstGeom>
          <a:solidFill>
            <a:schemeClr val="accent1">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0B865824-D749-98EA-4549-71F6BB643C3D}"/>
              </a:ext>
            </a:extLst>
          </p:cNvPr>
          <p:cNvSpPr/>
          <p:nvPr/>
        </p:nvSpPr>
        <p:spPr>
          <a:xfrm>
            <a:off x="8541448" y="1571625"/>
            <a:ext cx="2488501" cy="4646295"/>
          </a:xfrm>
          <a:prstGeom prst="roundRect">
            <a:avLst/>
          </a:prstGeom>
          <a:solidFill>
            <a:schemeClr val="accent1">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FD948F6E-AD73-9FF6-19D3-D6900755DDF2}"/>
              </a:ext>
            </a:extLst>
          </p:cNvPr>
          <p:cNvSpPr/>
          <p:nvPr/>
        </p:nvSpPr>
        <p:spPr>
          <a:xfrm>
            <a:off x="1897761" y="3423472"/>
            <a:ext cx="1645539" cy="302988"/>
          </a:xfrm>
          <a:prstGeom prst="roundRect">
            <a:avLst/>
          </a:prstGeom>
          <a:solidFill>
            <a:schemeClr val="accent6">
              <a:lumMod val="75000"/>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C05FED63-CC58-C4F4-8FEB-2802418E3C87}"/>
              </a:ext>
            </a:extLst>
          </p:cNvPr>
          <p:cNvSpPr/>
          <p:nvPr/>
        </p:nvSpPr>
        <p:spPr>
          <a:xfrm>
            <a:off x="6668381" y="3423472"/>
            <a:ext cx="1645539" cy="2771879"/>
          </a:xfrm>
          <a:prstGeom prst="roundRect">
            <a:avLst/>
          </a:prstGeom>
          <a:solidFill>
            <a:schemeClr val="accent6">
              <a:lumMod val="75000"/>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277C5132-4044-0DBE-5FAE-54746B2AD83C}"/>
              </a:ext>
            </a:extLst>
          </p:cNvPr>
          <p:cNvSpPr/>
          <p:nvPr/>
        </p:nvSpPr>
        <p:spPr>
          <a:xfrm>
            <a:off x="630935" y="3166204"/>
            <a:ext cx="2612328" cy="257268"/>
          </a:xfrm>
          <a:prstGeom prst="roundRect">
            <a:avLst/>
          </a:prstGeom>
          <a:solidFill>
            <a:schemeClr val="accent2">
              <a:lumMod val="60000"/>
              <a:lumOff val="40000"/>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1AF9FCB2-FC84-34F4-D851-0637A25B5944}"/>
              </a:ext>
            </a:extLst>
          </p:cNvPr>
          <p:cNvSpPr/>
          <p:nvPr/>
        </p:nvSpPr>
        <p:spPr>
          <a:xfrm>
            <a:off x="6799991" y="931544"/>
            <a:ext cx="3415572" cy="282893"/>
          </a:xfrm>
          <a:prstGeom prst="roundRect">
            <a:avLst/>
          </a:prstGeom>
          <a:solidFill>
            <a:schemeClr val="accent2">
              <a:lumMod val="60000"/>
              <a:lumOff val="40000"/>
              <a:alpha val="3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8645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DF9BC3F0-13DF-C7BF-32DD-CE89FCB9B177}"/>
            </a:ext>
          </a:extLst>
        </p:cNvPr>
        <p:cNvGrpSpPr/>
        <p:nvPr/>
      </p:nvGrpSpPr>
      <p:grpSpPr>
        <a:xfrm>
          <a:off x="0" y="0"/>
          <a:ext cx="0" cy="0"/>
          <a:chOff x="0" y="0"/>
          <a:chExt cx="0" cy="0"/>
        </a:xfrm>
      </p:grpSpPr>
      <p:sp>
        <p:nvSpPr>
          <p:cNvPr id="13" name="Flowchart: Document 12">
            <a:extLst>
              <a:ext uri="{FF2B5EF4-FFF2-40B4-BE49-F238E27FC236}">
                <a16:creationId xmlns:a16="http://schemas.microsoft.com/office/drawing/2014/main" id="{4F2BE619-6544-29CB-4404-D112651C49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806E7A-BB5B-6ED5-E991-44335EDF4624}"/>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Results</a:t>
            </a:r>
          </a:p>
        </p:txBody>
      </p:sp>
      <p:sp>
        <p:nvSpPr>
          <p:cNvPr id="5" name="TextBox 4">
            <a:extLst>
              <a:ext uri="{FF2B5EF4-FFF2-40B4-BE49-F238E27FC236}">
                <a16:creationId xmlns:a16="http://schemas.microsoft.com/office/drawing/2014/main" id="{88F7EF9E-1E94-5705-F1EA-BAEC7844FEDA}"/>
              </a:ext>
            </a:extLst>
          </p:cNvPr>
          <p:cNvSpPr txBox="1"/>
          <p:nvPr/>
        </p:nvSpPr>
        <p:spPr>
          <a:xfrm>
            <a:off x="638175" y="4220308"/>
            <a:ext cx="4971317" cy="923330"/>
          </a:xfrm>
          <a:prstGeom prst="rect">
            <a:avLst/>
          </a:prstGeom>
          <a:noFill/>
        </p:spPr>
        <p:txBody>
          <a:bodyPr wrap="square" rtlCol="0">
            <a:spAutoFit/>
          </a:bodyPr>
          <a:lstStyle/>
          <a:p>
            <a:r>
              <a:rPr lang="en-US" dirty="0"/>
              <a:t>ANALYSIS OF STUDENTS’ COMMENTS CAPTURED SIGNIFICANT DIFFERENCES BETWEEN BOTH FORMATS </a:t>
            </a:r>
          </a:p>
        </p:txBody>
      </p:sp>
      <p:pic>
        <p:nvPicPr>
          <p:cNvPr id="7" name="image1.png" descr="A graph of the same model&#10;&#10;AI-generated content may be incorrect.">
            <a:extLst>
              <a:ext uri="{FF2B5EF4-FFF2-40B4-BE49-F238E27FC236}">
                <a16:creationId xmlns:a16="http://schemas.microsoft.com/office/drawing/2014/main" id="{A437C363-C0BF-E98F-BE00-7779B97CF23C}"/>
              </a:ext>
            </a:extLst>
          </p:cNvPr>
          <p:cNvPicPr/>
          <p:nvPr/>
        </p:nvPicPr>
        <p:blipFill>
          <a:blip r:embed="rId2"/>
          <a:srcRect/>
          <a:stretch>
            <a:fillRect/>
          </a:stretch>
        </p:blipFill>
        <p:spPr>
          <a:xfrm>
            <a:off x="5809517" y="233363"/>
            <a:ext cx="5943600" cy="5943600"/>
          </a:xfrm>
          <a:prstGeom prst="rect">
            <a:avLst/>
          </a:prstGeom>
          <a:ln/>
        </p:spPr>
      </p:pic>
    </p:spTree>
    <p:extLst>
      <p:ext uri="{BB962C8B-B14F-4D97-AF65-F5344CB8AC3E}">
        <p14:creationId xmlns:p14="http://schemas.microsoft.com/office/powerpoint/2010/main" val="1855859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lowchart: Document 12">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844E9C3-42C4-0CDD-C99F-A9EBD91E111F}"/>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Results</a:t>
            </a:r>
          </a:p>
        </p:txBody>
      </p:sp>
      <p:pic>
        <p:nvPicPr>
          <p:cNvPr id="4" name="Object 4">
            <a:extLst>
              <a:ext uri="{FF2B5EF4-FFF2-40B4-BE49-F238E27FC236}">
                <a16:creationId xmlns:a16="http://schemas.microsoft.com/office/drawing/2014/main" id="{C637335C-D1CB-BA13-0CA6-8BAB19327B71}"/>
              </a:ext>
            </a:extLst>
          </p:cNvPr>
          <p:cNvPicPr>
            <a:picLocks noGrp="1" noChangeAspect="1"/>
          </p:cNvPicPr>
          <p:nvPr>
            <p:ph idx="1"/>
          </p:nvPr>
        </p:nvPicPr>
        <p:blipFill>
          <a:blip r:embed="rId2"/>
          <a:srcRect l="-37259" t="-109" r="-37259" b="-109"/>
          <a:stretch/>
        </p:blipFill>
        <p:spPr>
          <a:xfrm>
            <a:off x="3688640" y="623806"/>
            <a:ext cx="9234324" cy="5610387"/>
          </a:xfrm>
          <a:prstGeom prst="rect">
            <a:avLst/>
          </a:prstGeom>
        </p:spPr>
      </p:pic>
      <p:sp>
        <p:nvSpPr>
          <p:cNvPr id="5" name="TextBox 4">
            <a:extLst>
              <a:ext uri="{FF2B5EF4-FFF2-40B4-BE49-F238E27FC236}">
                <a16:creationId xmlns:a16="http://schemas.microsoft.com/office/drawing/2014/main" id="{7C9A4127-CE22-9034-FEDF-08BC02141B5E}"/>
              </a:ext>
            </a:extLst>
          </p:cNvPr>
          <p:cNvSpPr txBox="1"/>
          <p:nvPr/>
        </p:nvSpPr>
        <p:spPr>
          <a:xfrm>
            <a:off x="483192" y="4731752"/>
            <a:ext cx="4971317" cy="1200329"/>
          </a:xfrm>
          <a:prstGeom prst="rect">
            <a:avLst/>
          </a:prstGeom>
          <a:noFill/>
        </p:spPr>
        <p:txBody>
          <a:bodyPr wrap="square" rtlCol="0">
            <a:spAutoFit/>
          </a:bodyPr>
          <a:lstStyle/>
          <a:p>
            <a:r>
              <a:rPr lang="en-US" sz="2400" dirty="0"/>
              <a:t>OBJECTIVE METRICS (Likert-like Scale) didn’t show significant differences between formats. </a:t>
            </a:r>
          </a:p>
        </p:txBody>
      </p:sp>
    </p:spTree>
    <p:extLst>
      <p:ext uri="{BB962C8B-B14F-4D97-AF65-F5344CB8AC3E}">
        <p14:creationId xmlns:p14="http://schemas.microsoft.com/office/powerpoint/2010/main" val="320085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62875"/>
            <a:ext cx="12188951" cy="504139"/>
          </a:xfrm>
          <a:prstGeom prst="rect">
            <a:avLst/>
          </a:prstGeom>
          <a:noFill/>
        </p:spPr>
        <p:txBody>
          <a:bodyPr wrap="square" lIns="0" tIns="0" rIns="0" bIns="0" rtlCol="0" anchor="t"/>
          <a:lstStyle/>
          <a:p>
            <a:pPr algn="ctr">
              <a:lnSpc>
                <a:spcPts val="4016"/>
              </a:lnSpc>
              <a:buNone/>
            </a:pPr>
            <a:r>
              <a:rPr lang="en-US" sz="3600" dirty="0">
                <a:solidFill>
                  <a:srgbClr val="2A2921"/>
                </a:solidFill>
                <a:latin typeface="Montserrat" pitchFamily="34" charset="0"/>
                <a:ea typeface="Montserrat" pitchFamily="34" charset="-122"/>
                <a:cs typeface="Montserrat" pitchFamily="34" charset="-120"/>
              </a:rPr>
              <a:t>Interested in Using this Technique? </a:t>
            </a:r>
            <a:endParaRPr lang="en-US" sz="2400" dirty="0"/>
          </a:p>
        </p:txBody>
      </p:sp>
      <p:sp>
        <p:nvSpPr>
          <p:cNvPr id="7" name="Object 6"/>
          <p:cNvSpPr/>
          <p:nvPr/>
        </p:nvSpPr>
        <p:spPr>
          <a:xfrm>
            <a:off x="518134" y="2259818"/>
            <a:ext cx="5576341" cy="363085"/>
          </a:xfrm>
          <a:prstGeom prst="rect">
            <a:avLst/>
          </a:prstGeom>
          <a:noFill/>
        </p:spPr>
        <p:txBody>
          <a:bodyPr wrap="square" lIns="0" tIns="0" rIns="0" bIns="0" rtlCol="0" anchor="t"/>
          <a:lstStyle/>
          <a:p>
            <a:pPr>
              <a:lnSpc>
                <a:spcPts val="2100"/>
              </a:lnSpc>
              <a:spcBef>
                <a:spcPts val="1176"/>
              </a:spcBef>
            </a:pPr>
            <a:r>
              <a:rPr lang="en-US" sz="2400" b="1" u="sng" dirty="0" err="1">
                <a:solidFill>
                  <a:srgbClr val="14558C"/>
                </a:solidFill>
                <a:latin typeface="Montserrat" pitchFamily="34" charset="0"/>
                <a:ea typeface="Montserrat" pitchFamily="34" charset="-122"/>
                <a:cs typeface="Montserrat" pitchFamily="34" charset="-120"/>
              </a:rPr>
              <a:t>transforEmotion</a:t>
            </a:r>
            <a:r>
              <a:rPr lang="en-US" sz="2400" b="1" u="sng" dirty="0">
                <a:solidFill>
                  <a:srgbClr val="14558C"/>
                </a:solidFill>
                <a:latin typeface="Montserrat" pitchFamily="34" charset="0"/>
                <a:ea typeface="Montserrat" pitchFamily="34" charset="-122"/>
                <a:cs typeface="Montserrat" pitchFamily="34" charset="-120"/>
              </a:rPr>
              <a:t> Package in R.</a:t>
            </a:r>
          </a:p>
          <a:p>
            <a:pPr>
              <a:lnSpc>
                <a:spcPts val="2100"/>
              </a:lnSpc>
              <a:spcBef>
                <a:spcPts val="1176"/>
              </a:spcBef>
            </a:pPr>
            <a:r>
              <a:rPr lang="en-US" sz="2400" u="sng" dirty="0">
                <a:solidFill>
                  <a:srgbClr val="5A5A4C"/>
                </a:solidFill>
                <a:latin typeface="Montserrat" pitchFamily="34" charset="0"/>
                <a:ea typeface="Montserrat" pitchFamily="34" charset="-122"/>
                <a:cs typeface="Montserrat" pitchFamily="34" charset="-120"/>
              </a:rPr>
              <a:t> </a:t>
            </a:r>
            <a:r>
              <a:rPr lang="en-US" sz="2400" dirty="0">
                <a:solidFill>
                  <a:srgbClr val="5A5A4C"/>
                </a:solidFill>
                <a:latin typeface="Montserrat" pitchFamily="34" charset="0"/>
                <a:ea typeface="Montserrat" pitchFamily="34" charset="-122"/>
                <a:cs typeface="Montserrat" pitchFamily="34" charset="-120"/>
              </a:rPr>
              <a:t>(Tomasevic, Christensen &amp; Golino, 2023)</a:t>
            </a:r>
            <a:endParaRPr lang="en-US" sz="2400" dirty="0"/>
          </a:p>
        </p:txBody>
      </p:sp>
      <p:sp>
        <p:nvSpPr>
          <p:cNvPr id="10" name="Object 9"/>
          <p:cNvSpPr/>
          <p:nvPr/>
        </p:nvSpPr>
        <p:spPr>
          <a:xfrm>
            <a:off x="303534" y="2622903"/>
            <a:ext cx="4613240" cy="515342"/>
          </a:xfrm>
          <a:prstGeom prst="rect">
            <a:avLst/>
          </a:prstGeom>
          <a:noFill/>
        </p:spPr>
        <p:txBody>
          <a:bodyPr wrap="square" lIns="0" tIns="0" rIns="0" bIns="0" rtlCol="0" anchor="t"/>
          <a:lstStyle/>
          <a:p>
            <a:pPr algn="l">
              <a:lnSpc>
                <a:spcPts val="2100"/>
              </a:lnSpc>
              <a:spcBef>
                <a:spcPts val="1176"/>
              </a:spcBef>
              <a:buNone/>
            </a:pPr>
            <a:endParaRPr lang="en-US" dirty="0"/>
          </a:p>
        </p:txBody>
      </p:sp>
      <p:pic>
        <p:nvPicPr>
          <p:cNvPr id="13" name="Picture 12" descr="A qr code with a white background&#10;&#10;AI-generated content may be incorrect.">
            <a:extLst>
              <a:ext uri="{FF2B5EF4-FFF2-40B4-BE49-F238E27FC236}">
                <a16:creationId xmlns:a16="http://schemas.microsoft.com/office/drawing/2014/main" id="{2DB5087F-73EC-E32F-1305-40899638D7FE}"/>
              </a:ext>
            </a:extLst>
          </p:cNvPr>
          <p:cNvPicPr>
            <a:picLocks noChangeAspect="1"/>
          </p:cNvPicPr>
          <p:nvPr/>
        </p:nvPicPr>
        <p:blipFill>
          <a:blip r:embed="rId3"/>
          <a:stretch>
            <a:fillRect/>
          </a:stretch>
        </p:blipFill>
        <p:spPr>
          <a:xfrm>
            <a:off x="1298702" y="3429000"/>
            <a:ext cx="2622903" cy="2622903"/>
          </a:xfrm>
          <a:prstGeom prst="rect">
            <a:avLst/>
          </a:prstGeom>
        </p:spPr>
      </p:pic>
      <p:sp>
        <p:nvSpPr>
          <p:cNvPr id="14" name="Object 6">
            <a:extLst>
              <a:ext uri="{FF2B5EF4-FFF2-40B4-BE49-F238E27FC236}">
                <a16:creationId xmlns:a16="http://schemas.microsoft.com/office/drawing/2014/main" id="{D77DE1C9-0DDC-5717-99F2-06C505560744}"/>
              </a:ext>
            </a:extLst>
          </p:cNvPr>
          <p:cNvSpPr/>
          <p:nvPr/>
        </p:nvSpPr>
        <p:spPr>
          <a:xfrm>
            <a:off x="6244377" y="2244452"/>
            <a:ext cx="5576341" cy="363085"/>
          </a:xfrm>
          <a:prstGeom prst="rect">
            <a:avLst/>
          </a:prstGeom>
          <a:noFill/>
        </p:spPr>
        <p:txBody>
          <a:bodyPr wrap="square" lIns="0" tIns="0" rIns="0" bIns="0" rtlCol="0" anchor="t"/>
          <a:lstStyle/>
          <a:p>
            <a:pPr>
              <a:lnSpc>
                <a:spcPts val="2100"/>
              </a:lnSpc>
              <a:spcBef>
                <a:spcPts val="1176"/>
              </a:spcBef>
            </a:pPr>
            <a:r>
              <a:rPr lang="en-US" sz="2400" b="1" u="sng" dirty="0">
                <a:solidFill>
                  <a:srgbClr val="14558C"/>
                </a:solidFill>
                <a:latin typeface="Montserrat" pitchFamily="34" charset="0"/>
                <a:ea typeface="Montserrat" pitchFamily="34" charset="-122"/>
                <a:cs typeface="Montserrat" pitchFamily="34" charset="-120"/>
              </a:rPr>
              <a:t>Tutorial Paper (pre-print</a:t>
            </a:r>
          </a:p>
          <a:p>
            <a:pPr>
              <a:lnSpc>
                <a:spcPts val="2100"/>
              </a:lnSpc>
              <a:spcBef>
                <a:spcPts val="1176"/>
              </a:spcBef>
            </a:pPr>
            <a:r>
              <a:rPr lang="en-US" sz="2400" u="sng" dirty="0">
                <a:solidFill>
                  <a:srgbClr val="5A5A4C"/>
                </a:solidFill>
                <a:latin typeface="Montserrat" pitchFamily="34" charset="0"/>
                <a:ea typeface="Montserrat" pitchFamily="34" charset="-122"/>
                <a:cs typeface="Montserrat" pitchFamily="34" charset="-120"/>
              </a:rPr>
              <a:t> (Teles &amp; Tomasevic, pre-print)</a:t>
            </a:r>
            <a:endParaRPr lang="en-US" sz="2400" dirty="0"/>
          </a:p>
        </p:txBody>
      </p:sp>
      <p:pic>
        <p:nvPicPr>
          <p:cNvPr id="4" name="Picture 3" descr="A qr code with a white background&#10;&#10;AI-generated content may be incorrect.">
            <a:extLst>
              <a:ext uri="{FF2B5EF4-FFF2-40B4-BE49-F238E27FC236}">
                <a16:creationId xmlns:a16="http://schemas.microsoft.com/office/drawing/2014/main" id="{5FAF9823-67F9-3761-45AD-28D2A5CE4B38}"/>
              </a:ext>
            </a:extLst>
          </p:cNvPr>
          <p:cNvPicPr>
            <a:picLocks noChangeAspect="1"/>
          </p:cNvPicPr>
          <p:nvPr/>
        </p:nvPicPr>
        <p:blipFill>
          <a:blip r:embed="rId4"/>
          <a:stretch>
            <a:fillRect/>
          </a:stretch>
        </p:blipFill>
        <p:spPr>
          <a:xfrm>
            <a:off x="7161508" y="3429000"/>
            <a:ext cx="2757407" cy="275740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7BB78-97B7-173A-8E59-C20298C7541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9E88F5D-CF94-1D4E-FDE8-CE6A10274796}"/>
              </a:ext>
            </a:extLst>
          </p:cNvPr>
          <p:cNvSpPr/>
          <p:nvPr/>
        </p:nvSpPr>
        <p:spPr>
          <a:xfrm>
            <a:off x="4843894" y="808752"/>
            <a:ext cx="2504212"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Preview</a:t>
            </a:r>
          </a:p>
        </p:txBody>
      </p:sp>
      <p:sp>
        <p:nvSpPr>
          <p:cNvPr id="3" name="Rectangle 2">
            <a:extLst>
              <a:ext uri="{FF2B5EF4-FFF2-40B4-BE49-F238E27FC236}">
                <a16:creationId xmlns:a16="http://schemas.microsoft.com/office/drawing/2014/main" id="{849BCC8E-C3F9-F4A3-91EE-1C504819FF7F}"/>
              </a:ext>
            </a:extLst>
          </p:cNvPr>
          <p:cNvSpPr/>
          <p:nvPr/>
        </p:nvSpPr>
        <p:spPr>
          <a:xfrm>
            <a:off x="531271" y="2967335"/>
            <a:ext cx="8405954" cy="461665"/>
          </a:xfrm>
          <a:prstGeom prst="rect">
            <a:avLst/>
          </a:prstGeom>
          <a:noFill/>
        </p:spPr>
        <p:txBody>
          <a:bodyPr wrap="none" lIns="91440" tIns="45720" rIns="91440" bIns="45720">
            <a:spAutoFit/>
          </a:bodyPr>
          <a:lstStyle/>
          <a:p>
            <a:pPr algn="ctr"/>
            <a:r>
              <a:rPr lang="en-US" sz="2400" b="1" dirty="0"/>
              <a:t>1. Classifying Student Comments with Zero-Shot AI Models</a:t>
            </a:r>
            <a:endParaRPr lang="en-US" sz="2400" b="1" dirty="0">
              <a:ln w="0"/>
              <a:effectLst>
                <a:outerShdw blurRad="38100" dist="19050" dir="2700000" algn="tl" rotWithShape="0">
                  <a:schemeClr val="dk1">
                    <a:alpha val="40000"/>
                  </a:schemeClr>
                </a:outerShdw>
              </a:effectLst>
            </a:endParaRPr>
          </a:p>
        </p:txBody>
      </p:sp>
      <p:sp>
        <p:nvSpPr>
          <p:cNvPr id="4" name="Rectangle 3">
            <a:extLst>
              <a:ext uri="{FF2B5EF4-FFF2-40B4-BE49-F238E27FC236}">
                <a16:creationId xmlns:a16="http://schemas.microsoft.com/office/drawing/2014/main" id="{6FE2B05C-6575-2FF2-E507-6DE65543F31F}"/>
              </a:ext>
            </a:extLst>
          </p:cNvPr>
          <p:cNvSpPr/>
          <p:nvPr/>
        </p:nvSpPr>
        <p:spPr>
          <a:xfrm>
            <a:off x="531271" y="4411935"/>
            <a:ext cx="11129457" cy="461665"/>
          </a:xfrm>
          <a:prstGeom prst="rect">
            <a:avLst/>
          </a:prstGeom>
          <a:solidFill>
            <a:srgbClr val="FFFF00"/>
          </a:solidFill>
        </p:spPr>
        <p:txBody>
          <a:bodyPr wrap="none" lIns="91440" tIns="45720" rIns="91440" bIns="45720">
            <a:spAutoFit/>
          </a:bodyPr>
          <a:lstStyle/>
          <a:p>
            <a:pPr algn="ctr"/>
            <a:r>
              <a:rPr lang="en-US" sz="2400" b="1" dirty="0"/>
              <a:t>2. Scaling Up Cognitive Science-Based Interventions with AI-Delivered Content</a:t>
            </a:r>
          </a:p>
        </p:txBody>
      </p:sp>
    </p:spTree>
    <p:extLst>
      <p:ext uri="{BB962C8B-B14F-4D97-AF65-F5344CB8AC3E}">
        <p14:creationId xmlns:p14="http://schemas.microsoft.com/office/powerpoint/2010/main" val="1713162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74253"/>
            <a:ext cx="12188951" cy="459326"/>
          </a:xfrm>
          <a:prstGeom prst="rect">
            <a:avLst/>
          </a:prstGeom>
          <a:noFill/>
        </p:spPr>
        <p:txBody>
          <a:bodyPr wrap="square" lIns="0" tIns="0" rIns="0" bIns="0" rtlCol="0" anchor="t"/>
          <a:lstStyle/>
          <a:p>
            <a:pPr algn="ctr">
              <a:lnSpc>
                <a:spcPts val="3615"/>
              </a:lnSpc>
              <a:buNone/>
            </a:pPr>
            <a:r>
              <a:rPr lang="en-US" sz="2869" dirty="0">
                <a:solidFill>
                  <a:srgbClr val="14558C"/>
                </a:solidFill>
                <a:latin typeface="Montserrat" pitchFamily="34" charset="0"/>
                <a:ea typeface="Montserrat" pitchFamily="34" charset="-122"/>
                <a:cs typeface="Montserrat" pitchFamily="34" charset="-120"/>
              </a:rPr>
              <a:t>Teles and Willingham's</a:t>
            </a:r>
            <a:endParaRPr lang="en-US" dirty="0"/>
          </a:p>
        </p:txBody>
      </p:sp>
      <p:sp>
        <p:nvSpPr>
          <p:cNvPr id="3" name="Object 2"/>
          <p:cNvSpPr/>
          <p:nvPr/>
        </p:nvSpPr>
        <p:spPr>
          <a:xfrm>
            <a:off x="433280" y="886619"/>
            <a:ext cx="11473798" cy="918653"/>
          </a:xfrm>
          <a:prstGeom prst="rect">
            <a:avLst/>
          </a:prstGeom>
          <a:noFill/>
        </p:spPr>
        <p:txBody>
          <a:bodyPr wrap="square" lIns="0" tIns="0" rIns="0" bIns="0" rtlCol="0" anchor="t"/>
          <a:lstStyle/>
          <a:p>
            <a:pPr algn="ctr">
              <a:lnSpc>
                <a:spcPts val="3615"/>
              </a:lnSpc>
              <a:spcBef>
                <a:spcPts val="410"/>
              </a:spcBef>
              <a:buNone/>
            </a:pPr>
            <a:r>
              <a:rPr lang="en-US" sz="2000" b="1" dirty="0">
                <a:solidFill>
                  <a:srgbClr val="14558C"/>
                </a:solidFill>
                <a:latin typeface="Montserrat" pitchFamily="34" charset="0"/>
                <a:ea typeface="Montserrat" pitchFamily="34" charset="-122"/>
                <a:cs typeface="Montserrat" pitchFamily="34" charset="-120"/>
              </a:rPr>
              <a:t>COGNITIVE-SCIENCE BASED EDUCATIONAL INTERVENTION</a:t>
            </a:r>
            <a:endParaRPr lang="en-US" sz="1200" dirty="0"/>
          </a:p>
        </p:txBody>
      </p:sp>
      <p:sp>
        <p:nvSpPr>
          <p:cNvPr id="4" name="Object 3"/>
          <p:cNvSpPr/>
          <p:nvPr/>
        </p:nvSpPr>
        <p:spPr>
          <a:xfrm>
            <a:off x="3049" y="1531653"/>
            <a:ext cx="12188951" cy="313686"/>
          </a:xfrm>
          <a:prstGeom prst="rect">
            <a:avLst/>
          </a:prstGeom>
          <a:noFill/>
        </p:spPr>
        <p:txBody>
          <a:bodyPr wrap="square" lIns="0" tIns="0" rIns="0" bIns="0" rtlCol="0" anchor="t"/>
          <a:lstStyle/>
          <a:p>
            <a:pPr algn="ctr">
              <a:lnSpc>
                <a:spcPts val="2520"/>
              </a:lnSpc>
              <a:spcBef>
                <a:spcPts val="800"/>
              </a:spcBef>
            </a:pPr>
            <a:r>
              <a:rPr lang="en-US" dirty="0">
                <a:solidFill>
                  <a:srgbClr val="5A5A4C"/>
                </a:solidFill>
                <a:latin typeface="Montserrat" pitchFamily="34" charset="0"/>
              </a:rPr>
              <a:t>IN-PERSON VERSION (TESTED)</a:t>
            </a:r>
          </a:p>
          <a:p>
            <a:pPr algn="ctr">
              <a:lnSpc>
                <a:spcPts val="2520"/>
              </a:lnSpc>
              <a:spcBef>
                <a:spcPts val="800"/>
              </a:spcBef>
            </a:pPr>
            <a:r>
              <a:rPr lang="en-US" dirty="0">
                <a:solidFill>
                  <a:srgbClr val="5A5A4C"/>
                </a:solidFill>
                <a:latin typeface="Montserrat" pitchFamily="34" charset="0"/>
              </a:rPr>
              <a:t>ONLINE VERSION (UNDER DEVELOPMENT)</a:t>
            </a:r>
            <a:endParaRPr lang="en-US" dirty="0"/>
          </a:p>
          <a:p>
            <a:pPr algn="ctr">
              <a:lnSpc>
                <a:spcPts val="2520"/>
              </a:lnSpc>
              <a:spcBef>
                <a:spcPts val="800"/>
              </a:spcBef>
            </a:pPr>
            <a:endParaRPr lang="en-US" dirty="0">
              <a:solidFill>
                <a:srgbClr val="5A5A4C"/>
              </a:solidFill>
              <a:latin typeface="Montserrat" pitchFamily="34" charset="0"/>
            </a:endParaRPr>
          </a:p>
          <a:p>
            <a:pPr algn="ctr">
              <a:lnSpc>
                <a:spcPts val="2520"/>
              </a:lnSpc>
              <a:spcBef>
                <a:spcPts val="800"/>
              </a:spcBef>
              <a:buNone/>
            </a:pPr>
            <a:endParaRPr lang="en-US" sz="1800" dirty="0">
              <a:solidFill>
                <a:srgbClr val="5A5A4C"/>
              </a:solidFill>
              <a:latin typeface="Montserrat" pitchFamily="34" charset="0"/>
              <a:ea typeface="Montserrat" pitchFamily="34" charset="-122"/>
              <a:cs typeface="Montserrat" pitchFamily="34" charset="-120"/>
            </a:endParaRPr>
          </a:p>
        </p:txBody>
      </p:sp>
      <p:pic>
        <p:nvPicPr>
          <p:cNvPr id="5" name="Object 4"/>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8894" y="4494605"/>
            <a:ext cx="9351212" cy="28568"/>
          </a:xfrm>
          <a:prstGeom prst="rect">
            <a:avLst/>
          </a:prstGeom>
        </p:spPr>
      </p:pic>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09367" y="4313535"/>
            <a:ext cx="19045" cy="390427"/>
          </a:xfrm>
          <a:prstGeom prst="rect">
            <a:avLst/>
          </a:prstGeom>
        </p:spPr>
      </p:pic>
      <p:sp>
        <p:nvSpPr>
          <p:cNvPr id="7" name="Object 6"/>
          <p:cNvSpPr/>
          <p:nvPr/>
        </p:nvSpPr>
        <p:spPr>
          <a:xfrm>
            <a:off x="433279" y="4312906"/>
            <a:ext cx="942739" cy="369702"/>
          </a:xfrm>
          <a:prstGeom prst="rect">
            <a:avLst/>
          </a:prstGeom>
          <a:noFill/>
        </p:spPr>
        <p:txBody>
          <a:bodyPr wrap="square" lIns="0" tIns="0" rIns="0" bIns="0" rtlCol="0" anchor="ctr"/>
          <a:lstStyle/>
          <a:p>
            <a:pPr algn="ctr">
              <a:lnSpc>
                <a:spcPts val="1048"/>
              </a:lnSpc>
              <a:buNone/>
            </a:pPr>
            <a:r>
              <a:rPr lang="en-US" sz="832" b="1" dirty="0">
                <a:solidFill>
                  <a:srgbClr val="2A2921"/>
                </a:solidFill>
                <a:latin typeface="Montserrat" pitchFamily="34" charset="0"/>
                <a:ea typeface="Montserrat" pitchFamily="34" charset="-122"/>
                <a:cs typeface="Montserrat" pitchFamily="34" charset="-120"/>
              </a:rPr>
              <a:t>PRE-INTERVENTION ASSESSMENT</a:t>
            </a:r>
            <a:endParaRPr lang="en-US" dirty="0"/>
          </a:p>
        </p:txBody>
      </p:sp>
      <p:pic>
        <p:nvPicPr>
          <p:cNvPr id="8" name="Object 7"/>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60569" y="4313535"/>
            <a:ext cx="28568" cy="390427"/>
          </a:xfrm>
          <a:prstGeom prst="rect">
            <a:avLst/>
          </a:prstGeom>
        </p:spPr>
      </p:pic>
      <p:sp>
        <p:nvSpPr>
          <p:cNvPr id="9" name="Object 8"/>
          <p:cNvSpPr/>
          <p:nvPr/>
        </p:nvSpPr>
        <p:spPr>
          <a:xfrm>
            <a:off x="10812934" y="4312906"/>
            <a:ext cx="942739" cy="369702"/>
          </a:xfrm>
          <a:prstGeom prst="rect">
            <a:avLst/>
          </a:prstGeom>
          <a:noFill/>
        </p:spPr>
        <p:txBody>
          <a:bodyPr wrap="square" lIns="0" tIns="0" rIns="0" bIns="0" rtlCol="0" anchor="ctr"/>
          <a:lstStyle/>
          <a:p>
            <a:pPr algn="ctr">
              <a:lnSpc>
                <a:spcPts val="1048"/>
              </a:lnSpc>
              <a:buNone/>
            </a:pPr>
            <a:r>
              <a:rPr lang="en-US" sz="832" b="1" dirty="0">
                <a:solidFill>
                  <a:srgbClr val="2A2921"/>
                </a:solidFill>
                <a:latin typeface="Montserrat" pitchFamily="34" charset="0"/>
                <a:ea typeface="Montserrat" pitchFamily="34" charset="-122"/>
                <a:cs typeface="Montserrat" pitchFamily="34" charset="-120"/>
              </a:rPr>
              <a:t>POST-INTERVENTION ASSESSMENT </a:t>
            </a:r>
            <a:endParaRPr lang="en-US" dirty="0"/>
          </a:p>
        </p:txBody>
      </p:sp>
      <p:pic>
        <p:nvPicPr>
          <p:cNvPr id="10" name="Object 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668238" y="3566150"/>
            <a:ext cx="9523" cy="942739"/>
          </a:xfrm>
          <a:prstGeom prst="rect">
            <a:avLst/>
          </a:prstGeom>
        </p:spPr>
      </p:pic>
      <p:pic>
        <p:nvPicPr>
          <p:cNvPr id="11" name="Object 10"/>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611117" y="4446992"/>
            <a:ext cx="114271" cy="123794"/>
          </a:xfrm>
          <a:prstGeom prst="rect">
            <a:avLst/>
          </a:prstGeom>
        </p:spPr>
      </p:pic>
      <p:pic>
        <p:nvPicPr>
          <p:cNvPr id="12" name="Object 11"/>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908107" y="4504128"/>
            <a:ext cx="9523" cy="1066533"/>
          </a:xfrm>
          <a:prstGeom prst="rect">
            <a:avLst/>
          </a:prstGeom>
        </p:spPr>
      </p:pic>
      <p:pic>
        <p:nvPicPr>
          <p:cNvPr id="13" name="Object 12"/>
          <p:cNvPicPr>
            <a:picLocks noChangeAspect="1"/>
          </p:cNvPicPr>
          <p:nvPr/>
        </p:nvPicPr>
        <p:blipFill>
          <a:blip r:embed="rId11">
            <a:extLst>
              <a:ext uri="{96DAC541-7B7A-43D3-8B79-37D633B846F1}">
                <asvg:svgBlip xmlns:asvg="http://schemas.microsoft.com/office/drawing/2016/SVG/main" r:embed="rId15"/>
              </a:ext>
            </a:extLst>
          </a:blip>
          <a:stretch>
            <a:fillRect/>
          </a:stretch>
        </p:blipFill>
        <p:spPr>
          <a:xfrm>
            <a:off x="3850962" y="4446992"/>
            <a:ext cx="114271" cy="123794"/>
          </a:xfrm>
          <a:prstGeom prst="rect">
            <a:avLst/>
          </a:prstGeom>
        </p:spPr>
      </p:pic>
      <p:pic>
        <p:nvPicPr>
          <p:cNvPr id="14" name="Object 13"/>
          <p:cNvPicPr>
            <a:picLocks noChangeAspect="1"/>
          </p:cNvPicPr>
          <p:nvPr/>
        </p:nvPicPr>
        <p:blipFill>
          <a:blip r:embed="rId9">
            <a:extLst>
              <a:ext uri="{96DAC541-7B7A-43D3-8B79-37D633B846F1}">
                <asvg:svgBlip xmlns:asvg="http://schemas.microsoft.com/office/drawing/2016/SVG/main" r:embed="rId16"/>
              </a:ext>
            </a:extLst>
          </a:blip>
          <a:stretch>
            <a:fillRect/>
          </a:stretch>
        </p:blipFill>
        <p:spPr>
          <a:xfrm>
            <a:off x="5147929" y="3566150"/>
            <a:ext cx="9523" cy="942739"/>
          </a:xfrm>
          <a:prstGeom prst="rect">
            <a:avLst/>
          </a:prstGeom>
        </p:spPr>
      </p:pic>
      <p:pic>
        <p:nvPicPr>
          <p:cNvPr id="15" name="Object 14"/>
          <p:cNvPicPr>
            <a:picLocks noChangeAspect="1"/>
          </p:cNvPicPr>
          <p:nvPr/>
        </p:nvPicPr>
        <p:blipFill>
          <a:blip r:embed="rId11">
            <a:extLst>
              <a:ext uri="{96DAC541-7B7A-43D3-8B79-37D633B846F1}">
                <asvg:svgBlip xmlns:asvg="http://schemas.microsoft.com/office/drawing/2016/SVG/main" r:embed="rId17"/>
              </a:ext>
            </a:extLst>
          </a:blip>
          <a:stretch>
            <a:fillRect/>
          </a:stretch>
        </p:blipFill>
        <p:spPr>
          <a:xfrm>
            <a:off x="5090807" y="4446992"/>
            <a:ext cx="114271" cy="123794"/>
          </a:xfrm>
          <a:prstGeom prst="rect">
            <a:avLst/>
          </a:prstGeom>
        </p:spPr>
      </p:pic>
      <p:pic>
        <p:nvPicPr>
          <p:cNvPr id="16" name="Object 15"/>
          <p:cNvPicPr>
            <a:picLocks noChangeAspect="1"/>
          </p:cNvPicPr>
          <p:nvPr/>
        </p:nvPicPr>
        <p:blipFill>
          <a:blip r:embed="rId13">
            <a:extLst>
              <a:ext uri="{96DAC541-7B7A-43D3-8B79-37D633B846F1}">
                <asvg:svgBlip xmlns:asvg="http://schemas.microsoft.com/office/drawing/2016/SVG/main" r:embed="rId18"/>
              </a:ext>
            </a:extLst>
          </a:blip>
          <a:stretch>
            <a:fillRect/>
          </a:stretch>
        </p:blipFill>
        <p:spPr>
          <a:xfrm>
            <a:off x="6387798" y="4504128"/>
            <a:ext cx="9523" cy="1066533"/>
          </a:xfrm>
          <a:prstGeom prst="rect">
            <a:avLst/>
          </a:prstGeom>
        </p:spPr>
      </p:pic>
      <p:pic>
        <p:nvPicPr>
          <p:cNvPr id="17" name="Object 16"/>
          <p:cNvPicPr>
            <a:picLocks noChangeAspect="1"/>
          </p:cNvPicPr>
          <p:nvPr/>
        </p:nvPicPr>
        <p:blipFill>
          <a:blip r:embed="rId11">
            <a:extLst>
              <a:ext uri="{96DAC541-7B7A-43D3-8B79-37D633B846F1}">
                <asvg:svgBlip xmlns:asvg="http://schemas.microsoft.com/office/drawing/2016/SVG/main" r:embed="rId19"/>
              </a:ext>
            </a:extLst>
          </a:blip>
          <a:stretch>
            <a:fillRect/>
          </a:stretch>
        </p:blipFill>
        <p:spPr>
          <a:xfrm>
            <a:off x="6330653" y="4446992"/>
            <a:ext cx="114271" cy="123794"/>
          </a:xfrm>
          <a:prstGeom prst="rect">
            <a:avLst/>
          </a:prstGeom>
        </p:spPr>
      </p:pic>
      <p:pic>
        <p:nvPicPr>
          <p:cNvPr id="18" name="Object 17"/>
          <p:cNvPicPr>
            <a:picLocks noChangeAspect="1"/>
          </p:cNvPicPr>
          <p:nvPr/>
        </p:nvPicPr>
        <p:blipFill>
          <a:blip r:embed="rId9">
            <a:extLst>
              <a:ext uri="{96DAC541-7B7A-43D3-8B79-37D633B846F1}">
                <asvg:svgBlip xmlns:asvg="http://schemas.microsoft.com/office/drawing/2016/SVG/main" r:embed="rId20"/>
              </a:ext>
            </a:extLst>
          </a:blip>
          <a:stretch>
            <a:fillRect/>
          </a:stretch>
        </p:blipFill>
        <p:spPr>
          <a:xfrm>
            <a:off x="7627620" y="3566150"/>
            <a:ext cx="9523" cy="942739"/>
          </a:xfrm>
          <a:prstGeom prst="rect">
            <a:avLst/>
          </a:prstGeom>
        </p:spPr>
      </p:pic>
      <p:pic>
        <p:nvPicPr>
          <p:cNvPr id="19" name="Object 18"/>
          <p:cNvPicPr>
            <a:picLocks noChangeAspect="1"/>
          </p:cNvPicPr>
          <p:nvPr/>
        </p:nvPicPr>
        <p:blipFill>
          <a:blip r:embed="rId11">
            <a:extLst>
              <a:ext uri="{96DAC541-7B7A-43D3-8B79-37D633B846F1}">
                <asvg:svgBlip xmlns:asvg="http://schemas.microsoft.com/office/drawing/2016/SVG/main" r:embed="rId21"/>
              </a:ext>
            </a:extLst>
          </a:blip>
          <a:stretch>
            <a:fillRect/>
          </a:stretch>
        </p:blipFill>
        <p:spPr>
          <a:xfrm>
            <a:off x="7570498" y="4446992"/>
            <a:ext cx="114271" cy="123794"/>
          </a:xfrm>
          <a:prstGeom prst="rect">
            <a:avLst/>
          </a:prstGeom>
        </p:spPr>
      </p:pic>
      <p:pic>
        <p:nvPicPr>
          <p:cNvPr id="20" name="Object 19"/>
          <p:cNvPicPr>
            <a:picLocks noChangeAspect="1"/>
          </p:cNvPicPr>
          <p:nvPr/>
        </p:nvPicPr>
        <p:blipFill>
          <a:blip r:embed="rId13">
            <a:extLst>
              <a:ext uri="{96DAC541-7B7A-43D3-8B79-37D633B846F1}">
                <asvg:svgBlip xmlns:asvg="http://schemas.microsoft.com/office/drawing/2016/SVG/main" r:embed="rId22"/>
              </a:ext>
            </a:extLst>
          </a:blip>
          <a:stretch>
            <a:fillRect/>
          </a:stretch>
        </p:blipFill>
        <p:spPr>
          <a:xfrm>
            <a:off x="8867489" y="4504128"/>
            <a:ext cx="9523" cy="1066533"/>
          </a:xfrm>
          <a:prstGeom prst="rect">
            <a:avLst/>
          </a:prstGeom>
        </p:spPr>
      </p:pic>
      <p:pic>
        <p:nvPicPr>
          <p:cNvPr id="21" name="Object 20"/>
          <p:cNvPicPr>
            <a:picLocks noChangeAspect="1"/>
          </p:cNvPicPr>
          <p:nvPr/>
        </p:nvPicPr>
        <p:blipFill>
          <a:blip r:embed="rId11">
            <a:extLst>
              <a:ext uri="{96DAC541-7B7A-43D3-8B79-37D633B846F1}">
                <asvg:svgBlip xmlns:asvg="http://schemas.microsoft.com/office/drawing/2016/SVG/main" r:embed="rId23"/>
              </a:ext>
            </a:extLst>
          </a:blip>
          <a:stretch>
            <a:fillRect/>
          </a:stretch>
        </p:blipFill>
        <p:spPr>
          <a:xfrm>
            <a:off x="8810343" y="4446992"/>
            <a:ext cx="114271" cy="123794"/>
          </a:xfrm>
          <a:prstGeom prst="rect">
            <a:avLst/>
          </a:prstGeom>
        </p:spPr>
      </p:pic>
      <p:sp>
        <p:nvSpPr>
          <p:cNvPr id="22" name="Object 21"/>
          <p:cNvSpPr/>
          <p:nvPr/>
        </p:nvSpPr>
        <p:spPr>
          <a:xfrm>
            <a:off x="2763464" y="3515107"/>
            <a:ext cx="1015909"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1</a:t>
            </a:r>
            <a:endParaRPr lang="en-US" dirty="0"/>
          </a:p>
        </p:txBody>
      </p:sp>
      <p:sp>
        <p:nvSpPr>
          <p:cNvPr id="23" name="Object 22"/>
          <p:cNvSpPr/>
          <p:nvPr/>
        </p:nvSpPr>
        <p:spPr>
          <a:xfrm>
            <a:off x="4003309" y="5391063"/>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2</a:t>
            </a:r>
            <a:endParaRPr lang="en-US" dirty="0"/>
          </a:p>
        </p:txBody>
      </p:sp>
      <p:sp>
        <p:nvSpPr>
          <p:cNvPr id="24" name="Object 23"/>
          <p:cNvSpPr/>
          <p:nvPr/>
        </p:nvSpPr>
        <p:spPr>
          <a:xfrm>
            <a:off x="5243154" y="3515107"/>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3</a:t>
            </a:r>
            <a:endParaRPr lang="en-US" dirty="0"/>
          </a:p>
        </p:txBody>
      </p:sp>
      <p:sp>
        <p:nvSpPr>
          <p:cNvPr id="25" name="Object 24"/>
          <p:cNvSpPr/>
          <p:nvPr/>
        </p:nvSpPr>
        <p:spPr>
          <a:xfrm>
            <a:off x="6482999" y="5391063"/>
            <a:ext cx="1078874"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4</a:t>
            </a:r>
            <a:endParaRPr lang="en-US" dirty="0"/>
          </a:p>
        </p:txBody>
      </p:sp>
      <p:sp>
        <p:nvSpPr>
          <p:cNvPr id="26" name="Object 25"/>
          <p:cNvSpPr/>
          <p:nvPr/>
        </p:nvSpPr>
        <p:spPr>
          <a:xfrm>
            <a:off x="7722844" y="3515107"/>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5</a:t>
            </a:r>
            <a:endParaRPr lang="en-US" dirty="0"/>
          </a:p>
        </p:txBody>
      </p:sp>
      <p:sp>
        <p:nvSpPr>
          <p:cNvPr id="27" name="Object 26"/>
          <p:cNvSpPr/>
          <p:nvPr/>
        </p:nvSpPr>
        <p:spPr>
          <a:xfrm>
            <a:off x="8962689" y="5391063"/>
            <a:ext cx="1068284"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6</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62875"/>
            <a:ext cx="12188951" cy="504139"/>
          </a:xfrm>
          <a:prstGeom prst="rect">
            <a:avLst/>
          </a:prstGeom>
          <a:noFill/>
        </p:spPr>
        <p:txBody>
          <a:bodyPr wrap="square" lIns="0" tIns="0" rIns="0" bIns="0" rtlCol="0" anchor="t"/>
          <a:lstStyle/>
          <a:p>
            <a:pPr algn="ctr">
              <a:lnSpc>
                <a:spcPts val="4016"/>
              </a:lnSpc>
              <a:buNone/>
            </a:pPr>
            <a:r>
              <a:rPr lang="en-US" sz="3188" dirty="0">
                <a:solidFill>
                  <a:srgbClr val="2A2921"/>
                </a:solidFill>
                <a:latin typeface="Montserrat" pitchFamily="34" charset="0"/>
                <a:ea typeface="Montserrat" pitchFamily="34" charset="-122"/>
                <a:cs typeface="Montserrat" pitchFamily="34" charset="-120"/>
              </a:rPr>
              <a:t>OVERVIEW OF LEARNING STRATEGIES</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13548" y="1718622"/>
            <a:ext cx="28568" cy="1237940"/>
          </a:xfrm>
          <a:prstGeom prst="rect">
            <a:avLst/>
          </a:prstGeom>
        </p:spPr>
      </p:pic>
      <p:sp>
        <p:nvSpPr>
          <p:cNvPr id="4" name="Object 3"/>
          <p:cNvSpPr/>
          <p:nvPr/>
        </p:nvSpPr>
        <p:spPr>
          <a:xfrm>
            <a:off x="923694" y="1821026"/>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1</a:t>
            </a:r>
            <a:endParaRPr lang="en-US" dirty="0"/>
          </a:p>
        </p:txBody>
      </p:sp>
      <p:sp>
        <p:nvSpPr>
          <p:cNvPr id="5" name="Object 4"/>
          <p:cNvSpPr/>
          <p:nvPr/>
        </p:nvSpPr>
        <p:spPr>
          <a:xfrm>
            <a:off x="1809298" y="1858171"/>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Lecture Note-Taking</a:t>
            </a:r>
            <a:endParaRPr lang="en-US" dirty="0"/>
          </a:p>
        </p:txBody>
      </p:sp>
      <p:sp>
        <p:nvSpPr>
          <p:cNvPr id="6" name="Object 5"/>
          <p:cNvSpPr/>
          <p:nvPr/>
        </p:nvSpPr>
        <p:spPr>
          <a:xfrm>
            <a:off x="1809298" y="2168006"/>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Extract hierarchical structure, identify key points, note inferences, and mark content gaps for follow-up.</a:t>
            </a:r>
            <a:endParaRPr lang="en-US" dirty="0"/>
          </a:p>
        </p:txBody>
      </p:sp>
      <p:pic>
        <p:nvPicPr>
          <p:cNvPr id="7" name="Object 6"/>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6700" y="1718622"/>
            <a:ext cx="19045" cy="1237940"/>
          </a:xfrm>
          <a:prstGeom prst="rect">
            <a:avLst/>
          </a:prstGeom>
        </p:spPr>
      </p:pic>
      <p:sp>
        <p:nvSpPr>
          <p:cNvPr id="8" name="Object 7"/>
          <p:cNvSpPr/>
          <p:nvPr/>
        </p:nvSpPr>
        <p:spPr>
          <a:xfrm>
            <a:off x="6446813" y="1821026"/>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2</a:t>
            </a:r>
            <a:endParaRPr lang="en-US" dirty="0"/>
          </a:p>
        </p:txBody>
      </p:sp>
      <p:sp>
        <p:nvSpPr>
          <p:cNvPr id="9" name="Object 8"/>
          <p:cNvSpPr/>
          <p:nvPr/>
        </p:nvSpPr>
        <p:spPr>
          <a:xfrm>
            <a:off x="7332416" y="1858171"/>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Active Reading</a:t>
            </a:r>
            <a:endParaRPr lang="en-US" dirty="0"/>
          </a:p>
        </p:txBody>
      </p:sp>
      <p:sp>
        <p:nvSpPr>
          <p:cNvPr id="10" name="Object 9"/>
          <p:cNvSpPr/>
          <p:nvPr/>
        </p:nvSpPr>
        <p:spPr>
          <a:xfrm>
            <a:off x="7332416" y="2168006"/>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Survey material, generate questions, read actively, recite key points, and review comprehension.</a:t>
            </a:r>
            <a:endParaRPr lang="en-US" dirty="0"/>
          </a:p>
        </p:txBody>
      </p:sp>
      <p:pic>
        <p:nvPicPr>
          <p:cNvPr id="11" name="Object 10"/>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13548" y="3337467"/>
            <a:ext cx="28568" cy="1237940"/>
          </a:xfrm>
          <a:prstGeom prst="rect">
            <a:avLst/>
          </a:prstGeom>
        </p:spPr>
      </p:pic>
      <p:sp>
        <p:nvSpPr>
          <p:cNvPr id="12" name="Object 11"/>
          <p:cNvSpPr/>
          <p:nvPr/>
        </p:nvSpPr>
        <p:spPr>
          <a:xfrm>
            <a:off x="923694" y="3439871"/>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3</a:t>
            </a:r>
            <a:endParaRPr lang="en-US" dirty="0"/>
          </a:p>
        </p:txBody>
      </p:sp>
      <p:sp>
        <p:nvSpPr>
          <p:cNvPr id="13" name="Object 12"/>
          <p:cNvSpPr/>
          <p:nvPr/>
        </p:nvSpPr>
        <p:spPr>
          <a:xfrm>
            <a:off x="1809298" y="3477016"/>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Temporal Organization</a:t>
            </a:r>
            <a:endParaRPr lang="en-US" dirty="0"/>
          </a:p>
        </p:txBody>
      </p:sp>
      <p:sp>
        <p:nvSpPr>
          <p:cNvPr id="14" name="Object 13"/>
          <p:cNvSpPr/>
          <p:nvPr/>
        </p:nvSpPr>
        <p:spPr>
          <a:xfrm>
            <a:off x="1809298" y="3786851"/>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Align review order with study sequence, create timelines, progress from basic to complex, and group related materials.</a:t>
            </a:r>
            <a:endParaRPr lang="en-US" dirty="0"/>
          </a:p>
        </p:txBody>
      </p:sp>
      <p:pic>
        <p:nvPicPr>
          <p:cNvPr id="15" name="Object 1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6700" y="3337467"/>
            <a:ext cx="19045" cy="1237940"/>
          </a:xfrm>
          <a:prstGeom prst="rect">
            <a:avLst/>
          </a:prstGeom>
        </p:spPr>
      </p:pic>
      <p:sp>
        <p:nvSpPr>
          <p:cNvPr id="16" name="Object 15"/>
          <p:cNvSpPr/>
          <p:nvPr/>
        </p:nvSpPr>
        <p:spPr>
          <a:xfrm>
            <a:off x="6446813" y="3439871"/>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4</a:t>
            </a:r>
            <a:endParaRPr lang="en-US" dirty="0"/>
          </a:p>
        </p:txBody>
      </p:sp>
      <p:sp>
        <p:nvSpPr>
          <p:cNvPr id="17" name="Object 16"/>
          <p:cNvSpPr/>
          <p:nvPr/>
        </p:nvSpPr>
        <p:spPr>
          <a:xfrm>
            <a:off x="7332416" y="3477016"/>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Increase Context Variability</a:t>
            </a:r>
            <a:endParaRPr lang="en-US" dirty="0"/>
          </a:p>
        </p:txBody>
      </p:sp>
      <p:sp>
        <p:nvSpPr>
          <p:cNvPr id="18" name="Object 17"/>
          <p:cNvSpPr/>
          <p:nvPr/>
        </p:nvSpPr>
        <p:spPr>
          <a:xfrm>
            <a:off x="7332416" y="3786851"/>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Create bidirectional flashcards, use varied question formats, vary review order, and study in different environments.</a:t>
            </a:r>
            <a:endParaRPr lang="en-US" dirty="0"/>
          </a:p>
        </p:txBody>
      </p:sp>
      <p:pic>
        <p:nvPicPr>
          <p:cNvPr id="19" name="Object 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13548" y="4956312"/>
            <a:ext cx="28568" cy="1237940"/>
          </a:xfrm>
          <a:prstGeom prst="rect">
            <a:avLst/>
          </a:prstGeom>
        </p:spPr>
      </p:pic>
      <p:sp>
        <p:nvSpPr>
          <p:cNvPr id="20" name="Object 19"/>
          <p:cNvSpPr/>
          <p:nvPr/>
        </p:nvSpPr>
        <p:spPr>
          <a:xfrm>
            <a:off x="923694" y="5058716"/>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5</a:t>
            </a:r>
            <a:endParaRPr lang="en-US" dirty="0"/>
          </a:p>
        </p:txBody>
      </p:sp>
      <p:sp>
        <p:nvSpPr>
          <p:cNvPr id="21" name="Object 20"/>
          <p:cNvSpPr/>
          <p:nvPr/>
        </p:nvSpPr>
        <p:spPr>
          <a:xfrm>
            <a:off x="1809298" y="5095861"/>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Mental Imagery &amp; Visualization</a:t>
            </a:r>
            <a:endParaRPr lang="en-US" dirty="0"/>
          </a:p>
        </p:txBody>
      </p:sp>
      <p:sp>
        <p:nvSpPr>
          <p:cNvPr id="22" name="Object 21"/>
          <p:cNvSpPr/>
          <p:nvPr/>
        </p:nvSpPr>
        <p:spPr>
          <a:xfrm>
            <a:off x="1809298" y="5405697"/>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Focus on key elements, convert verbal info to symbols, study visual material, and practice mental visualization.</a:t>
            </a:r>
            <a:endParaRPr lang="en-US" dirty="0"/>
          </a:p>
        </p:txBody>
      </p:sp>
      <p:pic>
        <p:nvPicPr>
          <p:cNvPr id="23" name="Object 22"/>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6700" y="4956312"/>
            <a:ext cx="19045" cy="1237940"/>
          </a:xfrm>
          <a:prstGeom prst="rect">
            <a:avLst/>
          </a:prstGeom>
        </p:spPr>
      </p:pic>
      <p:sp>
        <p:nvSpPr>
          <p:cNvPr id="24" name="Object 23"/>
          <p:cNvSpPr/>
          <p:nvPr/>
        </p:nvSpPr>
        <p:spPr>
          <a:xfrm>
            <a:off x="6446813" y="5058716"/>
            <a:ext cx="628493" cy="257671"/>
          </a:xfrm>
          <a:prstGeom prst="rect">
            <a:avLst/>
          </a:prstGeom>
          <a:noFill/>
        </p:spPr>
        <p:txBody>
          <a:bodyPr wrap="square" lIns="0" tIns="0" rIns="0" bIns="0" rtlCol="0" anchor="ctr"/>
          <a:lstStyle/>
          <a:p>
            <a:pPr algn="ctr">
              <a:lnSpc>
                <a:spcPts val="2117"/>
              </a:lnSpc>
              <a:buNone/>
            </a:pPr>
            <a:r>
              <a:rPr lang="en-US" sz="1680" dirty="0">
                <a:solidFill>
                  <a:srgbClr val="2A2921"/>
                </a:solidFill>
                <a:latin typeface="Montserrat" pitchFamily="34" charset="0"/>
                <a:ea typeface="Montserrat" pitchFamily="34" charset="-122"/>
                <a:cs typeface="Montserrat" pitchFamily="34" charset="-120"/>
              </a:rPr>
              <a:t>6</a:t>
            </a:r>
            <a:endParaRPr lang="en-US" dirty="0"/>
          </a:p>
        </p:txBody>
      </p:sp>
      <p:sp>
        <p:nvSpPr>
          <p:cNvPr id="25" name="Object 24"/>
          <p:cNvSpPr/>
          <p:nvPr/>
        </p:nvSpPr>
        <p:spPr>
          <a:xfrm>
            <a:off x="7332416" y="5095861"/>
            <a:ext cx="4085203"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Retrieval Practice</a:t>
            </a:r>
            <a:endParaRPr lang="en-US" dirty="0"/>
          </a:p>
        </p:txBody>
      </p:sp>
      <p:sp>
        <p:nvSpPr>
          <p:cNvPr id="26" name="Object 25"/>
          <p:cNvSpPr/>
          <p:nvPr/>
        </p:nvSpPr>
        <p:spPr>
          <a:xfrm>
            <a:off x="7332416" y="5405697"/>
            <a:ext cx="4085203" cy="638576"/>
          </a:xfrm>
          <a:prstGeom prst="rect">
            <a:avLst/>
          </a:prstGeom>
          <a:noFill/>
        </p:spPr>
        <p:txBody>
          <a:bodyPr wrap="square" lIns="0" tIns="0" rIns="0" bIns="0" rtlCol="0" anchor="t"/>
          <a:lstStyle/>
          <a:p>
            <a:pPr algn="l">
              <a:lnSpc>
                <a:spcPts val="1680"/>
              </a:lnSpc>
              <a:spcBef>
                <a:spcPts val="663"/>
              </a:spcBef>
              <a:buNone/>
            </a:pPr>
            <a:r>
              <a:rPr lang="en-US" sz="1200" dirty="0">
                <a:solidFill>
                  <a:srgbClr val="5A5A4C"/>
                </a:solidFill>
                <a:latin typeface="Montserrat" pitchFamily="34" charset="0"/>
                <a:ea typeface="Montserrat" pitchFamily="34" charset="-122"/>
                <a:cs typeface="Montserrat" pitchFamily="34" charset="-120"/>
              </a:rPr>
              <a:t>Practice recall without notes and distribute study across multiple sessions instead of cramming.</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2" name="Object 1"/>
          <p:cNvSpPr/>
          <p:nvPr/>
        </p:nvSpPr>
        <p:spPr>
          <a:xfrm>
            <a:off x="0" y="362875"/>
            <a:ext cx="12188951" cy="504139"/>
          </a:xfrm>
          <a:prstGeom prst="rect">
            <a:avLst/>
          </a:prstGeom>
          <a:noFill/>
        </p:spPr>
        <p:txBody>
          <a:bodyPr wrap="square" lIns="0" tIns="0" rIns="0" bIns="0" rtlCol="0" anchor="t"/>
          <a:lstStyle/>
          <a:p>
            <a:pPr algn="ctr">
              <a:lnSpc>
                <a:spcPts val="4016"/>
              </a:lnSpc>
              <a:buNone/>
            </a:pPr>
            <a:r>
              <a:rPr lang="en-US" sz="3188" dirty="0">
                <a:solidFill>
                  <a:srgbClr val="FFFFFF"/>
                </a:solidFill>
                <a:latin typeface="Montserrat" pitchFamily="34" charset="0"/>
                <a:ea typeface="Montserrat" pitchFamily="34" charset="-122"/>
                <a:cs typeface="Montserrat" pitchFamily="34" charset="-120"/>
              </a:rPr>
              <a:t>Session Structure and Setting</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4998" y="2284467"/>
            <a:ext cx="866558" cy="685629"/>
          </a:xfrm>
          <a:prstGeom prst="rect">
            <a:avLst/>
          </a:prstGeom>
        </p:spPr>
      </p:pic>
      <p:sp>
        <p:nvSpPr>
          <p:cNvPr id="4" name="Object 3"/>
          <p:cNvSpPr/>
          <p:nvPr/>
        </p:nvSpPr>
        <p:spPr>
          <a:xfrm>
            <a:off x="351864" y="3367576"/>
            <a:ext cx="3676606" cy="761809"/>
          </a:xfrm>
          <a:prstGeom prst="rect">
            <a:avLst/>
          </a:prstGeom>
          <a:noFill/>
        </p:spPr>
        <p:txBody>
          <a:bodyPr wrap="square" lIns="0" tIns="0" rIns="0" bIns="0" rtlCol="0" anchor="t"/>
          <a:lstStyle/>
          <a:p>
            <a:pPr algn="ctr">
              <a:lnSpc>
                <a:spcPts val="2994"/>
              </a:lnSpc>
              <a:buNone/>
            </a:pPr>
            <a:r>
              <a:rPr lang="en-US" sz="2376" dirty="0">
                <a:solidFill>
                  <a:srgbClr val="FFFFFF"/>
                </a:solidFill>
                <a:latin typeface="Montserrat" pitchFamily="34" charset="0"/>
                <a:ea typeface="Montserrat" pitchFamily="34" charset="-122"/>
                <a:cs typeface="Montserrat" pitchFamily="34" charset="-120"/>
              </a:rPr>
              <a:t>Simulated Learning Environment</a:t>
            </a:r>
            <a:endParaRPr lang="en-US" dirty="0"/>
          </a:p>
        </p:txBody>
      </p:sp>
      <p:sp>
        <p:nvSpPr>
          <p:cNvPr id="5" name="Object 4"/>
          <p:cNvSpPr/>
          <p:nvPr/>
        </p:nvSpPr>
        <p:spPr>
          <a:xfrm>
            <a:off x="349974" y="4228867"/>
            <a:ext cx="3676606" cy="1949336"/>
          </a:xfrm>
          <a:prstGeom prst="rect">
            <a:avLst/>
          </a:prstGeom>
          <a:noFill/>
        </p:spPr>
        <p:txBody>
          <a:bodyPr wrap="square" lIns="0" tIns="0" rIns="0" bIns="0" rtlCol="0" anchor="t"/>
          <a:lstStyle/>
          <a:p>
            <a:pPr algn="ctr">
              <a:lnSpc>
                <a:spcPts val="2604"/>
              </a:lnSpc>
              <a:spcBef>
                <a:spcPts val="180"/>
              </a:spcBef>
              <a:buNone/>
            </a:pPr>
            <a:r>
              <a:rPr lang="en-US" sz="1600" dirty="0">
                <a:solidFill>
                  <a:srgbClr val="FFFFFF">
                    <a:alpha val="90000"/>
                  </a:srgbClr>
                </a:solidFill>
                <a:latin typeface="Montserrat" pitchFamily="34" charset="0"/>
                <a:ea typeface="Montserrat" pitchFamily="34" charset="-122"/>
                <a:cs typeface="Montserrat" pitchFamily="34" charset="-120"/>
              </a:rPr>
              <a:t>The session creates a simulated learning environment where students can </a:t>
            </a:r>
            <a:r>
              <a:rPr lang="en-US" sz="1600" b="1" dirty="0">
                <a:solidFill>
                  <a:srgbClr val="002060">
                    <a:alpha val="90000"/>
                  </a:srgbClr>
                </a:solidFill>
                <a:latin typeface="Montserrat" pitchFamily="34" charset="0"/>
                <a:ea typeface="Montserrat" pitchFamily="34" charset="-122"/>
                <a:cs typeface="Montserrat" pitchFamily="34" charset="-120"/>
              </a:rPr>
              <a:t>learn and practice the study techniques.</a:t>
            </a:r>
            <a:endParaRPr lang="en-US" sz="1400" b="1" dirty="0">
              <a:solidFill>
                <a:srgbClr val="002060">
                  <a:alpha val="90000"/>
                </a:srgbClr>
              </a:solidFill>
            </a:endParaRPr>
          </a:p>
        </p:txBody>
      </p:sp>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91878" y="2070244"/>
            <a:ext cx="1190327" cy="1047488"/>
          </a:xfrm>
          <a:prstGeom prst="rect">
            <a:avLst/>
          </a:prstGeom>
        </p:spPr>
      </p:pic>
      <p:sp>
        <p:nvSpPr>
          <p:cNvPr id="7" name="Object 6"/>
          <p:cNvSpPr/>
          <p:nvPr/>
        </p:nvSpPr>
        <p:spPr>
          <a:xfrm>
            <a:off x="4235185" y="3367576"/>
            <a:ext cx="3718582" cy="380905"/>
          </a:xfrm>
          <a:prstGeom prst="rect">
            <a:avLst/>
          </a:prstGeom>
          <a:noFill/>
        </p:spPr>
        <p:txBody>
          <a:bodyPr wrap="square" lIns="0" tIns="0" rIns="0" bIns="0" rtlCol="0" anchor="t"/>
          <a:lstStyle/>
          <a:p>
            <a:pPr algn="ctr">
              <a:lnSpc>
                <a:spcPts val="2994"/>
              </a:lnSpc>
              <a:buNone/>
            </a:pPr>
            <a:r>
              <a:rPr lang="en-US" sz="2376" dirty="0">
                <a:solidFill>
                  <a:srgbClr val="FFFFFF"/>
                </a:solidFill>
                <a:latin typeface="Montserrat" pitchFamily="34" charset="0"/>
                <a:ea typeface="Montserrat" pitchFamily="34" charset="-122"/>
                <a:cs typeface="Montserrat" pitchFamily="34" charset="-120"/>
              </a:rPr>
              <a:t>Mentorship Guidance</a:t>
            </a:r>
            <a:endParaRPr lang="en-US" dirty="0"/>
          </a:p>
        </p:txBody>
      </p:sp>
      <p:sp>
        <p:nvSpPr>
          <p:cNvPr id="8" name="Object 7"/>
          <p:cNvSpPr/>
          <p:nvPr/>
        </p:nvSpPr>
        <p:spPr>
          <a:xfrm>
            <a:off x="4235185" y="4265676"/>
            <a:ext cx="3718582" cy="1624447"/>
          </a:xfrm>
          <a:prstGeom prst="rect">
            <a:avLst/>
          </a:prstGeom>
          <a:noFill/>
        </p:spPr>
        <p:txBody>
          <a:bodyPr wrap="square" lIns="0" tIns="0" rIns="0" bIns="0" rtlCol="0" anchor="t"/>
          <a:lstStyle/>
          <a:p>
            <a:pPr algn="ctr">
              <a:lnSpc>
                <a:spcPts val="2604"/>
              </a:lnSpc>
              <a:spcBef>
                <a:spcPts val="180"/>
              </a:spcBef>
              <a:buNone/>
            </a:pPr>
            <a:r>
              <a:rPr lang="en-US" sz="1600" dirty="0">
                <a:solidFill>
                  <a:srgbClr val="FFFFFF">
                    <a:alpha val="90000"/>
                  </a:srgbClr>
                </a:solidFill>
                <a:latin typeface="Montserrat" pitchFamily="34" charset="0"/>
                <a:ea typeface="Montserrat" pitchFamily="34" charset="-122"/>
                <a:cs typeface="Montserrat" pitchFamily="34" charset="-120"/>
              </a:rPr>
              <a:t>A </a:t>
            </a:r>
            <a:r>
              <a:rPr lang="en-US" sz="1600" b="1" dirty="0">
                <a:solidFill>
                  <a:srgbClr val="002060">
                    <a:alpha val="90000"/>
                  </a:srgbClr>
                </a:solidFill>
                <a:latin typeface="Montserrat" pitchFamily="34" charset="0"/>
                <a:ea typeface="Montserrat" pitchFamily="34" charset="-122"/>
                <a:cs typeface="Montserrat" pitchFamily="34" charset="-120"/>
              </a:rPr>
              <a:t>fourth-year student mentor </a:t>
            </a:r>
            <a:r>
              <a:rPr lang="en-US" sz="1600" dirty="0">
                <a:solidFill>
                  <a:srgbClr val="FFFFFF">
                    <a:alpha val="90000"/>
                  </a:srgbClr>
                </a:solidFill>
                <a:latin typeface="Montserrat" pitchFamily="34" charset="0"/>
                <a:ea typeface="Montserrat" pitchFamily="34" charset="-122"/>
                <a:cs typeface="Montserrat" pitchFamily="34" charset="-120"/>
              </a:rPr>
              <a:t>guides the first-year students through the learning process, providing support and feedback.</a:t>
            </a:r>
            <a:endParaRPr lang="en-US" sz="1400" dirty="0"/>
          </a:p>
        </p:txBody>
      </p:sp>
      <p:pic>
        <p:nvPicPr>
          <p:cNvPr id="9" name="Object 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563536" y="2126049"/>
            <a:ext cx="885604" cy="923694"/>
          </a:xfrm>
          <a:prstGeom prst="rect">
            <a:avLst/>
          </a:prstGeom>
        </p:spPr>
      </p:pic>
      <p:sp>
        <p:nvSpPr>
          <p:cNvPr id="10" name="Object 9"/>
          <p:cNvSpPr/>
          <p:nvPr/>
        </p:nvSpPr>
        <p:spPr>
          <a:xfrm>
            <a:off x="8076616" y="3367576"/>
            <a:ext cx="3844127" cy="380905"/>
          </a:xfrm>
          <a:prstGeom prst="rect">
            <a:avLst/>
          </a:prstGeom>
          <a:noFill/>
        </p:spPr>
        <p:txBody>
          <a:bodyPr wrap="square" lIns="0" tIns="0" rIns="0" bIns="0" rtlCol="0" anchor="t"/>
          <a:lstStyle/>
          <a:p>
            <a:pPr algn="ctr">
              <a:lnSpc>
                <a:spcPts val="2994"/>
              </a:lnSpc>
              <a:buNone/>
            </a:pPr>
            <a:r>
              <a:rPr lang="en-US" sz="2376" dirty="0">
                <a:solidFill>
                  <a:srgbClr val="FFFFFF"/>
                </a:solidFill>
                <a:latin typeface="Montserrat" pitchFamily="34" charset="0"/>
                <a:ea typeface="Montserrat" pitchFamily="34" charset="-122"/>
                <a:cs typeface="Montserrat" pitchFamily="34" charset="-120"/>
              </a:rPr>
              <a:t>Small Group Setting</a:t>
            </a:r>
            <a:endParaRPr lang="en-US" dirty="0"/>
          </a:p>
        </p:txBody>
      </p:sp>
      <p:sp>
        <p:nvSpPr>
          <p:cNvPr id="11" name="Object 10"/>
          <p:cNvSpPr/>
          <p:nvPr/>
        </p:nvSpPr>
        <p:spPr>
          <a:xfrm>
            <a:off x="8084274" y="4265675"/>
            <a:ext cx="3844127" cy="1624447"/>
          </a:xfrm>
          <a:prstGeom prst="rect">
            <a:avLst/>
          </a:prstGeom>
          <a:noFill/>
        </p:spPr>
        <p:txBody>
          <a:bodyPr wrap="square" lIns="0" tIns="0" rIns="0" bIns="0" rtlCol="0" anchor="t"/>
          <a:lstStyle/>
          <a:p>
            <a:pPr algn="ctr">
              <a:lnSpc>
                <a:spcPts val="2604"/>
              </a:lnSpc>
              <a:spcBef>
                <a:spcPts val="180"/>
              </a:spcBef>
              <a:buNone/>
            </a:pPr>
            <a:r>
              <a:rPr lang="en-US" sz="1600" dirty="0">
                <a:solidFill>
                  <a:srgbClr val="FFFFFF">
                    <a:alpha val="90000"/>
                  </a:srgbClr>
                </a:solidFill>
                <a:latin typeface="Montserrat" pitchFamily="34" charset="0"/>
                <a:ea typeface="Montserrat" pitchFamily="34" charset="-122"/>
                <a:cs typeface="Montserrat" pitchFamily="34" charset="-120"/>
              </a:rPr>
              <a:t>The session is conducted in a </a:t>
            </a:r>
            <a:r>
              <a:rPr lang="en-US" sz="1600" b="1" dirty="0">
                <a:solidFill>
                  <a:srgbClr val="002060">
                    <a:alpha val="90000"/>
                  </a:srgbClr>
                </a:solidFill>
                <a:latin typeface="Montserrat" pitchFamily="34" charset="0"/>
                <a:ea typeface="Montserrat" pitchFamily="34" charset="-122"/>
                <a:cs typeface="Montserrat" pitchFamily="34" charset="-120"/>
              </a:rPr>
              <a:t>small group of five first-year students</a:t>
            </a:r>
            <a:r>
              <a:rPr lang="en-US" sz="1600" dirty="0">
                <a:solidFill>
                  <a:srgbClr val="FFFFFF">
                    <a:alpha val="90000"/>
                  </a:srgbClr>
                </a:solidFill>
                <a:latin typeface="Montserrat" pitchFamily="34" charset="0"/>
                <a:ea typeface="Montserrat" pitchFamily="34" charset="-122"/>
                <a:cs typeface="Montserrat" pitchFamily="34" charset="-120"/>
              </a:rPr>
              <a:t>, allowing for personalized attention and interactive learning.</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2D8EBD-BE12-FCC1-6EDE-34B264EDD7DF}"/>
              </a:ext>
            </a:extLst>
          </p:cNvPr>
          <p:cNvSpPr/>
          <p:nvPr/>
        </p:nvSpPr>
        <p:spPr>
          <a:xfrm>
            <a:off x="4843894" y="808752"/>
            <a:ext cx="2504212"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Preview</a:t>
            </a:r>
          </a:p>
        </p:txBody>
      </p:sp>
      <p:sp>
        <p:nvSpPr>
          <p:cNvPr id="3" name="Rectangle 2">
            <a:extLst>
              <a:ext uri="{FF2B5EF4-FFF2-40B4-BE49-F238E27FC236}">
                <a16:creationId xmlns:a16="http://schemas.microsoft.com/office/drawing/2014/main" id="{60C3EF85-0A48-94D7-F80B-FE7345E11C79}"/>
              </a:ext>
            </a:extLst>
          </p:cNvPr>
          <p:cNvSpPr/>
          <p:nvPr/>
        </p:nvSpPr>
        <p:spPr>
          <a:xfrm>
            <a:off x="531271" y="2967335"/>
            <a:ext cx="8405954" cy="461665"/>
          </a:xfrm>
          <a:prstGeom prst="rect">
            <a:avLst/>
          </a:prstGeom>
          <a:solidFill>
            <a:srgbClr val="FFFF00"/>
          </a:solidFill>
        </p:spPr>
        <p:txBody>
          <a:bodyPr wrap="none" lIns="91440" tIns="45720" rIns="91440" bIns="45720">
            <a:spAutoFit/>
          </a:bodyPr>
          <a:lstStyle/>
          <a:p>
            <a:pPr algn="ctr"/>
            <a:r>
              <a:rPr lang="en-US" sz="2400" b="1" dirty="0"/>
              <a:t>1. Classifying Student Comments with Zero-Shot AI Models</a:t>
            </a:r>
            <a:endParaRPr lang="en-US" sz="2400" b="1" dirty="0">
              <a:ln w="0"/>
              <a:effectLst>
                <a:outerShdw blurRad="38100" dist="19050" dir="2700000" algn="tl" rotWithShape="0">
                  <a:schemeClr val="dk1">
                    <a:alpha val="40000"/>
                  </a:schemeClr>
                </a:outerShdw>
              </a:effectLst>
            </a:endParaRPr>
          </a:p>
        </p:txBody>
      </p:sp>
      <p:sp>
        <p:nvSpPr>
          <p:cNvPr id="4" name="Rectangle 3">
            <a:extLst>
              <a:ext uri="{FF2B5EF4-FFF2-40B4-BE49-F238E27FC236}">
                <a16:creationId xmlns:a16="http://schemas.microsoft.com/office/drawing/2014/main" id="{6F4D66FF-04A7-75CD-DC4E-940EC608A1F2}"/>
              </a:ext>
            </a:extLst>
          </p:cNvPr>
          <p:cNvSpPr/>
          <p:nvPr/>
        </p:nvSpPr>
        <p:spPr>
          <a:xfrm>
            <a:off x="531271" y="4411935"/>
            <a:ext cx="11129457" cy="461665"/>
          </a:xfrm>
          <a:prstGeom prst="rect">
            <a:avLst/>
          </a:prstGeom>
          <a:noFill/>
        </p:spPr>
        <p:txBody>
          <a:bodyPr wrap="none" lIns="91440" tIns="45720" rIns="91440" bIns="45720">
            <a:spAutoFit/>
          </a:bodyPr>
          <a:lstStyle/>
          <a:p>
            <a:pPr algn="ctr"/>
            <a:r>
              <a:rPr lang="en-US" sz="2400" b="1" dirty="0"/>
              <a:t>2. Scaling Up Cognitive Science-Based Interventions with AI-Delivered Content</a:t>
            </a:r>
          </a:p>
        </p:txBody>
      </p:sp>
    </p:spTree>
    <p:extLst>
      <p:ext uri="{BB962C8B-B14F-4D97-AF65-F5344CB8AC3E}">
        <p14:creationId xmlns:p14="http://schemas.microsoft.com/office/powerpoint/2010/main" val="3758336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62875"/>
            <a:ext cx="12188951" cy="504139"/>
          </a:xfrm>
          <a:prstGeom prst="rect">
            <a:avLst/>
          </a:prstGeom>
          <a:noFill/>
        </p:spPr>
        <p:txBody>
          <a:bodyPr wrap="square" lIns="0" tIns="0" rIns="0" bIns="0" rtlCol="0" anchor="t"/>
          <a:lstStyle/>
          <a:p>
            <a:pPr algn="ctr">
              <a:lnSpc>
                <a:spcPts val="4016"/>
              </a:lnSpc>
              <a:buNone/>
            </a:pPr>
            <a:r>
              <a:rPr lang="en-US" sz="3188" dirty="0">
                <a:solidFill>
                  <a:srgbClr val="2A2921"/>
                </a:solidFill>
                <a:latin typeface="Montserrat" pitchFamily="34" charset="0"/>
                <a:ea typeface="Montserrat" pitchFamily="34" charset="-122"/>
                <a:cs typeface="Montserrat" pitchFamily="34" charset="-120"/>
              </a:rPr>
              <a:t>Experimental Design and Assessment</a:t>
            </a:r>
            <a:endParaRPr lang="en-US" dirty="0"/>
          </a:p>
        </p:txBody>
      </p:sp>
      <p:pic>
        <p:nvPicPr>
          <p:cNvPr id="3" name="Object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1599" y="2346515"/>
            <a:ext cx="780855" cy="990352"/>
          </a:xfrm>
          <a:prstGeom prst="rect">
            <a:avLst/>
          </a:prstGeom>
        </p:spPr>
      </p:pic>
      <p:sp>
        <p:nvSpPr>
          <p:cNvPr id="4" name="Object 3"/>
          <p:cNvSpPr/>
          <p:nvPr/>
        </p:nvSpPr>
        <p:spPr>
          <a:xfrm>
            <a:off x="424238" y="3643662"/>
            <a:ext cx="2555755" cy="224062"/>
          </a:xfrm>
          <a:prstGeom prst="rect">
            <a:avLst/>
          </a:prstGeom>
          <a:noFill/>
        </p:spPr>
        <p:txBody>
          <a:bodyPr wrap="square" lIns="0" tIns="0" rIns="0" bIns="0" rtlCol="0" anchor="t"/>
          <a:lstStyle/>
          <a:p>
            <a:pPr algn="ctr">
              <a:lnSpc>
                <a:spcPts val="1814"/>
              </a:lnSpc>
              <a:buNone/>
            </a:pPr>
            <a:r>
              <a:rPr lang="en-US" b="1" dirty="0">
                <a:solidFill>
                  <a:srgbClr val="2A2921"/>
                </a:solidFill>
                <a:latin typeface="Montserrat" pitchFamily="34" charset="0"/>
                <a:ea typeface="Montserrat" pitchFamily="34" charset="-122"/>
                <a:cs typeface="Montserrat" pitchFamily="34" charset="-120"/>
              </a:rPr>
              <a:t>Experimental Design</a:t>
            </a:r>
            <a:endParaRPr lang="en-US" sz="2400" b="1" dirty="0"/>
          </a:p>
        </p:txBody>
      </p:sp>
      <p:sp>
        <p:nvSpPr>
          <p:cNvPr id="5" name="Object 4"/>
          <p:cNvSpPr/>
          <p:nvPr/>
        </p:nvSpPr>
        <p:spPr>
          <a:xfrm>
            <a:off x="440437" y="4604279"/>
            <a:ext cx="2555755" cy="935107"/>
          </a:xfrm>
          <a:prstGeom prst="rect">
            <a:avLst/>
          </a:prstGeom>
          <a:noFill/>
        </p:spPr>
        <p:txBody>
          <a:bodyPr wrap="square" lIns="0" tIns="0" rIns="0" bIns="0" rtlCol="0" anchor="t"/>
          <a:lstStyle/>
          <a:p>
            <a:pPr marL="242900" indent="-242900" algn="l">
              <a:lnSpc>
                <a:spcPts val="1680"/>
              </a:lnSpc>
              <a:spcBef>
                <a:spcPts val="663"/>
              </a:spcBef>
              <a:buSzPct val="100000"/>
              <a:buChar char="•"/>
            </a:pPr>
            <a:r>
              <a:rPr lang="en-US" sz="1600" dirty="0">
                <a:solidFill>
                  <a:srgbClr val="5A5A4C"/>
                </a:solidFill>
                <a:latin typeface="Montserrat" pitchFamily="34" charset="0"/>
                <a:ea typeface="Montserrat" pitchFamily="34" charset="-122"/>
                <a:cs typeface="Montserrat" pitchFamily="34" charset="-120"/>
              </a:rPr>
              <a:t>Control group (assessment only)</a:t>
            </a:r>
          </a:p>
          <a:p>
            <a:pPr marL="242900" indent="-242900" algn="l">
              <a:lnSpc>
                <a:spcPts val="1680"/>
              </a:lnSpc>
              <a:spcBef>
                <a:spcPts val="647"/>
              </a:spcBef>
              <a:buSzPct val="100000"/>
              <a:buChar char="•"/>
            </a:pPr>
            <a:r>
              <a:rPr lang="en-US" sz="1600" dirty="0">
                <a:solidFill>
                  <a:srgbClr val="5A5A4C"/>
                </a:solidFill>
                <a:latin typeface="Montserrat" pitchFamily="34" charset="0"/>
                <a:ea typeface="Montserrat" pitchFamily="34" charset="-122"/>
                <a:cs typeface="Montserrat" pitchFamily="34" charset="-120"/>
              </a:rPr>
              <a:t>Intervention group (assessment and sessions)</a:t>
            </a:r>
            <a:endParaRPr lang="en-US" sz="2400" dirty="0"/>
          </a:p>
        </p:txBody>
      </p:sp>
      <p:pic>
        <p:nvPicPr>
          <p:cNvPr id="6" name="Object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83998" y="2402310"/>
            <a:ext cx="885604" cy="866558"/>
          </a:xfrm>
          <a:prstGeom prst="rect">
            <a:avLst/>
          </a:prstGeom>
        </p:spPr>
      </p:pic>
      <p:sp>
        <p:nvSpPr>
          <p:cNvPr id="7" name="Object 6"/>
          <p:cNvSpPr/>
          <p:nvPr/>
        </p:nvSpPr>
        <p:spPr>
          <a:xfrm>
            <a:off x="3300069" y="3643662"/>
            <a:ext cx="2660504" cy="448123"/>
          </a:xfrm>
          <a:prstGeom prst="rect">
            <a:avLst/>
          </a:prstGeom>
          <a:noFill/>
        </p:spPr>
        <p:txBody>
          <a:bodyPr wrap="square" lIns="0" tIns="0" rIns="0" bIns="0" rtlCol="0" anchor="t"/>
          <a:lstStyle/>
          <a:p>
            <a:pPr algn="ctr">
              <a:lnSpc>
                <a:spcPts val="1814"/>
              </a:lnSpc>
              <a:buNone/>
            </a:pPr>
            <a:r>
              <a:rPr lang="en-US" b="1" dirty="0">
                <a:solidFill>
                  <a:srgbClr val="2A2921"/>
                </a:solidFill>
                <a:latin typeface="Montserrat" pitchFamily="34" charset="0"/>
                <a:ea typeface="Montserrat" pitchFamily="34" charset="-122"/>
                <a:cs typeface="Montserrat" pitchFamily="34" charset="-120"/>
              </a:rPr>
              <a:t>Pre and Post-Intervention Assessment</a:t>
            </a:r>
            <a:endParaRPr lang="en-US" sz="2400" b="1" dirty="0"/>
          </a:p>
        </p:txBody>
      </p:sp>
      <p:sp>
        <p:nvSpPr>
          <p:cNvPr id="8" name="Object 7"/>
          <p:cNvSpPr/>
          <p:nvPr/>
        </p:nvSpPr>
        <p:spPr>
          <a:xfrm>
            <a:off x="3414319" y="4604279"/>
            <a:ext cx="2660504" cy="1657356"/>
          </a:xfrm>
          <a:prstGeom prst="rect">
            <a:avLst/>
          </a:prstGeom>
          <a:noFill/>
        </p:spPr>
        <p:txBody>
          <a:bodyPr wrap="square" lIns="0" tIns="0" rIns="0" bIns="0" rtlCol="0" anchor="t"/>
          <a:lstStyle/>
          <a:p>
            <a:pPr marL="242900" indent="-242900" algn="l">
              <a:lnSpc>
                <a:spcPts val="1680"/>
              </a:lnSpc>
              <a:spcBef>
                <a:spcPts val="663"/>
              </a:spcBef>
              <a:buSzPct val="100000"/>
              <a:buChar char="•"/>
            </a:pPr>
            <a:r>
              <a:rPr lang="en-US" sz="1600" dirty="0">
                <a:solidFill>
                  <a:srgbClr val="5A5A4C"/>
                </a:solidFill>
                <a:latin typeface="Montserrat" pitchFamily="34" charset="0"/>
                <a:ea typeface="Montserrat" pitchFamily="34" charset="-122"/>
                <a:cs typeface="Montserrat" pitchFamily="34" charset="-120"/>
              </a:rPr>
              <a:t>Motivated Strategies for Learning Questionnaire (Motivation Scale and Learning Scale)</a:t>
            </a:r>
          </a:p>
          <a:p>
            <a:pPr marL="242900" indent="-242900" algn="l">
              <a:lnSpc>
                <a:spcPts val="1680"/>
              </a:lnSpc>
              <a:spcBef>
                <a:spcPts val="647"/>
              </a:spcBef>
              <a:buSzPct val="100000"/>
              <a:buChar char="•"/>
            </a:pPr>
            <a:r>
              <a:rPr lang="en-US" sz="1600" dirty="0">
                <a:solidFill>
                  <a:srgbClr val="5A5A4C"/>
                </a:solidFill>
                <a:latin typeface="Montserrat" pitchFamily="34" charset="0"/>
                <a:ea typeface="Montserrat" pitchFamily="34" charset="-122"/>
                <a:cs typeface="Montserrat" pitchFamily="34" charset="-120"/>
              </a:rPr>
              <a:t>Academic Self-Efficacy Scale</a:t>
            </a:r>
          </a:p>
          <a:p>
            <a:pPr marL="242900" indent="-242900" algn="l">
              <a:lnSpc>
                <a:spcPts val="1680"/>
              </a:lnSpc>
              <a:spcBef>
                <a:spcPts val="647"/>
              </a:spcBef>
              <a:buSzPct val="100000"/>
              <a:buChar char="•"/>
            </a:pPr>
            <a:r>
              <a:rPr lang="en-US" sz="1600" dirty="0">
                <a:solidFill>
                  <a:srgbClr val="5A5A4C"/>
                </a:solidFill>
                <a:latin typeface="Montserrat" pitchFamily="34" charset="0"/>
                <a:ea typeface="Montserrat" pitchFamily="34" charset="-122"/>
                <a:cs typeface="Montserrat" pitchFamily="34" charset="-120"/>
              </a:rPr>
              <a:t>Use of Specific Learning Strategies</a:t>
            </a:r>
            <a:endParaRPr lang="en-US" sz="2400" dirty="0"/>
          </a:p>
        </p:txBody>
      </p:sp>
      <p:pic>
        <p:nvPicPr>
          <p:cNvPr id="9" name="Object 8"/>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68002" y="2346515"/>
            <a:ext cx="780855" cy="990352"/>
          </a:xfrm>
          <a:prstGeom prst="rect">
            <a:avLst/>
          </a:prstGeom>
        </p:spPr>
      </p:pic>
      <p:sp>
        <p:nvSpPr>
          <p:cNvPr id="10" name="Object 9"/>
          <p:cNvSpPr/>
          <p:nvPr/>
        </p:nvSpPr>
        <p:spPr>
          <a:xfrm>
            <a:off x="6186376" y="3643662"/>
            <a:ext cx="2744265" cy="448123"/>
          </a:xfrm>
          <a:prstGeom prst="rect">
            <a:avLst/>
          </a:prstGeom>
          <a:noFill/>
        </p:spPr>
        <p:txBody>
          <a:bodyPr wrap="square" lIns="0" tIns="0" rIns="0" bIns="0" rtlCol="0" anchor="t"/>
          <a:lstStyle/>
          <a:p>
            <a:pPr algn="ctr">
              <a:lnSpc>
                <a:spcPts val="1814"/>
              </a:lnSpc>
              <a:buNone/>
            </a:pPr>
            <a:r>
              <a:rPr lang="en-US" b="1" dirty="0">
                <a:solidFill>
                  <a:srgbClr val="2A2921"/>
                </a:solidFill>
                <a:latin typeface="Montserrat" pitchFamily="34" charset="0"/>
                <a:ea typeface="Montserrat" pitchFamily="34" charset="-122"/>
                <a:cs typeface="Montserrat" pitchFamily="34" charset="-120"/>
              </a:rPr>
              <a:t>Individual Session Assessment</a:t>
            </a:r>
            <a:endParaRPr lang="en-US" sz="2400" b="1" dirty="0"/>
          </a:p>
        </p:txBody>
      </p:sp>
      <p:sp>
        <p:nvSpPr>
          <p:cNvPr id="11" name="Object 10"/>
          <p:cNvSpPr/>
          <p:nvPr/>
        </p:nvSpPr>
        <p:spPr>
          <a:xfrm>
            <a:off x="6186376" y="4604279"/>
            <a:ext cx="2744265" cy="638576"/>
          </a:xfrm>
          <a:prstGeom prst="rect">
            <a:avLst/>
          </a:prstGeom>
          <a:noFill/>
        </p:spPr>
        <p:txBody>
          <a:bodyPr wrap="square" lIns="0" tIns="0" rIns="0" bIns="0" rtlCol="0" anchor="t"/>
          <a:lstStyle/>
          <a:p>
            <a:pPr algn="ctr">
              <a:lnSpc>
                <a:spcPts val="1680"/>
              </a:lnSpc>
              <a:spcBef>
                <a:spcPts val="663"/>
              </a:spcBef>
              <a:buNone/>
            </a:pPr>
            <a:r>
              <a:rPr lang="en-US" sz="1600" dirty="0">
                <a:solidFill>
                  <a:srgbClr val="5A5A4C"/>
                </a:solidFill>
                <a:latin typeface="Montserrat" pitchFamily="34" charset="0"/>
                <a:ea typeface="Montserrat" pitchFamily="34" charset="-122"/>
                <a:cs typeface="Montserrat" pitchFamily="34" charset="-120"/>
              </a:rPr>
              <a:t>Whether and how the strategies learned were used in their classes</a:t>
            </a:r>
            <a:endParaRPr lang="en-US" sz="2400" dirty="0"/>
          </a:p>
        </p:txBody>
      </p:sp>
      <p:pic>
        <p:nvPicPr>
          <p:cNvPr id="12" name="Object 11"/>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018059" y="2379998"/>
            <a:ext cx="933217" cy="914171"/>
          </a:xfrm>
          <a:prstGeom prst="rect">
            <a:avLst/>
          </a:prstGeom>
        </p:spPr>
      </p:pic>
      <p:sp>
        <p:nvSpPr>
          <p:cNvPr id="13" name="Object 12"/>
          <p:cNvSpPr/>
          <p:nvPr/>
        </p:nvSpPr>
        <p:spPr>
          <a:xfrm>
            <a:off x="9669747" y="3643662"/>
            <a:ext cx="1634004" cy="224062"/>
          </a:xfrm>
          <a:prstGeom prst="rect">
            <a:avLst/>
          </a:prstGeom>
          <a:noFill/>
        </p:spPr>
        <p:txBody>
          <a:bodyPr wrap="square" lIns="0" tIns="0" rIns="0" bIns="0" rtlCol="0" anchor="t"/>
          <a:lstStyle/>
          <a:p>
            <a:pPr algn="ctr">
              <a:lnSpc>
                <a:spcPts val="1814"/>
              </a:lnSpc>
              <a:buNone/>
            </a:pPr>
            <a:r>
              <a:rPr lang="en-US" b="1" dirty="0">
                <a:solidFill>
                  <a:srgbClr val="2A2921"/>
                </a:solidFill>
                <a:latin typeface="Montserrat" pitchFamily="34" charset="0"/>
                <a:ea typeface="Montserrat" pitchFamily="34" charset="-122"/>
                <a:cs typeface="Montserrat" pitchFamily="34" charset="-120"/>
              </a:rPr>
              <a:t>GPA</a:t>
            </a:r>
            <a:endParaRPr lang="en-US" b="1" dirty="0"/>
          </a:p>
        </p:txBody>
      </p:sp>
      <p:sp>
        <p:nvSpPr>
          <p:cNvPr id="14" name="Object 13"/>
          <p:cNvSpPr/>
          <p:nvPr/>
        </p:nvSpPr>
        <p:spPr>
          <a:xfrm>
            <a:off x="9669747" y="4497849"/>
            <a:ext cx="1634004" cy="212859"/>
          </a:xfrm>
          <a:prstGeom prst="rect">
            <a:avLst/>
          </a:prstGeom>
          <a:noFill/>
        </p:spPr>
        <p:txBody>
          <a:bodyPr wrap="square" lIns="0" tIns="0" rIns="0" bIns="0" rtlCol="0" anchor="t"/>
          <a:lstStyle/>
          <a:p>
            <a:pPr algn="ctr">
              <a:lnSpc>
                <a:spcPts val="1680"/>
              </a:lnSpc>
              <a:spcBef>
                <a:spcPts val="663"/>
              </a:spcBef>
              <a:buNone/>
            </a:pPr>
            <a:r>
              <a:rPr lang="en-US" sz="1600" dirty="0">
                <a:solidFill>
                  <a:srgbClr val="5A5A4C"/>
                </a:solidFill>
                <a:latin typeface="Montserrat" pitchFamily="34" charset="0"/>
                <a:ea typeface="Montserrat" pitchFamily="34" charset="-122"/>
                <a:cs typeface="Montserrat" pitchFamily="34" charset="-120"/>
              </a:rPr>
              <a:t>Between groups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064575-4103-B248-666B-8B01C3E1055B}"/>
              </a:ext>
            </a:extLst>
          </p:cNvPr>
          <p:cNvSpPr/>
          <p:nvPr/>
        </p:nvSpPr>
        <p:spPr>
          <a:xfrm>
            <a:off x="699714" y="353160"/>
            <a:ext cx="7091300" cy="898581"/>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2500" b="0" cap="none" spc="0" dirty="0">
                <a:ln w="0"/>
                <a:effectLst>
                  <a:outerShdw blurRad="38100" dist="19050" dir="2700000" algn="tl" rotWithShape="0">
                    <a:schemeClr val="dk1">
                      <a:alpha val="40000"/>
                    </a:schemeClr>
                  </a:outerShdw>
                </a:effectLst>
                <a:latin typeface="+mj-lt"/>
                <a:ea typeface="+mj-ea"/>
                <a:cs typeface="+mj-cs"/>
              </a:rPr>
              <a:t>Pilot Results</a:t>
            </a:r>
          </a:p>
          <a:p>
            <a:pPr>
              <a:lnSpc>
                <a:spcPct val="90000"/>
              </a:lnSpc>
              <a:spcBef>
                <a:spcPct val="0"/>
              </a:spcBef>
              <a:spcAft>
                <a:spcPts val="600"/>
              </a:spcAft>
            </a:pPr>
            <a:r>
              <a:rPr lang="en-US" sz="2500" dirty="0">
                <a:ln w="0"/>
                <a:effectLst>
                  <a:outerShdw blurRad="38100" dist="19050" dir="2700000" algn="tl" rotWithShape="0">
                    <a:schemeClr val="dk1">
                      <a:alpha val="40000"/>
                    </a:schemeClr>
                  </a:outerShdw>
                </a:effectLst>
                <a:latin typeface="+mj-lt"/>
                <a:ea typeface="+mj-ea"/>
                <a:cs typeface="+mj-cs"/>
              </a:rPr>
              <a:t>2024 – 2025</a:t>
            </a:r>
            <a:endParaRPr lang="en-US" sz="2500" b="0" cap="none" spc="0" dirty="0">
              <a:ln w="0"/>
              <a:effectLst>
                <a:outerShdw blurRad="38100" dist="19050" dir="2700000" algn="tl" rotWithShape="0">
                  <a:schemeClr val="dk1">
                    <a:alpha val="40000"/>
                  </a:schemeClr>
                </a:outerShdw>
              </a:effectLst>
              <a:latin typeface="+mj-lt"/>
              <a:ea typeface="+mj-ea"/>
              <a:cs typeface="+mj-cs"/>
            </a:endParaRPr>
          </a:p>
        </p:txBody>
      </p:sp>
      <p:pic>
        <p:nvPicPr>
          <p:cNvPr id="6" name="Graphic 5" descr="Group of people outline">
            <a:extLst>
              <a:ext uri="{FF2B5EF4-FFF2-40B4-BE49-F238E27FC236}">
                <a16:creationId xmlns:a16="http://schemas.microsoft.com/office/drawing/2014/main" id="{EC40E983-19A0-DE34-4134-B97071BC21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flipV="1">
            <a:off x="7510576" y="2214612"/>
            <a:ext cx="2795308" cy="2795308"/>
          </a:xfrm>
          <a:prstGeom prst="rect">
            <a:avLst/>
          </a:prstGeom>
        </p:spPr>
      </p:pic>
      <p:pic>
        <p:nvPicPr>
          <p:cNvPr id="4" name="Graphic 3" descr="Group of people with solid fill">
            <a:extLst>
              <a:ext uri="{FF2B5EF4-FFF2-40B4-BE49-F238E27FC236}">
                <a16:creationId xmlns:a16="http://schemas.microsoft.com/office/drawing/2014/main" id="{1A7F8A91-C599-6E96-004C-F008D80EDE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14107" y="2251000"/>
            <a:ext cx="2758920" cy="2758920"/>
          </a:xfrm>
          <a:prstGeom prst="rect">
            <a:avLst/>
          </a:prstGeom>
        </p:spPr>
      </p:pic>
      <p:sp>
        <p:nvSpPr>
          <p:cNvPr id="7" name="TextBox 6">
            <a:extLst>
              <a:ext uri="{FF2B5EF4-FFF2-40B4-BE49-F238E27FC236}">
                <a16:creationId xmlns:a16="http://schemas.microsoft.com/office/drawing/2014/main" id="{431C78EC-4DE3-6A1B-DA93-BFA586A5216B}"/>
              </a:ext>
            </a:extLst>
          </p:cNvPr>
          <p:cNvSpPr txBox="1"/>
          <p:nvPr/>
        </p:nvSpPr>
        <p:spPr>
          <a:xfrm>
            <a:off x="2173574" y="5315141"/>
            <a:ext cx="2942566" cy="369332"/>
          </a:xfrm>
          <a:prstGeom prst="rect">
            <a:avLst/>
          </a:prstGeom>
          <a:noFill/>
        </p:spPr>
        <p:txBody>
          <a:bodyPr wrap="square" rtlCol="0">
            <a:spAutoFit/>
          </a:bodyPr>
          <a:lstStyle/>
          <a:p>
            <a:r>
              <a:rPr lang="en-US" dirty="0"/>
              <a:t>EG: n = 38</a:t>
            </a:r>
          </a:p>
        </p:txBody>
      </p:sp>
      <p:sp>
        <p:nvSpPr>
          <p:cNvPr id="8" name="TextBox 7">
            <a:extLst>
              <a:ext uri="{FF2B5EF4-FFF2-40B4-BE49-F238E27FC236}">
                <a16:creationId xmlns:a16="http://schemas.microsoft.com/office/drawing/2014/main" id="{9E4D3B56-45C1-934F-FBCD-5F2D032A2E54}"/>
              </a:ext>
            </a:extLst>
          </p:cNvPr>
          <p:cNvSpPr txBox="1"/>
          <p:nvPr/>
        </p:nvSpPr>
        <p:spPr>
          <a:xfrm>
            <a:off x="7791014" y="5278753"/>
            <a:ext cx="2942566" cy="369332"/>
          </a:xfrm>
          <a:prstGeom prst="rect">
            <a:avLst/>
          </a:prstGeom>
          <a:noFill/>
        </p:spPr>
        <p:txBody>
          <a:bodyPr wrap="square" rtlCol="0">
            <a:spAutoFit/>
          </a:bodyPr>
          <a:lstStyle/>
          <a:p>
            <a:r>
              <a:rPr lang="en-US" dirty="0"/>
              <a:t>CG: n = 30</a:t>
            </a:r>
          </a:p>
        </p:txBody>
      </p:sp>
    </p:spTree>
    <p:extLst>
      <p:ext uri="{BB962C8B-B14F-4D97-AF65-F5344CB8AC3E}">
        <p14:creationId xmlns:p14="http://schemas.microsoft.com/office/powerpoint/2010/main" val="583391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DF4B22-59D2-9420-87D4-289EEEE5F4AA}"/>
              </a:ext>
            </a:extLst>
          </p:cNvPr>
          <p:cNvSpPr/>
          <p:nvPr/>
        </p:nvSpPr>
        <p:spPr>
          <a:xfrm>
            <a:off x="91216" y="2967335"/>
            <a:ext cx="12009570" cy="1877437"/>
          </a:xfrm>
          <a:prstGeom prst="rect">
            <a:avLst/>
          </a:prstGeom>
          <a:noFill/>
        </p:spPr>
        <p:txBody>
          <a:bodyPr wrap="none" lIns="91440" tIns="45720" rIns="91440" bIns="45720">
            <a:spAutoFit/>
          </a:bodyPr>
          <a:lstStyle/>
          <a:p>
            <a:pPr algn="ctr"/>
            <a:r>
              <a:rPr lang="en-US" sz="3600" dirty="0"/>
              <a:t>So, did the learning intervention actually make a difference?</a:t>
            </a:r>
            <a:endParaRPr lang="en-US" sz="4000" dirty="0">
              <a:ln w="0"/>
              <a:effectLst>
                <a:outerShdw blurRad="38100" dist="19050" dir="2700000" algn="tl" rotWithShape="0">
                  <a:schemeClr val="dk1">
                    <a:alpha val="40000"/>
                  </a:schemeClr>
                </a:outerShdw>
              </a:effectLst>
            </a:endParaRPr>
          </a:p>
          <a:p>
            <a:pPr algn="ctr"/>
            <a:endParaRPr lang="en-US" sz="4000" dirty="0">
              <a:ln w="0"/>
              <a:effectLst>
                <a:outerShdw blurRad="38100" dist="19050" dir="2700000" algn="tl" rotWithShape="0">
                  <a:schemeClr val="dk1">
                    <a:alpha val="40000"/>
                  </a:schemeClr>
                </a:outerShdw>
              </a:effectLst>
            </a:endParaRPr>
          </a:p>
          <a:p>
            <a:pPr algn="ctr"/>
            <a:r>
              <a:rPr lang="en-US" sz="4000" dirty="0">
                <a:ln w="0"/>
                <a:effectLst>
                  <a:outerShdw blurRad="38100" dist="19050" dir="2700000" algn="tl" rotWithShape="0">
                    <a:schemeClr val="dk1">
                      <a:alpha val="40000"/>
                    </a:schemeClr>
                  </a:outerShdw>
                </a:effectLst>
              </a:rPr>
              <a:t>Example of Outcomes </a:t>
            </a:r>
            <a:endParaRPr lang="en-US" sz="3600" dirty="0"/>
          </a:p>
        </p:txBody>
      </p:sp>
    </p:spTree>
    <p:extLst>
      <p:ext uri="{BB962C8B-B14F-4D97-AF65-F5344CB8AC3E}">
        <p14:creationId xmlns:p14="http://schemas.microsoft.com/office/powerpoint/2010/main" val="1111677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2F9EF-9403-614A-570B-541E7488E34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F78EEBF-B3D0-99A2-F3D0-D0458E10BDD9}"/>
              </a:ext>
            </a:extLst>
          </p:cNvPr>
          <p:cNvPicPr>
            <a:picLocks noChangeAspect="1"/>
          </p:cNvPicPr>
          <p:nvPr/>
        </p:nvPicPr>
        <p:blipFill>
          <a:blip r:embed="rId2"/>
          <a:stretch>
            <a:fillRect/>
          </a:stretch>
        </p:blipFill>
        <p:spPr>
          <a:xfrm>
            <a:off x="559635" y="202699"/>
            <a:ext cx="8154859" cy="6100817"/>
          </a:xfrm>
          <a:prstGeom prst="rect">
            <a:avLst/>
          </a:prstGeom>
        </p:spPr>
      </p:pic>
      <p:sp>
        <p:nvSpPr>
          <p:cNvPr id="4" name="TextBox 3">
            <a:extLst>
              <a:ext uri="{FF2B5EF4-FFF2-40B4-BE49-F238E27FC236}">
                <a16:creationId xmlns:a16="http://schemas.microsoft.com/office/drawing/2014/main" id="{509C3692-B2E9-C343-C5F8-B7AFAFCADD6C}"/>
              </a:ext>
            </a:extLst>
          </p:cNvPr>
          <p:cNvSpPr txBox="1"/>
          <p:nvPr/>
        </p:nvSpPr>
        <p:spPr>
          <a:xfrm>
            <a:off x="559635" y="6325502"/>
            <a:ext cx="8154859" cy="369332"/>
          </a:xfrm>
          <a:prstGeom prst="rect">
            <a:avLst/>
          </a:prstGeom>
          <a:noFill/>
        </p:spPr>
        <p:txBody>
          <a:bodyPr wrap="square" rtlCol="0">
            <a:spAutoFit/>
          </a:bodyPr>
          <a:lstStyle/>
          <a:p>
            <a:r>
              <a:rPr lang="en-US" dirty="0"/>
              <a:t>Mixed ANOVA (</a:t>
            </a:r>
            <a:r>
              <a:rPr lang="en-US" dirty="0" err="1"/>
              <a:t>TimexGroup</a:t>
            </a:r>
            <a:r>
              <a:rPr lang="en-US" dirty="0"/>
              <a:t>): F(1, 105) = 3.247, p = 0.0495)</a:t>
            </a:r>
          </a:p>
        </p:txBody>
      </p:sp>
      <p:sp>
        <p:nvSpPr>
          <p:cNvPr id="3" name="TextBox 2">
            <a:extLst>
              <a:ext uri="{FF2B5EF4-FFF2-40B4-BE49-F238E27FC236}">
                <a16:creationId xmlns:a16="http://schemas.microsoft.com/office/drawing/2014/main" id="{205B7B34-AC80-4D98-CDF2-1F3C07FAC13B}"/>
              </a:ext>
            </a:extLst>
          </p:cNvPr>
          <p:cNvSpPr txBox="1"/>
          <p:nvPr/>
        </p:nvSpPr>
        <p:spPr>
          <a:xfrm>
            <a:off x="9167461" y="2261500"/>
            <a:ext cx="2464904" cy="1200329"/>
          </a:xfrm>
          <a:prstGeom prst="rect">
            <a:avLst/>
          </a:prstGeom>
          <a:noFill/>
        </p:spPr>
        <p:txBody>
          <a:bodyPr wrap="square" rtlCol="0">
            <a:spAutoFit/>
          </a:bodyPr>
          <a:lstStyle/>
          <a:p>
            <a:r>
              <a:rPr lang="en-US" dirty="0"/>
              <a:t>POSITIVE IMPACT OF THE INTERVENTION ON CRITICAL THINKING </a:t>
            </a:r>
          </a:p>
        </p:txBody>
      </p:sp>
    </p:spTree>
    <p:extLst>
      <p:ext uri="{BB962C8B-B14F-4D97-AF65-F5344CB8AC3E}">
        <p14:creationId xmlns:p14="http://schemas.microsoft.com/office/powerpoint/2010/main" val="2127655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16C765-52C4-AB70-BB0C-D10D8327F19C}"/>
              </a:ext>
            </a:extLst>
          </p:cNvPr>
          <p:cNvSpPr/>
          <p:nvPr/>
        </p:nvSpPr>
        <p:spPr>
          <a:xfrm>
            <a:off x="179882" y="2967335"/>
            <a:ext cx="12159826" cy="1077218"/>
          </a:xfrm>
          <a:prstGeom prst="rect">
            <a:avLst/>
          </a:prstGeom>
          <a:noFill/>
        </p:spPr>
        <p:txBody>
          <a:bodyPr wrap="square" lIns="91440" tIns="45720" rIns="91440" bIns="45720">
            <a:spAutoFit/>
          </a:bodyPr>
          <a:lstStyle/>
          <a:p>
            <a:pPr algn="ctr"/>
            <a:r>
              <a:rPr lang="en-US" sz="3200" b="1" dirty="0"/>
              <a:t>Were students using the study techniques from the program in their classes? </a:t>
            </a:r>
          </a:p>
        </p:txBody>
      </p:sp>
    </p:spTree>
    <p:extLst>
      <p:ext uri="{BB962C8B-B14F-4D97-AF65-F5344CB8AC3E}">
        <p14:creationId xmlns:p14="http://schemas.microsoft.com/office/powerpoint/2010/main" val="2120208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a graph of a graph&#10;&#10;AI-generated content may be incorrect.">
            <a:extLst>
              <a:ext uri="{FF2B5EF4-FFF2-40B4-BE49-F238E27FC236}">
                <a16:creationId xmlns:a16="http://schemas.microsoft.com/office/drawing/2014/main" id="{46F5F279-5C7C-CD8D-D963-DCD98B80DD5C}"/>
              </a:ext>
            </a:extLst>
          </p:cNvPr>
          <p:cNvPicPr>
            <a:picLocks noChangeAspect="1"/>
          </p:cNvPicPr>
          <p:nvPr/>
        </p:nvPicPr>
        <p:blipFill>
          <a:blip r:embed="rId2"/>
          <a:stretch>
            <a:fillRect/>
          </a:stretch>
        </p:blipFill>
        <p:spPr>
          <a:xfrm>
            <a:off x="1454046" y="156353"/>
            <a:ext cx="9593704" cy="6701647"/>
          </a:xfrm>
          <a:prstGeom prst="rect">
            <a:avLst/>
          </a:prstGeom>
        </p:spPr>
      </p:pic>
      <p:sp>
        <p:nvSpPr>
          <p:cNvPr id="4" name="Rectangle 3">
            <a:extLst>
              <a:ext uri="{FF2B5EF4-FFF2-40B4-BE49-F238E27FC236}">
                <a16:creationId xmlns:a16="http://schemas.microsoft.com/office/drawing/2014/main" id="{D49D235D-6AD5-43AD-92CE-A4C7D9BEAAA9}"/>
              </a:ext>
            </a:extLst>
          </p:cNvPr>
          <p:cNvSpPr/>
          <p:nvPr/>
        </p:nvSpPr>
        <p:spPr>
          <a:xfrm>
            <a:off x="2413416" y="1678898"/>
            <a:ext cx="404735" cy="370257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8440C62-3911-0B5A-8BF0-F6B02FC96CFF}"/>
              </a:ext>
            </a:extLst>
          </p:cNvPr>
          <p:cNvSpPr/>
          <p:nvPr/>
        </p:nvSpPr>
        <p:spPr>
          <a:xfrm>
            <a:off x="3312826" y="854439"/>
            <a:ext cx="40473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B4179ED-9BC8-F194-1F2A-55E3EC7F71D4}"/>
              </a:ext>
            </a:extLst>
          </p:cNvPr>
          <p:cNvSpPr/>
          <p:nvPr/>
        </p:nvSpPr>
        <p:spPr>
          <a:xfrm>
            <a:off x="4182256" y="749508"/>
            <a:ext cx="40473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F11447F-C2AA-E2E2-ABE7-6CD70BBF4A8E}"/>
              </a:ext>
            </a:extLst>
          </p:cNvPr>
          <p:cNvSpPr/>
          <p:nvPr/>
        </p:nvSpPr>
        <p:spPr>
          <a:xfrm>
            <a:off x="5096656" y="854439"/>
            <a:ext cx="44970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0F20A3C-7333-CEA7-8014-FE94A29EE39A}"/>
              </a:ext>
            </a:extLst>
          </p:cNvPr>
          <p:cNvSpPr/>
          <p:nvPr/>
        </p:nvSpPr>
        <p:spPr>
          <a:xfrm>
            <a:off x="5996066" y="749507"/>
            <a:ext cx="44970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D8311D5-9479-8811-FCA9-114401AFFCFE}"/>
              </a:ext>
            </a:extLst>
          </p:cNvPr>
          <p:cNvSpPr/>
          <p:nvPr/>
        </p:nvSpPr>
        <p:spPr>
          <a:xfrm>
            <a:off x="6887980" y="854438"/>
            <a:ext cx="44970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4731BB-2D7B-9A41-FB67-D52372EFAF73}"/>
              </a:ext>
            </a:extLst>
          </p:cNvPr>
          <p:cNvSpPr/>
          <p:nvPr/>
        </p:nvSpPr>
        <p:spPr>
          <a:xfrm>
            <a:off x="7764905" y="749507"/>
            <a:ext cx="44970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8AF468C-40B1-E20E-A93F-5FCB230D053A}"/>
              </a:ext>
            </a:extLst>
          </p:cNvPr>
          <p:cNvSpPr/>
          <p:nvPr/>
        </p:nvSpPr>
        <p:spPr>
          <a:xfrm>
            <a:off x="8679304" y="749506"/>
            <a:ext cx="449705" cy="4631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207D06E-ADEB-5AA2-AB71-B098ED04F65E}"/>
              </a:ext>
            </a:extLst>
          </p:cNvPr>
          <p:cNvSpPr/>
          <p:nvPr/>
        </p:nvSpPr>
        <p:spPr>
          <a:xfrm>
            <a:off x="9308892" y="3222884"/>
            <a:ext cx="1978701" cy="2061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869C929-8DCD-3BC6-F3D7-CF5D7F0BFC7E}"/>
              </a:ext>
            </a:extLst>
          </p:cNvPr>
          <p:cNvSpPr/>
          <p:nvPr/>
        </p:nvSpPr>
        <p:spPr>
          <a:xfrm>
            <a:off x="239843" y="0"/>
            <a:ext cx="10837888" cy="5396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USAGE RATE OF STUDY TECHNIQUES IN CLASSES</a:t>
            </a:r>
          </a:p>
        </p:txBody>
      </p:sp>
      <p:sp>
        <p:nvSpPr>
          <p:cNvPr id="14" name="TextBox 13">
            <a:extLst>
              <a:ext uri="{FF2B5EF4-FFF2-40B4-BE49-F238E27FC236}">
                <a16:creationId xmlns:a16="http://schemas.microsoft.com/office/drawing/2014/main" id="{FE2C6ABE-9AD0-EE28-88D6-5A7839FD610F}"/>
              </a:ext>
            </a:extLst>
          </p:cNvPr>
          <p:cNvSpPr txBox="1"/>
          <p:nvPr/>
        </p:nvSpPr>
        <p:spPr>
          <a:xfrm>
            <a:off x="57462" y="2530386"/>
            <a:ext cx="1244184" cy="1384995"/>
          </a:xfrm>
          <a:prstGeom prst="rect">
            <a:avLst/>
          </a:prstGeom>
          <a:noFill/>
        </p:spPr>
        <p:txBody>
          <a:bodyPr wrap="square" rtlCol="0">
            <a:spAutoFit/>
          </a:bodyPr>
          <a:lstStyle/>
          <a:p>
            <a:r>
              <a:rPr lang="en-US" sz="1400" dirty="0"/>
              <a:t>Percentage of Students who reported using the strategy in their classes</a:t>
            </a:r>
          </a:p>
        </p:txBody>
      </p:sp>
      <p:sp>
        <p:nvSpPr>
          <p:cNvPr id="15" name="TextBox 14">
            <a:extLst>
              <a:ext uri="{FF2B5EF4-FFF2-40B4-BE49-F238E27FC236}">
                <a16:creationId xmlns:a16="http://schemas.microsoft.com/office/drawing/2014/main" id="{80A7A079-30FC-04DA-558E-52951EA76BC8}"/>
              </a:ext>
            </a:extLst>
          </p:cNvPr>
          <p:cNvSpPr txBox="1"/>
          <p:nvPr/>
        </p:nvSpPr>
        <p:spPr>
          <a:xfrm>
            <a:off x="9859617" y="3717235"/>
            <a:ext cx="2092540" cy="1477328"/>
          </a:xfrm>
          <a:prstGeom prst="rect">
            <a:avLst/>
          </a:prstGeom>
          <a:noFill/>
        </p:spPr>
        <p:txBody>
          <a:bodyPr wrap="square" rtlCol="0">
            <a:spAutoFit/>
          </a:bodyPr>
          <a:lstStyle/>
          <a:p>
            <a:r>
              <a:rPr lang="en-US" dirty="0"/>
              <a:t>STUDENTS USED THE STRATEGIES LEARNED IN THE PROGRAM IN THEIR CLASSES</a:t>
            </a:r>
          </a:p>
        </p:txBody>
      </p:sp>
    </p:spTree>
    <p:extLst>
      <p:ext uri="{BB962C8B-B14F-4D97-AF65-F5344CB8AC3E}">
        <p14:creationId xmlns:p14="http://schemas.microsoft.com/office/powerpoint/2010/main" val="1834458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4FBBB3-4945-6CCC-224E-44A8DD301ADC}"/>
              </a:ext>
            </a:extLst>
          </p:cNvPr>
          <p:cNvSpPr/>
          <p:nvPr/>
        </p:nvSpPr>
        <p:spPr>
          <a:xfrm>
            <a:off x="1431133" y="2337748"/>
            <a:ext cx="9329734" cy="3231654"/>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The Challenge of Scalability</a:t>
            </a:r>
          </a:p>
          <a:p>
            <a:pPr algn="ctr"/>
            <a:endParaRPr lang="en-US" sz="5400" dirty="0">
              <a:ln w="0"/>
              <a:effectLst>
                <a:outerShdw blurRad="38100" dist="19050" dir="2700000" algn="tl" rotWithShape="0">
                  <a:schemeClr val="dk1">
                    <a:alpha val="40000"/>
                  </a:schemeClr>
                </a:outerShdw>
              </a:effectLst>
            </a:endParaRPr>
          </a:p>
          <a:p>
            <a:pPr algn="ctr"/>
            <a:r>
              <a:rPr lang="en-US" sz="3200" b="0" cap="none" spc="0" dirty="0">
                <a:ln w="0"/>
                <a:solidFill>
                  <a:schemeClr val="tx1"/>
                </a:solidFill>
                <a:effectLst>
                  <a:outerShdw blurRad="38100" dist="19050" dir="2700000" algn="tl" rotWithShape="0">
                    <a:schemeClr val="dk1">
                      <a:alpha val="40000"/>
                    </a:schemeClr>
                  </a:outerShdw>
                </a:effectLst>
              </a:rPr>
              <a:t>In-Person Format </a:t>
            </a:r>
            <a:r>
              <a:rPr lang="en-US" sz="3200" b="0" cap="none" spc="0" dirty="0">
                <a:ln w="0"/>
                <a:solidFill>
                  <a:srgbClr val="C00000"/>
                </a:solidFill>
                <a:effectLst>
                  <a:outerShdw blurRad="38100" dist="19050" dir="2700000" algn="tl" rotWithShape="0">
                    <a:schemeClr val="dk1">
                      <a:alpha val="40000"/>
                    </a:schemeClr>
                  </a:outerShdw>
                </a:effectLst>
              </a:rPr>
              <a:t>Capacity: 40 students/year</a:t>
            </a:r>
          </a:p>
          <a:p>
            <a:pPr algn="ctr"/>
            <a:endParaRPr lang="en-US" sz="3200" dirty="0">
              <a:ln w="0"/>
              <a:effectLst>
                <a:outerShdw blurRad="38100" dist="19050" dir="2700000" algn="tl" rotWithShape="0">
                  <a:schemeClr val="dk1">
                    <a:alpha val="40000"/>
                  </a:schemeClr>
                </a:outerShdw>
              </a:effectLst>
            </a:endParaRPr>
          </a:p>
          <a:p>
            <a:pPr algn="ctr"/>
            <a:r>
              <a:rPr lang="en-US" sz="3200" dirty="0">
                <a:ln w="0"/>
                <a:solidFill>
                  <a:srgbClr val="C00000"/>
                </a:solidFill>
                <a:effectLst>
                  <a:outerShdw blurRad="38100" dist="19050" dir="2700000" algn="tl" rotWithShape="0">
                    <a:schemeClr val="dk1">
                      <a:alpha val="40000"/>
                    </a:schemeClr>
                  </a:outerShdw>
                </a:effectLst>
              </a:rPr>
              <a:t>Demand: 167 waitlisted </a:t>
            </a:r>
            <a:r>
              <a:rPr lang="en-US" sz="3200" dirty="0">
                <a:ln w="0"/>
                <a:effectLst>
                  <a:outerShdw blurRad="38100" dist="19050" dir="2700000" algn="tl" rotWithShape="0">
                    <a:schemeClr val="dk1">
                      <a:alpha val="40000"/>
                    </a:schemeClr>
                  </a:outerShdw>
                </a:effectLst>
              </a:rPr>
              <a:t>1</a:t>
            </a:r>
            <a:r>
              <a:rPr lang="en-US" sz="3200" baseline="30000" dirty="0">
                <a:ln w="0"/>
                <a:effectLst>
                  <a:outerShdw blurRad="38100" dist="19050" dir="2700000" algn="tl" rotWithShape="0">
                    <a:schemeClr val="dk1">
                      <a:alpha val="40000"/>
                    </a:schemeClr>
                  </a:outerShdw>
                </a:effectLst>
              </a:rPr>
              <a:t>st</a:t>
            </a:r>
            <a:r>
              <a:rPr lang="en-US" sz="3200" dirty="0">
                <a:ln w="0"/>
                <a:effectLst>
                  <a:outerShdw blurRad="38100" dist="19050" dir="2700000" algn="tl" rotWithShape="0">
                    <a:schemeClr val="dk1">
                      <a:alpha val="40000"/>
                    </a:schemeClr>
                  </a:outerShdw>
                </a:effectLst>
              </a:rPr>
              <a:t>-year students (in Fall 24)</a:t>
            </a:r>
            <a:endParaRPr lang="en-US" sz="32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46088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81752-C453-7D82-1F23-6C340AAA596B}"/>
            </a:ext>
          </a:extLst>
        </p:cNvPr>
        <p:cNvGrpSpPr/>
        <p:nvPr/>
      </p:nvGrpSpPr>
      <p:grpSpPr>
        <a:xfrm>
          <a:off x="0" y="0"/>
          <a:ext cx="0" cy="0"/>
          <a:chOff x="0" y="0"/>
          <a:chExt cx="0" cy="0"/>
        </a:xfrm>
      </p:grpSpPr>
      <p:sp>
        <p:nvSpPr>
          <p:cNvPr id="2" name="Object 1">
            <a:extLst>
              <a:ext uri="{FF2B5EF4-FFF2-40B4-BE49-F238E27FC236}">
                <a16:creationId xmlns:a16="http://schemas.microsoft.com/office/drawing/2014/main" id="{8931736F-6E0B-3EA6-68A1-AD50B2318C8F}"/>
              </a:ext>
            </a:extLst>
          </p:cNvPr>
          <p:cNvSpPr/>
          <p:nvPr/>
        </p:nvSpPr>
        <p:spPr>
          <a:xfrm>
            <a:off x="0" y="374253"/>
            <a:ext cx="12188951" cy="459326"/>
          </a:xfrm>
          <a:prstGeom prst="rect">
            <a:avLst/>
          </a:prstGeom>
          <a:noFill/>
        </p:spPr>
        <p:txBody>
          <a:bodyPr wrap="square" lIns="0" tIns="0" rIns="0" bIns="0" rtlCol="0" anchor="t"/>
          <a:lstStyle/>
          <a:p>
            <a:pPr algn="ctr">
              <a:lnSpc>
                <a:spcPts val="3615"/>
              </a:lnSpc>
              <a:buNone/>
            </a:pPr>
            <a:endParaRPr lang="en-US" dirty="0"/>
          </a:p>
        </p:txBody>
      </p:sp>
      <p:sp>
        <p:nvSpPr>
          <p:cNvPr id="3" name="Object 2">
            <a:extLst>
              <a:ext uri="{FF2B5EF4-FFF2-40B4-BE49-F238E27FC236}">
                <a16:creationId xmlns:a16="http://schemas.microsoft.com/office/drawing/2014/main" id="{8A76DCDE-99EE-F0E1-CAFF-F4FE0D8BB071}"/>
              </a:ext>
            </a:extLst>
          </p:cNvPr>
          <p:cNvSpPr/>
          <p:nvPr/>
        </p:nvSpPr>
        <p:spPr>
          <a:xfrm>
            <a:off x="1516144" y="886619"/>
            <a:ext cx="9156663" cy="918653"/>
          </a:xfrm>
          <a:prstGeom prst="rect">
            <a:avLst/>
          </a:prstGeom>
          <a:noFill/>
        </p:spPr>
        <p:txBody>
          <a:bodyPr wrap="square" lIns="0" tIns="0" rIns="0" bIns="0" rtlCol="0" anchor="t"/>
          <a:lstStyle/>
          <a:p>
            <a:pPr algn="ctr">
              <a:lnSpc>
                <a:spcPts val="3615"/>
              </a:lnSpc>
              <a:spcBef>
                <a:spcPts val="410"/>
              </a:spcBef>
              <a:buNone/>
            </a:pPr>
            <a:r>
              <a:rPr lang="en-US" sz="2869" b="1" dirty="0">
                <a:solidFill>
                  <a:srgbClr val="14558C"/>
                </a:solidFill>
                <a:latin typeface="Montserrat" pitchFamily="34" charset="0"/>
                <a:ea typeface="Montserrat" pitchFamily="34" charset="-122"/>
                <a:cs typeface="Montserrat" pitchFamily="34" charset="-120"/>
              </a:rPr>
              <a:t>SCALING VIA AI</a:t>
            </a:r>
          </a:p>
          <a:p>
            <a:pPr algn="ctr">
              <a:lnSpc>
                <a:spcPts val="3615"/>
              </a:lnSpc>
              <a:spcBef>
                <a:spcPts val="410"/>
              </a:spcBef>
              <a:buNone/>
            </a:pPr>
            <a:r>
              <a:rPr lang="en-US" sz="2869" b="1" dirty="0">
                <a:solidFill>
                  <a:srgbClr val="14558C"/>
                </a:solidFill>
                <a:latin typeface="Montserrat" pitchFamily="34" charset="0"/>
                <a:ea typeface="Montserrat" pitchFamily="34" charset="-122"/>
                <a:cs typeface="Montserrat" pitchFamily="34" charset="-120"/>
              </a:rPr>
              <a:t>Online Version of the Learning Intervention</a:t>
            </a:r>
          </a:p>
          <a:p>
            <a:pPr algn="ctr">
              <a:lnSpc>
                <a:spcPts val="3615"/>
              </a:lnSpc>
              <a:spcBef>
                <a:spcPts val="410"/>
              </a:spcBef>
              <a:buNone/>
            </a:pPr>
            <a:endParaRPr lang="en-US" dirty="0"/>
          </a:p>
        </p:txBody>
      </p:sp>
      <p:pic>
        <p:nvPicPr>
          <p:cNvPr id="5" name="Object 4">
            <a:extLst>
              <a:ext uri="{FF2B5EF4-FFF2-40B4-BE49-F238E27FC236}">
                <a16:creationId xmlns:a16="http://schemas.microsoft.com/office/drawing/2014/main" id="{C9390CA5-DD37-6F97-0992-81C86EFFD5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8894" y="4494605"/>
            <a:ext cx="9351212" cy="28568"/>
          </a:xfrm>
          <a:prstGeom prst="rect">
            <a:avLst/>
          </a:prstGeom>
        </p:spPr>
      </p:pic>
      <p:pic>
        <p:nvPicPr>
          <p:cNvPr id="6" name="Object 5">
            <a:extLst>
              <a:ext uri="{FF2B5EF4-FFF2-40B4-BE49-F238E27FC236}">
                <a16:creationId xmlns:a16="http://schemas.microsoft.com/office/drawing/2014/main" id="{85A99DC4-53DD-E79D-2120-7FB9450D29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09367" y="4313535"/>
            <a:ext cx="19045" cy="390427"/>
          </a:xfrm>
          <a:prstGeom prst="rect">
            <a:avLst/>
          </a:prstGeom>
        </p:spPr>
      </p:pic>
      <p:sp>
        <p:nvSpPr>
          <p:cNvPr id="7" name="Object 6">
            <a:extLst>
              <a:ext uri="{FF2B5EF4-FFF2-40B4-BE49-F238E27FC236}">
                <a16:creationId xmlns:a16="http://schemas.microsoft.com/office/drawing/2014/main" id="{AF99431B-B08D-4957-6E63-41541455C6E3}"/>
              </a:ext>
            </a:extLst>
          </p:cNvPr>
          <p:cNvSpPr/>
          <p:nvPr/>
        </p:nvSpPr>
        <p:spPr>
          <a:xfrm>
            <a:off x="433279" y="4312906"/>
            <a:ext cx="942739" cy="369702"/>
          </a:xfrm>
          <a:prstGeom prst="rect">
            <a:avLst/>
          </a:prstGeom>
          <a:noFill/>
        </p:spPr>
        <p:txBody>
          <a:bodyPr wrap="square" lIns="0" tIns="0" rIns="0" bIns="0" rtlCol="0" anchor="ctr"/>
          <a:lstStyle/>
          <a:p>
            <a:pPr algn="ctr">
              <a:lnSpc>
                <a:spcPts val="1048"/>
              </a:lnSpc>
              <a:buNone/>
            </a:pPr>
            <a:r>
              <a:rPr lang="en-US" sz="832" b="1" dirty="0">
                <a:solidFill>
                  <a:srgbClr val="2A2921"/>
                </a:solidFill>
                <a:latin typeface="Montserrat" pitchFamily="34" charset="0"/>
                <a:ea typeface="Montserrat" pitchFamily="34" charset="-122"/>
                <a:cs typeface="Montserrat" pitchFamily="34" charset="-120"/>
              </a:rPr>
              <a:t>PRE-INTERVENTION ASSESSMENT</a:t>
            </a:r>
            <a:endParaRPr lang="en-US" dirty="0"/>
          </a:p>
        </p:txBody>
      </p:sp>
      <p:pic>
        <p:nvPicPr>
          <p:cNvPr id="8" name="Object 7">
            <a:extLst>
              <a:ext uri="{FF2B5EF4-FFF2-40B4-BE49-F238E27FC236}">
                <a16:creationId xmlns:a16="http://schemas.microsoft.com/office/drawing/2014/main" id="{66832499-44A6-4B0B-C587-0807859245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760569" y="4313535"/>
            <a:ext cx="28568" cy="390427"/>
          </a:xfrm>
          <a:prstGeom prst="rect">
            <a:avLst/>
          </a:prstGeom>
        </p:spPr>
      </p:pic>
      <p:sp>
        <p:nvSpPr>
          <p:cNvPr id="9" name="Object 8">
            <a:extLst>
              <a:ext uri="{FF2B5EF4-FFF2-40B4-BE49-F238E27FC236}">
                <a16:creationId xmlns:a16="http://schemas.microsoft.com/office/drawing/2014/main" id="{4A2E5719-7F93-072B-E429-6606C8E04ADC}"/>
              </a:ext>
            </a:extLst>
          </p:cNvPr>
          <p:cNvSpPr/>
          <p:nvPr/>
        </p:nvSpPr>
        <p:spPr>
          <a:xfrm>
            <a:off x="10812934" y="4312906"/>
            <a:ext cx="942739" cy="369702"/>
          </a:xfrm>
          <a:prstGeom prst="rect">
            <a:avLst/>
          </a:prstGeom>
          <a:noFill/>
        </p:spPr>
        <p:txBody>
          <a:bodyPr wrap="square" lIns="0" tIns="0" rIns="0" bIns="0" rtlCol="0" anchor="ctr"/>
          <a:lstStyle/>
          <a:p>
            <a:pPr algn="ctr">
              <a:lnSpc>
                <a:spcPts val="1048"/>
              </a:lnSpc>
              <a:buNone/>
            </a:pPr>
            <a:r>
              <a:rPr lang="en-US" sz="832" b="1" dirty="0">
                <a:solidFill>
                  <a:srgbClr val="2A2921"/>
                </a:solidFill>
                <a:latin typeface="Montserrat" pitchFamily="34" charset="0"/>
                <a:ea typeface="Montserrat" pitchFamily="34" charset="-122"/>
                <a:cs typeface="Montserrat" pitchFamily="34" charset="-120"/>
              </a:rPr>
              <a:t>POST-INTERVENTION ASSESSMENT </a:t>
            </a:r>
            <a:endParaRPr lang="en-US" dirty="0"/>
          </a:p>
        </p:txBody>
      </p:sp>
      <p:pic>
        <p:nvPicPr>
          <p:cNvPr id="10" name="Object 9">
            <a:extLst>
              <a:ext uri="{FF2B5EF4-FFF2-40B4-BE49-F238E27FC236}">
                <a16:creationId xmlns:a16="http://schemas.microsoft.com/office/drawing/2014/main" id="{004E7531-B44E-F1A8-7477-4534C57F22A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668238" y="3566150"/>
            <a:ext cx="9523" cy="942739"/>
          </a:xfrm>
          <a:prstGeom prst="rect">
            <a:avLst/>
          </a:prstGeom>
        </p:spPr>
      </p:pic>
      <p:pic>
        <p:nvPicPr>
          <p:cNvPr id="11" name="Object 10">
            <a:extLst>
              <a:ext uri="{FF2B5EF4-FFF2-40B4-BE49-F238E27FC236}">
                <a16:creationId xmlns:a16="http://schemas.microsoft.com/office/drawing/2014/main" id="{DE306D2A-4A9F-0CB5-CAEF-53CF63EDDED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611117" y="4446992"/>
            <a:ext cx="114271" cy="123794"/>
          </a:xfrm>
          <a:prstGeom prst="rect">
            <a:avLst/>
          </a:prstGeom>
        </p:spPr>
      </p:pic>
      <p:pic>
        <p:nvPicPr>
          <p:cNvPr id="12" name="Object 11">
            <a:extLst>
              <a:ext uri="{FF2B5EF4-FFF2-40B4-BE49-F238E27FC236}">
                <a16:creationId xmlns:a16="http://schemas.microsoft.com/office/drawing/2014/main" id="{6CC8EED5-0A0A-9418-E990-D6871BDDC72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908107" y="4504128"/>
            <a:ext cx="9523" cy="1066533"/>
          </a:xfrm>
          <a:prstGeom prst="rect">
            <a:avLst/>
          </a:prstGeom>
        </p:spPr>
      </p:pic>
      <p:pic>
        <p:nvPicPr>
          <p:cNvPr id="13" name="Object 12">
            <a:extLst>
              <a:ext uri="{FF2B5EF4-FFF2-40B4-BE49-F238E27FC236}">
                <a16:creationId xmlns:a16="http://schemas.microsoft.com/office/drawing/2014/main" id="{5FBF555B-D119-925C-11C7-1B2B3E72F0D2}"/>
              </a:ext>
            </a:extLst>
          </p:cNvPr>
          <p:cNvPicPr>
            <a:picLocks noChangeAspect="1"/>
          </p:cNvPicPr>
          <p:nvPr/>
        </p:nvPicPr>
        <p:blipFill>
          <a:blip r:embed="rId11">
            <a:extLst>
              <a:ext uri="{96DAC541-7B7A-43D3-8B79-37D633B846F1}">
                <asvg:svgBlip xmlns:asvg="http://schemas.microsoft.com/office/drawing/2016/SVG/main" r:embed="rId15"/>
              </a:ext>
            </a:extLst>
          </a:blip>
          <a:stretch>
            <a:fillRect/>
          </a:stretch>
        </p:blipFill>
        <p:spPr>
          <a:xfrm>
            <a:off x="3850962" y="4446992"/>
            <a:ext cx="114271" cy="123794"/>
          </a:xfrm>
          <a:prstGeom prst="rect">
            <a:avLst/>
          </a:prstGeom>
        </p:spPr>
      </p:pic>
      <p:pic>
        <p:nvPicPr>
          <p:cNvPr id="14" name="Object 13">
            <a:extLst>
              <a:ext uri="{FF2B5EF4-FFF2-40B4-BE49-F238E27FC236}">
                <a16:creationId xmlns:a16="http://schemas.microsoft.com/office/drawing/2014/main" id="{5BB95688-D621-D232-5B23-EF867B5DE235}"/>
              </a:ext>
            </a:extLst>
          </p:cNvPr>
          <p:cNvPicPr>
            <a:picLocks noChangeAspect="1"/>
          </p:cNvPicPr>
          <p:nvPr/>
        </p:nvPicPr>
        <p:blipFill>
          <a:blip r:embed="rId9">
            <a:extLst>
              <a:ext uri="{96DAC541-7B7A-43D3-8B79-37D633B846F1}">
                <asvg:svgBlip xmlns:asvg="http://schemas.microsoft.com/office/drawing/2016/SVG/main" r:embed="rId16"/>
              </a:ext>
            </a:extLst>
          </a:blip>
          <a:stretch>
            <a:fillRect/>
          </a:stretch>
        </p:blipFill>
        <p:spPr>
          <a:xfrm>
            <a:off x="5147929" y="3566150"/>
            <a:ext cx="9523" cy="942739"/>
          </a:xfrm>
          <a:prstGeom prst="rect">
            <a:avLst/>
          </a:prstGeom>
        </p:spPr>
      </p:pic>
      <p:pic>
        <p:nvPicPr>
          <p:cNvPr id="15" name="Object 14">
            <a:extLst>
              <a:ext uri="{FF2B5EF4-FFF2-40B4-BE49-F238E27FC236}">
                <a16:creationId xmlns:a16="http://schemas.microsoft.com/office/drawing/2014/main" id="{25DDA9A6-60C1-FE38-B4A9-322EC521E5CA}"/>
              </a:ext>
            </a:extLst>
          </p:cNvPr>
          <p:cNvPicPr>
            <a:picLocks noChangeAspect="1"/>
          </p:cNvPicPr>
          <p:nvPr/>
        </p:nvPicPr>
        <p:blipFill>
          <a:blip r:embed="rId11">
            <a:extLst>
              <a:ext uri="{96DAC541-7B7A-43D3-8B79-37D633B846F1}">
                <asvg:svgBlip xmlns:asvg="http://schemas.microsoft.com/office/drawing/2016/SVG/main" r:embed="rId17"/>
              </a:ext>
            </a:extLst>
          </a:blip>
          <a:stretch>
            <a:fillRect/>
          </a:stretch>
        </p:blipFill>
        <p:spPr>
          <a:xfrm>
            <a:off x="5090807" y="4446992"/>
            <a:ext cx="114271" cy="123794"/>
          </a:xfrm>
          <a:prstGeom prst="rect">
            <a:avLst/>
          </a:prstGeom>
        </p:spPr>
      </p:pic>
      <p:pic>
        <p:nvPicPr>
          <p:cNvPr id="16" name="Object 15">
            <a:extLst>
              <a:ext uri="{FF2B5EF4-FFF2-40B4-BE49-F238E27FC236}">
                <a16:creationId xmlns:a16="http://schemas.microsoft.com/office/drawing/2014/main" id="{21732DFF-3C21-9E4F-7CAA-F8BD1732FEA8}"/>
              </a:ext>
            </a:extLst>
          </p:cNvPr>
          <p:cNvPicPr>
            <a:picLocks noChangeAspect="1"/>
          </p:cNvPicPr>
          <p:nvPr/>
        </p:nvPicPr>
        <p:blipFill>
          <a:blip r:embed="rId13">
            <a:extLst>
              <a:ext uri="{96DAC541-7B7A-43D3-8B79-37D633B846F1}">
                <asvg:svgBlip xmlns:asvg="http://schemas.microsoft.com/office/drawing/2016/SVG/main" r:embed="rId18"/>
              </a:ext>
            </a:extLst>
          </a:blip>
          <a:stretch>
            <a:fillRect/>
          </a:stretch>
        </p:blipFill>
        <p:spPr>
          <a:xfrm>
            <a:off x="6387798" y="4504128"/>
            <a:ext cx="9523" cy="1066533"/>
          </a:xfrm>
          <a:prstGeom prst="rect">
            <a:avLst/>
          </a:prstGeom>
        </p:spPr>
      </p:pic>
      <p:pic>
        <p:nvPicPr>
          <p:cNvPr id="17" name="Object 16">
            <a:extLst>
              <a:ext uri="{FF2B5EF4-FFF2-40B4-BE49-F238E27FC236}">
                <a16:creationId xmlns:a16="http://schemas.microsoft.com/office/drawing/2014/main" id="{E173F1D4-9E78-EE86-4D06-A4C30CE2B136}"/>
              </a:ext>
            </a:extLst>
          </p:cNvPr>
          <p:cNvPicPr>
            <a:picLocks noChangeAspect="1"/>
          </p:cNvPicPr>
          <p:nvPr/>
        </p:nvPicPr>
        <p:blipFill>
          <a:blip r:embed="rId11">
            <a:extLst>
              <a:ext uri="{96DAC541-7B7A-43D3-8B79-37D633B846F1}">
                <asvg:svgBlip xmlns:asvg="http://schemas.microsoft.com/office/drawing/2016/SVG/main" r:embed="rId19"/>
              </a:ext>
            </a:extLst>
          </a:blip>
          <a:stretch>
            <a:fillRect/>
          </a:stretch>
        </p:blipFill>
        <p:spPr>
          <a:xfrm>
            <a:off x="6330653" y="4446992"/>
            <a:ext cx="114271" cy="123794"/>
          </a:xfrm>
          <a:prstGeom prst="rect">
            <a:avLst/>
          </a:prstGeom>
        </p:spPr>
      </p:pic>
      <p:pic>
        <p:nvPicPr>
          <p:cNvPr id="18" name="Object 17">
            <a:extLst>
              <a:ext uri="{FF2B5EF4-FFF2-40B4-BE49-F238E27FC236}">
                <a16:creationId xmlns:a16="http://schemas.microsoft.com/office/drawing/2014/main" id="{F6B21BE7-A75F-5CA5-0242-A431EC0BABF8}"/>
              </a:ext>
            </a:extLst>
          </p:cNvPr>
          <p:cNvPicPr>
            <a:picLocks noChangeAspect="1"/>
          </p:cNvPicPr>
          <p:nvPr/>
        </p:nvPicPr>
        <p:blipFill>
          <a:blip r:embed="rId9">
            <a:extLst>
              <a:ext uri="{96DAC541-7B7A-43D3-8B79-37D633B846F1}">
                <asvg:svgBlip xmlns:asvg="http://schemas.microsoft.com/office/drawing/2016/SVG/main" r:embed="rId20"/>
              </a:ext>
            </a:extLst>
          </a:blip>
          <a:stretch>
            <a:fillRect/>
          </a:stretch>
        </p:blipFill>
        <p:spPr>
          <a:xfrm>
            <a:off x="7627620" y="3566150"/>
            <a:ext cx="9523" cy="942739"/>
          </a:xfrm>
          <a:prstGeom prst="rect">
            <a:avLst/>
          </a:prstGeom>
        </p:spPr>
      </p:pic>
      <p:pic>
        <p:nvPicPr>
          <p:cNvPr id="19" name="Object 18">
            <a:extLst>
              <a:ext uri="{FF2B5EF4-FFF2-40B4-BE49-F238E27FC236}">
                <a16:creationId xmlns:a16="http://schemas.microsoft.com/office/drawing/2014/main" id="{68710348-D996-01E9-E16F-378859F20862}"/>
              </a:ext>
            </a:extLst>
          </p:cNvPr>
          <p:cNvPicPr>
            <a:picLocks noChangeAspect="1"/>
          </p:cNvPicPr>
          <p:nvPr/>
        </p:nvPicPr>
        <p:blipFill>
          <a:blip r:embed="rId11">
            <a:extLst>
              <a:ext uri="{96DAC541-7B7A-43D3-8B79-37D633B846F1}">
                <asvg:svgBlip xmlns:asvg="http://schemas.microsoft.com/office/drawing/2016/SVG/main" r:embed="rId21"/>
              </a:ext>
            </a:extLst>
          </a:blip>
          <a:stretch>
            <a:fillRect/>
          </a:stretch>
        </p:blipFill>
        <p:spPr>
          <a:xfrm>
            <a:off x="7570498" y="4446992"/>
            <a:ext cx="114271" cy="123794"/>
          </a:xfrm>
          <a:prstGeom prst="rect">
            <a:avLst/>
          </a:prstGeom>
        </p:spPr>
      </p:pic>
      <p:pic>
        <p:nvPicPr>
          <p:cNvPr id="20" name="Object 19">
            <a:extLst>
              <a:ext uri="{FF2B5EF4-FFF2-40B4-BE49-F238E27FC236}">
                <a16:creationId xmlns:a16="http://schemas.microsoft.com/office/drawing/2014/main" id="{4B3C05EC-D57D-B133-EB5B-B1D8A84865AA}"/>
              </a:ext>
            </a:extLst>
          </p:cNvPr>
          <p:cNvPicPr>
            <a:picLocks noChangeAspect="1"/>
          </p:cNvPicPr>
          <p:nvPr/>
        </p:nvPicPr>
        <p:blipFill>
          <a:blip r:embed="rId13">
            <a:extLst>
              <a:ext uri="{96DAC541-7B7A-43D3-8B79-37D633B846F1}">
                <asvg:svgBlip xmlns:asvg="http://schemas.microsoft.com/office/drawing/2016/SVG/main" r:embed="rId22"/>
              </a:ext>
            </a:extLst>
          </a:blip>
          <a:stretch>
            <a:fillRect/>
          </a:stretch>
        </p:blipFill>
        <p:spPr>
          <a:xfrm>
            <a:off x="8867489" y="4504128"/>
            <a:ext cx="9523" cy="1066533"/>
          </a:xfrm>
          <a:prstGeom prst="rect">
            <a:avLst/>
          </a:prstGeom>
        </p:spPr>
      </p:pic>
      <p:sp>
        <p:nvSpPr>
          <p:cNvPr id="22" name="Object 21">
            <a:extLst>
              <a:ext uri="{FF2B5EF4-FFF2-40B4-BE49-F238E27FC236}">
                <a16:creationId xmlns:a16="http://schemas.microsoft.com/office/drawing/2014/main" id="{E58DA96B-D653-D8CA-D1D2-26600C18FC2F}"/>
              </a:ext>
            </a:extLst>
          </p:cNvPr>
          <p:cNvSpPr/>
          <p:nvPr/>
        </p:nvSpPr>
        <p:spPr>
          <a:xfrm>
            <a:off x="2763464" y="3515107"/>
            <a:ext cx="1015909"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1</a:t>
            </a:r>
            <a:endParaRPr lang="en-US" dirty="0"/>
          </a:p>
        </p:txBody>
      </p:sp>
      <p:sp>
        <p:nvSpPr>
          <p:cNvPr id="23" name="Object 22">
            <a:extLst>
              <a:ext uri="{FF2B5EF4-FFF2-40B4-BE49-F238E27FC236}">
                <a16:creationId xmlns:a16="http://schemas.microsoft.com/office/drawing/2014/main" id="{CB82DF8E-D72D-77CE-AD43-4A82A0189A40}"/>
              </a:ext>
            </a:extLst>
          </p:cNvPr>
          <p:cNvSpPr/>
          <p:nvPr/>
        </p:nvSpPr>
        <p:spPr>
          <a:xfrm>
            <a:off x="4003309" y="5391063"/>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2</a:t>
            </a:r>
            <a:endParaRPr lang="en-US" dirty="0"/>
          </a:p>
        </p:txBody>
      </p:sp>
      <p:sp>
        <p:nvSpPr>
          <p:cNvPr id="24" name="Object 23">
            <a:extLst>
              <a:ext uri="{FF2B5EF4-FFF2-40B4-BE49-F238E27FC236}">
                <a16:creationId xmlns:a16="http://schemas.microsoft.com/office/drawing/2014/main" id="{DB01C4BD-0069-1E81-3CD4-D71CF00D3BF2}"/>
              </a:ext>
            </a:extLst>
          </p:cNvPr>
          <p:cNvSpPr/>
          <p:nvPr/>
        </p:nvSpPr>
        <p:spPr>
          <a:xfrm>
            <a:off x="5243154" y="3515107"/>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3</a:t>
            </a:r>
            <a:endParaRPr lang="en-US" dirty="0"/>
          </a:p>
        </p:txBody>
      </p:sp>
      <p:sp>
        <p:nvSpPr>
          <p:cNvPr id="25" name="Object 24">
            <a:extLst>
              <a:ext uri="{FF2B5EF4-FFF2-40B4-BE49-F238E27FC236}">
                <a16:creationId xmlns:a16="http://schemas.microsoft.com/office/drawing/2014/main" id="{07C93866-CFB6-6BFE-5E43-9D125A6D5575}"/>
              </a:ext>
            </a:extLst>
          </p:cNvPr>
          <p:cNvSpPr/>
          <p:nvPr/>
        </p:nvSpPr>
        <p:spPr>
          <a:xfrm>
            <a:off x="6482999" y="5391063"/>
            <a:ext cx="1078874"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4</a:t>
            </a:r>
            <a:endParaRPr lang="en-US" dirty="0"/>
          </a:p>
        </p:txBody>
      </p:sp>
      <p:sp>
        <p:nvSpPr>
          <p:cNvPr id="26" name="Object 25">
            <a:extLst>
              <a:ext uri="{FF2B5EF4-FFF2-40B4-BE49-F238E27FC236}">
                <a16:creationId xmlns:a16="http://schemas.microsoft.com/office/drawing/2014/main" id="{6F18C7E9-7A96-DD22-029D-06E6E7336E84}"/>
              </a:ext>
            </a:extLst>
          </p:cNvPr>
          <p:cNvSpPr/>
          <p:nvPr/>
        </p:nvSpPr>
        <p:spPr>
          <a:xfrm>
            <a:off x="7722844" y="3515107"/>
            <a:ext cx="1057886" cy="224062"/>
          </a:xfrm>
          <a:prstGeom prst="rect">
            <a:avLst/>
          </a:prstGeom>
          <a:noFill/>
        </p:spPr>
        <p:txBody>
          <a:bodyPr wrap="square" lIns="0" tIns="0" rIns="0" bIns="0" rtlCol="0" anchor="t"/>
          <a:lstStyle/>
          <a:p>
            <a:pPr algn="l">
              <a:lnSpc>
                <a:spcPts val="1814"/>
              </a:lnSpc>
              <a:buNone/>
            </a:pPr>
            <a:r>
              <a:rPr lang="en-US" sz="1440" dirty="0">
                <a:solidFill>
                  <a:srgbClr val="2A2921"/>
                </a:solidFill>
                <a:latin typeface="Montserrat" pitchFamily="34" charset="0"/>
                <a:ea typeface="Montserrat" pitchFamily="34" charset="-122"/>
                <a:cs typeface="Montserrat" pitchFamily="34" charset="-120"/>
              </a:rPr>
              <a:t>SESSION 5</a:t>
            </a:r>
            <a:endParaRPr lang="en-US" dirty="0"/>
          </a:p>
        </p:txBody>
      </p:sp>
      <p:sp>
        <p:nvSpPr>
          <p:cNvPr id="29" name="TextBox 28">
            <a:extLst>
              <a:ext uri="{FF2B5EF4-FFF2-40B4-BE49-F238E27FC236}">
                <a16:creationId xmlns:a16="http://schemas.microsoft.com/office/drawing/2014/main" id="{1CCF2E73-87C9-C41A-EE80-C2C6E3966EBC}"/>
              </a:ext>
            </a:extLst>
          </p:cNvPr>
          <p:cNvSpPr txBox="1"/>
          <p:nvPr/>
        </p:nvSpPr>
        <p:spPr>
          <a:xfrm>
            <a:off x="7722844" y="5533747"/>
            <a:ext cx="4437539" cy="707886"/>
          </a:xfrm>
          <a:prstGeom prst="rect">
            <a:avLst/>
          </a:prstGeom>
          <a:solidFill>
            <a:schemeClr val="tx2">
              <a:lumMod val="50000"/>
              <a:lumOff val="50000"/>
            </a:schemeClr>
          </a:solidFill>
        </p:spPr>
        <p:txBody>
          <a:bodyPr wrap="square" rtlCol="0">
            <a:spAutoFit/>
          </a:bodyPr>
          <a:lstStyle/>
          <a:p>
            <a:r>
              <a:rPr lang="en-US" sz="2000" dirty="0">
                <a:solidFill>
                  <a:schemeClr val="bg1"/>
                </a:solidFill>
              </a:rPr>
              <a:t>- Content is Delivered using AI Avatars</a:t>
            </a:r>
          </a:p>
          <a:p>
            <a:r>
              <a:rPr lang="en-US" sz="2000" dirty="0">
                <a:solidFill>
                  <a:schemeClr val="bg1"/>
                </a:solidFill>
              </a:rPr>
              <a:t>- Session is hosted in Qualtrics</a:t>
            </a:r>
          </a:p>
        </p:txBody>
      </p:sp>
    </p:spTree>
    <p:extLst>
      <p:ext uri="{BB962C8B-B14F-4D97-AF65-F5344CB8AC3E}">
        <p14:creationId xmlns:p14="http://schemas.microsoft.com/office/powerpoint/2010/main" val="2563005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F6F9B2-8D2E-B78F-144B-7BFE9F63C596}"/>
              </a:ext>
            </a:extLst>
          </p:cNvPr>
          <p:cNvSpPr/>
          <p:nvPr/>
        </p:nvSpPr>
        <p:spPr>
          <a:xfrm>
            <a:off x="4041495" y="2967335"/>
            <a:ext cx="4109010" cy="923330"/>
          </a:xfrm>
          <a:prstGeom prst="rect">
            <a:avLst/>
          </a:prstGeom>
          <a:noFill/>
        </p:spPr>
        <p:txBody>
          <a:bodyPr wrap="none" lIns="91440" tIns="45720" rIns="91440" bIns="45720">
            <a:spAutoFit/>
          </a:bodyPr>
          <a:lstStyle/>
          <a:p>
            <a:pPr algn="ctr"/>
            <a:r>
              <a:rPr lang="en-US" sz="5400" dirty="0"/>
              <a:t>How It Works</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744039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Video_Session1">
            <a:hlinkClick r:id="" action="ppaction://media"/>
            <a:extLst>
              <a:ext uri="{FF2B5EF4-FFF2-40B4-BE49-F238E27FC236}">
                <a16:creationId xmlns:a16="http://schemas.microsoft.com/office/drawing/2014/main" id="{14949C29-55FF-AEAE-5EB3-96D0DE6826D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96774" y="0"/>
            <a:ext cx="8798452" cy="5884958"/>
          </a:xfrm>
        </p:spPr>
      </p:pic>
    </p:spTree>
    <p:extLst>
      <p:ext uri="{BB962C8B-B14F-4D97-AF65-F5344CB8AC3E}">
        <p14:creationId xmlns:p14="http://schemas.microsoft.com/office/powerpoint/2010/main" val="572660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reen dialogue boxes">
            <a:extLst>
              <a:ext uri="{FF2B5EF4-FFF2-40B4-BE49-F238E27FC236}">
                <a16:creationId xmlns:a16="http://schemas.microsoft.com/office/drawing/2014/main" id="{B34C5898-ED0C-1A81-1C4C-0ABF277F57D6}"/>
              </a:ext>
            </a:extLst>
          </p:cNvPr>
          <p:cNvPicPr>
            <a:picLocks noGrp="1" noChangeAspect="1"/>
          </p:cNvPicPr>
          <p:nvPr>
            <p:ph idx="1"/>
          </p:nvPr>
        </p:nvPicPr>
        <p:blipFill>
          <a:blip r:embed="rId2"/>
          <a:srcRect t="16112" b="16112"/>
          <a:stretch/>
        </p:blipFill>
        <p:spPr>
          <a:xfrm>
            <a:off x="20" y="-7624"/>
            <a:ext cx="12191981" cy="6887365"/>
          </a:xfrm>
          <a:prstGeom prst="rect">
            <a:avLst/>
          </a:prstGeom>
        </p:spPr>
      </p:pic>
      <p:sp>
        <p:nvSpPr>
          <p:cNvPr id="5" name="Rectangle 4">
            <a:extLst>
              <a:ext uri="{FF2B5EF4-FFF2-40B4-BE49-F238E27FC236}">
                <a16:creationId xmlns:a16="http://schemas.microsoft.com/office/drawing/2014/main" id="{5CDA63C0-CCF4-C045-C21E-C745FFDB90D1}"/>
              </a:ext>
            </a:extLst>
          </p:cNvPr>
          <p:cNvSpPr/>
          <p:nvPr/>
        </p:nvSpPr>
        <p:spPr>
          <a:xfrm>
            <a:off x="0" y="0"/>
            <a:ext cx="7190535" cy="1569660"/>
          </a:xfrm>
          <a:prstGeom prst="rect">
            <a:avLst/>
          </a:prstGeom>
          <a:solidFill>
            <a:srgbClr val="FFFF00"/>
          </a:solidFill>
        </p:spPr>
        <p:txBody>
          <a:bodyPr wrap="square" lIns="91440" tIns="45720" rIns="91440" bIns="45720">
            <a:spAutoFit/>
          </a:bodyPr>
          <a:lstStyle/>
          <a:p>
            <a:pPr algn="ctr"/>
            <a:r>
              <a:rPr lang="en-US" sz="3200" b="0" cap="none" spc="0" dirty="0">
                <a:ln w="0"/>
                <a:effectLst>
                  <a:outerShdw blurRad="38100" dist="19050" dir="2700000" algn="tl" rotWithShape="0">
                    <a:schemeClr val="dk1">
                      <a:alpha val="40000"/>
                    </a:schemeClr>
                  </a:outerShdw>
                </a:effectLst>
              </a:rPr>
              <a:t>How to extract meaningful information </a:t>
            </a:r>
          </a:p>
          <a:p>
            <a:pPr algn="ctr"/>
            <a:r>
              <a:rPr lang="en-US" sz="3200" b="0" cap="none" spc="0" dirty="0">
                <a:ln w="0"/>
                <a:effectLst>
                  <a:outerShdw blurRad="38100" dist="19050" dir="2700000" algn="tl" rotWithShape="0">
                    <a:schemeClr val="dk1">
                      <a:alpha val="40000"/>
                    </a:schemeClr>
                  </a:outerShdw>
                </a:effectLst>
              </a:rPr>
              <a:t>from students’ comments in course evaluations</a:t>
            </a:r>
          </a:p>
        </p:txBody>
      </p:sp>
    </p:spTree>
    <p:extLst>
      <p:ext uri="{BB962C8B-B14F-4D97-AF65-F5344CB8AC3E}">
        <p14:creationId xmlns:p14="http://schemas.microsoft.com/office/powerpoint/2010/main" val="67105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59C3CD-C90B-B866-DDF0-A057F4F297A8}"/>
              </a:ext>
            </a:extLst>
          </p:cNvPr>
          <p:cNvSpPr/>
          <p:nvPr/>
        </p:nvSpPr>
        <p:spPr>
          <a:xfrm>
            <a:off x="383230" y="2967335"/>
            <a:ext cx="11425564" cy="646331"/>
          </a:xfrm>
          <a:prstGeom prst="rect">
            <a:avLst/>
          </a:prstGeom>
          <a:noFill/>
        </p:spPr>
        <p:txBody>
          <a:bodyPr wrap="none" lIns="91440" tIns="45720" rIns="91440" bIns="45720">
            <a:spAutoFit/>
          </a:bodyPr>
          <a:lstStyle/>
          <a:p>
            <a:pPr algn="ctr"/>
            <a:r>
              <a:rPr lang="en-US" sz="3600" dirty="0"/>
              <a:t>Demonstration: AI Avatar Delivering Educational Content</a:t>
            </a:r>
            <a:endParaRPr lang="en-US" sz="36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438290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05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ssion 1- Video 1">
            <a:hlinkClick r:id="" action="ppaction://media"/>
            <a:extLst>
              <a:ext uri="{FF2B5EF4-FFF2-40B4-BE49-F238E27FC236}">
                <a16:creationId xmlns:a16="http://schemas.microsoft.com/office/drawing/2014/main" id="{97B7026C-1EBF-D725-6F63-E8F46C36C56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143939" y="643467"/>
            <a:ext cx="9904122" cy="5571066"/>
          </a:xfrm>
          <a:prstGeom prst="rect">
            <a:avLst/>
          </a:prstGeom>
        </p:spPr>
      </p:pic>
    </p:spTree>
    <p:extLst>
      <p:ext uri="{BB962C8B-B14F-4D97-AF65-F5344CB8AC3E}">
        <p14:creationId xmlns:p14="http://schemas.microsoft.com/office/powerpoint/2010/main" val="97096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66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E8A4C-4461-7508-BA3A-66F0845F29BD}"/>
              </a:ext>
            </a:extLst>
          </p:cNvPr>
          <p:cNvSpPr>
            <a:spLocks noGrp="1"/>
          </p:cNvSpPr>
          <p:nvPr>
            <p:ph type="title"/>
          </p:nvPr>
        </p:nvSpPr>
        <p:spPr/>
        <p:txBody>
          <a:bodyPr/>
          <a:lstStyle/>
          <a:p>
            <a:r>
              <a:rPr lang="en-US" dirty="0"/>
              <a:t>Generating the AI Avatars for Online Delivery</a:t>
            </a:r>
          </a:p>
        </p:txBody>
      </p:sp>
      <p:sp>
        <p:nvSpPr>
          <p:cNvPr id="3" name="Content Placeholder 2">
            <a:extLst>
              <a:ext uri="{FF2B5EF4-FFF2-40B4-BE49-F238E27FC236}">
                <a16:creationId xmlns:a16="http://schemas.microsoft.com/office/drawing/2014/main" id="{3E6D050F-8CCA-6BCB-3BE0-4F2B713BA436}"/>
              </a:ext>
            </a:extLst>
          </p:cNvPr>
          <p:cNvSpPr>
            <a:spLocks noGrp="1"/>
          </p:cNvSpPr>
          <p:nvPr>
            <p:ph idx="1"/>
          </p:nvPr>
        </p:nvSpPr>
        <p:spPr/>
        <p:txBody>
          <a:bodyPr vert="horz" lIns="91440" tIns="45720" rIns="91440" bIns="45720" rtlCol="0" anchor="t">
            <a:normAutofit/>
          </a:bodyPr>
          <a:lstStyle/>
          <a:p>
            <a:pPr marL="0" indent="0">
              <a:buNone/>
            </a:pPr>
            <a:endParaRPr lang="en-US" dirty="0"/>
          </a:p>
          <a:p>
            <a:pPr marL="0" indent="0">
              <a:buNone/>
            </a:pPr>
            <a:r>
              <a:rPr lang="en-US" b="1" dirty="0"/>
              <a:t>Technology</a:t>
            </a:r>
          </a:p>
          <a:p>
            <a:pPr marL="0" indent="0">
              <a:buNone/>
            </a:pPr>
            <a:br>
              <a:rPr lang="en-US" dirty="0"/>
            </a:br>
            <a:r>
              <a:rPr lang="en-US" dirty="0"/>
              <a:t>Built using Hyper-realistic </a:t>
            </a:r>
            <a:r>
              <a:rPr lang="en-US" dirty="0" err="1"/>
              <a:t>HumanRF</a:t>
            </a:r>
            <a:r>
              <a:rPr lang="en-US" dirty="0"/>
              <a:t> model (Işık, M., </a:t>
            </a:r>
            <a:r>
              <a:rPr lang="en-US" dirty="0" err="1"/>
              <a:t>Rünz</a:t>
            </a:r>
            <a:r>
              <a:rPr lang="en-US" dirty="0"/>
              <a:t>, M., Georgopoulos, et al., 2023) to generate the AI-AVATARS. </a:t>
            </a:r>
            <a:endParaRPr lang="en-US"/>
          </a:p>
          <a:p>
            <a:endParaRPr lang="en-US" dirty="0"/>
          </a:p>
          <a:p>
            <a:pPr marL="457200" lvl="1" indent="0">
              <a:buNone/>
            </a:pPr>
            <a:endParaRPr lang="en-US" dirty="0"/>
          </a:p>
          <a:p>
            <a:endParaRPr lang="en-US" dirty="0"/>
          </a:p>
          <a:p>
            <a:pPr lvl="1"/>
            <a:endParaRPr lang="en-US" dirty="0"/>
          </a:p>
        </p:txBody>
      </p:sp>
    </p:spTree>
    <p:extLst>
      <p:ext uri="{BB962C8B-B14F-4D97-AF65-F5344CB8AC3E}">
        <p14:creationId xmlns:p14="http://schemas.microsoft.com/office/powerpoint/2010/main" val="3156554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38D-F875-7443-56B3-33FF3790DD75}"/>
              </a:ext>
            </a:extLst>
          </p:cNvPr>
          <p:cNvSpPr>
            <a:spLocks noGrp="1"/>
          </p:cNvSpPr>
          <p:nvPr>
            <p:ph type="title"/>
          </p:nvPr>
        </p:nvSpPr>
        <p:spPr>
          <a:xfrm>
            <a:off x="5868557" y="1138036"/>
            <a:ext cx="5444382" cy="1402470"/>
          </a:xfrm>
        </p:spPr>
        <p:txBody>
          <a:bodyPr anchor="t">
            <a:normAutofit/>
          </a:bodyPr>
          <a:lstStyle/>
          <a:p>
            <a:r>
              <a:rPr lang="en-US" dirty="0"/>
              <a:t>Thank you!</a:t>
            </a:r>
          </a:p>
        </p:txBody>
      </p:sp>
      <p:pic>
        <p:nvPicPr>
          <p:cNvPr id="5" name="Picture 4" descr="Pins and thread forming a heptagon">
            <a:extLst>
              <a:ext uri="{FF2B5EF4-FFF2-40B4-BE49-F238E27FC236}">
                <a16:creationId xmlns:a16="http://schemas.microsoft.com/office/drawing/2014/main" id="{17BBFD11-722D-13C0-99B3-8C63D76D9F80}"/>
              </a:ext>
            </a:extLst>
          </p:cNvPr>
          <p:cNvPicPr>
            <a:picLocks noChangeAspect="1"/>
          </p:cNvPicPr>
          <p:nvPr/>
        </p:nvPicPr>
        <p:blipFill>
          <a:blip r:embed="rId2"/>
          <a:srcRect l="21616" r="28246" b="-1"/>
          <a:stretch>
            <a:fillRect/>
          </a:stretch>
        </p:blipFill>
        <p:spPr>
          <a:xfrm>
            <a:off x="-1" y="10"/>
            <a:ext cx="5151179" cy="6857990"/>
          </a:xfrm>
          <a:prstGeom prst="rect">
            <a:avLst/>
          </a:prstGeom>
        </p:spPr>
      </p:pic>
      <p:cxnSp>
        <p:nvCxnSpPr>
          <p:cNvPr id="9" name="Straight Connector 8">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62CF4B9-9F51-D3E0-1405-EDEC68305E70}"/>
              </a:ext>
            </a:extLst>
          </p:cNvPr>
          <p:cNvSpPr>
            <a:spLocks noGrp="1"/>
          </p:cNvSpPr>
          <p:nvPr>
            <p:ph idx="1"/>
          </p:nvPr>
        </p:nvSpPr>
        <p:spPr>
          <a:xfrm>
            <a:off x="5868557" y="2551176"/>
            <a:ext cx="5444382" cy="3591207"/>
          </a:xfrm>
        </p:spPr>
        <p:txBody>
          <a:bodyPr>
            <a:normAutofit/>
          </a:bodyPr>
          <a:lstStyle/>
          <a:p>
            <a:pPr marL="0" indent="0">
              <a:spcBef>
                <a:spcPct val="0"/>
              </a:spcBef>
              <a:spcAft>
                <a:spcPts val="600"/>
              </a:spcAft>
              <a:buNone/>
            </a:pPr>
            <a:r>
              <a:rPr lang="en-US" sz="3200" dirty="0"/>
              <a:t>Let’s Connect!</a:t>
            </a:r>
          </a:p>
          <a:p>
            <a:pPr marL="0" indent="0">
              <a:spcBef>
                <a:spcPct val="0"/>
              </a:spcBef>
              <a:spcAft>
                <a:spcPts val="600"/>
              </a:spcAft>
              <a:buNone/>
            </a:pPr>
            <a:endParaRPr lang="en-US" sz="3200" b="1" dirty="0">
              <a:solidFill>
                <a:srgbClr val="002060"/>
              </a:solidFill>
            </a:endParaRPr>
          </a:p>
          <a:p>
            <a:pPr marL="0" indent="0">
              <a:spcBef>
                <a:spcPct val="0"/>
              </a:spcBef>
              <a:spcAft>
                <a:spcPts val="600"/>
              </a:spcAft>
              <a:buNone/>
            </a:pPr>
            <a:r>
              <a:rPr lang="en-US" sz="3200" b="1" dirty="0">
                <a:solidFill>
                  <a:srgbClr val="002060"/>
                </a:solidFill>
              </a:rPr>
              <a:t>mt2yq@virginia.edu</a:t>
            </a:r>
          </a:p>
          <a:p>
            <a:pPr marL="0" indent="0">
              <a:spcBef>
                <a:spcPct val="0"/>
              </a:spcBef>
              <a:spcAft>
                <a:spcPts val="600"/>
              </a:spcAft>
              <a:buNone/>
            </a:pPr>
            <a:endParaRPr lang="en-US" sz="3200" dirty="0"/>
          </a:p>
          <a:p>
            <a:pPr marL="0" indent="0">
              <a:spcBef>
                <a:spcPct val="0"/>
              </a:spcBef>
              <a:spcAft>
                <a:spcPts val="600"/>
              </a:spcAft>
              <a:buNone/>
            </a:pPr>
            <a:endParaRPr lang="en-US" sz="3200" dirty="0"/>
          </a:p>
          <a:p>
            <a:pPr marL="0" indent="0">
              <a:spcBef>
                <a:spcPct val="0"/>
              </a:spcBef>
              <a:spcAft>
                <a:spcPts val="600"/>
              </a:spcAft>
              <a:buNone/>
            </a:pPr>
            <a:endParaRPr lang="en-US" sz="3200" dirty="0"/>
          </a:p>
        </p:txBody>
      </p:sp>
    </p:spTree>
    <p:extLst>
      <p:ext uri="{BB962C8B-B14F-4D97-AF65-F5344CB8AC3E}">
        <p14:creationId xmlns:p14="http://schemas.microsoft.com/office/powerpoint/2010/main" val="535237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D90D4-3B2A-5C64-399E-4EE2081EF7F8}"/>
              </a:ext>
            </a:extLst>
          </p:cNvPr>
          <p:cNvSpPr>
            <a:spLocks noGrp="1"/>
          </p:cNvSpPr>
          <p:nvPr>
            <p:ph type="title"/>
          </p:nvPr>
        </p:nvSpPr>
        <p:spPr>
          <a:xfrm>
            <a:off x="841248" y="334644"/>
            <a:ext cx="10509504" cy="1076914"/>
          </a:xfrm>
        </p:spPr>
        <p:txBody>
          <a:bodyPr vert="horz" lIns="91440" tIns="45720" rIns="91440" bIns="45720" rtlCol="0" anchor="ctr">
            <a:normAutofit/>
          </a:bodyPr>
          <a:lstStyle/>
          <a:p>
            <a:pPr algn="ctr"/>
            <a:r>
              <a:rPr lang="en-US" sz="3400" kern="1200" dirty="0">
                <a:solidFill>
                  <a:schemeClr val="tx1"/>
                </a:solidFill>
                <a:latin typeface="+mj-lt"/>
                <a:ea typeface="+mj-ea"/>
                <a:cs typeface="+mj-cs"/>
              </a:rPr>
              <a:t>Testing a New Pedagogical Approach in a Large Class</a:t>
            </a:r>
            <a:br>
              <a:rPr lang="en-US" sz="3400" kern="1200" dirty="0">
                <a:solidFill>
                  <a:schemeClr val="tx1"/>
                </a:solidFill>
                <a:latin typeface="+mj-lt"/>
                <a:ea typeface="+mj-ea"/>
                <a:cs typeface="+mj-cs"/>
              </a:rPr>
            </a:br>
            <a:r>
              <a:rPr lang="en-US" sz="2800" kern="1200" dirty="0">
                <a:solidFill>
                  <a:schemeClr val="tx1"/>
                </a:solidFill>
                <a:latin typeface="+mj-lt"/>
                <a:ea typeface="+mj-ea"/>
                <a:cs typeface="+mj-cs"/>
              </a:rPr>
              <a:t>Enrollment: 200 students</a:t>
            </a:r>
            <a:endParaRPr lang="en-US" sz="3400" kern="1200" dirty="0">
              <a:solidFill>
                <a:schemeClr val="tx1"/>
              </a:solidFill>
              <a:latin typeface="+mj-lt"/>
              <a:ea typeface="+mj-ea"/>
              <a:cs typeface="+mj-cs"/>
            </a:endParaRPr>
          </a:p>
        </p:txBody>
      </p:sp>
      <p:sp>
        <p:nvSpPr>
          <p:cNvPr id="3" name="Text Placeholder 2">
            <a:extLst>
              <a:ext uri="{FF2B5EF4-FFF2-40B4-BE49-F238E27FC236}">
                <a16:creationId xmlns:a16="http://schemas.microsoft.com/office/drawing/2014/main" id="{553E02CF-F5AE-AD1C-9734-E0866E4C3E51}"/>
              </a:ext>
            </a:extLst>
          </p:cNvPr>
          <p:cNvSpPr>
            <a:spLocks/>
          </p:cNvSpPr>
          <p:nvPr/>
        </p:nvSpPr>
        <p:spPr>
          <a:xfrm>
            <a:off x="1039869" y="1662432"/>
            <a:ext cx="4861627" cy="776603"/>
          </a:xfrm>
          <a:prstGeom prst="rect">
            <a:avLst/>
          </a:prstGeom>
        </p:spPr>
        <p:txBody>
          <a:bodyPr>
            <a:normAutofit/>
          </a:bodyPr>
          <a:lstStyle/>
          <a:p>
            <a:pPr defTabSz="859536">
              <a:lnSpc>
                <a:spcPct val="90000"/>
              </a:lnSpc>
              <a:spcAft>
                <a:spcPts val="600"/>
              </a:spcAft>
            </a:pPr>
            <a:endParaRPr lang="en-US" sz="1600" kern="1200" dirty="0">
              <a:solidFill>
                <a:schemeClr val="tx1"/>
              </a:solidFill>
              <a:latin typeface="+mn-lt"/>
              <a:ea typeface="+mn-ea"/>
              <a:cs typeface="+mn-cs"/>
            </a:endParaRPr>
          </a:p>
          <a:p>
            <a:pPr defTabSz="859536">
              <a:lnSpc>
                <a:spcPct val="90000"/>
              </a:lnSpc>
              <a:spcAft>
                <a:spcPts val="600"/>
              </a:spcAft>
            </a:pPr>
            <a:r>
              <a:rPr lang="en-US" sz="2400" b="1" kern="1200" dirty="0">
                <a:solidFill>
                  <a:schemeClr val="tx1"/>
                </a:solidFill>
                <a:latin typeface="+mn-lt"/>
                <a:ea typeface="+mn-ea"/>
                <a:cs typeface="+mn-cs"/>
              </a:rPr>
              <a:t>Regular Format: Lecture only</a:t>
            </a:r>
            <a:endParaRPr lang="en-US" sz="2000" b="1" dirty="0"/>
          </a:p>
        </p:txBody>
      </p:sp>
      <p:pic>
        <p:nvPicPr>
          <p:cNvPr id="7" name="Content Placeholder 6" descr="A room with black chairs and a projector screen&#10;&#10;Description automatically generated">
            <a:extLst>
              <a:ext uri="{FF2B5EF4-FFF2-40B4-BE49-F238E27FC236}">
                <a16:creationId xmlns:a16="http://schemas.microsoft.com/office/drawing/2014/main" id="{1A935808-920B-A963-36BF-32D119EE5555}"/>
              </a:ext>
            </a:extLst>
          </p:cNvPr>
          <p:cNvPicPr>
            <a:picLocks noChangeAspect="1"/>
          </p:cNvPicPr>
          <p:nvPr/>
        </p:nvPicPr>
        <p:blipFill>
          <a:blip r:embed="rId2"/>
          <a:stretch>
            <a:fillRect/>
          </a:stretch>
        </p:blipFill>
        <p:spPr>
          <a:xfrm>
            <a:off x="1118533" y="2689910"/>
            <a:ext cx="4782963" cy="3582874"/>
          </a:xfrm>
          <a:prstGeom prst="rect">
            <a:avLst/>
          </a:prstGeom>
        </p:spPr>
      </p:pic>
      <p:sp>
        <p:nvSpPr>
          <p:cNvPr id="5" name="Text Placeholder 4">
            <a:extLst>
              <a:ext uri="{FF2B5EF4-FFF2-40B4-BE49-F238E27FC236}">
                <a16:creationId xmlns:a16="http://schemas.microsoft.com/office/drawing/2014/main" id="{264B91C3-E66A-C168-8FF6-98FE4C1BA59F}"/>
              </a:ext>
            </a:extLst>
          </p:cNvPr>
          <p:cNvSpPr>
            <a:spLocks/>
          </p:cNvSpPr>
          <p:nvPr/>
        </p:nvSpPr>
        <p:spPr>
          <a:xfrm>
            <a:off x="6187732" y="1803084"/>
            <a:ext cx="4885570" cy="776603"/>
          </a:xfrm>
          <a:prstGeom prst="rect">
            <a:avLst/>
          </a:prstGeom>
        </p:spPr>
        <p:txBody>
          <a:bodyPr>
            <a:normAutofit/>
          </a:bodyPr>
          <a:lstStyle/>
          <a:p>
            <a:pPr defTabSz="859536">
              <a:lnSpc>
                <a:spcPct val="90000"/>
              </a:lnSpc>
              <a:spcAft>
                <a:spcPts val="600"/>
              </a:spcAft>
            </a:pPr>
            <a:r>
              <a:rPr lang="en-US" sz="2400" b="1" dirty="0"/>
              <a:t>Active Learning format: Lecture &amp; Lab Sessions</a:t>
            </a:r>
          </a:p>
        </p:txBody>
      </p:sp>
      <p:pic>
        <p:nvPicPr>
          <p:cNvPr id="11" name="Content Placeholder 10" descr="A group of people sitting at tables&#10;&#10;Description automatically generated">
            <a:extLst>
              <a:ext uri="{FF2B5EF4-FFF2-40B4-BE49-F238E27FC236}">
                <a16:creationId xmlns:a16="http://schemas.microsoft.com/office/drawing/2014/main" id="{A31EABFC-833A-D7D1-ABB8-3DA8D2A2E45F}"/>
              </a:ext>
            </a:extLst>
          </p:cNvPr>
          <p:cNvPicPr>
            <a:picLocks noChangeAspect="1"/>
          </p:cNvPicPr>
          <p:nvPr/>
        </p:nvPicPr>
        <p:blipFill rotWithShape="1">
          <a:blip r:embed="rId3"/>
          <a:srcRect r="19435" b="-1"/>
          <a:stretch/>
        </p:blipFill>
        <p:spPr>
          <a:xfrm rot="5400000">
            <a:off x="6839080" y="2163190"/>
            <a:ext cx="3582874" cy="4636311"/>
          </a:xfrm>
          <a:prstGeom prst="rect">
            <a:avLst/>
          </a:prstGeom>
        </p:spPr>
      </p:pic>
    </p:spTree>
    <p:extLst>
      <p:ext uri="{BB962C8B-B14F-4D97-AF65-F5344CB8AC3E}">
        <p14:creationId xmlns:p14="http://schemas.microsoft.com/office/powerpoint/2010/main" val="2681395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3FB063-C87F-3CE8-A620-131C53C86FDF}"/>
              </a:ext>
            </a:extLst>
          </p:cNvPr>
          <p:cNvSpPr/>
          <p:nvPr/>
        </p:nvSpPr>
        <p:spPr>
          <a:xfrm>
            <a:off x="622502" y="2967335"/>
            <a:ext cx="10947036" cy="1754326"/>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What do students think about the active learning format?</a:t>
            </a:r>
          </a:p>
          <a:p>
            <a:pPr algn="ctr"/>
            <a:endParaRPr lang="en-US" sz="3600" dirty="0">
              <a:ln w="0"/>
              <a:effectLst>
                <a:outerShdw blurRad="38100" dist="19050" dir="2700000" algn="tl" rotWithShape="0">
                  <a:schemeClr val="dk1">
                    <a:alpha val="40000"/>
                  </a:schemeClr>
                </a:outerShdw>
              </a:effectLst>
            </a:endParaRPr>
          </a:p>
          <a:p>
            <a:pPr algn="ctr"/>
            <a:r>
              <a:rPr lang="en-US" sz="3600" b="0" cap="none" spc="0" dirty="0">
                <a:ln w="0"/>
                <a:solidFill>
                  <a:schemeClr val="tx1"/>
                </a:solidFill>
                <a:effectLst>
                  <a:outerShdw blurRad="38100" dist="19050" dir="2700000" algn="tl" rotWithShape="0">
                    <a:schemeClr val="dk1">
                      <a:alpha val="40000"/>
                    </a:schemeClr>
                  </a:outerShdw>
                </a:effectLst>
              </a:rPr>
              <a:t>Course Evaluation Questionnaire</a:t>
            </a:r>
          </a:p>
        </p:txBody>
      </p:sp>
    </p:spTree>
    <p:extLst>
      <p:ext uri="{BB962C8B-B14F-4D97-AF65-F5344CB8AC3E}">
        <p14:creationId xmlns:p14="http://schemas.microsoft.com/office/powerpoint/2010/main" val="3259259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D2A6E4-7AE0-776A-44B1-7F07C01BFEB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61337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Teaching Formats Compared</a:t>
            </a:r>
          </a:p>
        </p:txBody>
      </p:sp>
      <p:sp>
        <p:nvSpPr>
          <p:cNvPr id="3" name="Rectangle 2"/>
          <p:cNvSpPr/>
          <p:nvPr/>
        </p:nvSpPr>
        <p:spPr>
          <a:xfrm>
            <a:off x="1097280" y="2418080"/>
            <a:ext cx="4442130" cy="3698240"/>
          </a:xfrm>
          <a:prstGeom prst="rect">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b="1"/>
            </a:pPr>
            <a:r>
              <a:rPr dirty="0">
                <a:solidFill>
                  <a:schemeClr val="tx1"/>
                </a:solidFill>
              </a:rPr>
              <a:t>Regular Format (2022)</a:t>
            </a:r>
            <a:endParaRPr lang="en-US" dirty="0">
              <a:solidFill>
                <a:schemeClr val="tx1"/>
              </a:solidFill>
            </a:endParaRPr>
          </a:p>
          <a:p>
            <a:pPr algn="ctr">
              <a:defRPr sz="1600" b="1"/>
            </a:pPr>
            <a:endParaRPr lang="en-US" dirty="0">
              <a:solidFill>
                <a:schemeClr val="tx1"/>
              </a:solidFill>
            </a:endParaRPr>
          </a:p>
          <a:p>
            <a:pPr algn="ctr">
              <a:defRPr sz="1600" b="1"/>
            </a:pPr>
            <a:endParaRPr dirty="0">
              <a:solidFill>
                <a:schemeClr val="tx1"/>
              </a:solidFill>
            </a:endParaRPr>
          </a:p>
          <a:p>
            <a:pPr>
              <a:defRPr sz="1200"/>
            </a:pPr>
            <a:r>
              <a:rPr sz="1400" dirty="0"/>
              <a:t>• Traditional lecture-based</a:t>
            </a:r>
          </a:p>
          <a:p>
            <a:pPr>
              <a:defRPr sz="1200"/>
            </a:pPr>
            <a:r>
              <a:rPr sz="1400" dirty="0">
                <a:solidFill>
                  <a:schemeClr val="tx1"/>
                </a:solidFill>
              </a:rPr>
              <a:t>• </a:t>
            </a:r>
            <a:r>
              <a:rPr lang="en-US" sz="1400" dirty="0">
                <a:solidFill>
                  <a:schemeClr val="tx1"/>
                </a:solidFill>
              </a:rPr>
              <a:t>Traditional lecture-based approach </a:t>
            </a:r>
            <a:endParaRPr sz="1400" dirty="0">
              <a:solidFill>
                <a:schemeClr val="tx1"/>
              </a:solidFill>
            </a:endParaRPr>
          </a:p>
          <a:p>
            <a:pPr>
              <a:defRPr sz="1200"/>
            </a:pPr>
            <a:r>
              <a:rPr sz="1400" dirty="0"/>
              <a:t>• Minimal </a:t>
            </a:r>
            <a:r>
              <a:rPr sz="1400" dirty="0" err="1"/>
              <a:t>int</a:t>
            </a:r>
            <a:r>
              <a:rPr lang="en-US" sz="1400" dirty="0" err="1"/>
              <a:t>l</a:t>
            </a:r>
            <a:r>
              <a:rPr sz="1400" dirty="0" err="1"/>
              <a:t>ractivity</a:t>
            </a:r>
            <a:endParaRPr sz="1400" dirty="0"/>
          </a:p>
          <a:p>
            <a:pPr>
              <a:defRPr sz="1200"/>
            </a:pPr>
            <a:r>
              <a:rPr sz="1400" dirty="0">
                <a:solidFill>
                  <a:schemeClr val="tx1"/>
                </a:solidFill>
              </a:rPr>
              <a:t>• No lab sessions</a:t>
            </a:r>
            <a:endParaRPr dirty="0">
              <a:solidFill>
                <a:schemeClr val="tx1"/>
              </a:solidFill>
            </a:endParaRPr>
          </a:p>
        </p:txBody>
      </p:sp>
      <p:sp>
        <p:nvSpPr>
          <p:cNvPr id="4" name="Rectangle 3"/>
          <p:cNvSpPr/>
          <p:nvPr/>
        </p:nvSpPr>
        <p:spPr>
          <a:xfrm>
            <a:off x="6652590" y="2418080"/>
            <a:ext cx="4701210" cy="3698240"/>
          </a:xfrm>
          <a:prstGeom prst="rect">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b="1"/>
            </a:pPr>
            <a:r>
              <a:rPr dirty="0">
                <a:solidFill>
                  <a:schemeClr val="tx1"/>
                </a:solidFill>
              </a:rPr>
              <a:t>Active Learning Format (Spring 2023)</a:t>
            </a:r>
            <a:endParaRPr lang="en-US" dirty="0">
              <a:solidFill>
                <a:schemeClr val="tx1"/>
              </a:solidFill>
            </a:endParaRPr>
          </a:p>
          <a:p>
            <a:pPr algn="ctr">
              <a:defRPr sz="1600" b="1"/>
            </a:pPr>
            <a:endParaRPr lang="en-US" dirty="0">
              <a:solidFill>
                <a:schemeClr val="tx1"/>
              </a:solidFill>
            </a:endParaRPr>
          </a:p>
          <a:p>
            <a:pPr algn="ctr">
              <a:defRPr sz="1600" b="1"/>
            </a:pPr>
            <a:endParaRPr dirty="0">
              <a:solidFill>
                <a:schemeClr val="tx1"/>
              </a:solidFill>
            </a:endParaRPr>
          </a:p>
          <a:p>
            <a:pPr>
              <a:defRPr sz="1200"/>
            </a:pPr>
            <a:r>
              <a:rPr sz="1400" dirty="0"/>
              <a:t>• Student-centered pedagogy</a:t>
            </a:r>
          </a:p>
          <a:p>
            <a:pPr>
              <a:defRPr sz="1200"/>
            </a:pPr>
            <a:r>
              <a:rPr sz="1400" dirty="0">
                <a:solidFill>
                  <a:schemeClr val="tx1"/>
                </a:solidFill>
              </a:rPr>
              <a:t>• Weekly lab sessions</a:t>
            </a:r>
          </a:p>
          <a:p>
            <a:pPr>
              <a:defRPr sz="1200"/>
            </a:pPr>
            <a:r>
              <a:rPr sz="1400" dirty="0"/>
              <a:t>• Hands-on, discussion-based activities</a:t>
            </a:r>
          </a:p>
          <a:p>
            <a:pPr>
              <a:defRPr sz="1200"/>
            </a:pPr>
            <a:r>
              <a:rPr sz="1400" dirty="0">
                <a:solidFill>
                  <a:schemeClr val="tx1"/>
                </a:solidFill>
              </a:rPr>
              <a:t>• </a:t>
            </a:r>
            <a:r>
              <a:rPr lang="en-US" sz="1400" dirty="0">
                <a:solidFill>
                  <a:schemeClr val="tx1"/>
                </a:solidFill>
              </a:rPr>
              <a:t>Student-centered approach</a:t>
            </a:r>
            <a:endParaRPr sz="14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6431577" y="476131"/>
            <a:ext cx="5290767" cy="5913546"/>
          </a:xfrm>
          <a:prstGeom prst="rect">
            <a:avLst/>
          </a:prstGeom>
          <a:solidFill>
            <a:srgbClr val="5DA6B5"/>
          </a:solidFill>
        </p:spPr>
        <p:txBody>
          <a:bodyPr/>
          <a:lstStyle/>
          <a:p>
            <a:endParaRPr lang="en-US"/>
          </a:p>
        </p:txBody>
      </p:sp>
      <p:pic>
        <p:nvPicPr>
          <p:cNvPr id="3" name="Object 2" descr="preencoded.png"/>
          <p:cNvPicPr>
            <a:picLocks noChangeAspect="1"/>
          </p:cNvPicPr>
          <p:nvPr/>
        </p:nvPicPr>
        <p:blipFill>
          <a:blip r:embed="rId3"/>
          <a:srcRect t="12691" b="12691"/>
          <a:stretch/>
        </p:blipFill>
        <p:spPr>
          <a:xfrm>
            <a:off x="6431577" y="476131"/>
            <a:ext cx="5290767" cy="5913546"/>
          </a:xfrm>
          <a:prstGeom prst="rect">
            <a:avLst/>
          </a:prstGeom>
        </p:spPr>
      </p:pic>
      <p:sp>
        <p:nvSpPr>
          <p:cNvPr id="4" name="Object 3"/>
          <p:cNvSpPr/>
          <p:nvPr/>
        </p:nvSpPr>
        <p:spPr>
          <a:xfrm>
            <a:off x="209498" y="682921"/>
            <a:ext cx="6012581" cy="406199"/>
          </a:xfrm>
          <a:prstGeom prst="rect">
            <a:avLst/>
          </a:prstGeom>
          <a:noFill/>
        </p:spPr>
        <p:txBody>
          <a:bodyPr wrap="square" lIns="0" tIns="0" rIns="0" bIns="0" rtlCol="0" anchor="t"/>
          <a:lstStyle/>
          <a:p>
            <a:pPr algn="ctr">
              <a:lnSpc>
                <a:spcPts val="3199"/>
              </a:lnSpc>
              <a:buNone/>
            </a:pPr>
            <a:r>
              <a:rPr lang="en-US" sz="2813" kern="0" spc="113" dirty="0">
                <a:solidFill>
                  <a:srgbClr val="000000">
                    <a:alpha val="80000"/>
                  </a:srgbClr>
                </a:solidFill>
                <a:latin typeface="Roboto Slab" pitchFamily="34" charset="0"/>
                <a:ea typeface="Roboto Slab" pitchFamily="34" charset="-122"/>
                <a:cs typeface="Roboto Slab" pitchFamily="34" charset="-120"/>
              </a:rPr>
              <a:t>Analytical Approach</a:t>
            </a:r>
            <a:endParaRPr lang="en-US" dirty="0"/>
          </a:p>
        </p:txBody>
      </p:sp>
      <p:sp>
        <p:nvSpPr>
          <p:cNvPr id="5" name="Object 4"/>
          <p:cNvSpPr/>
          <p:nvPr/>
        </p:nvSpPr>
        <p:spPr>
          <a:xfrm>
            <a:off x="418996" y="1794994"/>
            <a:ext cx="6012581" cy="2761559"/>
          </a:xfrm>
          <a:prstGeom prst="rect">
            <a:avLst/>
          </a:prstGeom>
          <a:noFill/>
        </p:spPr>
        <p:txBody>
          <a:bodyPr wrap="square" lIns="0" tIns="0" rIns="0" bIns="0" rtlCol="0" anchor="t"/>
          <a:lstStyle/>
          <a:p>
            <a:pPr>
              <a:lnSpc>
                <a:spcPts val="2176"/>
              </a:lnSpc>
              <a:spcBef>
                <a:spcPts val="1115"/>
              </a:spcBef>
            </a:pPr>
            <a:r>
              <a:rPr lang="en-US" sz="2400" b="1" dirty="0">
                <a:latin typeface="+mj-lt"/>
              </a:rPr>
              <a:t>Zero-Shot Classification with Facebook’s BART Large Language Model</a:t>
            </a:r>
          </a:p>
          <a:p>
            <a:pPr algn="ctr">
              <a:lnSpc>
                <a:spcPts val="2176"/>
              </a:lnSpc>
              <a:spcBef>
                <a:spcPts val="1115"/>
              </a:spcBef>
              <a:buNone/>
            </a:pPr>
            <a:endParaRPr lang="en-US" sz="1530" kern="0" spc="31" dirty="0">
              <a:solidFill>
                <a:srgbClr val="000000">
                  <a:alpha val="80000"/>
                </a:srgbClr>
              </a:solidFill>
              <a:latin typeface="Roboto Slab" pitchFamily="34" charset="0"/>
              <a:ea typeface="Roboto Slab" pitchFamily="34" charset="-122"/>
              <a:cs typeface="Roboto Slab" pitchFamily="34" charset="-120"/>
            </a:endParaRPr>
          </a:p>
          <a:p>
            <a:pPr>
              <a:lnSpc>
                <a:spcPts val="2176"/>
              </a:lnSpc>
              <a:spcBef>
                <a:spcPts val="1115"/>
              </a:spcBef>
              <a:buNone/>
            </a:pPr>
            <a:r>
              <a:rPr lang="en-US" sz="1530" b="1" u="sng" kern="0" spc="31" dirty="0">
                <a:solidFill>
                  <a:schemeClr val="accent1">
                    <a:lumMod val="75000"/>
                    <a:alpha val="80000"/>
                  </a:schemeClr>
                </a:solidFill>
                <a:latin typeface="Roboto Slab" pitchFamily="34" charset="0"/>
                <a:ea typeface="Roboto Slab" pitchFamily="34" charset="-122"/>
                <a:cs typeface="Roboto Slab" pitchFamily="34" charset="-120"/>
              </a:rPr>
              <a:t>Zero-Shot Classification: </a:t>
            </a:r>
            <a:r>
              <a:rPr lang="en-US" sz="1530" kern="0" spc="31" dirty="0">
                <a:solidFill>
                  <a:srgbClr val="000000">
                    <a:alpha val="80000"/>
                  </a:srgbClr>
                </a:solidFill>
                <a:latin typeface="Roboto Slab" pitchFamily="34" charset="0"/>
                <a:ea typeface="Roboto Slab" pitchFamily="34" charset="-122"/>
                <a:cs typeface="Roboto Slab" pitchFamily="34" charset="-120"/>
              </a:rPr>
              <a:t>is an </a:t>
            </a:r>
            <a:r>
              <a:rPr lang="en-US" sz="1530" i="1" kern="0" spc="31" dirty="0">
                <a:solidFill>
                  <a:srgbClr val="000000">
                    <a:alpha val="80000"/>
                  </a:srgbClr>
                </a:solidFill>
                <a:latin typeface="Roboto Slab" pitchFamily="34" charset="0"/>
                <a:ea typeface="Roboto Slab" pitchFamily="34" charset="-122"/>
                <a:cs typeface="Roboto Slab" pitchFamily="34" charset="-120"/>
              </a:rPr>
              <a:t>Artificial Intelligence </a:t>
            </a:r>
            <a:r>
              <a:rPr lang="en-US" sz="1530" kern="0" spc="31" dirty="0">
                <a:solidFill>
                  <a:srgbClr val="000000">
                    <a:alpha val="80000"/>
                  </a:srgbClr>
                </a:solidFill>
                <a:latin typeface="Roboto Slab" pitchFamily="34" charset="0"/>
                <a:ea typeface="Roboto Slab" pitchFamily="34" charset="-122"/>
                <a:cs typeface="Roboto Slab" pitchFamily="34" charset="-120"/>
              </a:rPr>
              <a:t>approach that allows models to classify inputs into categories without any prior training on those specific categories. </a:t>
            </a:r>
          </a:p>
          <a:p>
            <a:pPr algn="ctr">
              <a:lnSpc>
                <a:spcPts val="2176"/>
              </a:lnSpc>
              <a:spcBef>
                <a:spcPts val="1115"/>
              </a:spcBef>
              <a:buNone/>
            </a:pPr>
            <a:endParaRPr lang="en-US" sz="1530" kern="0" spc="31" dirty="0">
              <a:solidFill>
                <a:srgbClr val="000000">
                  <a:alpha val="80000"/>
                </a:srgbClr>
              </a:solidFill>
              <a:latin typeface="Roboto Slab" pitchFamily="34" charset="0"/>
              <a:ea typeface="Roboto Slab" pitchFamily="34" charset="-122"/>
              <a:cs typeface="Roboto Slab" pitchFamily="34" charset="-120"/>
            </a:endParaRPr>
          </a:p>
          <a:p>
            <a:pPr>
              <a:lnSpc>
                <a:spcPts val="2176"/>
              </a:lnSpc>
              <a:spcBef>
                <a:spcPts val="1115"/>
              </a:spcBef>
              <a:buNone/>
            </a:pPr>
            <a:r>
              <a:rPr lang="en-US" sz="1530" b="1" kern="0" spc="31" dirty="0">
                <a:solidFill>
                  <a:schemeClr val="accent1">
                    <a:lumMod val="75000"/>
                    <a:alpha val="80000"/>
                  </a:schemeClr>
                </a:solidFill>
                <a:latin typeface="Roboto Slab" pitchFamily="34" charset="0"/>
                <a:ea typeface="Roboto Slab" pitchFamily="34" charset="-122"/>
                <a:cs typeface="Roboto Slab" pitchFamily="34" charset="-120"/>
              </a:rPr>
              <a:t>Facebook's BART (Bidirectional and Auto-Regressive Transformers): </a:t>
            </a:r>
            <a:r>
              <a:rPr lang="en-US" sz="1530" kern="0" spc="31" dirty="0">
                <a:solidFill>
                  <a:srgbClr val="000000">
                    <a:alpha val="80000"/>
                  </a:srgbClr>
                </a:solidFill>
                <a:latin typeface="Roboto Slab" pitchFamily="34" charset="0"/>
                <a:ea typeface="Roboto Slab" pitchFamily="34" charset="-122"/>
                <a:cs typeface="Roboto Slab" pitchFamily="34" charset="-120"/>
              </a:rPr>
              <a:t>LLM that can be leveraged for zero-shot classification tasks. It can acquire the ability to understand and classify new, unseen inputs into relevant categories.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AF6CB648-9554-488A-B457-99CAAD1DA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E3ADCBE7-9330-1CDA-00EB-CDD12DB722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290"/>
            <a:ext cx="12192000" cy="1733407"/>
          </a:xfrm>
          <a:prstGeom prst="rect">
            <a:avLst/>
          </a:prstGeom>
          <a:ln>
            <a:noFill/>
          </a:ln>
          <a:effectLst>
            <a:outerShdw blurRad="254000" dist="38100" dir="546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6DCD8F8-02A2-1E88-87F3-70400958E124}"/>
              </a:ext>
            </a:extLst>
          </p:cNvPr>
          <p:cNvSpPr>
            <a:spLocks noGrp="1"/>
          </p:cNvSpPr>
          <p:nvPr>
            <p:ph type="title"/>
          </p:nvPr>
        </p:nvSpPr>
        <p:spPr>
          <a:xfrm>
            <a:off x="761802" y="240241"/>
            <a:ext cx="10760054" cy="1228299"/>
          </a:xfrm>
        </p:spPr>
        <p:txBody>
          <a:bodyPr>
            <a:normAutofit/>
          </a:bodyPr>
          <a:lstStyle/>
          <a:p>
            <a:r>
              <a:rPr lang="en-US" sz="4000" b="1" dirty="0"/>
              <a:t>Demonstration of LLM Classification</a:t>
            </a:r>
            <a:endParaRPr lang="en-US" sz="4000" dirty="0"/>
          </a:p>
        </p:txBody>
      </p:sp>
      <p:sp>
        <p:nvSpPr>
          <p:cNvPr id="3" name="Content Placeholder 2">
            <a:extLst>
              <a:ext uri="{FF2B5EF4-FFF2-40B4-BE49-F238E27FC236}">
                <a16:creationId xmlns:a16="http://schemas.microsoft.com/office/drawing/2014/main" id="{9D63521C-FA68-B3E4-3A83-8748BF52A43B}"/>
              </a:ext>
            </a:extLst>
          </p:cNvPr>
          <p:cNvSpPr>
            <a:spLocks noGrp="1"/>
          </p:cNvSpPr>
          <p:nvPr>
            <p:ph idx="1"/>
          </p:nvPr>
        </p:nvSpPr>
        <p:spPr>
          <a:xfrm>
            <a:off x="85527" y="2369101"/>
            <a:ext cx="2637381" cy="3850724"/>
          </a:xfrm>
        </p:spPr>
        <p:txBody>
          <a:bodyPr anchor="ctr">
            <a:normAutofit/>
          </a:bodyPr>
          <a:lstStyle/>
          <a:p>
            <a:pPr marL="0" indent="0">
              <a:buNone/>
            </a:pPr>
            <a:r>
              <a:rPr lang="en-US" sz="2000" b="1" dirty="0"/>
              <a:t>Examples of Student Response Categorization</a:t>
            </a:r>
            <a:endParaRPr lang="en-US" sz="2000" dirty="0"/>
          </a:p>
          <a:p>
            <a:endParaRPr lang="en-US" sz="2000" dirty="0"/>
          </a:p>
        </p:txBody>
      </p:sp>
      <p:graphicFrame>
        <p:nvGraphicFramePr>
          <p:cNvPr id="4" name="Table 3">
            <a:extLst>
              <a:ext uri="{FF2B5EF4-FFF2-40B4-BE49-F238E27FC236}">
                <a16:creationId xmlns:a16="http://schemas.microsoft.com/office/drawing/2014/main" id="{4D7E78C3-DEFC-C5F5-D0EC-CCE9D2C882FC}"/>
              </a:ext>
            </a:extLst>
          </p:cNvPr>
          <p:cNvGraphicFramePr>
            <a:graphicFrameLocks noGrp="1"/>
          </p:cNvGraphicFramePr>
          <p:nvPr>
            <p:extLst>
              <p:ext uri="{D42A27DB-BD31-4B8C-83A1-F6EECF244321}">
                <p14:modId xmlns:p14="http://schemas.microsoft.com/office/powerpoint/2010/main" val="3524369619"/>
              </p:ext>
            </p:extLst>
          </p:nvPr>
        </p:nvGraphicFramePr>
        <p:xfrm>
          <a:off x="2743200" y="1971675"/>
          <a:ext cx="8780395" cy="4733942"/>
        </p:xfrm>
        <a:graphic>
          <a:graphicData uri="http://schemas.openxmlformats.org/drawingml/2006/table">
            <a:tbl>
              <a:tblPr bandRow="1"/>
              <a:tblGrid>
                <a:gridCol w="1646514">
                  <a:extLst>
                    <a:ext uri="{9D8B030D-6E8A-4147-A177-3AD203B41FA5}">
                      <a16:colId xmlns:a16="http://schemas.microsoft.com/office/drawing/2014/main" val="4281249737"/>
                    </a:ext>
                  </a:extLst>
                </a:gridCol>
                <a:gridCol w="5362502">
                  <a:extLst>
                    <a:ext uri="{9D8B030D-6E8A-4147-A177-3AD203B41FA5}">
                      <a16:colId xmlns:a16="http://schemas.microsoft.com/office/drawing/2014/main" val="1854968890"/>
                    </a:ext>
                  </a:extLst>
                </a:gridCol>
                <a:gridCol w="1771379">
                  <a:extLst>
                    <a:ext uri="{9D8B030D-6E8A-4147-A177-3AD203B41FA5}">
                      <a16:colId xmlns:a16="http://schemas.microsoft.com/office/drawing/2014/main" val="1047169716"/>
                    </a:ext>
                  </a:extLst>
                </a:gridCol>
              </a:tblGrid>
              <a:tr h="472631">
                <a:tc rowSpan="3">
                  <a:txBody>
                    <a:bodyPr/>
                    <a:lstStyle/>
                    <a:p>
                      <a:pPr marL="0" marR="0" algn="l" fontAlgn="t">
                        <a:spcBef>
                          <a:spcPts val="400"/>
                        </a:spcBef>
                        <a:spcAft>
                          <a:spcPts val="200"/>
                        </a:spcAft>
                        <a:buNone/>
                      </a:pPr>
                      <a:r>
                        <a:rPr lang="en-US" sz="1800" b="1"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Traditional Lecture</a:t>
                      </a:r>
                      <a:endParaRPr lang="en-US" sz="3200" b="0" i="0" u="none" strike="noStrike" dirty="0">
                        <a:effectLst/>
                        <a:latin typeface="Arial" panose="020B0604020202020204" pitchFamily="34" charset="0"/>
                      </a:endParaRPr>
                    </a:p>
                  </a:txBody>
                  <a:tcPr marL="91503" marR="91503" marT="45752" marB="4575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Example of Comments</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a:ea typeface="Times New Roman" panose="02020603050405020304" pitchFamily="18" charset="0"/>
                          <a:cs typeface="Times New Roman"/>
                        </a:rPr>
                        <a:t>Classification Score </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9571217"/>
                  </a:ext>
                </a:extLst>
              </a:tr>
              <a:tr h="888131">
                <a:tc vMerge="1">
                  <a:txBody>
                    <a:bodyPr/>
                    <a:lstStyle/>
                    <a:p>
                      <a:endParaRPr lang="en-US"/>
                    </a:p>
                  </a:txBody>
                  <a:tcPr/>
                </a:tc>
                <a:tc>
                  <a:txBody>
                    <a:bodyPr/>
                    <a:lstStyle/>
                    <a:p>
                      <a:pPr marL="0" marR="0" algn="l" fontAlgn="t">
                        <a:spcBef>
                          <a:spcPts val="400"/>
                        </a:spcBef>
                        <a:spcAft>
                          <a:spcPts val="200"/>
                        </a:spcAft>
                        <a:buNone/>
                      </a:pPr>
                      <a:r>
                        <a:rPr lang="en-US" sz="1800" b="0" i="1"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lectures were well-structured and followed a logical progression, making it easier to follow the complex material."</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a:ea typeface="Times New Roman" panose="02020603050405020304" pitchFamily="18" charset="0"/>
                          <a:cs typeface="Times New Roman"/>
                        </a:rPr>
                        <a:t>0.74</a:t>
                      </a:r>
                      <a:endParaRPr lang="en-US" sz="1800" b="0" i="0" u="none" strike="noStrike" dirty="0">
                        <a:effectLst/>
                        <a:latin typeface="Times New Roman"/>
                        <a:cs typeface="Times New Roman"/>
                      </a:endParaRPr>
                    </a:p>
                  </a:txBody>
                  <a:tcPr marL="68628" marR="68628" marT="953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4175008"/>
                  </a:ext>
                </a:extLst>
              </a:tr>
              <a:tr h="888131">
                <a:tc vMerge="1">
                  <a:txBody>
                    <a:bodyPr/>
                    <a:lstStyle/>
                    <a:p>
                      <a:endParaRPr lang="en-US"/>
                    </a:p>
                  </a:txBody>
                  <a:tcPr/>
                </a:tc>
                <a:tc>
                  <a:txBody>
                    <a:bodyPr/>
                    <a:lstStyle/>
                    <a:p>
                      <a:pPr marL="0" marR="0" algn="l" fontAlgn="t">
                        <a:spcBef>
                          <a:spcPts val="400"/>
                        </a:spcBef>
                        <a:spcAft>
                          <a:spcPts val="200"/>
                        </a:spcAft>
                        <a:buNone/>
                      </a:pPr>
                      <a:r>
                        <a:rPr lang="en-US" sz="1800" b="0" i="1"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"Having the lecture slides available before class helped me prepare and take more effective notes during the presentations."</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a:ea typeface="Times New Roman" panose="02020603050405020304" pitchFamily="18" charset="0"/>
                          <a:cs typeface="Times New Roman"/>
                        </a:rPr>
                        <a:t>0.68</a:t>
                      </a:r>
                      <a:endParaRPr lang="en-US" sz="1800" b="0" i="0" u="none" strike="noStrike" dirty="0">
                        <a:effectLst/>
                        <a:latin typeface="Times New Roman"/>
                        <a:cs typeface="Times New Roman"/>
                      </a:endParaRPr>
                    </a:p>
                  </a:txBody>
                  <a:tcPr marL="68628" marR="68628" marT="953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9381165"/>
                  </a:ext>
                </a:extLst>
              </a:tr>
              <a:tr h="1303629">
                <a:tc rowSpan="2">
                  <a:txBody>
                    <a:bodyPr/>
                    <a:lstStyle/>
                    <a:p>
                      <a:pPr marL="0" marR="0" algn="l" fontAlgn="t">
                        <a:spcBef>
                          <a:spcPts val="400"/>
                        </a:spcBef>
                        <a:spcAft>
                          <a:spcPts val="200"/>
                        </a:spcAft>
                        <a:buNone/>
                      </a:pPr>
                      <a:r>
                        <a:rPr lang="en-US" sz="2000" b="1"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Active Learning</a:t>
                      </a:r>
                      <a:endParaRPr lang="en-US" sz="3600" b="0" i="0" u="none" strike="noStrike" dirty="0">
                        <a:effectLst/>
                        <a:latin typeface="Arial" panose="020B0604020202020204" pitchFamily="34" charset="0"/>
                      </a:endParaRPr>
                    </a:p>
                  </a:txBody>
                  <a:tcPr marL="91503" marR="91503" marT="45752" marB="4575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0" i="1"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combination of watching lectures on my own time and then applying concepts in class activities gave me more opportunities to process the information in different ways."</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0.87</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5909347"/>
                  </a:ext>
                </a:extLst>
              </a:tr>
              <a:tr h="1095879">
                <a:tc vMerge="1">
                  <a:txBody>
                    <a:bodyPr/>
                    <a:lstStyle/>
                    <a:p>
                      <a:endParaRPr lang="en-US"/>
                    </a:p>
                  </a:txBody>
                  <a:tcPr/>
                </a:tc>
                <a:tc>
                  <a:txBody>
                    <a:bodyPr/>
                    <a:lstStyle/>
                    <a:p>
                      <a:pPr marL="0" marR="0" algn="l" fontAlgn="t">
                        <a:spcBef>
                          <a:spcPts val="400"/>
                        </a:spcBef>
                        <a:spcAft>
                          <a:spcPts val="200"/>
                        </a:spcAft>
                        <a:buNone/>
                      </a:pPr>
                      <a:r>
                        <a:rPr lang="en-US" sz="1800" b="0" i="1"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small-group discussion format made me feel more comfortable asking questions and hearing multiple perspectives on challenging concepts."</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spcBef>
                          <a:spcPts val="400"/>
                        </a:spcBef>
                        <a:spcAft>
                          <a:spcPts val="200"/>
                        </a:spcAft>
                        <a:buNone/>
                      </a:pPr>
                      <a:r>
                        <a:rPr lang="en-US" sz="1800" b="1"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0.83</a:t>
                      </a:r>
                      <a:endParaRPr lang="en-US" sz="1800" b="0" i="0" u="none" strike="noStrike" dirty="0">
                        <a:effectLst/>
                        <a:latin typeface="Arial" panose="020B0604020202020204" pitchFamily="34" charset="0"/>
                      </a:endParaRPr>
                    </a:p>
                  </a:txBody>
                  <a:tcPr marL="68628" marR="68628" marT="953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8733910"/>
                  </a:ext>
                </a:extLst>
              </a:tr>
            </a:tbl>
          </a:graphicData>
        </a:graphic>
      </p:graphicFrame>
      <p:sp>
        <p:nvSpPr>
          <p:cNvPr id="5" name="TextBox 4">
            <a:extLst>
              <a:ext uri="{FF2B5EF4-FFF2-40B4-BE49-F238E27FC236}">
                <a16:creationId xmlns:a16="http://schemas.microsoft.com/office/drawing/2014/main" id="{3CA8702B-F3F6-2DF2-8874-EB7AFF814BCB}"/>
              </a:ext>
            </a:extLst>
          </p:cNvPr>
          <p:cNvSpPr txBox="1"/>
          <p:nvPr/>
        </p:nvSpPr>
        <p:spPr>
          <a:xfrm>
            <a:off x="4826460" y="1435977"/>
            <a:ext cx="583035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t>CATEGORY: LEARNING EXPERIENCE</a:t>
            </a:r>
          </a:p>
        </p:txBody>
      </p:sp>
    </p:spTree>
    <p:extLst>
      <p:ext uri="{BB962C8B-B14F-4D97-AF65-F5344CB8AC3E}">
        <p14:creationId xmlns:p14="http://schemas.microsoft.com/office/powerpoint/2010/main" val="3632749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113</TotalTime>
  <Words>1586</Words>
  <Application>Microsoft Macintosh PowerPoint</Application>
  <PresentationFormat>Widescreen</PresentationFormat>
  <Paragraphs>192</Paragraphs>
  <Slides>33</Slides>
  <Notes>12</Notes>
  <HiddenSlides>2</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Aptos</vt:lpstr>
      <vt:lpstr>Aptos Display</vt:lpstr>
      <vt:lpstr>Arial</vt:lpstr>
      <vt:lpstr>Montserrat</vt:lpstr>
      <vt:lpstr>Roboto Slab</vt:lpstr>
      <vt:lpstr>Times New Roman</vt:lpstr>
      <vt:lpstr>Office Theme</vt:lpstr>
      <vt:lpstr>PowerPoint Presentation</vt:lpstr>
      <vt:lpstr>PowerPoint Presentation</vt:lpstr>
      <vt:lpstr>PowerPoint Presentation</vt:lpstr>
      <vt:lpstr>Testing a New Pedagogical Approach in a Large Class Enrollment: 200 students</vt:lpstr>
      <vt:lpstr>PowerPoint Presentation</vt:lpstr>
      <vt:lpstr>PowerPoint Presentation</vt:lpstr>
      <vt:lpstr>Teaching Formats Compared</vt:lpstr>
      <vt:lpstr>PowerPoint Presentation</vt:lpstr>
      <vt:lpstr>Demonstration of LLM Classification</vt:lpstr>
      <vt:lpstr>PowerPoint Presentation</vt:lpstr>
      <vt:lpstr>PowerPoint Presentation</vt:lpstr>
      <vt:lpstr>CATEGORY 1: Learning Experience</vt:lpstr>
      <vt:lpstr>Results</vt:lpstr>
      <vt:lpstr>Results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Generating the AI Avatars for Online Delivery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Mariana Teles Santos</dc:creator>
  <cp:lastModifiedBy>Mariana Teles Santos</cp:lastModifiedBy>
  <cp:revision>21</cp:revision>
  <dcterms:created xsi:type="dcterms:W3CDTF">2025-07-14T12:18:20Z</dcterms:created>
  <dcterms:modified xsi:type="dcterms:W3CDTF">2025-07-23T09:17:20Z</dcterms:modified>
</cp:coreProperties>
</file>