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8" r:id="rId6"/>
    <p:sldId id="287" r:id="rId7"/>
    <p:sldId id="288" r:id="rId8"/>
    <p:sldId id="276" r:id="rId9"/>
    <p:sldId id="285" r:id="rId10"/>
    <p:sldId id="286" r:id="rId11"/>
    <p:sldId id="290" r:id="rId12"/>
    <p:sldId id="291" r:id="rId13"/>
    <p:sldId id="295" r:id="rId14"/>
    <p:sldId id="296" r:id="rId15"/>
    <p:sldId id="293" r:id="rId16"/>
    <p:sldId id="294" r:id="rId17"/>
    <p:sldId id="268" r:id="rId18"/>
    <p:sldId id="261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303"/>
    <a:srgbClr val="24BAD6"/>
    <a:srgbClr val="262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7"/>
    <p:restoredTop sz="94630"/>
  </p:normalViewPr>
  <p:slideViewPr>
    <p:cSldViewPr snapToGrid="0">
      <p:cViewPr varScale="1">
        <p:scale>
          <a:sx n="75" d="100"/>
          <a:sy n="75" d="100"/>
        </p:scale>
        <p:origin x="869" y="48"/>
      </p:cViewPr>
      <p:guideLst>
        <p:guide orient="horz" pos="3657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1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CF7C32B-C8E0-E8FF-2102-9BC05D090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E4794BD-FC4A-2C05-F68F-C8A868CB66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A3373-B785-F747-BA51-B76B66151118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11C092-435C-D38A-AD1C-694F17285E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ED95B6-55EE-2AAC-2C9F-4E23F3CE17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B6FE-156F-8B4F-BD7A-6944E8DA7E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40336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742A-59E1-D946-8005-B564B076EF2C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DDC40-F88E-AE42-A48D-C31E9D2439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6163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38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D218E-5362-E7CD-0719-DF21B8F7D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2773D13-D80F-9EC1-1A48-75C27EDBDF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AD0B905-FE64-7449-2ACA-F7160C45D1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9B13A1DD-CB36-E321-CC18-3466E28BC5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80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24C5C-6C3F-FE2D-E4AD-5416DF3FF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C5516B6-4733-B78C-7492-F7ACD9784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36BC309-73E1-8D42-0E1E-68CBA8C46C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9E3285EF-8A62-CDA0-7F22-C3722ECB6A0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87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350C-2416-3979-AED2-D07119EEB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9BFA4A0-BC66-A5E2-888C-07B521C4F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ADEA769-A52E-64A9-FE97-6EB1CBF34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A780D589-6C36-8FAC-FCA3-285CC075CAD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3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3EE5-2DE0-6CED-E724-EBAA17AC7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DC8111A-2B93-90B4-0033-3718411F3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D663FDA-338F-B6C6-85BA-63DF1133F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71662B24-80B9-4066-4E1A-DA2F58D05A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335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590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46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21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17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5485EE-4674-1A07-9F40-8068116C2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28DF15-9143-76C1-F9C6-BC30BDA72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BAB15A0-1089-33AA-AD26-ED960DCA90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4D1A63C7-AF06-E1E7-EF96-FABBF005FD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41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852AB-340B-D778-CECB-13FEFE48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5D28FE8-42F0-AD06-C8B9-0ADACDE55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2988C4-71D4-D415-C618-ED97E0267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8A278719-78ED-1AF6-105C-933BF95B29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88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63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257ED-56F2-7B94-67DF-22FD33422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C436930-8545-F4F3-A895-4A99D26D7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4432EDC-0C90-5F06-DCC0-8DFBCE5E6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39B90CBF-83E5-37B4-1BE2-8DA36DF7D5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7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7FB6D-5405-0C44-9E84-CEAEE5A8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0F39B77-75BF-079C-9361-369D4D15E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B8EB138-8CBC-06C1-2C14-65D2D15B8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7E23EA4B-DD61-053C-F672-9A9E0DF3E9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1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90701-DA51-6735-3C6C-4434E9027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6DF8984-980E-5391-1E6B-D6604949B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FC1949-E8AF-1E34-C224-933D19AE7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ACB3BE47-37B1-DE7F-B384-7F595BC31A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02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C221-798C-523A-D213-C6DB604DD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4D29CB-DEF1-2500-F21B-CD1911FC1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461103-FF14-2E69-325B-81791CE1E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4483A27-BDCA-C713-B851-DCBF1E6338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70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76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9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1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0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42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39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61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6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7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254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7396-A663-8344-B9E4-44D47859AF9E}" type="datetimeFigureOut">
              <a:rPr lang="cs-CZ" smtClean="0"/>
              <a:t>23.07.2025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1966-72EA-1B41-924F-8FBE4AA99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5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38/s41562-021-01117-5" TargetMode="External"/><Relationship Id="rId3" Type="http://schemas.openxmlformats.org/officeDocument/2006/relationships/image" Target="../media/image6.jpg"/><Relationship Id="rId7" Type="http://schemas.openxmlformats.org/officeDocument/2006/relationships/hyperlink" Target="https://doi.org/10.2196/35984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31887/DCNS.2020.22.2/tdienlin" TargetMode="External"/><Relationship Id="rId11" Type="http://schemas.openxmlformats.org/officeDocument/2006/relationships/hyperlink" Target="https://doi.org/10.1016/j.chbr.2021.100090" TargetMode="External"/><Relationship Id="rId5" Type="http://schemas.openxmlformats.org/officeDocument/2006/relationships/hyperlink" Target="https://doi.org/10.1080/19312458.2017.1317337" TargetMode="External"/><Relationship Id="rId10" Type="http://schemas.openxmlformats.org/officeDocument/2006/relationships/hyperlink" Target="https://doi.org/10.1016/j.chb.2024.108281" TargetMode="External"/><Relationship Id="rId4" Type="http://schemas.openxmlformats.org/officeDocument/2006/relationships/image" Target="../media/image2.emf"/><Relationship Id="rId9" Type="http://schemas.openxmlformats.org/officeDocument/2006/relationships/hyperlink" Target="https://doi.org/10.1177/205015792090283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DD617D-C4AC-E089-E1F5-2A246683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398" y="558308"/>
            <a:ext cx="11237205" cy="2032492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GB" sz="4400" b="1" noProof="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Person- or situation-specific? Factors explaining </a:t>
            </a:r>
            <a:r>
              <a:rPr lang="en-GB" sz="4400" b="1" noProof="0" dirty="0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convergent validity </a:t>
            </a:r>
            <a:r>
              <a:rPr lang="en-GB" sz="4400" b="1" noProof="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en-GB" sz="4400" b="1" noProof="0" dirty="0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discrepancy</a:t>
            </a:r>
            <a:r>
              <a:rPr lang="en-GB" sz="4400" b="1" noProof="0" dirty="0">
                <a:ln w="190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between self-report and digital trace of smartphone use</a:t>
            </a:r>
            <a:endParaRPr lang="en-GB" sz="4400" b="1" noProof="0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9E5A35-7EDA-8BFE-272D-237E66855FE5}"/>
              </a:ext>
            </a:extLst>
          </p:cNvPr>
          <p:cNvSpPr txBox="1"/>
          <p:nvPr/>
        </p:nvSpPr>
        <p:spPr>
          <a:xfrm>
            <a:off x="558308" y="4839133"/>
            <a:ext cx="559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A32F2D7-3C06-30D9-9875-3790CD54B69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932" y="4838574"/>
            <a:ext cx="559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err="1">
                <a:latin typeface="Helvetica" pitchFamily="2" charset="0"/>
              </a:rPr>
              <a:t>The</a:t>
            </a:r>
            <a:r>
              <a:rPr lang="cs-CZ" sz="1000" dirty="0">
                <a:latin typeface="Helvetica" pitchFamily="2" charset="0"/>
              </a:rPr>
              <a:t> data </a:t>
            </a:r>
            <a:r>
              <a:rPr lang="cs-CZ" sz="1000" dirty="0" err="1">
                <a:latin typeface="Helvetica" pitchFamily="2" charset="0"/>
              </a:rPr>
              <a:t>described</a:t>
            </a:r>
            <a:r>
              <a:rPr lang="cs-CZ" sz="1000" dirty="0">
                <a:latin typeface="Helvetica" pitchFamily="2" charset="0"/>
              </a:rPr>
              <a:t>/study </a:t>
            </a:r>
            <a:r>
              <a:rPr lang="cs-CZ" sz="1000" dirty="0" err="1">
                <a:latin typeface="Helvetica" pitchFamily="2" charset="0"/>
              </a:rPr>
              <a:t>is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from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the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project</a:t>
            </a:r>
            <a:r>
              <a:rPr lang="cs-CZ" sz="1000" dirty="0">
                <a:latin typeface="Helvetica" pitchFamily="2" charset="0"/>
              </a:rPr>
              <a:t> „</a:t>
            </a:r>
            <a:r>
              <a:rPr lang="cs-CZ" sz="1000" dirty="0" err="1">
                <a:latin typeface="Helvetica" pitchFamily="2" charset="0"/>
              </a:rPr>
              <a:t>Research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of</a:t>
            </a:r>
            <a:r>
              <a:rPr lang="cs-CZ" sz="1000" dirty="0">
                <a:latin typeface="Helvetica" pitchFamily="2" charset="0"/>
              </a:rPr>
              <a:t> Excellence on Digital Technologies and </a:t>
            </a:r>
            <a:r>
              <a:rPr lang="cs-CZ" sz="1000" dirty="0" err="1">
                <a:latin typeface="Helvetica" pitchFamily="2" charset="0"/>
              </a:rPr>
              <a:t>Wellbeing</a:t>
            </a:r>
            <a:r>
              <a:rPr lang="cs-CZ" sz="1000" dirty="0">
                <a:latin typeface="Helvetica" pitchFamily="2" charset="0"/>
              </a:rPr>
              <a:t> CZ.02.01.01/00/22_008/0004583“ </a:t>
            </a:r>
            <a:r>
              <a:rPr lang="cs-CZ" sz="1000" dirty="0" err="1">
                <a:latin typeface="Helvetica" pitchFamily="2" charset="0"/>
              </a:rPr>
              <a:t>which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is</a:t>
            </a:r>
            <a:r>
              <a:rPr lang="cs-CZ" sz="1000" dirty="0">
                <a:latin typeface="Helvetica" pitchFamily="2" charset="0"/>
              </a:rPr>
              <a:t> co-</a:t>
            </a:r>
            <a:r>
              <a:rPr lang="cs-CZ" sz="1000" dirty="0" err="1">
                <a:latin typeface="Helvetica" pitchFamily="2" charset="0"/>
              </a:rPr>
              <a:t>financed</a:t>
            </a:r>
            <a:r>
              <a:rPr lang="cs-CZ" sz="1000" dirty="0">
                <a:latin typeface="Helvetica" pitchFamily="2" charset="0"/>
              </a:rPr>
              <a:t> by </a:t>
            </a:r>
            <a:r>
              <a:rPr lang="cs-CZ" sz="1000" dirty="0" err="1">
                <a:latin typeface="Helvetica" pitchFamily="2" charset="0"/>
              </a:rPr>
              <a:t>the</a:t>
            </a:r>
            <a:r>
              <a:rPr lang="cs-CZ" sz="1000" dirty="0">
                <a:latin typeface="Helvetica" pitchFamily="2" charset="0"/>
              </a:rPr>
              <a:t> </a:t>
            </a:r>
            <a:r>
              <a:rPr lang="cs-CZ" sz="1000" dirty="0" err="1">
                <a:latin typeface="Helvetica" pitchFamily="2" charset="0"/>
              </a:rPr>
              <a:t>European</a:t>
            </a:r>
            <a:r>
              <a:rPr lang="cs-CZ" sz="1000" dirty="0">
                <a:latin typeface="Helvetica" pitchFamily="2" charset="0"/>
              </a:rPr>
              <a:t> Union.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BD5ACDD-75FF-52C8-D3F5-0120BC4DEA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58308" y="5759692"/>
            <a:ext cx="5400001" cy="540000"/>
            <a:chOff x="373031" y="5759692"/>
            <a:chExt cx="5400001" cy="54000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FE871AB-CCA6-6BE5-40CF-8C0E57271AD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3031" y="5759692"/>
              <a:ext cx="1260001" cy="5400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86CC9AEA-9E61-0397-B6C9-B645686BA24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31" y="5759692"/>
              <a:ext cx="3812400" cy="539971"/>
            </a:xfrm>
            <a:prstGeom prst="rect">
              <a:avLst/>
            </a:prstGeom>
          </p:spPr>
        </p:pic>
      </p:grpSp>
      <p:sp>
        <p:nvSpPr>
          <p:cNvPr id="6" name="Podnadpis 2">
            <a:extLst>
              <a:ext uri="{FF2B5EF4-FFF2-40B4-BE49-F238E27FC236}">
                <a16:creationId xmlns:a16="http://schemas.microsoft.com/office/drawing/2014/main" id="{932CFAB2-BBA4-1655-C2EA-8303F0B92C6D}"/>
              </a:ext>
            </a:extLst>
          </p:cNvPr>
          <p:cNvSpPr txBox="1">
            <a:spLocks/>
          </p:cNvSpPr>
          <p:nvPr/>
        </p:nvSpPr>
        <p:spPr>
          <a:xfrm>
            <a:off x="4698308" y="3011285"/>
            <a:ext cx="5537691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cs-CZ" b="1" dirty="0">
                <a:latin typeface="Helvetica" pitchFamily="2" charset="0"/>
              </a:rPr>
              <a:t>Martin Tancoš, Michał Tkaczyk, </a:t>
            </a:r>
            <a:br>
              <a:rPr lang="cs-CZ" b="1" dirty="0">
                <a:latin typeface="Helvetica" pitchFamily="2" charset="0"/>
              </a:rPr>
            </a:br>
            <a:r>
              <a:rPr lang="cs-CZ" b="1" dirty="0">
                <a:latin typeface="Helvetica" pitchFamily="2" charset="0"/>
              </a:rPr>
              <a:t>David Šmahel, Steriani Elavsky</a:t>
            </a:r>
          </a:p>
        </p:txBody>
      </p:sp>
      <p:pic>
        <p:nvPicPr>
          <p:cNvPr id="14" name="Obrázek 13" descr="Obsah obrázku text, Písmo, snímek obrazovky, černá&#10;&#10;Obsah generovaný pomocí AI může být nesprávný.">
            <a:extLst>
              <a:ext uri="{FF2B5EF4-FFF2-40B4-BE49-F238E27FC236}">
                <a16:creationId xmlns:a16="http://schemas.microsoft.com/office/drawing/2014/main" id="{BCAF5B71-DA21-FADA-F16C-F01D8F716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98" y="2996175"/>
            <a:ext cx="4417177" cy="1440000"/>
          </a:xfrm>
          <a:prstGeom prst="rect">
            <a:avLst/>
          </a:prstGeom>
        </p:spPr>
      </p:pic>
      <p:pic>
        <p:nvPicPr>
          <p:cNvPr id="16" name="Obrázek 15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BE2E11BD-0D8C-C33C-8BBF-A9945AD0B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602" y="427196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4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F020F-E3B5-6019-DFB2-6158DDC5A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68B6067-B518-5E09-D161-A99C275A4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2740774-6682-88F7-822B-15A8BE336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2880" y="1825624"/>
            <a:ext cx="7183120" cy="4778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>
                <a:latin typeface="Helvetica" pitchFamily="2" charset="0"/>
              </a:rPr>
              <a:t>Smartphone use </a:t>
            </a:r>
            <a:r>
              <a:rPr lang="cs-CZ" sz="2000" b="1" dirty="0" err="1">
                <a:latin typeface="Helvetica" pitchFamily="2" charset="0"/>
              </a:rPr>
              <a:t>fragmentation</a:t>
            </a:r>
            <a:endParaRPr lang="cs-CZ" sz="2000" b="1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Measured</a:t>
            </a:r>
            <a:r>
              <a:rPr lang="cs-CZ" sz="2000" dirty="0">
                <a:latin typeface="Helvetica" pitchFamily="2" charset="0"/>
              </a:rPr>
              <a:t> by </a:t>
            </a:r>
            <a:r>
              <a:rPr lang="cs-CZ" sz="2000" b="1" dirty="0" err="1">
                <a:latin typeface="Helvetica" pitchFamily="2" charset="0"/>
              </a:rPr>
              <a:t>time</a:t>
            </a:r>
            <a:r>
              <a:rPr lang="cs-CZ" sz="2000" b="1" dirty="0">
                <a:latin typeface="Helvetica" pitchFamily="2" charset="0"/>
              </a:rPr>
              <a:t> per </a:t>
            </a:r>
            <a:r>
              <a:rPr lang="cs-CZ" sz="2000" b="1" dirty="0" err="1">
                <a:latin typeface="Helvetica" pitchFamily="2" charset="0"/>
              </a:rPr>
              <a:t>interaction</a:t>
            </a:r>
            <a:endParaRPr lang="cs-CZ" sz="2000" b="1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2000" dirty="0">
                <a:latin typeface="Helvetica" pitchFamily="2" charset="0"/>
              </a:rPr>
              <a:t>TPI = </a:t>
            </a:r>
            <a:r>
              <a:rPr lang="cs-CZ" sz="2000" dirty="0" err="1">
                <a:latin typeface="Helvetica" pitchFamily="2" charset="0"/>
              </a:rPr>
              <a:t>screen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time</a:t>
            </a:r>
            <a:r>
              <a:rPr lang="cs-CZ" sz="2000" dirty="0">
                <a:latin typeface="Helvetica" pitchFamily="2" charset="0"/>
              </a:rPr>
              <a:t> / # </a:t>
            </a:r>
            <a:r>
              <a:rPr lang="cs-CZ" sz="2000" dirty="0" err="1">
                <a:latin typeface="Helvetica" pitchFamily="2" charset="0"/>
              </a:rPr>
              <a:t>interactions</a:t>
            </a: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Less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within</a:t>
            </a:r>
            <a:r>
              <a:rPr lang="cs-CZ" sz="2000" dirty="0">
                <a:latin typeface="Helvetica" pitchFamily="2" charset="0"/>
              </a:rPr>
              <a:t>-person </a:t>
            </a:r>
            <a:r>
              <a:rPr lang="cs-CZ" sz="2000" dirty="0" err="1">
                <a:latin typeface="Helvetica" pitchFamily="2" charset="0"/>
              </a:rPr>
              <a:t>fragmentation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related</a:t>
            </a:r>
            <a:r>
              <a:rPr lang="cs-CZ" sz="2000" dirty="0">
                <a:latin typeface="Helvetica" pitchFamily="2" charset="0"/>
              </a:rPr>
              <a:t> to more </a:t>
            </a:r>
            <a:r>
              <a:rPr lang="cs-CZ" sz="2000" dirty="0" err="1">
                <a:latin typeface="Helvetica" pitchFamily="2" charset="0"/>
              </a:rPr>
              <a:t>discrepancy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β = .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18)</a:t>
            </a: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Opposite</a:t>
            </a:r>
            <a:r>
              <a:rPr lang="cs-CZ" sz="2000" dirty="0">
                <a:latin typeface="Helvetica" pitchFamily="2" charset="0"/>
              </a:rPr>
              <a:t> to </a:t>
            </a:r>
            <a:r>
              <a:rPr lang="cs-CZ" sz="2000" dirty="0" err="1">
                <a:latin typeface="Helvetica" pitchFamily="2" charset="0"/>
              </a:rPr>
              <a:t>our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hypothesis</a:t>
            </a:r>
            <a:r>
              <a:rPr lang="cs-CZ" sz="2000" dirty="0">
                <a:latin typeface="Helvetica" pitchFamily="2" charset="0"/>
              </a:rPr>
              <a:t> and prior evidence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 err="1">
                <a:latin typeface="Helvetica" pitchFamily="2" charset="0"/>
              </a:rPr>
              <a:t>Compliance</a:t>
            </a:r>
            <a:r>
              <a:rPr lang="cs-CZ" sz="2000" b="1" dirty="0">
                <a:latin typeface="Helvetica" pitchFamily="2" charset="0"/>
              </a:rPr>
              <a:t> </a:t>
            </a:r>
            <a:r>
              <a:rPr lang="cs-CZ" sz="2000" b="1" dirty="0" err="1">
                <a:latin typeface="Helvetica" pitchFamily="2" charset="0"/>
              </a:rPr>
              <a:t>with</a:t>
            </a:r>
            <a:r>
              <a:rPr lang="cs-CZ" sz="2000" b="1" dirty="0">
                <a:latin typeface="Helvetica" pitchFamily="2" charset="0"/>
              </a:rPr>
              <a:t> </a:t>
            </a:r>
            <a:r>
              <a:rPr lang="cs-CZ" sz="2000" b="1" dirty="0" err="1">
                <a:latin typeface="Helvetica" pitchFamily="2" charset="0"/>
              </a:rPr>
              <a:t>the</a:t>
            </a:r>
            <a:r>
              <a:rPr lang="cs-CZ" sz="2000" b="1" dirty="0">
                <a:latin typeface="Helvetica" pitchFamily="2" charset="0"/>
              </a:rPr>
              <a:t> study </a:t>
            </a:r>
            <a:r>
              <a:rPr lang="cs-CZ" sz="2000" b="1" dirty="0" err="1">
                <a:latin typeface="Helvetica" pitchFamily="2" charset="0"/>
              </a:rPr>
              <a:t>protocol</a:t>
            </a:r>
            <a:endParaRPr lang="cs-CZ" sz="2000" b="1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Undirect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measure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of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the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motivation</a:t>
            </a:r>
            <a:r>
              <a:rPr lang="cs-CZ" sz="2000" dirty="0">
                <a:latin typeface="Helvetica" pitchFamily="2" charset="0"/>
              </a:rPr>
              <a:t> to </a:t>
            </a:r>
            <a:r>
              <a:rPr lang="cs-CZ" sz="2000" dirty="0" err="1">
                <a:latin typeface="Helvetica" pitchFamily="2" charset="0"/>
              </a:rPr>
              <a:t>participate</a:t>
            </a: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en-GB" sz="2000" dirty="0">
                <a:latin typeface="Helvetica" pitchFamily="2" charset="0"/>
              </a:rPr>
              <a:t>No non-negligible effect</a:t>
            </a:r>
            <a:r>
              <a:rPr lang="cs-CZ" sz="2000" dirty="0">
                <a:latin typeface="Helvetica" pitchFamily="2" charset="0"/>
              </a:rPr>
              <a:t>s on </a:t>
            </a:r>
            <a:r>
              <a:rPr lang="cs-CZ" sz="2000" dirty="0" err="1">
                <a:latin typeface="Helvetica" pitchFamily="2" charset="0"/>
              </a:rPr>
              <a:t>either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between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or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within</a:t>
            </a:r>
            <a:r>
              <a:rPr lang="cs-CZ" sz="2000" dirty="0">
                <a:latin typeface="Helvetica" pitchFamily="2" charset="0"/>
              </a:rPr>
              <a:t>-person level</a:t>
            </a:r>
            <a:endParaRPr lang="en-GB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143848CD-F1DD-4647-4DBD-2D1A393B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Results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2A6CD932-67E7-DEF0-5DDB-5529273E5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4" name="Obrázek 3" descr="Obsah obrázku snímek obrazovky, Obdélník, design&#10;&#10;Obsah generovaný pomocí AI může být nesprávný.">
            <a:extLst>
              <a:ext uri="{FF2B5EF4-FFF2-40B4-BE49-F238E27FC236}">
                <a16:creationId xmlns:a16="http://schemas.microsoft.com/office/drawing/2014/main" id="{957872BE-6A48-9B07-0CDA-AA5B76E64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00" y="1825624"/>
            <a:ext cx="1440000" cy="1440000"/>
          </a:xfrm>
          <a:prstGeom prst="rect">
            <a:avLst/>
          </a:prstGeom>
        </p:spPr>
      </p:pic>
      <p:pic>
        <p:nvPicPr>
          <p:cNvPr id="11" name="Obrázek 10" descr="Obsah obrázku klipart, snímek obrazovky, design&#10;&#10;Obsah generovaný pomocí AI může být nesprávný.">
            <a:extLst>
              <a:ext uri="{FF2B5EF4-FFF2-40B4-BE49-F238E27FC236}">
                <a16:creationId xmlns:a16="http://schemas.microsoft.com/office/drawing/2014/main" id="{B829E22E-36AF-9711-F516-A94C427F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00" y="433096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9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EE1C1-903F-C22F-A959-433C2BF0E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4251C04-C44D-68EA-3D08-DFF62DD38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C64F9FD-044A-0F35-79E4-D6C7B4FF8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2880" y="1825624"/>
            <a:ext cx="8097520" cy="4474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1" dirty="0" err="1">
                <a:latin typeface="Helvetica" pitchFamily="2" charset="0"/>
              </a:rPr>
              <a:t>Weekend</a:t>
            </a:r>
            <a:r>
              <a:rPr lang="cs-CZ" sz="2000" b="1" dirty="0">
                <a:latin typeface="Helvetica" pitchFamily="2" charset="0"/>
              </a:rPr>
              <a:t> vs. </a:t>
            </a:r>
            <a:r>
              <a:rPr lang="cs-CZ" sz="2000" b="1" dirty="0" err="1">
                <a:latin typeface="Helvetica" pitchFamily="2" charset="0"/>
              </a:rPr>
              <a:t>weekdays</a:t>
            </a:r>
            <a:endParaRPr lang="cs-CZ" sz="2000" b="1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en-GB" sz="2000" dirty="0">
                <a:latin typeface="Helvetica" pitchFamily="2" charset="0"/>
              </a:rPr>
              <a:t>No non-negligible effect</a:t>
            </a:r>
            <a:r>
              <a:rPr lang="cs-CZ" sz="2000" dirty="0">
                <a:latin typeface="Helvetica" pitchFamily="2" charset="0"/>
              </a:rPr>
              <a:t>s</a:t>
            </a:r>
            <a:endParaRPr lang="en-GB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0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000" b="1" dirty="0" err="1">
                <a:latin typeface="Helvetica" pitchFamily="2" charset="0"/>
              </a:rPr>
              <a:t>Day</a:t>
            </a:r>
            <a:r>
              <a:rPr lang="cs-CZ" sz="2000" b="1" dirty="0">
                <a:latin typeface="Helvetica" pitchFamily="2" charset="0"/>
              </a:rPr>
              <a:t> </a:t>
            </a:r>
            <a:r>
              <a:rPr lang="cs-CZ" sz="2000" b="1" dirty="0" err="1">
                <a:latin typeface="Helvetica" pitchFamily="2" charset="0"/>
              </a:rPr>
              <a:t>of</a:t>
            </a:r>
            <a:r>
              <a:rPr lang="cs-CZ" sz="2000" b="1" dirty="0">
                <a:latin typeface="Helvetica" pitchFamily="2" charset="0"/>
              </a:rPr>
              <a:t> study</a:t>
            </a: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Two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concurrent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hypotheses</a:t>
            </a: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2000" dirty="0">
                <a:latin typeface="Helvetica" pitchFamily="2" charset="0"/>
              </a:rPr>
              <a:t>learning </a:t>
            </a:r>
            <a:r>
              <a:rPr lang="cs-CZ" sz="2000" dirty="0" err="1">
                <a:latin typeface="Helvetica" pitchFamily="2" charset="0"/>
              </a:rPr>
              <a:t>effect</a:t>
            </a:r>
            <a:r>
              <a:rPr lang="cs-CZ" sz="2000" dirty="0">
                <a:latin typeface="Helvetica" pitchFamily="2" charset="0"/>
              </a:rPr>
              <a:t> and </a:t>
            </a:r>
            <a:r>
              <a:rPr lang="cs-CZ" sz="2000" dirty="0" err="1">
                <a:latin typeface="Helvetica" pitchFamily="2" charset="0"/>
              </a:rPr>
              <a:t>fatigue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effect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1400" dirty="0">
                <a:latin typeface="Helvetica" pitchFamily="2" charset="0"/>
              </a:rPr>
              <a:t>(</a:t>
            </a:r>
            <a:r>
              <a:rPr lang="cs-CZ" sz="1400" dirty="0" err="1">
                <a:latin typeface="Helvetica" pitchFamily="2" charset="0"/>
              </a:rPr>
              <a:t>Verbeij</a:t>
            </a:r>
            <a:r>
              <a:rPr lang="cs-CZ" sz="1400" dirty="0">
                <a:latin typeface="Helvetica" pitchFamily="2" charset="0"/>
              </a:rPr>
              <a:t> et al., 2021)</a:t>
            </a:r>
          </a:p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Decreasing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convergent</a:t>
            </a:r>
            <a:r>
              <a:rPr lang="cs-CZ" sz="2000" dirty="0">
                <a:latin typeface="Helvetica" pitchFamily="2" charset="0"/>
              </a:rPr>
              <a:t> validity </a:t>
            </a:r>
            <a:r>
              <a:rPr lang="cs-CZ" sz="2000" dirty="0" err="1">
                <a:latin typeface="Helvetica" pitchFamily="2" charset="0"/>
              </a:rPr>
              <a:t>with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increasing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days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β = −.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07)</a:t>
            </a: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Suggesting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fatigue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effect</a:t>
            </a: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84C104A5-491C-A3B9-E95E-8A2BB337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Results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87A6AB2B-3970-8887-1D79-2FEF0E311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5" name="Obrázek 4" descr="Obsah obrázku snímek obrazovky, Barevnost, design&#10;&#10;Obsah generovaný pomocí AI může být nesprávný.">
            <a:extLst>
              <a:ext uri="{FF2B5EF4-FFF2-40B4-BE49-F238E27FC236}">
                <a16:creationId xmlns:a16="http://schemas.microsoft.com/office/drawing/2014/main" id="{5467561F-B0C8-5FD4-A536-388B5E7CFF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00" y="3886505"/>
            <a:ext cx="1440000" cy="1440000"/>
          </a:xfrm>
          <a:prstGeom prst="rect">
            <a:avLst/>
          </a:prstGeom>
        </p:spPr>
      </p:pic>
      <p:pic>
        <p:nvPicPr>
          <p:cNvPr id="11" name="Obrázek 10" descr="Obsah obrázku klipart, Grafika, symbol, design&#10;&#10;Obsah generovaný pomocí AI může být nesprávný.">
            <a:extLst>
              <a:ext uri="{FF2B5EF4-FFF2-40B4-BE49-F238E27FC236}">
                <a16:creationId xmlns:a16="http://schemas.microsoft.com/office/drawing/2014/main" id="{0C3FB78C-6CD4-EB22-2FF4-D9D0C5B535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00" y="18256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4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8AAD7-412C-CCCA-3606-D80D60D8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7E615A1-F044-5BD1-14B8-EB101A9C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C3ECB89-8C82-112F-B9C1-22D75F1A5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447406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BB5C95B2-4E6F-76EC-2122-7AB508CD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Results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2B2FFB6B-72F0-84D9-0330-436E0A5AD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222473E-E576-7E49-D3A5-71122DEFC1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20" y="1825624"/>
            <a:ext cx="6207760" cy="465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24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6DE36D-3372-24B4-96DB-A082F397B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4831481-6636-6F76-6519-018A4FB13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0A85A931-5B2E-317D-749A-4979E58AD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4474067"/>
          </a:xfrm>
        </p:spPr>
        <p:txBody>
          <a:bodyPr>
            <a:normAutofit fontScale="92500" lnSpcReduction="10000"/>
          </a:bodyPr>
          <a:lstStyle/>
          <a:p>
            <a:pPr marL="365125" indent="-365125">
              <a:lnSpc>
                <a:spcPct val="100000"/>
              </a:lnSpc>
            </a:pP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nuanced daily variations underscore the complexity of measuring digital behavior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125" indent="-365125">
              <a:lnSpc>
                <a:spcPct val="100000"/>
              </a:lnSpc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highlight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ing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the importance of context in the understanding of self-reported smartphone use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125" indent="-365125">
              <a:lnSpc>
                <a:spcPct val="100000"/>
              </a:lnSpc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These findings are particularly relevant for future research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designs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on the effects of digital media use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Limitations</a:t>
            </a:r>
            <a:endParaRPr lang="cs-CZ" sz="2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125" indent="-365125">
              <a:lnSpc>
                <a:spcPct val="100000"/>
              </a:lnSpc>
            </a:pP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Digital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trace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data are not „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objective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“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or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exact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measure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smarthphone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use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behavior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measurement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error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125" indent="-365125">
              <a:lnSpc>
                <a:spcPct val="100000"/>
              </a:lnSpc>
            </a:pP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Low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power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between</a:t>
            </a: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-person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65125" indent="-365125">
              <a:lnSpc>
                <a:spcPct val="100000"/>
              </a:lnSpc>
            </a:pPr>
            <a:r>
              <a:rPr lang="cs-CZ" sz="2200" dirty="0">
                <a:latin typeface="Helvetica" panose="020B0604020202020204" pitchFamily="34" charset="0"/>
                <a:cs typeface="Helvetica" panose="020B0604020202020204" pitchFamily="34" charset="0"/>
              </a:rPr>
              <a:t>Limited </a:t>
            </a:r>
            <a:r>
              <a:rPr lang="cs-CZ" sz="2200" dirty="0" err="1">
                <a:latin typeface="Helvetica" panose="020B0604020202020204" pitchFamily="34" charset="0"/>
                <a:cs typeface="Helvetica" panose="020B0604020202020204" pitchFamily="34" charset="0"/>
              </a:rPr>
              <a:t>generalizability</a:t>
            </a:r>
            <a:endParaRPr lang="cs-CZ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FAE8D08F-76B7-0393-062D-06C03E94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Conclusions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194ABC83-6A58-B89F-91DD-BEAA5185C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3" name="Obrázek 2" descr="Obsah obrázku snímek obrazovky, Barevnost, měsíc, tma&#10;&#10;Popis byl vytvořen automaticky">
            <a:extLst>
              <a:ext uri="{FF2B5EF4-FFF2-40B4-BE49-F238E27FC236}">
                <a16:creationId xmlns:a16="http://schemas.microsoft.com/office/drawing/2014/main" id="{AA2998DF-B337-31CD-411C-B3D301E07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4000" y="1809000"/>
            <a:ext cx="1620000" cy="1620000"/>
          </a:xfrm>
          <a:prstGeom prst="rect">
            <a:avLst/>
          </a:prstGeom>
        </p:spPr>
      </p:pic>
      <p:pic>
        <p:nvPicPr>
          <p:cNvPr id="4" name="Obrázek 3" descr="Obsah obrázku symbol, snímek obrazovky&#10;&#10;Popis byl vytvořen automaticky">
            <a:extLst>
              <a:ext uri="{FF2B5EF4-FFF2-40B4-BE49-F238E27FC236}">
                <a16:creationId xmlns:a16="http://schemas.microsoft.com/office/drawing/2014/main" id="{708EA18C-6705-8802-87B2-4049D13F6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0" y="4062657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4D2C14-85A6-B332-82B9-6134B61C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7F0A327-FC6D-7347-16A0-D15BEDE89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10401600" cy="4646296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Araujo, T.,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Wonneberger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A., Neijens, P., &amp; De Vreese, C. (2017). How Much Time Do You Spend Online? Understanding and Improving the Accuracy of Self-Reported Measures of Internet Use.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Communication Methods and Measures, 11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(3), 173–190.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 https://doi.org/10.1080/19312458.2017.1317337</a:t>
            </a:r>
            <a:endParaRPr lang="cs-CZ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Dienlin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T., &amp; Johannes, N. (2020). The impact of digital technology use on adolescent well-being.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Dialogues in Clinical Neuroscience, 22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(2), 135–142.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 https://doi.org/10.31887/DCNS.2020.22.2/tdienlin</a:t>
            </a:r>
            <a:endParaRPr lang="cs-CZ" sz="11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Elavsky, S., Blahošová, J., Lebedíková, M., Tkaczyk, M., Tancoš, M., Plhák, J., Sotolář, O., &amp; Šmahel, D. (2022).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Researching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Links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Between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Smartphone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Behavior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and Adolescent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Well-being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FUTURE-WP4 (Modeling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Future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Understanding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Impact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Technology on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Adolescent’s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Well-being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Work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Package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4) Project: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Protocol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an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Ecological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Momentary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Assessment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Study. </a:t>
            </a:r>
            <a:r>
              <a:rPr lang="cs-CZ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JMIR </a:t>
            </a:r>
            <a:r>
              <a:rPr lang="cs-CZ" sz="11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Research</a:t>
            </a:r>
            <a:r>
              <a:rPr lang="cs-CZ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1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Protocols</a:t>
            </a:r>
            <a:r>
              <a:rPr lang="cs-CZ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, 11 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(3), </a:t>
            </a:r>
            <a:r>
              <a:rPr lang="cs-CZ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Article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e35984. 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https://doi.org/10.2196/35984</a:t>
            </a:r>
            <a:endParaRPr lang="cs-CZ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Parry, D. A., Davidson, B. I., Sewall, C. J. R., Fisher, J. T., Mieczkowski, H., &amp;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Quintana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D. S. (2021). A systematic review and meta-analysis of discrepancies between logged and self-reported digital media use.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Nature Human </a:t>
            </a:r>
            <a:r>
              <a:rPr lang="en-US" sz="1100" i="1" dirty="0" err="1">
                <a:latin typeface="Helvetica" panose="020B0604020202020204" pitchFamily="34" charset="0"/>
                <a:cs typeface="Helvetica" panose="020B0604020202020204" pitchFamily="34" charset="0"/>
              </a:rPr>
              <a:t>Behaviour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, 5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(11), 1535–1547.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 https://doi.org/10.1038/s41562-021-01117-5</a:t>
            </a:r>
            <a:endParaRPr lang="cs-CZ" sz="11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Sewall, C. J. R., Bear, T. M.,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Merranko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J., &amp; Rosen, D. (2020). How psychosocial well-being and usage amount predict inaccuracies in retrospective estimates of digital technology use.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Mobile Media &amp; Communication, 8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(3), 379–399.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 https://doi.org/10.1177/2050157920902830</a:t>
            </a:r>
            <a:endParaRPr lang="cs-CZ" sz="11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Tkaczyk, M., Tancoš, M., Smahel, D., Elavsky, S., &amp; Plhák, J. (2024). (In)accuracy and convergent validity of daily end-of-day and single-time self-reported estimations of smartphone use among adolescents.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Computers in Human Behavior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158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108281. 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10"/>
              </a:rPr>
              <a:t>https://doi.org/10.1016/j.chb.2024.108281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55600" indent="-35560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Verbeij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T.,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Pouwels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J. L.,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Beyens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I., &amp; Valkenburg, P. M. (2021). The accuracy and validity of self-reported social media use measures among adolescents. </a:t>
            </a:r>
            <a:r>
              <a:rPr lang="en-US" sz="1100" i="1" dirty="0">
                <a:latin typeface="Helvetica" panose="020B0604020202020204" pitchFamily="34" charset="0"/>
                <a:cs typeface="Helvetica" panose="020B0604020202020204" pitchFamily="34" charset="0"/>
              </a:rPr>
              <a:t>Computers in Human Behavior Reports, 3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100090.</a:t>
            </a:r>
            <a:r>
              <a:rPr lang="cs-CZ" sz="1100" dirty="0">
                <a:latin typeface="Helvetica" panose="020B0604020202020204" pitchFamily="34" charset="0"/>
                <a:cs typeface="Helvetica" panose="020B0604020202020204" pitchFamily="34" charset="0"/>
                <a:hlinkClick r:id="rId11"/>
              </a:rPr>
              <a:t> </a:t>
            </a:r>
            <a:r>
              <a:rPr lang="en-US" sz="1100" u="sng" dirty="0">
                <a:latin typeface="Helvetica" panose="020B0604020202020204" pitchFamily="34" charset="0"/>
                <a:cs typeface="Helvetica" panose="020B0604020202020204" pitchFamily="34" charset="0"/>
                <a:hlinkClick r:id="rId11"/>
              </a:rPr>
              <a:t>https://doi.org/10.1016/j.chbr.2021.100090</a:t>
            </a:r>
            <a:endParaRPr lang="cs-CZ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>
              <a:lnSpc>
                <a:spcPct val="160000"/>
              </a:lnSpc>
              <a:spcBef>
                <a:spcPts val="0"/>
              </a:spcBef>
              <a:buNone/>
            </a:pPr>
            <a:br>
              <a:rPr lang="cs-CZ" sz="12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endParaRPr lang="cs-CZ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 algn="just">
              <a:lnSpc>
                <a:spcPct val="160000"/>
              </a:lnSpc>
              <a:spcBef>
                <a:spcPts val="0"/>
              </a:spcBef>
              <a:buNone/>
            </a:pPr>
            <a:endParaRPr lang="cs-CZ" sz="1200" kern="100" dirty="0">
              <a:effectLst/>
              <a:latin typeface="Helvetica" panose="020B0604020202020204" pitchFamily="34" charset="0"/>
              <a:ea typeface="Aptos" panose="020B00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98A4185F-2BE8-61E9-675A-E629956E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References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C66E0AB5-635D-1BF4-D418-A270EA518D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A32F2D7-3C06-30D9-9875-3790CD54B694}"/>
              </a:ext>
            </a:extLst>
          </p:cNvPr>
          <p:cNvSpPr txBox="1">
            <a:spLocks/>
          </p:cNvSpPr>
          <p:nvPr/>
        </p:nvSpPr>
        <p:spPr>
          <a:xfrm>
            <a:off x="6096000" y="2011197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latin typeface="Helvetica" pitchFamily="2" charset="0"/>
              </a:rPr>
              <a:t>The</a:t>
            </a:r>
            <a:r>
              <a:rPr lang="cs-CZ" sz="2000" dirty="0">
                <a:latin typeface="Helvetica" pitchFamily="2" charset="0"/>
              </a:rPr>
              <a:t> data </a:t>
            </a:r>
            <a:r>
              <a:rPr lang="cs-CZ" sz="2000" dirty="0" err="1">
                <a:latin typeface="Helvetica" pitchFamily="2" charset="0"/>
              </a:rPr>
              <a:t>described</a:t>
            </a:r>
            <a:r>
              <a:rPr lang="cs-CZ" sz="2000" dirty="0">
                <a:latin typeface="Helvetica" pitchFamily="2" charset="0"/>
              </a:rPr>
              <a:t>/study </a:t>
            </a:r>
            <a:r>
              <a:rPr lang="cs-CZ" sz="2000" dirty="0" err="1">
                <a:latin typeface="Helvetica" pitchFamily="2" charset="0"/>
              </a:rPr>
              <a:t>is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from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the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project</a:t>
            </a:r>
            <a:r>
              <a:rPr lang="cs-CZ" sz="2000" dirty="0">
                <a:latin typeface="Helvetica" pitchFamily="2" charset="0"/>
              </a:rPr>
              <a:t> „</a:t>
            </a:r>
            <a:r>
              <a:rPr lang="cs-CZ" sz="2000" dirty="0" err="1">
                <a:latin typeface="Helvetica" pitchFamily="2" charset="0"/>
              </a:rPr>
              <a:t>Research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of</a:t>
            </a:r>
            <a:r>
              <a:rPr lang="cs-CZ" sz="2000" dirty="0">
                <a:latin typeface="Helvetica" pitchFamily="2" charset="0"/>
              </a:rPr>
              <a:t> Excellence on Digital Technologies and </a:t>
            </a:r>
            <a:r>
              <a:rPr lang="cs-CZ" sz="2000" dirty="0" err="1">
                <a:latin typeface="Helvetica" pitchFamily="2" charset="0"/>
              </a:rPr>
              <a:t>Wellbeing</a:t>
            </a:r>
            <a:r>
              <a:rPr lang="cs-CZ" sz="2000" dirty="0">
                <a:latin typeface="Helvetica" pitchFamily="2" charset="0"/>
              </a:rPr>
              <a:t> CZ.02.01.01/00/22_008/0004583“ </a:t>
            </a:r>
            <a:r>
              <a:rPr lang="cs-CZ" sz="2000" dirty="0" err="1">
                <a:latin typeface="Helvetica" pitchFamily="2" charset="0"/>
              </a:rPr>
              <a:t>which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is</a:t>
            </a:r>
            <a:r>
              <a:rPr lang="cs-CZ" sz="2000" dirty="0">
                <a:latin typeface="Helvetica" pitchFamily="2" charset="0"/>
              </a:rPr>
              <a:t> co-</a:t>
            </a:r>
            <a:r>
              <a:rPr lang="cs-CZ" sz="2000" dirty="0" err="1">
                <a:latin typeface="Helvetica" pitchFamily="2" charset="0"/>
              </a:rPr>
              <a:t>financed</a:t>
            </a:r>
            <a:r>
              <a:rPr lang="cs-CZ" sz="2000" dirty="0">
                <a:latin typeface="Helvetica" pitchFamily="2" charset="0"/>
              </a:rPr>
              <a:t> by </a:t>
            </a:r>
            <a:r>
              <a:rPr lang="cs-CZ" sz="2000" dirty="0" err="1">
                <a:latin typeface="Helvetica" pitchFamily="2" charset="0"/>
              </a:rPr>
              <a:t>the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European</a:t>
            </a:r>
            <a:r>
              <a:rPr lang="cs-CZ" sz="2000" dirty="0">
                <a:latin typeface="Helvetica" pitchFamily="2" charset="0"/>
              </a:rPr>
              <a:t> Union.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C50BFBC-E3F7-4440-6532-CCC99CCC2A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95999" y="5759692"/>
            <a:ext cx="5400001" cy="540000"/>
            <a:chOff x="373031" y="5759692"/>
            <a:chExt cx="5400001" cy="540000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8B099A50-5544-BAA9-E05D-85B2815901A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3031" y="5759692"/>
              <a:ext cx="1260001" cy="540000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84B88B5C-7BC9-9024-EB01-DE000D9418A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31" y="5759692"/>
              <a:ext cx="3812400" cy="539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87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4D2C14-85A6-B332-82B9-6134B61C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762" y="2082327"/>
            <a:ext cx="6284475" cy="26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0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4D2C14-85A6-B332-82B9-6134B61C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7F0A327-FC6D-7347-16A0-D15BEDE89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447406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cs-CZ" sz="2200" dirty="0">
                <a:latin typeface="Helvetica" pitchFamily="2" charset="0"/>
              </a:rPr>
              <a:t>Majority </a:t>
            </a:r>
            <a:r>
              <a:rPr lang="cs-CZ" sz="2200" dirty="0" err="1">
                <a:latin typeface="Helvetica" pitchFamily="2" charset="0"/>
              </a:rPr>
              <a:t>of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digital</a:t>
            </a:r>
            <a:r>
              <a:rPr lang="cs-CZ" sz="2200" dirty="0">
                <a:latin typeface="Helvetica" pitchFamily="2" charset="0"/>
              </a:rPr>
              <a:t> media </a:t>
            </a:r>
            <a:r>
              <a:rPr lang="cs-CZ" sz="2200" dirty="0" err="1">
                <a:latin typeface="Helvetica" pitchFamily="2" charset="0"/>
              </a:rPr>
              <a:t>effects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research</a:t>
            </a:r>
            <a:r>
              <a:rPr lang="cs-CZ" sz="2200" dirty="0">
                <a:latin typeface="Helvetica" pitchFamily="2" charset="0"/>
              </a:rPr>
              <a:t> has </a:t>
            </a:r>
            <a:r>
              <a:rPr lang="cs-CZ" sz="2200" dirty="0" err="1">
                <a:latin typeface="Helvetica" pitchFamily="2" charset="0"/>
              </a:rPr>
              <a:t>been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based</a:t>
            </a:r>
            <a:r>
              <a:rPr lang="cs-CZ" sz="2200" dirty="0">
                <a:latin typeface="Helvetica" pitchFamily="2" charset="0"/>
              </a:rPr>
              <a:t> on </a:t>
            </a:r>
            <a:r>
              <a:rPr lang="cs-CZ" sz="2200" dirty="0" err="1">
                <a:latin typeface="Helvetica" pitchFamily="2" charset="0"/>
              </a:rPr>
              <a:t>self-reported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estimates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1400" dirty="0">
                <a:latin typeface="Helvetica" pitchFamily="2" charset="0"/>
              </a:rPr>
              <a:t>(</a:t>
            </a:r>
            <a:r>
              <a:rPr lang="cs-CZ" sz="1400" dirty="0" err="1">
                <a:latin typeface="Helvetica" pitchFamily="2" charset="0"/>
              </a:rPr>
              <a:t>Dienlin</a:t>
            </a:r>
            <a:r>
              <a:rPr lang="cs-CZ" sz="1400" dirty="0">
                <a:latin typeface="Helvetica" pitchFamily="2" charset="0"/>
              </a:rPr>
              <a:t> &amp; Johannes, 2020)</a:t>
            </a:r>
          </a:p>
          <a:p>
            <a:pPr marL="355600" indent="-355600">
              <a:lnSpc>
                <a:spcPct val="100000"/>
              </a:lnSpc>
            </a:pPr>
            <a:r>
              <a:rPr lang="cs-CZ" sz="2200" dirty="0" err="1">
                <a:latin typeface="Helvetica" pitchFamily="2" charset="0"/>
              </a:rPr>
              <a:t>Accuracy</a:t>
            </a:r>
            <a:r>
              <a:rPr lang="cs-CZ" sz="2200" dirty="0">
                <a:latin typeface="Helvetica" pitchFamily="2" charset="0"/>
              </a:rPr>
              <a:t> and validity </a:t>
            </a:r>
            <a:r>
              <a:rPr lang="cs-CZ" sz="2200" dirty="0" err="1">
                <a:latin typeface="Helvetica" pitchFamily="2" charset="0"/>
              </a:rPr>
              <a:t>of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self-reported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measures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of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digital</a:t>
            </a:r>
            <a:r>
              <a:rPr lang="cs-CZ" sz="2200" dirty="0">
                <a:latin typeface="Helvetica" pitchFamily="2" charset="0"/>
              </a:rPr>
              <a:t> media use has </a:t>
            </a:r>
            <a:r>
              <a:rPr lang="cs-CZ" sz="2200" dirty="0" err="1">
                <a:latin typeface="Helvetica" pitchFamily="2" charset="0"/>
              </a:rPr>
              <a:t>been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recently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questioned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1400" dirty="0">
                <a:latin typeface="Helvetica" pitchFamily="2" charset="0"/>
              </a:rPr>
              <a:t>(</a:t>
            </a:r>
            <a:r>
              <a:rPr lang="cs-CZ" sz="1400" dirty="0" err="1">
                <a:latin typeface="Helvetica" pitchFamily="2" charset="0"/>
              </a:rPr>
              <a:t>Parry</a:t>
            </a:r>
            <a:r>
              <a:rPr lang="cs-CZ" sz="1400" dirty="0">
                <a:latin typeface="Helvetica" pitchFamily="2" charset="0"/>
              </a:rPr>
              <a:t> et al., 2021)</a:t>
            </a: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200" dirty="0" err="1">
                <a:latin typeface="Helvetica" pitchFamily="2" charset="0"/>
              </a:rPr>
              <a:t>Innacuracy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often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related</a:t>
            </a:r>
            <a:r>
              <a:rPr lang="cs-CZ" sz="2200" dirty="0">
                <a:latin typeface="Helvetica" pitchFamily="2" charset="0"/>
              </a:rPr>
              <a:t> to </a:t>
            </a:r>
            <a:r>
              <a:rPr lang="cs-CZ" sz="2200" dirty="0" err="1">
                <a:latin typeface="Helvetica" pitchFamily="2" charset="0"/>
              </a:rPr>
              <a:t>central</a:t>
            </a:r>
            <a:r>
              <a:rPr lang="cs-CZ" sz="2200" dirty="0">
                <a:latin typeface="Helvetica" pitchFamily="2" charset="0"/>
              </a:rPr>
              <a:t> </a:t>
            </a:r>
            <a:r>
              <a:rPr lang="cs-CZ" sz="2200" dirty="0" err="1">
                <a:latin typeface="Helvetica" pitchFamily="2" charset="0"/>
              </a:rPr>
              <a:t>variables</a:t>
            </a:r>
            <a:r>
              <a:rPr lang="cs-CZ" sz="2200" dirty="0">
                <a:latin typeface="Helvetica" pitchFamily="2" charset="0"/>
              </a:rPr>
              <a:t> in </a:t>
            </a:r>
            <a:r>
              <a:rPr lang="cs-CZ" sz="2200" dirty="0" err="1">
                <a:latin typeface="Helvetica" pitchFamily="2" charset="0"/>
              </a:rPr>
              <a:t>question</a:t>
            </a:r>
            <a:r>
              <a:rPr lang="cs-CZ" sz="2200" dirty="0">
                <a:latin typeface="Helvetica" pitchFamily="2" charset="0"/>
              </a:rPr>
              <a:t> (</a:t>
            </a:r>
            <a:r>
              <a:rPr lang="cs-CZ" sz="2200" dirty="0" err="1">
                <a:latin typeface="Helvetica" pitchFamily="2" charset="0"/>
              </a:rPr>
              <a:t>e.g</a:t>
            </a:r>
            <a:r>
              <a:rPr lang="cs-CZ" sz="2200" dirty="0">
                <a:latin typeface="Helvetica" pitchFamily="2" charset="0"/>
              </a:rPr>
              <a:t>., media use </a:t>
            </a:r>
            <a:r>
              <a:rPr lang="cs-CZ" sz="2200" dirty="0" err="1">
                <a:latin typeface="Helvetica" pitchFamily="2" charset="0"/>
              </a:rPr>
              <a:t>itself</a:t>
            </a:r>
            <a:r>
              <a:rPr lang="cs-CZ" sz="2200" dirty="0">
                <a:latin typeface="Helvetica" pitchFamily="2" charset="0"/>
              </a:rPr>
              <a:t>, </a:t>
            </a:r>
            <a:r>
              <a:rPr lang="cs-CZ" sz="2200" dirty="0" err="1">
                <a:latin typeface="Helvetica" pitchFamily="2" charset="0"/>
              </a:rPr>
              <a:t>well-being</a:t>
            </a:r>
            <a:r>
              <a:rPr lang="cs-CZ" sz="2200" dirty="0">
                <a:latin typeface="Helvetica" pitchFamily="2" charset="0"/>
              </a:rPr>
              <a:t>) </a:t>
            </a:r>
            <a:r>
              <a:rPr lang="cs-CZ" sz="1400" dirty="0">
                <a:latin typeface="Helvetica" pitchFamily="2" charset="0"/>
              </a:rPr>
              <a:t>(</a:t>
            </a:r>
            <a:r>
              <a:rPr lang="cs-CZ" sz="1400" dirty="0" err="1">
                <a:latin typeface="Helvetica" pitchFamily="2" charset="0"/>
              </a:rPr>
              <a:t>Araujo</a:t>
            </a:r>
            <a:r>
              <a:rPr lang="cs-CZ" sz="1400" dirty="0">
                <a:latin typeface="Helvetica" pitchFamily="2" charset="0"/>
              </a:rPr>
              <a:t> et al., 2017; </a:t>
            </a:r>
            <a:r>
              <a:rPr lang="cs-CZ" sz="1400" dirty="0" err="1">
                <a:latin typeface="Helvetica" pitchFamily="2" charset="0"/>
              </a:rPr>
              <a:t>Sewall</a:t>
            </a:r>
            <a:r>
              <a:rPr lang="cs-CZ" sz="1400" dirty="0">
                <a:latin typeface="Helvetica" pitchFamily="2" charset="0"/>
              </a:rPr>
              <a:t> et al., 2020)</a:t>
            </a: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98A4185F-2BE8-61E9-675A-E629956E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Introduction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43727E55-BBF7-8D52-EBE7-8581B6E42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AF51CF0-B6E6-CF50-B20F-4DFD7312A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941" y="3653717"/>
            <a:ext cx="6444117" cy="1264920"/>
          </a:xfrm>
          <a:prstGeom prst="rect">
            <a:avLst/>
          </a:prstGeom>
        </p:spPr>
      </p:pic>
      <p:pic>
        <p:nvPicPr>
          <p:cNvPr id="7" name="Obrázek 6" descr="Obsah obrázku snímek obrazovky, Grafika, symbol, klipart&#10;&#10;Obsah generovaný pomocí AI může být nesprávný.">
            <a:extLst>
              <a:ext uri="{FF2B5EF4-FFF2-40B4-BE49-F238E27FC236}">
                <a16:creationId xmlns:a16="http://schemas.microsoft.com/office/drawing/2014/main" id="{B721A562-29A2-F5C2-4EBE-410325C36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9600" y="182562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5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5A8D6-03BA-26B4-038B-5765D4D4A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A6D287C-4FFD-6702-92A5-542DC1A68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AB36488-C535-7AF5-1470-95779826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600" y="1825625"/>
            <a:ext cx="9348000" cy="4474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>
                <a:latin typeface="Helvetica" pitchFamily="2" charset="0"/>
              </a:rPr>
              <a:t>Tkaczyk et al., 2024</a:t>
            </a:r>
          </a:p>
          <a:p>
            <a:pPr marL="355600" indent="-355600">
              <a:lnSpc>
                <a:spcPct val="100000"/>
              </a:lnSpc>
            </a:pPr>
            <a:r>
              <a:rPr lang="cs-CZ" sz="2400" dirty="0" err="1">
                <a:latin typeface="Helvetica" pitchFamily="2" charset="0"/>
              </a:rPr>
              <a:t>Our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recent</a:t>
            </a:r>
            <a:r>
              <a:rPr lang="cs-CZ" sz="2400" dirty="0">
                <a:latin typeface="Helvetica" pitchFamily="2" charset="0"/>
              </a:rPr>
              <a:t> study on adolescent </a:t>
            </a:r>
            <a:br>
              <a:rPr lang="cs-CZ" sz="2400" dirty="0">
                <a:latin typeface="Helvetica" pitchFamily="2" charset="0"/>
              </a:rPr>
            </a:br>
            <a:r>
              <a:rPr lang="cs-CZ" sz="2400" dirty="0">
                <a:latin typeface="Helvetica" pitchFamily="2" charset="0"/>
              </a:rPr>
              <a:t>sample </a:t>
            </a:r>
            <a:r>
              <a:rPr lang="cs-CZ" sz="2400" dirty="0" err="1">
                <a:latin typeface="Helvetica" pitchFamily="2" charset="0"/>
              </a:rPr>
              <a:t>follows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the</a:t>
            </a:r>
            <a:r>
              <a:rPr lang="cs-CZ" sz="2400" dirty="0">
                <a:latin typeface="Helvetica" pitchFamily="2" charset="0"/>
              </a:rPr>
              <a:t> trend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dirty="0" err="1">
                <a:latin typeface="Helvetica" pitchFamily="2" charset="0"/>
              </a:rPr>
              <a:t>between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i="1" dirty="0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 = .40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dirty="0" err="1">
                <a:latin typeface="Helvetica" pitchFamily="2" charset="0"/>
              </a:rPr>
              <a:t>within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i="1" dirty="0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 = .29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dirty="0" err="1">
                <a:latin typeface="Helvetica" pitchFamily="2" charset="0"/>
              </a:rPr>
              <a:t>mean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discrepancy</a:t>
            </a:r>
            <a:r>
              <a:rPr lang="cs-CZ" dirty="0">
                <a:latin typeface="Helvetica" pitchFamily="2" charset="0"/>
              </a:rPr>
              <a:t> = −32 </a:t>
            </a:r>
            <a:r>
              <a:rPr lang="cs-CZ" dirty="0" err="1">
                <a:latin typeface="Helvetica" pitchFamily="2" charset="0"/>
              </a:rPr>
              <a:t>mins</a:t>
            </a:r>
            <a:endParaRPr lang="cs-CZ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dirty="0" err="1">
                <a:latin typeface="Helvetica" pitchFamily="2" charset="0"/>
              </a:rPr>
              <a:t>discrepancy</a:t>
            </a:r>
            <a:r>
              <a:rPr lang="cs-CZ" dirty="0">
                <a:latin typeface="Helvetica" pitchFamily="2" charset="0"/>
              </a:rPr>
              <a:t> ICC = .56</a:t>
            </a: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29984B79-4DF7-3221-07CE-653FF7D1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Introduction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067D1B92-4F13-A860-49F9-22737240C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13" name="Obrázek 12" descr="Obsah obrázku Grafika, klipart, kruh, snímek obrazovky&#10;&#10;Obsah generovaný pomocí AI může být nesprávný.">
            <a:extLst>
              <a:ext uri="{FF2B5EF4-FFF2-40B4-BE49-F238E27FC236}">
                <a16:creationId xmlns:a16="http://schemas.microsoft.com/office/drawing/2014/main" id="{FFA44D75-D087-249E-75FC-3861E8308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08" y="1825625"/>
            <a:ext cx="1440000" cy="144000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F55DB33-3373-8A56-DD43-2F2BBE932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120" y="990352"/>
            <a:ext cx="4856480" cy="436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6B88D5-234C-7BAE-CDBD-AE9CC4B1B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66C555C-CB0C-B4C4-51B1-35C7797BD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2230EAD-F72E-8449-8DD1-1B63E094A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1600" y="1825625"/>
            <a:ext cx="9348000" cy="447406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Helvetica" pitchFamily="2" charset="0"/>
              </a:rPr>
              <a:t>To </a:t>
            </a:r>
            <a:r>
              <a:rPr lang="cs-CZ" sz="2400" dirty="0" err="1">
                <a:latin typeface="Helvetica" pitchFamily="2" charset="0"/>
              </a:rPr>
              <a:t>adress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the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limitations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of</a:t>
            </a:r>
            <a:r>
              <a:rPr lang="cs-CZ" sz="2400" dirty="0">
                <a:latin typeface="Helvetica" pitchFamily="2" charset="0"/>
              </a:rPr>
              <a:t> prior </a:t>
            </a:r>
            <a:r>
              <a:rPr lang="cs-CZ" sz="2400" dirty="0" err="1">
                <a:latin typeface="Helvetica" pitchFamily="2" charset="0"/>
              </a:rPr>
              <a:t>research</a:t>
            </a:r>
            <a:r>
              <a:rPr lang="cs-CZ" sz="2400" dirty="0">
                <a:latin typeface="Helvetica" pitchFamily="2" charset="0"/>
              </a:rPr>
              <a:t>, </a:t>
            </a:r>
            <a:r>
              <a:rPr lang="cs-CZ" sz="2400" dirty="0" err="1">
                <a:latin typeface="Helvetica" pitchFamily="2" charset="0"/>
              </a:rPr>
              <a:t>we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examined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potentialy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relevant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factors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that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may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affect</a:t>
            </a:r>
            <a:r>
              <a:rPr lang="cs-CZ" sz="2400" dirty="0">
                <a:latin typeface="Helvetica" pitchFamily="2" charset="0"/>
              </a:rPr>
              <a:t>: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Convergent</a:t>
            </a:r>
            <a:r>
              <a:rPr lang="cs-CZ" sz="2000" dirty="0">
                <a:latin typeface="Helvetica" pitchFamily="2" charset="0"/>
              </a:rPr>
              <a:t> validity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Discrepancy</a:t>
            </a:r>
            <a:endParaRPr lang="cs-CZ" sz="2000" dirty="0">
              <a:latin typeface="Helvetica" pitchFamily="2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B9710DD4-04E1-1A6C-A497-7BD145CA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Introduction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DD553007-0D48-FB51-682A-46F95F9B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3" name="Obrázek 2" descr="Obsah obrázku Grafika&#10;&#10;Popis byl vytvořen automaticky">
            <a:extLst>
              <a:ext uri="{FF2B5EF4-FFF2-40B4-BE49-F238E27FC236}">
                <a16:creationId xmlns:a16="http://schemas.microsoft.com/office/drawing/2014/main" id="{2A8F5F3A-23B6-5422-331D-5D5885B84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08" y="1825625"/>
            <a:ext cx="1440000" cy="1440000"/>
          </a:xfrm>
          <a:prstGeom prst="rect">
            <a:avLst/>
          </a:prstGeom>
        </p:spPr>
      </p:pic>
      <p:pic>
        <p:nvPicPr>
          <p:cNvPr id="9" name="Obrázek 8" descr="Obsah obrázku hodiny, klipart, kreslené, Grafika&#10;&#10;Obsah generovaný pomocí AI může být nesprávný.">
            <a:extLst>
              <a:ext uri="{FF2B5EF4-FFF2-40B4-BE49-F238E27FC236}">
                <a16:creationId xmlns:a16="http://schemas.microsoft.com/office/drawing/2014/main" id="{B64F3C0E-F6AB-3FD9-CC5B-3F79CC763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6110" y="4062658"/>
            <a:ext cx="1440000" cy="1440000"/>
          </a:xfrm>
          <a:prstGeom prst="rect">
            <a:avLst/>
          </a:prstGeom>
        </p:spPr>
      </p:pic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A1FBA2CB-EF2C-5C67-8C8A-71BACDC63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59793"/>
              </p:ext>
            </p:extLst>
          </p:nvPr>
        </p:nvGraphicFramePr>
        <p:xfrm>
          <a:off x="2679182" y="3703812"/>
          <a:ext cx="68336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818">
                  <a:extLst>
                    <a:ext uri="{9D8B030D-6E8A-4147-A177-3AD203B41FA5}">
                      <a16:colId xmlns:a16="http://schemas.microsoft.com/office/drawing/2014/main" val="577248256"/>
                    </a:ext>
                  </a:extLst>
                </a:gridCol>
                <a:gridCol w="3416818">
                  <a:extLst>
                    <a:ext uri="{9D8B030D-6E8A-4147-A177-3AD203B41FA5}">
                      <a16:colId xmlns:a16="http://schemas.microsoft.com/office/drawing/2014/main" val="3614455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Between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-person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Within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-person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29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Overall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smartphone use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32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Mobile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control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self-efficacy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7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Screen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fragmentation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Screen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time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fragmentation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743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Overall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compliance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Daily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compliance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88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Weekend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vs.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weekdays</a:t>
                      </a:r>
                      <a:endParaRPr lang="cs-CZ" sz="200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1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Day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cs-CZ" sz="2000" dirty="0" err="1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of</a:t>
                      </a:r>
                      <a:r>
                        <a:rPr lang="cs-CZ" sz="2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study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814311"/>
                  </a:ext>
                </a:extLst>
              </a:tr>
            </a:tbl>
          </a:graphicData>
        </a:graphic>
      </p:graphicFrame>
      <p:pic>
        <p:nvPicPr>
          <p:cNvPr id="12" name="Obrázek 11" descr="Obsah obrázku Grafika, snímek obrazovky, klipart, grafický design&#10;&#10;Popis byl vytvořen automaticky">
            <a:extLst>
              <a:ext uri="{FF2B5EF4-FFF2-40B4-BE49-F238E27FC236}">
                <a16:creationId xmlns:a16="http://schemas.microsoft.com/office/drawing/2014/main" id="{B6B7EF6F-421A-5061-B013-9A7BA991B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5890" y="406265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4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A4D2C14-85A6-B332-82B9-6134B61C2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7F0A327-FC6D-7347-16A0-D15BEDE89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026266" cy="474789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en-GB" sz="2400" b="1" noProof="0" dirty="0">
                <a:latin typeface="Helvetica" pitchFamily="2" charset="0"/>
              </a:rPr>
              <a:t>Experience sampling method (ESM)</a:t>
            </a:r>
          </a:p>
          <a:p>
            <a:pPr marL="812800" lvl="1" indent="-355600">
              <a:lnSpc>
                <a:spcPct val="100000"/>
              </a:lnSpc>
            </a:pPr>
            <a:r>
              <a:rPr lang="en-GB" sz="2000" noProof="0" dirty="0">
                <a:latin typeface="Helvetica" pitchFamily="2" charset="0"/>
              </a:rPr>
              <a:t>14 days – 4 surveys per day</a:t>
            </a:r>
          </a:p>
          <a:p>
            <a:pPr marL="1270000" lvl="2" indent="-355600">
              <a:lnSpc>
                <a:spcPct val="100000"/>
              </a:lnSpc>
            </a:pPr>
            <a:r>
              <a:rPr lang="en-GB" noProof="0" dirty="0">
                <a:latin typeface="Helvetica" pitchFamily="2" charset="0"/>
              </a:rPr>
              <a:t>Semi-random time frames</a:t>
            </a:r>
          </a:p>
          <a:p>
            <a:pPr marL="812800" lvl="1" indent="-355600">
              <a:lnSpc>
                <a:spcPct val="100000"/>
              </a:lnSpc>
            </a:pPr>
            <a:r>
              <a:rPr lang="en-GB" sz="2000" noProof="0" dirty="0">
                <a:latin typeface="Helvetica" pitchFamily="2" charset="0"/>
              </a:rPr>
              <a:t>Digital trace of smartphone use </a:t>
            </a:r>
            <a:br>
              <a:rPr lang="en-GB" sz="2000" noProof="0" dirty="0">
                <a:latin typeface="Helvetica" pitchFamily="2" charset="0"/>
              </a:rPr>
            </a:br>
            <a:r>
              <a:rPr lang="en-GB" sz="2000" noProof="0" dirty="0">
                <a:latin typeface="Helvetica" pitchFamily="2" charset="0"/>
              </a:rPr>
              <a:t>(every second)</a:t>
            </a:r>
          </a:p>
          <a:p>
            <a:pPr marL="812800" lvl="1" indent="-355600">
              <a:lnSpc>
                <a:spcPct val="100000"/>
              </a:lnSpc>
            </a:pPr>
            <a:r>
              <a:rPr lang="en-GB" sz="2000" noProof="0" dirty="0">
                <a:latin typeface="Helvetica" pitchFamily="2" charset="0"/>
              </a:rPr>
              <a:t>Custom built </a:t>
            </a:r>
            <a:r>
              <a:rPr lang="en-GB" sz="2000" noProof="0" dirty="0" err="1">
                <a:latin typeface="Helvetica" pitchFamily="2" charset="0"/>
              </a:rPr>
              <a:t>smarphone</a:t>
            </a:r>
            <a:r>
              <a:rPr lang="en-GB" sz="2000" noProof="0" dirty="0">
                <a:latin typeface="Helvetica" pitchFamily="2" charset="0"/>
              </a:rPr>
              <a:t> app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noProof="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en-GB" sz="2400" noProof="0" dirty="0">
                <a:latin typeface="Helvetica" pitchFamily="2" charset="0"/>
              </a:rPr>
              <a:t>Self-reported </a:t>
            </a:r>
            <a:r>
              <a:rPr lang="en-GB" sz="2400" noProof="0" dirty="0" err="1">
                <a:latin typeface="Helvetica" pitchFamily="2" charset="0"/>
              </a:rPr>
              <a:t>smar</a:t>
            </a:r>
            <a:r>
              <a:rPr lang="cs-CZ" sz="2400" noProof="0" dirty="0">
                <a:latin typeface="Helvetica" pitchFamily="2" charset="0"/>
              </a:rPr>
              <a:t>t</a:t>
            </a:r>
            <a:r>
              <a:rPr lang="en-GB" sz="2400" noProof="0" dirty="0">
                <a:latin typeface="Helvetica" pitchFamily="2" charset="0"/>
              </a:rPr>
              <a:t>phone use assessed in </a:t>
            </a:r>
            <a:r>
              <a:rPr lang="en-GB" sz="2400" b="1" noProof="0" dirty="0">
                <a:latin typeface="Helvetica" pitchFamily="2" charset="0"/>
              </a:rPr>
              <a:t>evening surveys</a:t>
            </a:r>
            <a:r>
              <a:rPr lang="en-GB" sz="2400" noProof="0" dirty="0">
                <a:latin typeface="Helvetica" pitchFamily="2" charset="0"/>
              </a:rPr>
              <a:t>: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cs-CZ" i="1" noProof="0" dirty="0"/>
              <a:t>“F</a:t>
            </a:r>
            <a:r>
              <a:rPr lang="en-GB" i="1" noProof="0" dirty="0"/>
              <a:t>or how long you were using your smartphone (including phone-calls, being-online, playing games, listening to music, etc.) during the day (up to this questionnaire). Enter the hours and minutes </a:t>
            </a:r>
            <a:br>
              <a:rPr lang="en-GB" i="1" noProof="0" dirty="0"/>
            </a:br>
            <a:r>
              <a:rPr lang="en-GB" i="1" noProof="0" dirty="0"/>
              <a:t>(e.g. enter 5.5 hours as 05:30).“</a:t>
            </a:r>
            <a:endParaRPr lang="en-GB" noProof="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98A4185F-2BE8-61E9-675A-E629956E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Methods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6F361C-EA94-6C4B-C736-AE4F47B71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88" y="2408172"/>
            <a:ext cx="1102107" cy="1102108"/>
          </a:xfrm>
          <a:prstGeom prst="rect">
            <a:avLst/>
          </a:prstGeom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1E74998-103E-6AEE-47C2-8208A3002233}"/>
              </a:ext>
            </a:extLst>
          </p:cNvPr>
          <p:cNvSpPr/>
          <p:nvPr/>
        </p:nvSpPr>
        <p:spPr>
          <a:xfrm>
            <a:off x="6392373" y="2779226"/>
            <a:ext cx="720000" cy="360000"/>
          </a:xfrm>
          <a:prstGeom prst="rightArrow">
            <a:avLst/>
          </a:prstGeom>
          <a:solidFill>
            <a:srgbClr val="ED730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20570D4-B57D-89DD-0497-0E02DEAEF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7" y="2408172"/>
            <a:ext cx="1102107" cy="1102108"/>
          </a:xfrm>
          <a:prstGeom prst="rect">
            <a:avLst/>
          </a:prstGeom>
        </p:spPr>
      </p:pic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D2FDCC17-B748-9A08-53BA-3CF8E8EA0676}"/>
              </a:ext>
            </a:extLst>
          </p:cNvPr>
          <p:cNvSpPr/>
          <p:nvPr/>
        </p:nvSpPr>
        <p:spPr>
          <a:xfrm>
            <a:off x="8289552" y="2779226"/>
            <a:ext cx="720000" cy="360000"/>
          </a:xfrm>
          <a:prstGeom prst="rightArrow">
            <a:avLst/>
          </a:prstGeom>
          <a:solidFill>
            <a:srgbClr val="ED730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A8D1E01-A563-FFA0-069D-D9987F658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30" y="2406189"/>
            <a:ext cx="1102107" cy="1102108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CE49684-6775-5AE3-6B17-52762101F2E6}"/>
              </a:ext>
            </a:extLst>
          </p:cNvPr>
          <p:cNvSpPr/>
          <p:nvPr/>
        </p:nvSpPr>
        <p:spPr>
          <a:xfrm>
            <a:off x="10182215" y="2777243"/>
            <a:ext cx="720000" cy="360000"/>
          </a:xfrm>
          <a:prstGeom prst="rightArrow">
            <a:avLst/>
          </a:prstGeom>
          <a:solidFill>
            <a:srgbClr val="ED730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FC38689-0635-CAC6-1A6B-17BD52379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93" y="2406189"/>
            <a:ext cx="1102107" cy="110210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5B03B58-C9A2-6670-BEE3-EEA343C62AF1}"/>
              </a:ext>
            </a:extLst>
          </p:cNvPr>
          <p:cNvSpPr txBox="1"/>
          <p:nvPr/>
        </p:nvSpPr>
        <p:spPr>
          <a:xfrm>
            <a:off x="5209469" y="3726855"/>
            <a:ext cx="682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ctr"/>
                <a:tab pos="2244725" algn="ctr"/>
                <a:tab pos="4216400" algn="ctr"/>
                <a:tab pos="6096000" algn="ctr"/>
              </a:tabLst>
            </a:pPr>
            <a:r>
              <a:rPr lang="cs-CZ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cs-CZ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Morning</a:t>
            </a:r>
            <a:r>
              <a:rPr lang="cs-CZ" b="1" dirty="0"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cs-CZ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Daily</a:t>
            </a:r>
            <a:r>
              <a:rPr lang="cs-CZ" b="1" dirty="0">
                <a:latin typeface="Helvetica" panose="020B0604020202020204" pitchFamily="34" charset="0"/>
                <a:cs typeface="Helvetica" panose="020B0604020202020204" pitchFamily="34" charset="0"/>
              </a:rPr>
              <a:t> I	</a:t>
            </a:r>
            <a:r>
              <a:rPr lang="cs-CZ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Daily</a:t>
            </a:r>
            <a:r>
              <a:rPr lang="cs-CZ" b="1" dirty="0">
                <a:latin typeface="Helvetica" panose="020B0604020202020204" pitchFamily="34" charset="0"/>
                <a:cs typeface="Helvetica" panose="020B0604020202020204" pitchFamily="34" charset="0"/>
              </a:rPr>
              <a:t> II	</a:t>
            </a:r>
            <a:r>
              <a:rPr lang="cs-CZ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Evening</a:t>
            </a:r>
            <a:endParaRPr lang="cs-CZ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cs-CZ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51E15B30-5971-BCC8-5306-9C058E358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A20A5-92D4-2381-B508-5C0DD60EE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B3BC83C-F383-24A9-D7AB-E7EE0FEF3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F4E386F-763F-7E67-3C7F-61864D848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447406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cs-CZ" sz="2400" b="1" dirty="0">
                <a:latin typeface="Helvetica" pitchFamily="2" charset="0"/>
              </a:rPr>
              <a:t>Sample – N = 132</a:t>
            </a:r>
            <a:r>
              <a:rPr lang="cs-CZ" sz="2400" dirty="0">
                <a:latin typeface="Helvetica" pitchFamily="2" charset="0"/>
              </a:rPr>
              <a:t>, 58 % </a:t>
            </a:r>
            <a:r>
              <a:rPr lang="cs-CZ" sz="2400" dirty="0" err="1">
                <a:latin typeface="Helvetica" pitchFamily="2" charset="0"/>
              </a:rPr>
              <a:t>boys</a:t>
            </a:r>
            <a:r>
              <a:rPr lang="cs-CZ" sz="2400" dirty="0">
                <a:latin typeface="Helvetica" pitchFamily="2" charset="0"/>
              </a:rPr>
              <a:t>, 13 to 17 y. o., Czech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sz="2000" dirty="0">
                <a:latin typeface="Helvetica" pitchFamily="2" charset="0"/>
              </a:rPr>
              <a:t>812 </a:t>
            </a:r>
            <a:r>
              <a:rPr lang="cs-CZ" sz="2000" dirty="0" err="1">
                <a:latin typeface="Helvetica" pitchFamily="2" charset="0"/>
              </a:rPr>
              <a:t>daily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observations</a:t>
            </a: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overall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compliance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rate</a:t>
            </a:r>
            <a:r>
              <a:rPr lang="cs-CZ" sz="2000" dirty="0">
                <a:latin typeface="Helvetica" pitchFamily="2" charset="0"/>
              </a:rPr>
              <a:t>: 72%</a:t>
            </a: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400" dirty="0">
                <a:latin typeface="Helvetica" pitchFamily="2" charset="0"/>
              </a:rPr>
              <a:t>Study part </a:t>
            </a:r>
            <a:r>
              <a:rPr lang="cs-CZ" sz="2400" dirty="0" err="1">
                <a:latin typeface="Helvetica" pitchFamily="2" charset="0"/>
              </a:rPr>
              <a:t>of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the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larger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research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project</a:t>
            </a:r>
            <a:r>
              <a:rPr lang="cs-CZ" sz="2400" dirty="0">
                <a:latin typeface="Helvetica" pitchFamily="2" charset="0"/>
              </a:rPr>
              <a:t> (EXPRO) </a:t>
            </a:r>
            <a:r>
              <a:rPr lang="cs-CZ" sz="1200" dirty="0">
                <a:latin typeface="Helvetica" pitchFamily="2" charset="0"/>
              </a:rPr>
              <a:t>(Elavsky et al., 2022)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four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measurement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bursts</a:t>
            </a:r>
            <a:r>
              <a:rPr lang="cs-CZ" sz="2000" dirty="0">
                <a:latin typeface="Helvetica" pitchFamily="2" charset="0"/>
              </a:rPr>
              <a:t> (per 14 </a:t>
            </a:r>
            <a:r>
              <a:rPr lang="cs-CZ" sz="2000" dirty="0" err="1">
                <a:latin typeface="Helvetica" pitchFamily="2" charset="0"/>
              </a:rPr>
              <a:t>days</a:t>
            </a:r>
            <a:r>
              <a:rPr lang="cs-CZ" sz="2000" dirty="0">
                <a:latin typeface="Helvetica" pitchFamily="2" charset="0"/>
              </a:rPr>
              <a:t>)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we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used</a:t>
            </a:r>
            <a:r>
              <a:rPr lang="cs-CZ" sz="2000" dirty="0">
                <a:latin typeface="Helvetica" pitchFamily="2" charset="0"/>
              </a:rPr>
              <a:t> data </a:t>
            </a:r>
            <a:r>
              <a:rPr lang="cs-CZ" sz="2000" dirty="0" err="1">
                <a:latin typeface="Helvetica" pitchFamily="2" charset="0"/>
              </a:rPr>
              <a:t>from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the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third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burst</a:t>
            </a:r>
            <a:endParaRPr lang="cs-CZ" sz="2000" dirty="0">
              <a:latin typeface="Helvetica" pitchFamily="2" charset="0"/>
            </a:endParaRPr>
          </a:p>
          <a:p>
            <a:pPr marL="355600" indent="-355600">
              <a:lnSpc>
                <a:spcPct val="100000"/>
              </a:lnSpc>
            </a:pPr>
            <a:endParaRPr lang="cs-CZ" sz="20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688B57A8-017C-4FA0-AC03-A510A5FA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Methods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6B442CE7-2C95-E16C-D674-88157563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4" name="Obrázek 3" descr="Obsah obrázku snímek obrazovky, Grafika, design&#10;&#10;Obsah generovaný pomocí AI může být nesprávný.">
            <a:extLst>
              <a:ext uri="{FF2B5EF4-FFF2-40B4-BE49-F238E27FC236}">
                <a16:creationId xmlns:a16="http://schemas.microsoft.com/office/drawing/2014/main" id="{E3544643-D29A-5E0E-4F52-37A2B70A3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8465" y="163098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2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1E532-F4CD-E245-CBE1-BB651730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D2955D2-2BB3-F47B-37B1-9E43AD7DF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3C08763-2EF6-C80F-36AF-54311DF6D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5032376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cs-CZ" sz="2400" dirty="0" err="1">
                <a:latin typeface="Helvetica" pitchFamily="2" charset="0"/>
              </a:rPr>
              <a:t>We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built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two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b="1" dirty="0" err="1">
                <a:latin typeface="Helvetica" pitchFamily="2" charset="0"/>
              </a:rPr>
              <a:t>multilevel</a:t>
            </a:r>
            <a:r>
              <a:rPr lang="cs-CZ" sz="2400" b="1" dirty="0">
                <a:latin typeface="Helvetica" pitchFamily="2" charset="0"/>
              </a:rPr>
              <a:t> </a:t>
            </a:r>
            <a:r>
              <a:rPr lang="cs-CZ" sz="2400" b="1" dirty="0" err="1">
                <a:latin typeface="Helvetica" pitchFamily="2" charset="0"/>
              </a:rPr>
              <a:t>linear</a:t>
            </a:r>
            <a:r>
              <a:rPr lang="cs-CZ" sz="2400" b="1" dirty="0">
                <a:latin typeface="Helvetica" pitchFamily="2" charset="0"/>
              </a:rPr>
              <a:t> </a:t>
            </a:r>
            <a:r>
              <a:rPr lang="cs-CZ" sz="2400" b="1" dirty="0" err="1">
                <a:latin typeface="Helvetica" pitchFamily="2" charset="0"/>
              </a:rPr>
              <a:t>models</a:t>
            </a:r>
            <a:r>
              <a:rPr lang="cs-CZ" sz="2400" dirty="0">
                <a:latin typeface="Helvetica" pitchFamily="2" charset="0"/>
              </a:rPr>
              <a:t>:</a:t>
            </a:r>
          </a:p>
          <a:p>
            <a:pPr marL="812800" lvl="1" indent="-355600">
              <a:lnSpc>
                <a:spcPct val="100000"/>
              </a:lnSpc>
            </a:pPr>
            <a:r>
              <a:rPr lang="cs-CZ" b="1" dirty="0" err="1">
                <a:latin typeface="Helvetica" pitchFamily="2" charset="0"/>
              </a:rPr>
              <a:t>Convergent</a:t>
            </a:r>
            <a:r>
              <a:rPr lang="cs-CZ" b="1" dirty="0">
                <a:latin typeface="Helvetica" pitchFamily="2" charset="0"/>
              </a:rPr>
              <a:t> validity model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>
                <a:latin typeface="Helvetica" pitchFamily="2" charset="0"/>
              </a:rPr>
              <a:t>Validity: </a:t>
            </a:r>
            <a:r>
              <a:rPr lang="cs-CZ" sz="1800" dirty="0" err="1">
                <a:latin typeface="Helvetica" pitchFamily="2" charset="0"/>
              </a:rPr>
              <a:t>digital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trace</a:t>
            </a:r>
            <a:r>
              <a:rPr lang="cs-CZ" sz="1800" dirty="0">
                <a:latin typeface="Helvetica" pitchFamily="2" charset="0"/>
              </a:rPr>
              <a:t> → </a:t>
            </a:r>
            <a:r>
              <a:rPr lang="cs-CZ" sz="1800" dirty="0" err="1">
                <a:latin typeface="Helvetica" pitchFamily="2" charset="0"/>
              </a:rPr>
              <a:t>self</a:t>
            </a:r>
            <a:r>
              <a:rPr lang="cs-CZ" sz="1800" dirty="0">
                <a:latin typeface="Helvetica" pitchFamily="2" charset="0"/>
              </a:rPr>
              <a:t>-report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Within</a:t>
            </a:r>
            <a:r>
              <a:rPr lang="cs-CZ" sz="1800" dirty="0">
                <a:latin typeface="Helvetica" pitchFamily="2" charset="0"/>
              </a:rPr>
              <a:t>-person level </a:t>
            </a:r>
            <a:r>
              <a:rPr lang="cs-CZ" sz="1800" dirty="0" err="1">
                <a:latin typeface="Helvetica" pitchFamily="2" charset="0"/>
              </a:rPr>
              <a:t>interactions</a:t>
            </a:r>
            <a:endParaRPr lang="cs-CZ" sz="1800" dirty="0">
              <a:latin typeface="Helvetica" pitchFamily="2" charset="0"/>
            </a:endParaRP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Cross</a:t>
            </a:r>
            <a:r>
              <a:rPr lang="cs-CZ" sz="1800" dirty="0">
                <a:latin typeface="Helvetica" pitchFamily="2" charset="0"/>
              </a:rPr>
              <a:t>-level </a:t>
            </a:r>
            <a:r>
              <a:rPr lang="cs-CZ" sz="1800" dirty="0" err="1">
                <a:latin typeface="Helvetica" pitchFamily="2" charset="0"/>
              </a:rPr>
              <a:t>interactions</a:t>
            </a:r>
            <a:r>
              <a:rPr lang="cs-CZ" sz="1800" dirty="0">
                <a:latin typeface="Helvetica" pitchFamily="2" charset="0"/>
              </a:rPr>
              <a:t>: </a:t>
            </a:r>
            <a:r>
              <a:rPr lang="cs-CZ" sz="1800" dirty="0" err="1">
                <a:latin typeface="Helvetica" pitchFamily="2" charset="0"/>
              </a:rPr>
              <a:t>predictors</a:t>
            </a:r>
            <a:r>
              <a:rPr lang="cs-CZ" sz="1800" dirty="0">
                <a:latin typeface="Helvetica" pitchFamily="2" charset="0"/>
              </a:rPr>
              <a:t> → </a:t>
            </a:r>
            <a:r>
              <a:rPr lang="cs-CZ" sz="1800" dirty="0" err="1">
                <a:latin typeface="Helvetica" pitchFamily="2" charset="0"/>
              </a:rPr>
              <a:t>random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slope</a:t>
            </a:r>
            <a:r>
              <a:rPr lang="cs-CZ" sz="1800" dirty="0">
                <a:latin typeface="Helvetica" pitchFamily="2" charset="0"/>
              </a:rPr>
              <a:t> (validity)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Random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intercept</a:t>
            </a:r>
            <a:r>
              <a:rPr lang="cs-CZ" sz="1800" dirty="0">
                <a:latin typeface="Helvetica" pitchFamily="2" charset="0"/>
              </a:rPr>
              <a:t> and </a:t>
            </a:r>
            <a:r>
              <a:rPr lang="cs-CZ" sz="1800" dirty="0" err="1">
                <a:latin typeface="Helvetica" pitchFamily="2" charset="0"/>
              </a:rPr>
              <a:t>random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slope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terms</a:t>
            </a:r>
            <a:r>
              <a:rPr lang="cs-CZ" sz="1800" dirty="0">
                <a:latin typeface="Helvetica" pitchFamily="2" charset="0"/>
              </a:rPr>
              <a:t> (</a:t>
            </a:r>
            <a:r>
              <a:rPr lang="cs-CZ" sz="1800" dirty="0" err="1">
                <a:latin typeface="Helvetica" pitchFamily="2" charset="0"/>
              </a:rPr>
              <a:t>with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cov</a:t>
            </a:r>
            <a:r>
              <a:rPr lang="cs-CZ" sz="1800" dirty="0">
                <a:latin typeface="Helvetica" pitchFamily="2" charset="0"/>
              </a:rPr>
              <a:t>)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cs-CZ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b="1" dirty="0" err="1">
                <a:latin typeface="Helvetica" pitchFamily="2" charset="0"/>
              </a:rPr>
              <a:t>Discrepancy</a:t>
            </a:r>
            <a:r>
              <a:rPr lang="cs-CZ" b="1" dirty="0">
                <a:latin typeface="Helvetica" pitchFamily="2" charset="0"/>
              </a:rPr>
              <a:t> model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Discrepancy</a:t>
            </a:r>
            <a:r>
              <a:rPr lang="cs-CZ" sz="1800" dirty="0">
                <a:latin typeface="Helvetica" pitchFamily="2" charset="0"/>
              </a:rPr>
              <a:t> = | </a:t>
            </a:r>
            <a:r>
              <a:rPr lang="cs-CZ" sz="1800" dirty="0" err="1">
                <a:latin typeface="Helvetica" pitchFamily="2" charset="0"/>
              </a:rPr>
              <a:t>digital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trace</a:t>
            </a:r>
            <a:r>
              <a:rPr lang="cs-CZ" sz="1800" dirty="0">
                <a:latin typeface="Helvetica" pitchFamily="2" charset="0"/>
              </a:rPr>
              <a:t> – </a:t>
            </a:r>
            <a:r>
              <a:rPr lang="cs-CZ" sz="1800" dirty="0" err="1">
                <a:latin typeface="Helvetica" pitchFamily="2" charset="0"/>
              </a:rPr>
              <a:t>self</a:t>
            </a:r>
            <a:r>
              <a:rPr lang="cs-CZ" sz="1800" dirty="0">
                <a:latin typeface="Helvetica" pitchFamily="2" charset="0"/>
              </a:rPr>
              <a:t>-report |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Main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effects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without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interactions</a:t>
            </a:r>
            <a:endParaRPr lang="cs-CZ" sz="1800" dirty="0">
              <a:latin typeface="Helvetica" pitchFamily="2" charset="0"/>
            </a:endParaRP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Random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intercept</a:t>
            </a:r>
            <a:r>
              <a:rPr lang="cs-CZ" sz="1800" dirty="0">
                <a:latin typeface="Helvetica" pitchFamily="2" charset="0"/>
              </a:rPr>
              <a:t> and </a:t>
            </a:r>
            <a:r>
              <a:rPr lang="cs-CZ" sz="1800" dirty="0" err="1">
                <a:latin typeface="Helvetica" pitchFamily="2" charset="0"/>
              </a:rPr>
              <a:t>random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slope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terms</a:t>
            </a:r>
            <a:r>
              <a:rPr lang="cs-CZ" sz="1800" dirty="0">
                <a:latin typeface="Helvetica" pitchFamily="2" charset="0"/>
              </a:rPr>
              <a:t> (</a:t>
            </a:r>
            <a:r>
              <a:rPr lang="cs-CZ" sz="1800" dirty="0" err="1">
                <a:latin typeface="Helvetica" pitchFamily="2" charset="0"/>
              </a:rPr>
              <a:t>with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cov</a:t>
            </a:r>
            <a:r>
              <a:rPr lang="cs-CZ" sz="1800" dirty="0">
                <a:latin typeface="Helvetica" pitchFamily="2" charset="0"/>
              </a:rPr>
              <a:t>)</a:t>
            </a:r>
          </a:p>
          <a:p>
            <a:pPr marL="1270000" lvl="2" indent="-355600">
              <a:lnSpc>
                <a:spcPct val="100000"/>
              </a:lnSpc>
            </a:pPr>
            <a:r>
              <a:rPr lang="cs-CZ" sz="1800" dirty="0" err="1">
                <a:latin typeface="Helvetica" pitchFamily="2" charset="0"/>
              </a:rPr>
              <a:t>Robustness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check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using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complementary</a:t>
            </a:r>
            <a:r>
              <a:rPr lang="cs-CZ" sz="1800" dirty="0">
                <a:latin typeface="Helvetica" pitchFamily="2" charset="0"/>
              </a:rPr>
              <a:t> model </a:t>
            </a:r>
            <a:r>
              <a:rPr lang="cs-CZ" sz="1800" dirty="0" err="1">
                <a:latin typeface="Helvetica" pitchFamily="2" charset="0"/>
              </a:rPr>
              <a:t>with</a:t>
            </a:r>
            <a:r>
              <a:rPr lang="cs-CZ" sz="1800" dirty="0">
                <a:latin typeface="Helvetica" pitchFamily="2" charset="0"/>
              </a:rPr>
              <a:t> log-</a:t>
            </a:r>
            <a:r>
              <a:rPr lang="cs-CZ" sz="1800" dirty="0" err="1">
                <a:latin typeface="Helvetica" pitchFamily="2" charset="0"/>
              </a:rPr>
              <a:t>transformed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discrepancy</a:t>
            </a:r>
            <a:endParaRPr lang="cs-CZ" sz="18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89BE084A-87FC-2ECE-F7FB-D5A933E0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Analysis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F59D8705-5E08-7FF4-ACAB-D0E44701F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3" name="Obrázek 2" descr="Obsah obrázku Grafika, snímek obrazovky, grafický design, Písmo&#10;&#10;Popis byl vytvořen automaticky">
            <a:extLst>
              <a:ext uri="{FF2B5EF4-FFF2-40B4-BE49-F238E27FC236}">
                <a16:creationId xmlns:a16="http://schemas.microsoft.com/office/drawing/2014/main" id="{72E2D7C5-8905-EEFE-3DD8-3A795AA37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3032" y="74562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F74B4-687F-E8AD-5809-0345B5579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72E9C6A-E103-9C4F-4929-BCE6B03B3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557AF59-6A2A-7A9C-A957-E7AAAE15A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000" y="1825624"/>
            <a:ext cx="9348000" cy="4474067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</a:pPr>
            <a:r>
              <a:rPr lang="cs-CZ" sz="2000" dirty="0" err="1">
                <a:latin typeface="Helvetica" pitchFamily="2" charset="0"/>
              </a:rPr>
              <a:t>Bayesian</a:t>
            </a:r>
            <a:r>
              <a:rPr lang="cs-CZ" sz="2000" dirty="0">
                <a:latin typeface="Helvetica" pitchFamily="2" charset="0"/>
              </a:rPr>
              <a:t> </a:t>
            </a:r>
            <a:r>
              <a:rPr lang="cs-CZ" sz="2000" dirty="0" err="1">
                <a:latin typeface="Helvetica" pitchFamily="2" charset="0"/>
              </a:rPr>
              <a:t>estimation</a:t>
            </a:r>
            <a:r>
              <a:rPr lang="cs-CZ" sz="2000" dirty="0">
                <a:latin typeface="Helvetica" pitchFamily="2" charset="0"/>
              </a:rPr>
              <a:t> in </a:t>
            </a:r>
            <a:r>
              <a:rPr lang="cs-CZ" sz="2000" dirty="0" err="1">
                <a:latin typeface="Helvetica" pitchFamily="2" charset="0"/>
              </a:rPr>
              <a:t>Mplus</a:t>
            </a:r>
            <a:endParaRPr lang="cs-CZ" sz="20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1800" dirty="0">
                <a:latin typeface="Helvetica" pitchFamily="2" charset="0"/>
              </a:rPr>
              <a:t>MCMC, </a:t>
            </a:r>
            <a:r>
              <a:rPr lang="cs-CZ" sz="1800" dirty="0" err="1">
                <a:latin typeface="Helvetica" pitchFamily="2" charset="0"/>
              </a:rPr>
              <a:t>Gibbs</a:t>
            </a:r>
            <a:r>
              <a:rPr lang="cs-CZ" sz="1800" dirty="0">
                <a:latin typeface="Helvetica" pitchFamily="2" charset="0"/>
              </a:rPr>
              <a:t> </a:t>
            </a:r>
            <a:r>
              <a:rPr lang="cs-CZ" sz="1800" dirty="0" err="1">
                <a:latin typeface="Helvetica" pitchFamily="2" charset="0"/>
              </a:rPr>
              <a:t>sampling</a:t>
            </a:r>
            <a:endParaRPr lang="cs-CZ" sz="18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1800" dirty="0">
                <a:latin typeface="Helvetica" pitchFamily="2" charset="0"/>
              </a:rPr>
              <a:t>4 </a:t>
            </a:r>
            <a:r>
              <a:rPr lang="cs-CZ" sz="1800" dirty="0" err="1">
                <a:latin typeface="Helvetica" pitchFamily="2" charset="0"/>
              </a:rPr>
              <a:t>chains</a:t>
            </a:r>
            <a:r>
              <a:rPr lang="cs-CZ" sz="1800" dirty="0">
                <a:latin typeface="Helvetica" pitchFamily="2" charset="0"/>
              </a:rPr>
              <a:t>, 200k </a:t>
            </a:r>
            <a:r>
              <a:rPr lang="cs-CZ" sz="1800" dirty="0" err="1">
                <a:latin typeface="Helvetica" pitchFamily="2" charset="0"/>
              </a:rPr>
              <a:t>iterations</a:t>
            </a:r>
            <a:endParaRPr lang="cs-CZ" sz="1800" dirty="0">
              <a:latin typeface="Helvetica" pitchFamily="2" charset="0"/>
            </a:endParaRPr>
          </a:p>
          <a:p>
            <a:pPr marL="812800" lvl="1" indent="-355600">
              <a:lnSpc>
                <a:spcPct val="100000"/>
              </a:lnSpc>
            </a:pPr>
            <a:r>
              <a:rPr lang="cs-CZ" sz="1800" dirty="0">
                <a:latin typeface="Helvetica" pitchFamily="2" charset="0"/>
              </a:rPr>
              <a:t>Default </a:t>
            </a:r>
            <a:r>
              <a:rPr lang="cs-CZ" sz="1800" dirty="0" err="1">
                <a:latin typeface="Helvetica" pitchFamily="2" charset="0"/>
              </a:rPr>
              <a:t>priors</a:t>
            </a:r>
            <a:r>
              <a:rPr lang="cs-CZ" sz="1800" dirty="0">
                <a:latin typeface="Helvetica" pitchFamily="2" charset="0"/>
              </a:rPr>
              <a:t>: </a:t>
            </a:r>
            <a:r>
              <a:rPr lang="el-GR" sz="1800" dirty="0">
                <a:latin typeface="Helvetica" pitchFamily="2" charset="0"/>
              </a:rPr>
              <a:t>β</a:t>
            </a:r>
            <a:r>
              <a:rPr lang="cs-CZ" sz="1800" dirty="0">
                <a:latin typeface="Helvetica" pitchFamily="2" charset="0"/>
              </a:rPr>
              <a:t>, </a:t>
            </a:r>
            <a:r>
              <a:rPr lang="el-GR" sz="1800" dirty="0">
                <a:latin typeface="Helvetica" pitchFamily="2" charset="0"/>
              </a:rPr>
              <a:t>τ</a:t>
            </a:r>
            <a:r>
              <a:rPr lang="cs-CZ" sz="1800" dirty="0">
                <a:latin typeface="Helvetica" pitchFamily="2" charset="0"/>
              </a:rPr>
              <a:t> ~ N(0, ∞); </a:t>
            </a:r>
            <a:r>
              <a:rPr lang="el-GR" sz="1800" dirty="0">
                <a:latin typeface="Helvetica" pitchFamily="2" charset="0"/>
              </a:rPr>
              <a:t>ψ</a:t>
            </a:r>
            <a:r>
              <a:rPr lang="cs-CZ" sz="1800" dirty="0">
                <a:latin typeface="Helvetica" pitchFamily="2" charset="0"/>
              </a:rPr>
              <a:t> ~ IW(0, −3) </a:t>
            </a:r>
            <a:r>
              <a:rPr lang="cs-CZ" sz="1800" dirty="0" err="1">
                <a:latin typeface="Helvetica" pitchFamily="2" charset="0"/>
              </a:rPr>
              <a:t>or</a:t>
            </a:r>
            <a:r>
              <a:rPr lang="cs-CZ" sz="1800" dirty="0">
                <a:latin typeface="Helvetica" pitchFamily="2" charset="0"/>
              </a:rPr>
              <a:t> IG(−1, 0)</a:t>
            </a:r>
          </a:p>
          <a:p>
            <a:pPr marL="812800" lvl="1" indent="-355600">
              <a:lnSpc>
                <a:spcPct val="100000"/>
              </a:lnSpc>
            </a:pPr>
            <a:endParaRPr lang="cs-CZ" sz="1600" dirty="0">
              <a:latin typeface="Helvetica" pitchFamily="2" charset="0"/>
            </a:endParaRP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9E754A0B-2726-05F1-F395-A349FF1C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ED73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Analysis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ED730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24A0AF9D-095F-FDC8-6364-477960050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7" name="Obrázek 6" descr="Obsah obrázku Písmo, logo, Grafika, symbol&#10;&#10;Obsah generovaný pomocí AI může být nesprávný.">
            <a:extLst>
              <a:ext uri="{FF2B5EF4-FFF2-40B4-BE49-F238E27FC236}">
                <a16:creationId xmlns:a16="http://schemas.microsoft.com/office/drawing/2014/main" id="{B48633C1-4DCF-1DEA-FA27-7143221F74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159" t="14144" r="17792" b="25806"/>
          <a:stretch>
            <a:fillRect/>
          </a:stretch>
        </p:blipFill>
        <p:spPr>
          <a:xfrm>
            <a:off x="8133080" y="2012632"/>
            <a:ext cx="1229360" cy="122936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8A6FA80-188A-9A92-0CCC-1581B8B45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560" y="3429000"/>
            <a:ext cx="6532880" cy="31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57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4863B-02E6-8D61-6B00-FB0095DA8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74810A2-3AE0-9A65-942A-32E2898AE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8" y="558308"/>
            <a:ext cx="2016216" cy="864092"/>
          </a:xfrm>
          <a:prstGeom prst="rect">
            <a:avLst/>
          </a:prstGeom>
        </p:spPr>
      </p:pic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D5E92B2-2A3D-A796-4A92-CFC64EF2D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2880" y="1825624"/>
            <a:ext cx="7183120" cy="44740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noProof="0" dirty="0">
                <a:latin typeface="Helvetica" pitchFamily="2" charset="0"/>
              </a:rPr>
              <a:t>Overall smartphone use</a:t>
            </a:r>
          </a:p>
          <a:p>
            <a:pPr marL="355600" indent="-355600">
              <a:lnSpc>
                <a:spcPct val="100000"/>
              </a:lnSpc>
            </a:pPr>
            <a:r>
              <a:rPr lang="en-GB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Positive relationship with discrepancy</a:t>
            </a:r>
            <a:r>
              <a:rPr lang="cs-CZ" sz="20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β = .25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GB" sz="20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55600" indent="-355600">
              <a:lnSpc>
                <a:spcPct val="100000"/>
              </a:lnSpc>
            </a:pP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lang="en-US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eavy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smartphone users tend to underestimate their usage more severely than lighter users</a:t>
            </a:r>
            <a:r>
              <a:rPr lang="cs-CZ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cs-CZ" sz="14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cs-CZ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Sewall</a:t>
            </a:r>
            <a:r>
              <a:rPr lang="cs-CZ" sz="1400" dirty="0">
                <a:latin typeface="Helvetica" panose="020B0604020202020204" pitchFamily="34" charset="0"/>
                <a:cs typeface="Helvetica" panose="020B0604020202020204" pitchFamily="34" charset="0"/>
              </a:rPr>
              <a:t> et al., 2020)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noProof="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000" b="1" noProof="0" dirty="0">
                <a:latin typeface="Helvetica" pitchFamily="2" charset="0"/>
              </a:rPr>
              <a:t>Mobile control self-efficacy</a:t>
            </a:r>
          </a:p>
          <a:p>
            <a:pPr marL="355600" indent="-355600">
              <a:lnSpc>
                <a:spcPct val="100000"/>
              </a:lnSpc>
            </a:pPr>
            <a:r>
              <a:rPr lang="en-GB" sz="2000" noProof="0" dirty="0">
                <a:latin typeface="Helvetica" pitchFamily="2" charset="0"/>
              </a:rPr>
              <a:t>No non-negligible effect</a:t>
            </a:r>
          </a:p>
        </p:txBody>
      </p:sp>
      <p:sp>
        <p:nvSpPr>
          <p:cNvPr id="10" name="Nadpis 4">
            <a:extLst>
              <a:ext uri="{FF2B5EF4-FFF2-40B4-BE49-F238E27FC236}">
                <a16:creationId xmlns:a16="http://schemas.microsoft.com/office/drawing/2014/main" id="{B5B2FCAC-E869-201A-5803-69117802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556" y="558307"/>
            <a:ext cx="6592710" cy="864091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n w="19050">
                  <a:solidFill>
                    <a:sysClr val="windowText" lastClr="000000"/>
                  </a:solidFill>
                </a:ln>
                <a:solidFill>
                  <a:srgbClr val="24BA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Results</a:t>
            </a:r>
            <a:endParaRPr lang="cs-CZ" sz="4000" b="1" dirty="0">
              <a:ln w="19050">
                <a:solidFill>
                  <a:sysClr val="windowText" lastClr="000000"/>
                </a:solidFill>
              </a:ln>
              <a:solidFill>
                <a:srgbClr val="24BA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2" name="Obrázek 1" descr="Obsah obrázku logo, Písmo, Obchodní značka, text&#10;&#10;Obsah generovaný pomocí AI může být nesprávný.">
            <a:extLst>
              <a:ext uri="{FF2B5EF4-FFF2-40B4-BE49-F238E27FC236}">
                <a16:creationId xmlns:a16="http://schemas.microsoft.com/office/drawing/2014/main" id="{17EB4654-90D6-989E-2B9E-8A8B7D709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9600" y="5668251"/>
            <a:ext cx="1080000" cy="1080000"/>
          </a:xfrm>
          <a:prstGeom prst="rect">
            <a:avLst/>
          </a:prstGeom>
        </p:spPr>
      </p:pic>
      <p:pic>
        <p:nvPicPr>
          <p:cNvPr id="5" name="Obrázek 4" descr="Obsah obrázku snímek obrazovky, symbol, klipart&#10;&#10;Obsah generovaný pomocí AI může být nesprávný.">
            <a:extLst>
              <a:ext uri="{FF2B5EF4-FFF2-40B4-BE49-F238E27FC236}">
                <a16:creationId xmlns:a16="http://schemas.microsoft.com/office/drawing/2014/main" id="{56F9E6AF-924F-2A56-15E7-D9719B2BD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416" y="1825624"/>
            <a:ext cx="1440000" cy="1440000"/>
          </a:xfrm>
          <a:prstGeom prst="rect">
            <a:avLst/>
          </a:prstGeom>
        </p:spPr>
      </p:pic>
      <p:pic>
        <p:nvPicPr>
          <p:cNvPr id="9" name="Obrázek 8" descr="Obsah obrázku Grafika, snímek obrazovky, klipart, Elektricky modrá&#10;&#10;Obsah generovaný pomocí AI může být nesprávný.">
            <a:extLst>
              <a:ext uri="{FF2B5EF4-FFF2-40B4-BE49-F238E27FC236}">
                <a16:creationId xmlns:a16="http://schemas.microsoft.com/office/drawing/2014/main" id="{3086A1AB-0100-C9BC-4DF2-5ECF9D662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00" y="406265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15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WELL_prezentace_EN" id="{61F821AD-466D-084F-93CA-D39E8B7B6FF2}" vid="{4AE6F626-DE68-D54C-B314-B38EFBD5DA7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6a4bdc-f709-4704-b5d3-4564a8803ab4" xsi:nil="true"/>
    <lcf76f155ced4ddcb4097134ff3c332f xmlns="61a2bae1-7022-4eed-9872-562cf06d97d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CAC7941542B14FBCA4EE92A7A0F966" ma:contentTypeVersion="13" ma:contentTypeDescription="Vytvoří nový dokument" ma:contentTypeScope="" ma:versionID="24c0d6c37c42de5b1c6f208fdae5cb17">
  <xsd:schema xmlns:xsd="http://www.w3.org/2001/XMLSchema" xmlns:xs="http://www.w3.org/2001/XMLSchema" xmlns:p="http://schemas.microsoft.com/office/2006/metadata/properties" xmlns:ns2="61a2bae1-7022-4eed-9872-562cf06d97dc" xmlns:ns3="596a4bdc-f709-4704-b5d3-4564a8803ab4" targetNamespace="http://schemas.microsoft.com/office/2006/metadata/properties" ma:root="true" ma:fieldsID="e122f0e075a4981b0b50d1540839e8b7" ns2:_="" ns3:_="">
    <xsd:import namespace="61a2bae1-7022-4eed-9872-562cf06d97dc"/>
    <xsd:import namespace="596a4bdc-f709-4704-b5d3-4564a8803a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2bae1-7022-4eed-9872-562cf06d9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a4bdc-f709-4704-b5d3-4564a8803ab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eac4d16-a8f6-4250-8122-dbece86875e1}" ma:internalName="TaxCatchAll" ma:showField="CatchAllData" ma:web="596a4bdc-f709-4704-b5d3-4564a8803a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1EE4E-2247-4E48-9A3F-05544FF90AD5}">
  <ds:schemaRefs>
    <ds:schemaRef ds:uri="http://schemas.microsoft.com/office/2006/metadata/properties"/>
    <ds:schemaRef ds:uri="http://schemas.microsoft.com/office/infopath/2007/PartnerControls"/>
    <ds:schemaRef ds:uri="596a4bdc-f709-4704-b5d3-4564a8803ab4"/>
    <ds:schemaRef ds:uri="61a2bae1-7022-4eed-9872-562cf06d97dc"/>
  </ds:schemaRefs>
</ds:datastoreItem>
</file>

<file path=customXml/itemProps2.xml><?xml version="1.0" encoding="utf-8"?>
<ds:datastoreItem xmlns:ds="http://schemas.openxmlformats.org/officeDocument/2006/customXml" ds:itemID="{12DE45D3-2E17-4E61-91A0-75D304F4C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2bae1-7022-4eed-9872-562cf06d97dc"/>
    <ds:schemaRef ds:uri="596a4bdc-f709-4704-b5d3-4564a8803a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54F9EF-F984-4D79-AD25-EB4FB96A12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DigiWELL_prezentace_EN</Template>
  <TotalTime>1284</TotalTime>
  <Words>1187</Words>
  <Application>Microsoft Office PowerPoint</Application>
  <PresentationFormat>Širokoúhlá obrazovka</PresentationFormat>
  <Paragraphs>120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Motiv Office</vt:lpstr>
      <vt:lpstr>Person- or situation-specific? Factors explaining convergent validity and discrepancy between self-report and digital trace of smartphone use</vt:lpstr>
      <vt:lpstr>Introduction</vt:lpstr>
      <vt:lpstr>Introduction</vt:lpstr>
      <vt:lpstr>Introduction</vt:lpstr>
      <vt:lpstr>Methods</vt:lpstr>
      <vt:lpstr>Methods</vt:lpstr>
      <vt:lpstr>Analysis</vt:lpstr>
      <vt:lpstr>Analysis</vt:lpstr>
      <vt:lpstr>Results</vt:lpstr>
      <vt:lpstr>Results</vt:lpstr>
      <vt:lpstr>Results</vt:lpstr>
      <vt:lpstr>Results</vt:lpstr>
      <vt:lpstr>Conclusions</vt:lpstr>
      <vt:lpstr>References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 Mader Vrubelová</dc:creator>
  <cp:lastModifiedBy>Martin Tancoš</cp:lastModifiedBy>
  <cp:revision>14</cp:revision>
  <dcterms:created xsi:type="dcterms:W3CDTF">2024-09-13T10:13:06Z</dcterms:created>
  <dcterms:modified xsi:type="dcterms:W3CDTF">2025-07-23T06:59:18Z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0x01010040CAC7941542B14FBCA4EE92A7A0F966</vt:lpwstr>
  </property>
</Properties>
</file>